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xml" ContentType="application/vnd.openxmlformats-officedocument.presentationml.tags+xml"/>
  <Override PartName="/ppt/notesSlides/notesSlide80.xml" ContentType="application/vnd.openxmlformats-officedocument.presentationml.notesSlide+xml"/>
  <Override PartName="/ppt/tags/tag2.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3.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4.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9" r:id="rId2"/>
  </p:sldMasterIdLst>
  <p:notesMasterIdLst>
    <p:notesMasterId r:id="rId114"/>
  </p:notesMasterIdLst>
  <p:handoutMasterIdLst>
    <p:handoutMasterId r:id="rId115"/>
  </p:handoutMasterIdLst>
  <p:sldIdLst>
    <p:sldId id="256" r:id="rId3"/>
    <p:sldId id="367" r:id="rId4"/>
    <p:sldId id="587" r:id="rId5"/>
    <p:sldId id="527" r:id="rId6"/>
    <p:sldId id="561" r:id="rId7"/>
    <p:sldId id="575" r:id="rId8"/>
    <p:sldId id="576" r:id="rId9"/>
    <p:sldId id="579" r:id="rId10"/>
    <p:sldId id="580" r:id="rId11"/>
    <p:sldId id="581" r:id="rId12"/>
    <p:sldId id="586" r:id="rId13"/>
    <p:sldId id="594" r:id="rId14"/>
    <p:sldId id="737" r:id="rId15"/>
    <p:sldId id="593" r:id="rId16"/>
    <p:sldId id="332" r:id="rId17"/>
    <p:sldId id="263" r:id="rId18"/>
    <p:sldId id="259" r:id="rId19"/>
    <p:sldId id="265" r:id="rId20"/>
    <p:sldId id="359" r:id="rId21"/>
    <p:sldId id="294" r:id="rId22"/>
    <p:sldId id="291" r:id="rId23"/>
    <p:sldId id="360" r:id="rId24"/>
    <p:sldId id="377" r:id="rId25"/>
    <p:sldId id="378" r:id="rId26"/>
    <p:sldId id="379" r:id="rId27"/>
    <p:sldId id="380" r:id="rId28"/>
    <p:sldId id="381" r:id="rId29"/>
    <p:sldId id="292" r:id="rId30"/>
    <p:sldId id="296" r:id="rId31"/>
    <p:sldId id="297" r:id="rId32"/>
    <p:sldId id="298" r:id="rId33"/>
    <p:sldId id="293" r:id="rId34"/>
    <p:sldId id="370" r:id="rId35"/>
    <p:sldId id="371" r:id="rId36"/>
    <p:sldId id="299" r:id="rId37"/>
    <p:sldId id="268" r:id="rId38"/>
    <p:sldId id="300" r:id="rId39"/>
    <p:sldId id="277" r:id="rId40"/>
    <p:sldId id="279" r:id="rId41"/>
    <p:sldId id="372" r:id="rId42"/>
    <p:sldId id="301" r:id="rId43"/>
    <p:sldId id="280" r:id="rId44"/>
    <p:sldId id="661" r:id="rId45"/>
    <p:sldId id="657" r:id="rId46"/>
    <p:sldId id="659" r:id="rId47"/>
    <p:sldId id="668" r:id="rId48"/>
    <p:sldId id="667" r:id="rId49"/>
    <p:sldId id="707" r:id="rId50"/>
    <p:sldId id="282" r:id="rId51"/>
    <p:sldId id="701" r:id="rId52"/>
    <p:sldId id="286" r:id="rId53"/>
    <p:sldId id="302" r:id="rId54"/>
    <p:sldId id="288" r:id="rId55"/>
    <p:sldId id="303" r:id="rId56"/>
    <p:sldId id="307" r:id="rId57"/>
    <p:sldId id="304" r:id="rId58"/>
    <p:sldId id="306" r:id="rId59"/>
    <p:sldId id="305" r:id="rId60"/>
    <p:sldId id="308" r:id="rId61"/>
    <p:sldId id="309" r:id="rId62"/>
    <p:sldId id="333" r:id="rId63"/>
    <p:sldId id="313" r:id="rId64"/>
    <p:sldId id="310" r:id="rId65"/>
    <p:sldId id="317" r:id="rId66"/>
    <p:sldId id="318" r:id="rId67"/>
    <p:sldId id="312" r:id="rId68"/>
    <p:sldId id="311" r:id="rId69"/>
    <p:sldId id="316" r:id="rId70"/>
    <p:sldId id="314" r:id="rId71"/>
    <p:sldId id="315" r:id="rId72"/>
    <p:sldId id="319" r:id="rId73"/>
    <p:sldId id="320" r:id="rId74"/>
    <p:sldId id="327" r:id="rId75"/>
    <p:sldId id="322" r:id="rId76"/>
    <p:sldId id="323" r:id="rId77"/>
    <p:sldId id="321" r:id="rId78"/>
    <p:sldId id="326" r:id="rId79"/>
    <p:sldId id="325" r:id="rId80"/>
    <p:sldId id="328" r:id="rId81"/>
    <p:sldId id="330" r:id="rId82"/>
    <p:sldId id="329" r:id="rId83"/>
    <p:sldId id="735" r:id="rId84"/>
    <p:sldId id="719" r:id="rId85"/>
    <p:sldId id="733" r:id="rId86"/>
    <p:sldId id="723" r:id="rId87"/>
    <p:sldId id="734" r:id="rId88"/>
    <p:sldId id="720" r:id="rId89"/>
    <p:sldId id="732" r:id="rId90"/>
    <p:sldId id="722" r:id="rId91"/>
    <p:sldId id="731" r:id="rId92"/>
    <p:sldId id="724" r:id="rId93"/>
    <p:sldId id="730" r:id="rId94"/>
    <p:sldId id="725" r:id="rId95"/>
    <p:sldId id="729" r:id="rId96"/>
    <p:sldId id="726" r:id="rId97"/>
    <p:sldId id="728" r:id="rId98"/>
    <p:sldId id="727" r:id="rId99"/>
    <p:sldId id="721" r:id="rId100"/>
    <p:sldId id="711" r:id="rId101"/>
    <p:sldId id="361" r:id="rId102"/>
    <p:sldId id="596" r:id="rId103"/>
    <p:sldId id="363" r:id="rId104"/>
    <p:sldId id="364" r:id="rId105"/>
    <p:sldId id="373" r:id="rId106"/>
    <p:sldId id="374" r:id="rId107"/>
    <p:sldId id="375" r:id="rId108"/>
    <p:sldId id="529" r:id="rId109"/>
    <p:sldId id="582" r:id="rId110"/>
    <p:sldId id="584" r:id="rId111"/>
    <p:sldId id="583" r:id="rId112"/>
    <p:sldId id="595" r:id="rId113"/>
  </p:sldIdLst>
  <p:sldSz cx="9144000" cy="6858000" type="screen4x3"/>
  <p:notesSz cx="7099300" cy="10234613"/>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3300"/>
    <a:srgbClr val="FF0000"/>
    <a:srgbClr val="000000"/>
    <a:srgbClr val="FFFF66"/>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3" autoAdjust="0"/>
    <p:restoredTop sz="79718" autoAdjust="0"/>
  </p:normalViewPr>
  <p:slideViewPr>
    <p:cSldViewPr>
      <p:cViewPr varScale="1">
        <p:scale>
          <a:sx n="60" d="100"/>
          <a:sy n="60" d="100"/>
        </p:scale>
        <p:origin x="1704" y="72"/>
      </p:cViewPr>
      <p:guideLst>
        <p:guide orient="horz" pos="2160"/>
        <p:guide pos="43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0000FF"/>
              </a:solidFill>
              <a:ln w="19050">
                <a:solidFill>
                  <a:schemeClr val="lt1"/>
                </a:solidFill>
              </a:ln>
              <a:effectLst/>
            </c:spPr>
            <c:extLst>
              <c:ext xmlns:c16="http://schemas.microsoft.com/office/drawing/2014/chart" uri="{C3380CC4-5D6E-409C-BE32-E72D297353CC}">
                <c16:uniqueId val="{00000001-C8EF-4A0B-BC43-BD6288FFD4E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8EF-4A0B-BC43-BD6288FFD4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EF-4A0B-BC43-BD6288FFD4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EF-4A0B-BC43-BD6288FFD4E6}"/>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青</c:v>
                </c:pt>
                <c:pt idx="1">
                  <c:v>赤</c:v>
                </c:pt>
              </c:strCache>
            </c:strRef>
          </c:cat>
          <c:val>
            <c:numRef>
              <c:f>Sheet1!$B$2:$B$5</c:f>
              <c:numCache>
                <c:formatCode>General</c:formatCode>
                <c:ptCount val="4"/>
                <c:pt idx="0">
                  <c:v>30</c:v>
                </c:pt>
                <c:pt idx="1">
                  <c:v>30</c:v>
                </c:pt>
              </c:numCache>
            </c:numRef>
          </c:val>
          <c:extLst>
            <c:ext xmlns:c16="http://schemas.microsoft.com/office/drawing/2014/chart" uri="{C3380CC4-5D6E-409C-BE32-E72D297353CC}">
              <c16:uniqueId val="{00000008-C8EF-4A0B-BC43-BD6288FFD4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8480-4923-BB9A-57773D2504E5}"/>
              </c:ext>
            </c:extLst>
          </c:dPt>
          <c:dPt>
            <c:idx val="1"/>
            <c:bubble3D val="0"/>
            <c:spPr>
              <a:solidFill>
                <a:srgbClr val="0000FF"/>
              </a:solidFill>
              <a:ln w="19050">
                <a:solidFill>
                  <a:schemeClr val="lt1"/>
                </a:solidFill>
              </a:ln>
              <a:effectLst/>
            </c:spPr>
            <c:extLst>
              <c:ext xmlns:c16="http://schemas.microsoft.com/office/drawing/2014/chart" uri="{C3380CC4-5D6E-409C-BE32-E72D297353CC}">
                <c16:uniqueId val="{00000003-8480-4923-BB9A-57773D2504E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8480-4923-BB9A-57773D2504E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8480-4923-BB9A-57773D2504E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赤</c:v>
                </c:pt>
                <c:pt idx="1">
                  <c:v>青</c:v>
                </c:pt>
              </c:strCache>
            </c:strRef>
          </c:cat>
          <c:val>
            <c:numRef>
              <c:f>Sheet1!$B$2:$B$5</c:f>
              <c:numCache>
                <c:formatCode>General</c:formatCode>
                <c:ptCount val="4"/>
                <c:pt idx="0">
                  <c:v>30</c:v>
                </c:pt>
                <c:pt idx="1">
                  <c:v>30</c:v>
                </c:pt>
              </c:numCache>
            </c:numRef>
          </c:val>
          <c:extLst>
            <c:ext xmlns:c16="http://schemas.microsoft.com/office/drawing/2014/chart" uri="{C3380CC4-5D6E-409C-BE32-E72D297353CC}">
              <c16:uniqueId val="{00000008-8480-4923-BB9A-57773D2504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大通り</c:v>
                </c:pt>
              </c:strCache>
            </c:strRef>
          </c:tx>
          <c:dPt>
            <c:idx val="0"/>
            <c:bubble3D val="0"/>
            <c:spPr>
              <a:solidFill>
                <a:srgbClr val="0000FF"/>
              </a:solidFill>
              <a:ln w="19050">
                <a:solidFill>
                  <a:schemeClr val="lt1"/>
                </a:solidFill>
              </a:ln>
              <a:effectLst/>
            </c:spPr>
            <c:extLst>
              <c:ext xmlns:c16="http://schemas.microsoft.com/office/drawing/2014/chart" uri="{C3380CC4-5D6E-409C-BE32-E72D297353CC}">
                <c16:uniqueId val="{00000001-946E-488E-9737-7331B92AD40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946E-488E-9737-7331B92AD4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6E-488E-9737-7331B92AD4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6E-488E-9737-7331B92AD40F}"/>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青</c:v>
                </c:pt>
                <c:pt idx="1">
                  <c:v>赤</c:v>
                </c:pt>
              </c:strCache>
            </c:strRef>
          </c:cat>
          <c:val>
            <c:numRef>
              <c:f>Sheet1!$B$2:$B$5</c:f>
              <c:numCache>
                <c:formatCode>General</c:formatCode>
                <c:ptCount val="4"/>
                <c:pt idx="0">
                  <c:v>60</c:v>
                </c:pt>
                <c:pt idx="1">
                  <c:v>0</c:v>
                </c:pt>
              </c:numCache>
            </c:numRef>
          </c:val>
          <c:extLst>
            <c:ext xmlns:c16="http://schemas.microsoft.com/office/drawing/2014/chart" uri="{C3380CC4-5D6E-409C-BE32-E72D297353CC}">
              <c16:uniqueId val="{00000008-946E-488E-9737-7331B92AD4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路地</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6BFE-4472-B1B4-B337EE701808}"/>
              </c:ext>
            </c:extLst>
          </c:dPt>
          <c:dPt>
            <c:idx val="1"/>
            <c:bubble3D val="0"/>
            <c:spPr>
              <a:solidFill>
                <a:srgbClr val="0000FF"/>
              </a:solidFill>
              <a:ln w="19050">
                <a:solidFill>
                  <a:schemeClr val="lt1"/>
                </a:solidFill>
              </a:ln>
              <a:effectLst/>
            </c:spPr>
            <c:extLst>
              <c:ext xmlns:c16="http://schemas.microsoft.com/office/drawing/2014/chart" uri="{C3380CC4-5D6E-409C-BE32-E72D297353CC}">
                <c16:uniqueId val="{00000003-6BFE-4472-B1B4-B337EE70180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6BFE-4472-B1B4-B337EE701808}"/>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6BFE-4472-B1B4-B337EE70180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赤</c:v>
                </c:pt>
                <c:pt idx="1">
                  <c:v>青</c:v>
                </c:pt>
              </c:strCache>
            </c:strRef>
          </c:cat>
          <c:val>
            <c:numRef>
              <c:f>Sheet1!$B$2:$B$5</c:f>
              <c:numCache>
                <c:formatCode>General</c:formatCode>
                <c:ptCount val="4"/>
                <c:pt idx="0">
                  <c:v>60</c:v>
                </c:pt>
                <c:pt idx="1">
                  <c:v>0</c:v>
                </c:pt>
              </c:numCache>
            </c:numRef>
          </c:val>
          <c:extLst>
            <c:ext xmlns:c16="http://schemas.microsoft.com/office/drawing/2014/chart" uri="{C3380CC4-5D6E-409C-BE32-E72D297353CC}">
              <c16:uniqueId val="{00000008-6BFE-4472-B1B4-B337EE7018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大通り</c:v>
                </c:pt>
              </c:strCache>
            </c:strRef>
          </c:tx>
          <c:dPt>
            <c:idx val="0"/>
            <c:bubble3D val="0"/>
            <c:spPr>
              <a:solidFill>
                <a:srgbClr val="0000FF"/>
              </a:solidFill>
              <a:ln w="19050">
                <a:solidFill>
                  <a:schemeClr val="lt1"/>
                </a:solidFill>
              </a:ln>
              <a:effectLst/>
            </c:spPr>
            <c:extLst>
              <c:ext xmlns:c16="http://schemas.microsoft.com/office/drawing/2014/chart" uri="{C3380CC4-5D6E-409C-BE32-E72D297353CC}">
                <c16:uniqueId val="{00000001-0B73-40C8-9187-1A3D61DDD53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B73-40C8-9187-1A3D61DDD5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73-40C8-9187-1A3D61DDD5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73-40C8-9187-1A3D61DDD53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青</c:v>
                </c:pt>
                <c:pt idx="1">
                  <c:v>赤</c:v>
                </c:pt>
              </c:strCache>
            </c:strRef>
          </c:cat>
          <c:val>
            <c:numRef>
              <c:f>Sheet1!$B$2:$B$5</c:f>
              <c:numCache>
                <c:formatCode>General</c:formatCode>
                <c:ptCount val="4"/>
                <c:pt idx="0">
                  <c:v>59</c:v>
                </c:pt>
                <c:pt idx="1">
                  <c:v>1</c:v>
                </c:pt>
              </c:numCache>
            </c:numRef>
          </c:val>
          <c:extLst>
            <c:ext xmlns:c16="http://schemas.microsoft.com/office/drawing/2014/chart" uri="{C3380CC4-5D6E-409C-BE32-E72D297353CC}">
              <c16:uniqueId val="{00000008-0B73-40C8-9187-1A3D61DDD5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路地</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AEDE-487C-A8E4-F0CE84E2C539}"/>
              </c:ext>
            </c:extLst>
          </c:dPt>
          <c:dPt>
            <c:idx val="1"/>
            <c:bubble3D val="0"/>
            <c:spPr>
              <a:solidFill>
                <a:srgbClr val="0000FF"/>
              </a:solidFill>
              <a:ln w="19050">
                <a:solidFill>
                  <a:schemeClr val="lt1"/>
                </a:solidFill>
              </a:ln>
              <a:effectLst/>
            </c:spPr>
            <c:extLst>
              <c:ext xmlns:c16="http://schemas.microsoft.com/office/drawing/2014/chart" uri="{C3380CC4-5D6E-409C-BE32-E72D297353CC}">
                <c16:uniqueId val="{00000003-AEDE-487C-A8E4-F0CE84E2C539}"/>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AEDE-487C-A8E4-F0CE84E2C53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EDE-487C-A8E4-F0CE84E2C53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赤</c:v>
                </c:pt>
                <c:pt idx="1">
                  <c:v>青</c:v>
                </c:pt>
              </c:strCache>
            </c:strRef>
          </c:cat>
          <c:val>
            <c:numRef>
              <c:f>Sheet1!$B$2:$B$5</c:f>
              <c:numCache>
                <c:formatCode>General</c:formatCode>
                <c:ptCount val="4"/>
                <c:pt idx="0">
                  <c:v>59</c:v>
                </c:pt>
                <c:pt idx="1">
                  <c:v>1</c:v>
                </c:pt>
              </c:numCache>
            </c:numRef>
          </c:val>
          <c:extLst>
            <c:ext xmlns:c16="http://schemas.microsoft.com/office/drawing/2014/chart" uri="{C3380CC4-5D6E-409C-BE32-E72D297353CC}">
              <c16:uniqueId val="{00000008-AEDE-487C-A8E4-F0CE84E2C5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大通り</c:v>
                </c:pt>
              </c:strCache>
            </c:strRef>
          </c:tx>
          <c:dPt>
            <c:idx val="0"/>
            <c:bubble3D val="0"/>
            <c:spPr>
              <a:solidFill>
                <a:srgbClr val="0000FF"/>
              </a:solidFill>
              <a:ln w="19050">
                <a:solidFill>
                  <a:schemeClr val="lt1"/>
                </a:solidFill>
              </a:ln>
              <a:effectLst/>
            </c:spPr>
            <c:extLst>
              <c:ext xmlns:c16="http://schemas.microsoft.com/office/drawing/2014/chart" uri="{C3380CC4-5D6E-409C-BE32-E72D297353CC}">
                <c16:uniqueId val="{00000001-46B0-4CA0-A83C-4F99EA0230E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6B0-4CA0-A83C-4F99EA0230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B0-4CA0-A83C-4F99EA0230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B0-4CA0-A83C-4F99EA0230E1}"/>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青</c:v>
                </c:pt>
                <c:pt idx="1">
                  <c:v>赤</c:v>
                </c:pt>
              </c:strCache>
            </c:strRef>
          </c:cat>
          <c:val>
            <c:numRef>
              <c:f>Sheet1!$B$2:$B$5</c:f>
              <c:numCache>
                <c:formatCode>General</c:formatCode>
                <c:ptCount val="4"/>
                <c:pt idx="0">
                  <c:v>59</c:v>
                </c:pt>
                <c:pt idx="1">
                  <c:v>1</c:v>
                </c:pt>
              </c:numCache>
            </c:numRef>
          </c:val>
          <c:extLst>
            <c:ext xmlns:c16="http://schemas.microsoft.com/office/drawing/2014/chart" uri="{C3380CC4-5D6E-409C-BE32-E72D297353CC}">
              <c16:uniqueId val="{00000008-46B0-4CA0-A83C-4F99EA0230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路地</c:v>
                </c:pt>
              </c:strCache>
            </c:strRef>
          </c:tx>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A953-43AE-9119-37BFAC5C06ED}"/>
              </c:ext>
            </c:extLst>
          </c:dPt>
          <c:dPt>
            <c:idx val="1"/>
            <c:bubble3D val="0"/>
            <c:spPr>
              <a:solidFill>
                <a:srgbClr val="0000FF"/>
              </a:solidFill>
              <a:ln w="19050">
                <a:solidFill>
                  <a:schemeClr val="lt1"/>
                </a:solidFill>
              </a:ln>
              <a:effectLst/>
            </c:spPr>
            <c:extLst>
              <c:ext xmlns:c16="http://schemas.microsoft.com/office/drawing/2014/chart" uri="{C3380CC4-5D6E-409C-BE32-E72D297353CC}">
                <c16:uniqueId val="{00000003-A953-43AE-9119-37BFAC5C06E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A953-43AE-9119-37BFAC5C06E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953-43AE-9119-37BFAC5C06ED}"/>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赤</c:v>
                </c:pt>
                <c:pt idx="1">
                  <c:v>青</c:v>
                </c:pt>
              </c:strCache>
            </c:strRef>
          </c:cat>
          <c:val>
            <c:numRef>
              <c:f>Sheet1!$B$2:$B$5</c:f>
              <c:numCache>
                <c:formatCode>General</c:formatCode>
                <c:ptCount val="4"/>
                <c:pt idx="0">
                  <c:v>59</c:v>
                </c:pt>
                <c:pt idx="1">
                  <c:v>1</c:v>
                </c:pt>
              </c:numCache>
            </c:numRef>
          </c:val>
          <c:extLst>
            <c:ext xmlns:c16="http://schemas.microsoft.com/office/drawing/2014/chart" uri="{C3380CC4-5D6E-409C-BE32-E72D297353CC}">
              <c16:uniqueId val="{00000008-A953-43AE-9119-37BFAC5C06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ja-JP" altLang="en-US"/>
          </a:p>
        </p:txBody>
      </p:sp>
      <p:sp>
        <p:nvSpPr>
          <p:cNvPr id="150531" name="Rectangle 3"/>
          <p:cNvSpPr>
            <a:spLocks noGrp="1" noChangeArrowheads="1"/>
          </p:cNvSpPr>
          <p:nvPr>
            <p:ph type="dt" sz="quarter"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ja-JP" altLang="en-US"/>
          </a:p>
        </p:txBody>
      </p:sp>
      <p:sp>
        <p:nvSpPr>
          <p:cNvPr id="150532" name="Rectangle 4"/>
          <p:cNvSpPr>
            <a:spLocks noGrp="1" noChangeArrowheads="1"/>
          </p:cNvSpPr>
          <p:nvPr>
            <p:ph type="ftr" sz="quarter" idx="2"/>
          </p:nvPr>
        </p:nvSpPr>
        <p:spPr bwMode="auto">
          <a:xfrm>
            <a:off x="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ja-JP" altLang="en-US"/>
          </a:p>
        </p:txBody>
      </p:sp>
      <p:sp>
        <p:nvSpPr>
          <p:cNvPr id="150533" name="Rectangle 5"/>
          <p:cNvSpPr>
            <a:spLocks noGrp="1" noChangeArrowheads="1"/>
          </p:cNvSpPr>
          <p:nvPr>
            <p:ph type="sldNum" sz="quarter" idx="3"/>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A1D802-4696-4913-9419-FBC073603360}" type="slidenum">
              <a:rPr lang="ja-JP" altLang="en-US"/>
              <a:pPr>
                <a:defRPr/>
              </a:pPr>
              <a:t>‹#›</a:t>
            </a:fld>
            <a:endParaRPr lang="ja-JP" altLang="en-US"/>
          </a:p>
        </p:txBody>
      </p:sp>
    </p:spTree>
    <p:extLst>
      <p:ext uri="{BB962C8B-B14F-4D97-AF65-F5344CB8AC3E}">
        <p14:creationId xmlns:p14="http://schemas.microsoft.com/office/powerpoint/2010/main" val="38639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ltLang="ja-JP"/>
          </a:p>
        </p:txBody>
      </p:sp>
      <p:sp>
        <p:nvSpPr>
          <p:cNvPr id="27651"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27654"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CF1443DC-827D-4BC6-A1C8-B6EF0AC20B5E}" type="slidenum">
              <a:rPr lang="ja-JP" altLang="en-US"/>
              <a:pPr>
                <a:defRPr/>
              </a:pPr>
              <a:t>‹#›</a:t>
            </a:fld>
            <a:endParaRPr lang="en-US" altLang="ja-JP"/>
          </a:p>
        </p:txBody>
      </p:sp>
    </p:spTree>
    <p:extLst>
      <p:ext uri="{BB962C8B-B14F-4D97-AF65-F5344CB8AC3E}">
        <p14:creationId xmlns:p14="http://schemas.microsoft.com/office/powerpoint/2010/main" val="49649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これから情報システムコース</a:t>
            </a:r>
            <a:r>
              <a:rPr kumimoji="1" lang="en-US" altLang="ja-JP" dirty="0"/>
              <a:t>2</a:t>
            </a:r>
            <a:r>
              <a:rPr kumimoji="1" lang="ja-JP" altLang="en-US" dirty="0"/>
              <a:t>年生　オペレーティングシステムの授業を始めます。</a:t>
            </a:r>
            <a:endParaRPr kumimoji="1" lang="en-US" altLang="ja-JP" dirty="0"/>
          </a:p>
          <a:p>
            <a:r>
              <a:rPr kumimoji="1" lang="ja-JP" altLang="en-US" dirty="0"/>
              <a:t>担当の石水です。よろしくお願いします。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a:t>
            </a:fld>
            <a:endParaRPr lang="en-US" altLang="ja-JP"/>
          </a:p>
        </p:txBody>
      </p:sp>
    </p:spTree>
    <p:extLst>
      <p:ext uri="{BB962C8B-B14F-4D97-AF65-F5344CB8AC3E}">
        <p14:creationId xmlns:p14="http://schemas.microsoft.com/office/powerpoint/2010/main" val="91147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クリックすると出席カードの提出画面になります。</a:t>
            </a:r>
            <a:endParaRPr kumimoji="1" lang="en-US" altLang="ja-JP" dirty="0"/>
          </a:p>
          <a:p>
            <a:r>
              <a:rPr kumimoji="1" lang="ja-JP" altLang="en-US" dirty="0"/>
              <a:t>ここに氏名と学籍番号を入力して「送信」を押すと出席カードが提出されます。</a:t>
            </a:r>
            <a:endParaRPr kumimoji="1" lang="en-US" altLang="ja-JP" dirty="0"/>
          </a:p>
          <a:p>
            <a:r>
              <a:rPr kumimoji="1" lang="ja-JP" altLang="en-US" dirty="0"/>
              <a:t>では皆さん実際に入力してみてください。</a:t>
            </a:r>
            <a:endParaRPr kumimoji="1" lang="en-US" altLang="ja-JP" dirty="0"/>
          </a:p>
          <a:p>
            <a:r>
              <a:rPr kumimoji="1" lang="ja-JP" altLang="en-US" dirty="0"/>
              <a:t>学籍番号は省略形ではなく、</a:t>
            </a:r>
            <a:r>
              <a:rPr kumimoji="1" lang="en-US" altLang="ja-JP" dirty="0"/>
              <a:t>10</a:t>
            </a:r>
            <a:r>
              <a:rPr kumimoji="1" lang="ja-JP" altLang="en-US" dirty="0"/>
              <a:t>桁全て書いてください。</a:t>
            </a:r>
            <a:endParaRPr kumimoji="1" lang="en-US" altLang="ja-JP" dirty="0"/>
          </a:p>
          <a:p>
            <a:r>
              <a:rPr kumimoji="1" lang="ja-JP" altLang="en-US" dirty="0"/>
              <a:t>今後も同様に、講義開始時に</a:t>
            </a:r>
            <a:r>
              <a:rPr kumimoji="1" lang="en-US" altLang="ja-JP" dirty="0" err="1"/>
              <a:t>GoogleClassroom</a:t>
            </a:r>
            <a:r>
              <a:rPr kumimoji="1" lang="ja-JP" altLang="en-US" dirty="0"/>
              <a:t>から出席カードを提出してください。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10</a:t>
            </a:fld>
            <a:endParaRPr kumimoji="1" lang="ja-JP" altLang="en-US"/>
          </a:p>
        </p:txBody>
      </p:sp>
    </p:spTree>
    <p:extLst>
      <p:ext uri="{BB962C8B-B14F-4D97-AF65-F5344CB8AC3E}">
        <p14:creationId xmlns:p14="http://schemas.microsoft.com/office/powerpoint/2010/main" val="39068843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はユーザの要求に応えて、様々な処理をします。</a:t>
            </a:r>
            <a:endParaRPr kumimoji="1" lang="en-US" altLang="ja-JP" dirty="0"/>
          </a:p>
          <a:p>
            <a:r>
              <a:rPr kumimoji="1" lang="ja-JP" altLang="en-US" dirty="0"/>
              <a:t>資源の割り付けと保護、</a:t>
            </a:r>
            <a:endParaRPr kumimoji="1" lang="en-US" altLang="ja-JP" dirty="0"/>
          </a:p>
          <a:p>
            <a:r>
              <a:rPr kumimoji="1" lang="ja-JP" altLang="en-US" dirty="0"/>
              <a:t>プログラムの実行、</a:t>
            </a:r>
            <a:endParaRPr kumimoji="1" lang="en-US" altLang="ja-JP" dirty="0"/>
          </a:p>
          <a:p>
            <a:r>
              <a:rPr kumimoji="1" lang="ja-JP" altLang="en-US" dirty="0"/>
              <a:t>入出力操作、</a:t>
            </a:r>
            <a:endParaRPr kumimoji="1" lang="en-US" altLang="ja-JP" dirty="0"/>
          </a:p>
          <a:p>
            <a:r>
              <a:rPr kumimoji="1" lang="ja-JP" altLang="en-US" dirty="0"/>
              <a:t>ファイル操作等です。</a:t>
            </a:r>
            <a:endParaRPr kumimoji="1" lang="en-US" altLang="ja-JP" dirty="0"/>
          </a:p>
          <a:p>
            <a:r>
              <a:rPr kumimoji="1" lang="ja-JP" altLang="en-US" dirty="0"/>
              <a:t>基本的なサービス行うのが、カーネルと呼ばれる</a:t>
            </a:r>
            <a:r>
              <a:rPr kumimoji="1" lang="en-US" altLang="ja-JP" dirty="0"/>
              <a:t>OS</a:t>
            </a:r>
            <a:r>
              <a:rPr kumimoji="1" lang="ja-JP" altLang="en-US" dirty="0"/>
              <a:t>の根幹部分です。</a:t>
            </a:r>
            <a:endParaRPr kumimoji="1" lang="en-US" altLang="ja-JP" dirty="0"/>
          </a:p>
          <a:p>
            <a:r>
              <a:rPr kumimoji="1" lang="ja-JP" altLang="en-US" dirty="0"/>
              <a:t>カーネルは、</a:t>
            </a:r>
            <a:r>
              <a:rPr kumimoji="1" lang="en-US" altLang="ja-JP" dirty="0"/>
              <a:t>OS</a:t>
            </a:r>
            <a:r>
              <a:rPr kumimoji="1" lang="ja-JP" altLang="en-US" dirty="0"/>
              <a:t>の</a:t>
            </a:r>
            <a:r>
              <a:rPr kumimoji="1" lang="en-US" altLang="ja-JP" dirty="0"/>
              <a:t>3</a:t>
            </a:r>
            <a:r>
              <a:rPr kumimoji="1" lang="ja-JP" altLang="en-US" dirty="0"/>
              <a:t>つの役割のうちの制御プログラムの部分です。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100</a:t>
            </a:fld>
            <a:endParaRPr lang="en-US" altLang="ja-JP"/>
          </a:p>
        </p:txBody>
      </p:sp>
    </p:spTree>
    <p:extLst>
      <p:ext uri="{BB962C8B-B14F-4D97-AF65-F5344CB8AC3E}">
        <p14:creationId xmlns:p14="http://schemas.microsoft.com/office/powerpoint/2010/main" val="5966710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カーネルは、ユーザの要求に応えて様々な処理を行います。</a:t>
            </a:r>
            <a:endParaRPr kumimoji="1" lang="en-US" altLang="ja-JP" dirty="0"/>
          </a:p>
          <a:p>
            <a:r>
              <a:rPr kumimoji="1" lang="ja-JP" altLang="en-US" dirty="0"/>
              <a:t>カーネルは、</a:t>
            </a:r>
            <a:r>
              <a:rPr kumimoji="1" lang="en-US" altLang="ja-JP" dirty="0"/>
              <a:t>OS</a:t>
            </a:r>
            <a:r>
              <a:rPr kumimoji="1" lang="ja-JP" altLang="en-US" dirty="0"/>
              <a:t>の</a:t>
            </a:r>
            <a:r>
              <a:rPr kumimoji="1" lang="en-US" altLang="ja-JP" dirty="0"/>
              <a:t>3</a:t>
            </a:r>
            <a:r>
              <a:rPr kumimoji="1" lang="ja-JP" altLang="en-US" dirty="0"/>
              <a:t>つの役割のうち、制御プログラムの部分になります。</a:t>
            </a:r>
            <a:endParaRPr kumimoji="1" lang="en-US" altLang="ja-JP" dirty="0"/>
          </a:p>
          <a:p>
            <a:r>
              <a:rPr kumimoji="1" lang="ja-JP" altLang="en-US" dirty="0"/>
              <a:t>カーネルは</a:t>
            </a:r>
            <a:r>
              <a:rPr kumimoji="1" lang="en-US" altLang="ja-JP" dirty="0"/>
              <a:t>OS</a:t>
            </a:r>
            <a:r>
              <a:rPr kumimoji="1" lang="ja-JP" altLang="en-US" dirty="0"/>
              <a:t>の根幹であり、狭い意味での</a:t>
            </a:r>
            <a:r>
              <a:rPr kumimoji="1" lang="en-US" altLang="ja-JP" dirty="0"/>
              <a:t>OS</a:t>
            </a:r>
            <a:r>
              <a:rPr kumimoji="1" lang="ja-JP" altLang="en-US" dirty="0"/>
              <a:t>はこのカーネル部分を指します。</a:t>
            </a:r>
            <a:endParaRPr kumimoji="1" lang="en-US" altLang="ja-JP" dirty="0"/>
          </a:p>
          <a:p>
            <a:r>
              <a:rPr kumimoji="1" lang="ja-JP" altLang="en-US" dirty="0"/>
              <a:t>カーネルに、ユーザがより使い易くするように様々なプログラムを加えたものが</a:t>
            </a:r>
            <a:endParaRPr kumimoji="1" lang="en-US" altLang="ja-JP" dirty="0"/>
          </a:p>
          <a:p>
            <a:r>
              <a:rPr kumimoji="1" lang="ja-JP" altLang="en-US" dirty="0"/>
              <a:t>広い意味での</a:t>
            </a:r>
            <a:r>
              <a:rPr kumimoji="1" lang="en-US" altLang="ja-JP" dirty="0"/>
              <a:t>OS</a:t>
            </a:r>
            <a:r>
              <a:rPr kumimoji="1" lang="ja-JP" altLang="en-US" dirty="0"/>
              <a:t>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101</a:t>
            </a:fld>
            <a:endParaRPr lang="en-US" altLang="ja-JP"/>
          </a:p>
        </p:txBody>
      </p:sp>
    </p:spTree>
    <p:extLst>
      <p:ext uri="{BB962C8B-B14F-4D97-AF65-F5344CB8AC3E}">
        <p14:creationId xmlns:p14="http://schemas.microsoft.com/office/powerpoint/2010/main" val="9650706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カーネルは、割り込みと呼ばれる操作で起動します。</a:t>
            </a:r>
            <a:endParaRPr kumimoji="1" lang="en-US" altLang="ja-JP" dirty="0"/>
          </a:p>
          <a:p>
            <a:r>
              <a:rPr kumimoji="1" lang="ja-JP" altLang="en-US" dirty="0"/>
              <a:t>カーネルモードと呼ばれる特別な状態で動作し、</a:t>
            </a:r>
            <a:endParaRPr kumimoji="1" lang="en-US" altLang="ja-JP" dirty="0"/>
          </a:p>
          <a:p>
            <a:r>
              <a:rPr kumimoji="1" lang="ja-JP" altLang="en-US" dirty="0"/>
              <a:t>アプリケーションプログラムからは保護されています。</a:t>
            </a:r>
            <a:endParaRPr kumimoji="1" lang="en-US" altLang="ja-JP" dirty="0"/>
          </a:p>
          <a:p>
            <a:r>
              <a:rPr kumimoji="1" lang="ja-JP" altLang="en-US" dirty="0"/>
              <a:t>つまり、アプリケーションプログラムは直接カーネルを操作することはできず、</a:t>
            </a:r>
            <a:endParaRPr kumimoji="1" lang="en-US" altLang="ja-JP" dirty="0"/>
          </a:p>
          <a:p>
            <a:r>
              <a:rPr kumimoji="1" lang="ja-JP" altLang="en-US" dirty="0"/>
              <a:t>カーネルの処理が必要な場合は、</a:t>
            </a:r>
            <a:r>
              <a:rPr kumimoji="1" lang="en-US" altLang="ja-JP" dirty="0"/>
              <a:t>OS</a:t>
            </a:r>
            <a:r>
              <a:rPr kumimoji="1" lang="ja-JP" altLang="en-US" dirty="0"/>
              <a:t>にお願いする必要があります。</a:t>
            </a:r>
            <a:endParaRPr kumimoji="1" lang="en-US" altLang="ja-JP" dirty="0"/>
          </a:p>
          <a:p>
            <a:r>
              <a:rPr kumimoji="1" lang="ja-JP" altLang="en-US" dirty="0"/>
              <a:t>カーネルはプログラムの実行や計算機資源を管理しています。</a:t>
            </a:r>
            <a:endParaRPr kumimoji="1" lang="en-US" altLang="ja-JP" dirty="0"/>
          </a:p>
          <a:p>
            <a:r>
              <a:rPr kumimoji="1" lang="ja-JP" altLang="en-US" dirty="0"/>
              <a:t>カーネルの処理が終われば、アプリケーションプログラムに処理が戻されます。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102</a:t>
            </a:fld>
            <a:endParaRPr lang="en-US" altLang="ja-JP"/>
          </a:p>
        </p:txBody>
      </p:sp>
    </p:spTree>
    <p:extLst>
      <p:ext uri="{BB962C8B-B14F-4D97-AF65-F5344CB8AC3E}">
        <p14:creationId xmlns:p14="http://schemas.microsoft.com/office/powerpoint/2010/main" val="4981582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カーネルが行うサービスには、</a:t>
            </a:r>
            <a:endParaRPr kumimoji="1" lang="en-US" altLang="ja-JP" dirty="0"/>
          </a:p>
          <a:p>
            <a:r>
              <a:rPr kumimoji="1" lang="ja-JP" altLang="en-US" dirty="0"/>
              <a:t>プロセス管理、</a:t>
            </a:r>
            <a:endParaRPr kumimoji="1" lang="en-US" altLang="ja-JP" dirty="0"/>
          </a:p>
          <a:p>
            <a:r>
              <a:rPr kumimoji="1" lang="ja-JP" altLang="en-US" dirty="0"/>
              <a:t>同期と通信制御、ファイルシステム、</a:t>
            </a:r>
            <a:endParaRPr kumimoji="1" lang="en-US" altLang="ja-JP" dirty="0"/>
          </a:p>
          <a:p>
            <a:r>
              <a:rPr kumimoji="1" lang="ja-JP" altLang="en-US" dirty="0"/>
              <a:t>メモリ管理、スケジューラ</a:t>
            </a:r>
            <a:endParaRPr kumimoji="1" lang="en-US" altLang="ja-JP" dirty="0"/>
          </a:p>
          <a:p>
            <a:r>
              <a:rPr kumimoji="1" lang="ja-JP" altLang="en-US" dirty="0"/>
              <a:t>割り込み制御</a:t>
            </a:r>
            <a:endParaRPr kumimoji="1" lang="en-US" altLang="ja-JP" dirty="0"/>
          </a:p>
          <a:p>
            <a:r>
              <a:rPr kumimoji="1" lang="ja-JP" altLang="en-US" dirty="0"/>
              <a:t>入出力制御</a:t>
            </a:r>
            <a:endParaRPr kumimoji="1" lang="en-US" altLang="ja-JP" dirty="0"/>
          </a:p>
          <a:p>
            <a:r>
              <a:rPr kumimoji="1" lang="ja-JP" altLang="en-US" dirty="0"/>
              <a:t>タイマ制御</a:t>
            </a:r>
            <a:endParaRPr kumimoji="1" lang="en-US" altLang="ja-JP" dirty="0"/>
          </a:p>
          <a:p>
            <a:r>
              <a:rPr kumimoji="1" lang="ja-JP" altLang="en-US" dirty="0"/>
              <a:t>デバイスドライバ等多岐にわたります。</a:t>
            </a:r>
            <a:endParaRPr kumimoji="1" lang="en-US" altLang="ja-JP" dirty="0"/>
          </a:p>
          <a:p>
            <a:r>
              <a:rPr kumimoji="1" lang="ja-JP" altLang="en-US" dirty="0"/>
              <a:t>次週以降、これなについて順次説明していきます。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103</a:t>
            </a:fld>
            <a:endParaRPr lang="en-US" altLang="ja-JP"/>
          </a:p>
        </p:txBody>
      </p:sp>
    </p:spTree>
    <p:extLst>
      <p:ext uri="{BB962C8B-B14F-4D97-AF65-F5344CB8AC3E}">
        <p14:creationId xmlns:p14="http://schemas.microsoft.com/office/powerpoint/2010/main" val="17085408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OS</a:t>
            </a:r>
            <a:r>
              <a:rPr kumimoji="1" lang="ja-JP" altLang="en-US" dirty="0"/>
              <a:t>の起動と終了について説明します。</a:t>
            </a:r>
            <a:endParaRPr kumimoji="1" lang="en-US" altLang="ja-JP" dirty="0"/>
          </a:p>
          <a:p>
            <a:r>
              <a:rPr kumimoji="1" lang="en-US" altLang="ja-JP" dirty="0"/>
              <a:t>OS</a:t>
            </a:r>
            <a:r>
              <a:rPr kumimoji="1" lang="ja-JP" altLang="en-US" dirty="0"/>
              <a:t>の起動時には、ブートストラップとローダと呼ばれる</a:t>
            </a:r>
            <a:r>
              <a:rPr kumimoji="1" lang="en-US" altLang="ja-JP" dirty="0"/>
              <a:t>2</a:t>
            </a:r>
            <a:r>
              <a:rPr kumimoji="1" lang="ja-JP" altLang="en-US" dirty="0"/>
              <a:t>つのプログラムが実行されます。</a:t>
            </a:r>
            <a:endParaRPr kumimoji="1" lang="en-US" altLang="ja-JP" dirty="0"/>
          </a:p>
          <a:p>
            <a:r>
              <a:rPr kumimoji="1" lang="ja-JP" altLang="en-US" dirty="0"/>
              <a:t>ブートストラップは、ブート</a:t>
            </a:r>
            <a:r>
              <a:rPr kumimoji="1" lang="en-US" altLang="ja-JP" dirty="0"/>
              <a:t>ROM</a:t>
            </a:r>
            <a:r>
              <a:rPr kumimoji="1" lang="ja-JP" altLang="en-US" dirty="0"/>
              <a:t>と呼ばれる</a:t>
            </a:r>
            <a:r>
              <a:rPr kumimoji="1" lang="en-US" altLang="ja-JP" dirty="0"/>
              <a:t>ROM</a:t>
            </a:r>
            <a:r>
              <a:rPr kumimoji="1" lang="ja-JP" altLang="en-US" dirty="0"/>
              <a:t>上に書かれています。</a:t>
            </a:r>
            <a:endParaRPr kumimoji="1" lang="en-US" altLang="ja-JP" dirty="0"/>
          </a:p>
          <a:p>
            <a:r>
              <a:rPr kumimoji="1" lang="ja-JP" altLang="en-US" dirty="0"/>
              <a:t>計算機の電源を入れると、まずブートストラップが実行されます。</a:t>
            </a:r>
            <a:endParaRPr kumimoji="1" lang="en-US" altLang="ja-JP" dirty="0"/>
          </a:p>
          <a:p>
            <a:r>
              <a:rPr kumimoji="1" lang="ja-JP" altLang="en-US" dirty="0"/>
              <a:t>ブートストラップが実行されると、ハードディスクからローダを読み出し、起動します。</a:t>
            </a:r>
            <a:endParaRPr kumimoji="1" lang="en-US" altLang="ja-JP" dirty="0"/>
          </a:p>
          <a:p>
            <a:r>
              <a:rPr kumimoji="1" lang="ja-JP" altLang="en-US" dirty="0"/>
              <a:t>ローダは、ハードディスク上に書かれてます。</a:t>
            </a:r>
            <a:endParaRPr kumimoji="1" lang="en-US" altLang="ja-JP" dirty="0"/>
          </a:p>
          <a:p>
            <a:r>
              <a:rPr kumimoji="1" lang="ja-JP" altLang="en-US" dirty="0"/>
              <a:t>ローダを実行すると、</a:t>
            </a:r>
            <a:r>
              <a:rPr kumimoji="1" lang="en-US" altLang="ja-JP" dirty="0"/>
              <a:t>OS</a:t>
            </a:r>
            <a:r>
              <a:rPr kumimoji="1" lang="ja-JP" altLang="en-US" dirty="0"/>
              <a:t>の初期化ルーチンが実行されます。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104</a:t>
            </a:fld>
            <a:endParaRPr lang="en-US" altLang="ja-JP"/>
          </a:p>
        </p:txBody>
      </p:sp>
    </p:spTree>
    <p:extLst>
      <p:ext uri="{BB962C8B-B14F-4D97-AF65-F5344CB8AC3E}">
        <p14:creationId xmlns:p14="http://schemas.microsoft.com/office/powerpoint/2010/main" val="33326432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電源が入ると、</a:t>
            </a:r>
            <a:endParaRPr kumimoji="1" lang="en-US" altLang="ja-JP" dirty="0"/>
          </a:p>
          <a:p>
            <a:r>
              <a:rPr kumimoji="1" lang="ja-JP" altLang="en-US" dirty="0"/>
              <a:t>まずブート</a:t>
            </a:r>
            <a:r>
              <a:rPr kumimoji="1" lang="en-US" altLang="ja-JP" dirty="0"/>
              <a:t>ROM</a:t>
            </a:r>
            <a:r>
              <a:rPr kumimoji="1" lang="ja-JP" altLang="en-US" dirty="0"/>
              <a:t>上にあるブートストラップが実行されます。</a:t>
            </a:r>
            <a:endParaRPr kumimoji="1" lang="en-US" altLang="ja-JP" dirty="0"/>
          </a:p>
          <a:p>
            <a:r>
              <a:rPr kumimoji="1" lang="ja-JP" altLang="en-US" dirty="0"/>
              <a:t>ブートストラップは、ハードディスクからローダをメモリに読み込み、実行します。</a:t>
            </a:r>
            <a:endParaRPr kumimoji="1" lang="en-US" altLang="ja-JP" dirty="0"/>
          </a:p>
          <a:p>
            <a:r>
              <a:rPr kumimoji="1" lang="ja-JP" altLang="en-US" dirty="0"/>
              <a:t>ローダは、ハードディスクから</a:t>
            </a:r>
            <a:r>
              <a:rPr kumimoji="1" lang="en-US" altLang="ja-JP" dirty="0"/>
              <a:t>OS</a:t>
            </a:r>
            <a:r>
              <a:rPr kumimoji="1" lang="ja-JP" altLang="en-US" dirty="0"/>
              <a:t>本体をメモリに読み込み、初期化ルーチンを実行します。</a:t>
            </a:r>
            <a:endParaRPr kumimoji="1" lang="en-US" altLang="ja-JP" dirty="0"/>
          </a:p>
          <a:p>
            <a:r>
              <a:rPr kumimoji="1" lang="ja-JP" altLang="en-US" dirty="0"/>
              <a:t>初期化ルーチンが終われば、ユーザは計算機を使えるようになります。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105</a:t>
            </a:fld>
            <a:endParaRPr lang="en-US" altLang="ja-JP"/>
          </a:p>
        </p:txBody>
      </p:sp>
    </p:spTree>
    <p:extLst>
      <p:ext uri="{BB962C8B-B14F-4D97-AF65-F5344CB8AC3E}">
        <p14:creationId xmlns:p14="http://schemas.microsoft.com/office/powerpoint/2010/main" val="24022680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を終了する場合は、シャットダウンプログラムを実行します。</a:t>
            </a:r>
            <a:endParaRPr kumimoji="1" lang="en-US" altLang="ja-JP" dirty="0"/>
          </a:p>
          <a:p>
            <a:r>
              <a:rPr kumimoji="1" lang="ja-JP" altLang="en-US" dirty="0"/>
              <a:t>シャットダウンプログラムは、新規プロセスの生成やログインを停止します。</a:t>
            </a:r>
            <a:endParaRPr kumimoji="1" lang="en-US" altLang="ja-JP" dirty="0"/>
          </a:p>
          <a:p>
            <a:r>
              <a:rPr kumimoji="1" lang="ja-JP" altLang="en-US" dirty="0"/>
              <a:t>そして、実行中のプロセスが全て終了したことを確認します。</a:t>
            </a:r>
            <a:endParaRPr kumimoji="1" lang="en-US" altLang="ja-JP" dirty="0"/>
          </a:p>
          <a:p>
            <a:r>
              <a:rPr kumimoji="1" lang="ja-JP" altLang="en-US" dirty="0"/>
              <a:t>また、開いているファイルは全て閉じます。</a:t>
            </a:r>
            <a:endParaRPr kumimoji="1" lang="en-US" altLang="ja-JP" dirty="0"/>
          </a:p>
          <a:p>
            <a:r>
              <a:rPr kumimoji="1" lang="ja-JP" altLang="en-US" dirty="0"/>
              <a:t>この操作が終われば停止します。</a:t>
            </a:r>
            <a:endParaRPr kumimoji="1" lang="en-US" altLang="ja-JP" dirty="0"/>
          </a:p>
          <a:p>
            <a:r>
              <a:rPr kumimoji="1" lang="ja-JP" altLang="en-US" dirty="0"/>
              <a:t>このように、停止時には、様々な終了作業が必要です。</a:t>
            </a:r>
            <a:endParaRPr kumimoji="1" lang="en-US" altLang="ja-JP" dirty="0"/>
          </a:p>
          <a:p>
            <a:r>
              <a:rPr kumimoji="1" lang="ja-JP" altLang="en-US" dirty="0"/>
              <a:t>皆さんご存じでしょうが、計算機は、シャットダウンせずにいきなり電源を切ってはいけません。</a:t>
            </a:r>
            <a:endParaRPr kumimoji="1" lang="en-US" altLang="ja-JP" dirty="0"/>
          </a:p>
          <a:p>
            <a:r>
              <a:rPr kumimoji="1" lang="ja-JP" altLang="en-US" dirty="0"/>
              <a:t>きちんとした手順で終了しないと、不具合が起きます。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106</a:t>
            </a:fld>
            <a:endParaRPr lang="en-US" altLang="ja-JP"/>
          </a:p>
        </p:txBody>
      </p:sp>
    </p:spTree>
    <p:extLst>
      <p:ext uri="{BB962C8B-B14F-4D97-AF65-F5344CB8AC3E}">
        <p14:creationId xmlns:p14="http://schemas.microsoft.com/office/powerpoint/2010/main" val="11859199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最後に課題テストについて説明します。</a:t>
            </a:r>
            <a:endParaRPr kumimoji="1" lang="en-US" altLang="ja-JP" dirty="0"/>
          </a:p>
          <a:p>
            <a:r>
              <a:rPr kumimoji="1" lang="ja-JP" altLang="en-US" dirty="0"/>
              <a:t>この授業では、毎週 </a:t>
            </a:r>
            <a:r>
              <a:rPr kumimoji="1" lang="en-US" altLang="ja-JP" dirty="0" err="1"/>
              <a:t>GoogleClassroom</a:t>
            </a:r>
            <a:r>
              <a:rPr kumimoji="1" lang="en-US" altLang="ja-JP" dirty="0"/>
              <a:t> </a:t>
            </a:r>
            <a:r>
              <a:rPr kumimoji="1" lang="ja-JP" altLang="en-US" dirty="0"/>
              <a:t>上で課題テストをします。</a:t>
            </a:r>
            <a:endParaRPr kumimoji="1" lang="en-US" altLang="ja-JP" dirty="0"/>
          </a:p>
          <a:p>
            <a:r>
              <a:rPr kumimoji="1" lang="ja-JP" altLang="en-US" dirty="0"/>
              <a:t>テストの期限は、授業終了後から翌週の授業開始時までです。</a:t>
            </a:r>
            <a:endParaRPr kumimoji="1" lang="en-US" altLang="ja-JP" dirty="0"/>
          </a:p>
          <a:p>
            <a:r>
              <a:rPr kumimoji="1" lang="ja-JP" altLang="en-US" dirty="0"/>
              <a:t>できるだけその授業中に受けてください。</a:t>
            </a:r>
            <a:endParaRPr kumimoji="1" lang="en-US" altLang="ja-JP" dirty="0"/>
          </a:p>
          <a:p>
            <a:r>
              <a:rPr kumimoji="1" lang="ja-JP" altLang="en-US" dirty="0"/>
              <a:t>課題テストを受けるには、</a:t>
            </a:r>
            <a:r>
              <a:rPr kumimoji="1" lang="en-US" altLang="ja-JP" dirty="0" err="1"/>
              <a:t>GoogleClassroom</a:t>
            </a:r>
            <a:r>
              <a:rPr kumimoji="1" lang="en-US" altLang="ja-JP" dirty="0"/>
              <a:t> </a:t>
            </a:r>
            <a:r>
              <a:rPr kumimoji="1" lang="ja-JP" altLang="en-US" dirty="0"/>
              <a:t>のオペレーティングシステムに入り、</a:t>
            </a:r>
            <a:endParaRPr kumimoji="1" lang="en-US" altLang="ja-JP" dirty="0"/>
          </a:p>
          <a:p>
            <a:r>
              <a:rPr kumimoji="1" lang="ja-JP" altLang="en-US" dirty="0"/>
              <a:t>授業、その回の課題、と辿ってください。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107</a:t>
            </a:fld>
            <a:endParaRPr kumimoji="1" lang="ja-JP" altLang="en-US"/>
          </a:p>
        </p:txBody>
      </p:sp>
    </p:spTree>
    <p:extLst>
      <p:ext uri="{BB962C8B-B14F-4D97-AF65-F5344CB8AC3E}">
        <p14:creationId xmlns:p14="http://schemas.microsoft.com/office/powerpoint/2010/main" val="24358551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err="1"/>
              <a:t>GoogleClassroom</a:t>
            </a:r>
            <a:r>
              <a:rPr kumimoji="1" lang="en-US" altLang="ja-JP" dirty="0"/>
              <a:t> </a:t>
            </a:r>
            <a:r>
              <a:rPr kumimoji="1" lang="ja-JP" altLang="en-US" dirty="0"/>
              <a:t>のオペレーティングシステムの部屋に入ります。</a:t>
            </a:r>
            <a:endParaRPr kumimoji="1" lang="en-US" altLang="ja-JP" dirty="0"/>
          </a:p>
          <a:p>
            <a:r>
              <a:rPr kumimoji="1" lang="ja-JP" altLang="en-US" dirty="0"/>
              <a:t>次に、上にある「授業」というメニューをクリックします。</a:t>
            </a:r>
            <a:endParaRPr kumimoji="1" lang="en-US" altLang="ja-JP" dirty="0"/>
          </a:p>
          <a:p>
            <a:r>
              <a:rPr kumimoji="1" lang="ja-JP" altLang="en-US" dirty="0"/>
              <a:t>締め切り間近になると左側の部分にも課題が表示されますのでそこから辿っても</a:t>
            </a:r>
            <a:r>
              <a:rPr kumimoji="1" lang="en-US" altLang="ja-JP" dirty="0"/>
              <a:t>OK</a:t>
            </a:r>
            <a:r>
              <a:rPr kumimoji="1" lang="ja-JP" altLang="en-US" dirty="0"/>
              <a:t>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108</a:t>
            </a:fld>
            <a:endParaRPr kumimoji="1" lang="ja-JP" altLang="en-US"/>
          </a:p>
        </p:txBody>
      </p:sp>
    </p:spTree>
    <p:extLst>
      <p:ext uri="{BB962C8B-B14F-4D97-AF65-F5344CB8AC3E}">
        <p14:creationId xmlns:p14="http://schemas.microsoft.com/office/powerpoint/2010/main" val="2954263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授業のページで、その回の課題をクリックすます。</a:t>
            </a:r>
            <a:endParaRPr kumimoji="1" lang="en-US" altLang="ja-JP" dirty="0"/>
          </a:p>
          <a:p>
            <a:r>
              <a:rPr kumimoji="1" lang="ja-JP" altLang="en-US" dirty="0"/>
              <a:t>今回ですと、第</a:t>
            </a:r>
            <a:r>
              <a:rPr kumimoji="1" lang="en-US" altLang="ja-JP" dirty="0"/>
              <a:t>1</a:t>
            </a:r>
            <a:r>
              <a:rPr kumimoji="1" lang="ja-JP" altLang="en-US" dirty="0"/>
              <a:t>回</a:t>
            </a:r>
            <a:r>
              <a:rPr kumimoji="1" lang="en-US" altLang="ja-JP" dirty="0"/>
              <a:t>OS</a:t>
            </a:r>
            <a:r>
              <a:rPr kumimoji="1" lang="ja-JP" altLang="en-US" dirty="0"/>
              <a:t>の概要です。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109</a:t>
            </a:fld>
            <a:endParaRPr kumimoji="1" lang="ja-JP" altLang="en-US"/>
          </a:p>
        </p:txBody>
      </p:sp>
    </p:spTree>
    <p:extLst>
      <p:ext uri="{BB962C8B-B14F-4D97-AF65-F5344CB8AC3E}">
        <p14:creationId xmlns:p14="http://schemas.microsoft.com/office/powerpoint/2010/main" val="345080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この講義の公式ページがこちらです。</a:t>
            </a:r>
            <a:endParaRPr kumimoji="1" lang="en-US" altLang="ja-JP" dirty="0"/>
          </a:p>
          <a:p>
            <a:r>
              <a:rPr kumimoji="1" lang="en-US" altLang="ja-JP" dirty="0"/>
              <a:t>https://www.info.kindai.ac.jp/OS </a:t>
            </a:r>
            <a:r>
              <a:rPr kumimoji="1" lang="ja-JP" altLang="en-US" dirty="0"/>
              <a:t>大文字で </a:t>
            </a:r>
            <a:r>
              <a:rPr kumimoji="1" lang="en-US" altLang="ja-JP" dirty="0"/>
              <a:t>OS </a:t>
            </a:r>
            <a:r>
              <a:rPr kumimoji="1" lang="ja-JP" altLang="en-US" dirty="0"/>
              <a:t>です。</a:t>
            </a:r>
            <a:endParaRPr kumimoji="1" lang="en-US" altLang="ja-JP" dirty="0"/>
          </a:p>
          <a:p>
            <a:r>
              <a:rPr kumimoji="1" lang="ja-JP" altLang="en-US" dirty="0"/>
              <a:t>今後講義資料や皆さんへのお知らせはここに載せますので、見ておいてください。</a:t>
            </a:r>
            <a:endParaRPr kumimoji="1" lang="en-US" altLang="ja-JP" dirty="0"/>
          </a:p>
          <a:p>
            <a:r>
              <a:rPr kumimoji="1" lang="ja-JP" altLang="en-US" dirty="0"/>
              <a:t>今回使用しているこの講義資料もここにあります。</a:t>
            </a:r>
            <a:endParaRPr kumimoji="1" lang="en-US" altLang="ja-JP" dirty="0"/>
          </a:p>
          <a:p>
            <a:r>
              <a:rPr kumimoji="1" lang="ja-JP" altLang="en-US" dirty="0"/>
              <a:t>ここに講義資料がありますのでダウンロードしておいてください。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11</a:t>
            </a:fld>
            <a:endParaRPr kumimoji="1" lang="ja-JP" altLang="en-US"/>
          </a:p>
        </p:txBody>
      </p:sp>
    </p:spTree>
    <p:extLst>
      <p:ext uri="{BB962C8B-B14F-4D97-AF65-F5344CB8AC3E}">
        <p14:creationId xmlns:p14="http://schemas.microsoft.com/office/powerpoint/2010/main" val="21264566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課題をクリックすると、</a:t>
            </a:r>
            <a:r>
              <a:rPr kumimoji="1" lang="en-US" altLang="ja-JP" dirty="0"/>
              <a:t>Google</a:t>
            </a:r>
            <a:r>
              <a:rPr kumimoji="1" lang="ja-JP" altLang="en-US" dirty="0"/>
              <a:t>フォームというのが出てきますのでクリックしてください。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110</a:t>
            </a:fld>
            <a:endParaRPr kumimoji="1" lang="ja-JP" altLang="en-US"/>
          </a:p>
        </p:txBody>
      </p:sp>
    </p:spTree>
    <p:extLst>
      <p:ext uri="{BB962C8B-B14F-4D97-AF65-F5344CB8AC3E}">
        <p14:creationId xmlns:p14="http://schemas.microsoft.com/office/powerpoint/2010/main" val="27570498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するとこのような課題の画面になりますので、解答して「送信」ボタンを押してください。</a:t>
            </a:r>
          </a:p>
          <a:p>
            <a:r>
              <a:rPr kumimoji="1" lang="ja-JP" altLang="en-US" dirty="0"/>
              <a:t>それでは今日の授業はここまでです。</a:t>
            </a:r>
            <a:endParaRPr kumimoji="1" lang="en-US" altLang="ja-JP" dirty="0"/>
          </a:p>
          <a:p>
            <a:r>
              <a:rPr kumimoji="1" lang="ja-JP" altLang="en-US" dirty="0"/>
              <a:t>次回の授業の </a:t>
            </a:r>
            <a:r>
              <a:rPr kumimoji="1" lang="en-US" altLang="ja-JP" dirty="0"/>
              <a:t>zoom </a:t>
            </a:r>
            <a:r>
              <a:rPr kumimoji="1" lang="ja-JP" altLang="en-US" dirty="0"/>
              <a:t>の</a:t>
            </a:r>
            <a:r>
              <a:rPr kumimoji="1" lang="en-US" altLang="ja-JP" dirty="0"/>
              <a:t>ID</a:t>
            </a:r>
            <a:r>
              <a:rPr kumimoji="1" lang="ja-JP" altLang="en-US" dirty="0"/>
              <a:t>とパスワードも今回と同じですので、メモしておいてください。</a:t>
            </a:r>
            <a:endParaRPr kumimoji="1" lang="en-US" altLang="ja-JP" dirty="0"/>
          </a:p>
          <a:p>
            <a:r>
              <a:rPr kumimoji="1" lang="ja-JP" altLang="en-US" dirty="0"/>
              <a:t>お疲れ様でした。</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111</a:t>
            </a:fld>
            <a:endParaRPr lang="en-US" altLang="ja-JP"/>
          </a:p>
        </p:txBody>
      </p:sp>
    </p:spTree>
    <p:extLst>
      <p:ext uri="{BB962C8B-B14F-4D97-AF65-F5344CB8AC3E}">
        <p14:creationId xmlns:p14="http://schemas.microsoft.com/office/powerpoint/2010/main" val="289507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GoogleClassroom </a:t>
            </a:r>
            <a:r>
              <a:rPr kumimoji="1" lang="ja-JP" altLang="en-US" dirty="0"/>
              <a:t>にも資料は置いてあります。</a:t>
            </a:r>
            <a:endParaRPr kumimoji="1" lang="en-US" altLang="ja-JP" dirty="0"/>
          </a:p>
          <a:p>
            <a:r>
              <a:rPr kumimoji="1" lang="ja-JP" altLang="en-US" dirty="0"/>
              <a:t>オペレーティングのページから、授業⇒講義資料と辿ってください。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12</a:t>
            </a:fld>
            <a:endParaRPr kumimoji="1" lang="ja-JP" altLang="en-US"/>
          </a:p>
        </p:txBody>
      </p:sp>
    </p:spTree>
    <p:extLst>
      <p:ext uri="{BB962C8B-B14F-4D97-AF65-F5344CB8AC3E}">
        <p14:creationId xmlns:p14="http://schemas.microsoft.com/office/powerpoint/2010/main" val="349106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授業のページを下にスクロールすると、第</a:t>
            </a:r>
            <a:r>
              <a:rPr kumimoji="1" lang="en-US" altLang="ja-JP" dirty="0"/>
              <a:t>1</a:t>
            </a:r>
            <a:r>
              <a:rPr kumimoji="1" lang="ja-JP" altLang="en-US" dirty="0"/>
              <a:t>回 </a:t>
            </a:r>
            <a:r>
              <a:rPr kumimoji="1" lang="en-US" altLang="ja-JP" dirty="0"/>
              <a:t>OS</a:t>
            </a:r>
            <a:r>
              <a:rPr kumimoji="1" lang="ja-JP" altLang="en-US" dirty="0"/>
              <a:t>の概要 という項目があります。</a:t>
            </a:r>
            <a:endParaRPr kumimoji="1" lang="en-US" altLang="ja-JP" dirty="0"/>
          </a:p>
          <a:p>
            <a:r>
              <a:rPr kumimoji="1" lang="ja-JP" altLang="en-US" dirty="0"/>
              <a:t>ここの第</a:t>
            </a:r>
            <a:r>
              <a:rPr kumimoji="1" lang="en-US" altLang="ja-JP" dirty="0"/>
              <a:t>1</a:t>
            </a:r>
            <a:r>
              <a:rPr kumimoji="1" lang="ja-JP" altLang="en-US" dirty="0"/>
              <a:t>回 講義資料 の部分をクリックしてください。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13</a:t>
            </a:fld>
            <a:endParaRPr lang="en-US" altLang="ja-JP"/>
          </a:p>
        </p:txBody>
      </p:sp>
    </p:spTree>
    <p:extLst>
      <p:ext uri="{BB962C8B-B14F-4D97-AF65-F5344CB8AC3E}">
        <p14:creationId xmlns:p14="http://schemas.microsoft.com/office/powerpoint/2010/main" val="255076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GoogleClassroom </a:t>
            </a:r>
            <a:r>
              <a:rPr kumimoji="1" lang="ja-JP" altLang="en-US" dirty="0"/>
              <a:t>には動画も置いてあります。</a:t>
            </a:r>
          </a:p>
          <a:p>
            <a:r>
              <a:rPr kumimoji="1" lang="en-US" altLang="ja-JP" dirty="0"/>
              <a:t>Zoom </a:t>
            </a:r>
            <a:r>
              <a:rPr kumimoji="1" lang="ja-JP" altLang="en-US" dirty="0"/>
              <a:t>で私が話す内容は予め動画にしてありますので、</a:t>
            </a:r>
          </a:p>
          <a:p>
            <a:r>
              <a:rPr kumimoji="1" lang="en-US" altLang="ja-JP" dirty="0"/>
              <a:t>Zoom </a:t>
            </a:r>
            <a:r>
              <a:rPr kumimoji="1" lang="ja-JP" altLang="en-US" dirty="0"/>
              <a:t>では聞き取り辛い人や、自分のペースで進めたい人は、こちらの動画を見てくださっても結構です。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14</a:t>
            </a:fld>
            <a:endParaRPr kumimoji="1" lang="ja-JP" altLang="en-US"/>
          </a:p>
        </p:txBody>
      </p:sp>
    </p:spTree>
    <p:extLst>
      <p:ext uri="{BB962C8B-B14F-4D97-AF65-F5344CB8AC3E}">
        <p14:creationId xmlns:p14="http://schemas.microsoft.com/office/powerpoint/2010/main" val="196239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それでは講義内容に入ります。</a:t>
            </a:r>
            <a:endParaRPr kumimoji="1" lang="en-US" altLang="ja-JP" dirty="0"/>
          </a:p>
          <a:p>
            <a:r>
              <a:rPr kumimoji="1" lang="ja-JP" altLang="en-US" dirty="0"/>
              <a:t>今回は、導入として</a:t>
            </a:r>
            <a:r>
              <a:rPr kumimoji="1" lang="en-US" altLang="ja-JP" dirty="0"/>
              <a:t>OS</a:t>
            </a:r>
            <a:r>
              <a:rPr kumimoji="1" lang="ja-JP" altLang="en-US" dirty="0"/>
              <a:t>とは何かを説明します。</a:t>
            </a:r>
            <a:endParaRPr kumimoji="1" lang="en-US" altLang="ja-JP" dirty="0"/>
          </a:p>
          <a:p>
            <a:r>
              <a:rPr kumimoji="1" lang="en-US" altLang="ja-JP" dirty="0"/>
              <a:t>OS </a:t>
            </a:r>
            <a:r>
              <a:rPr kumimoji="1" lang="ja-JP" altLang="en-US" dirty="0"/>
              <a:t>の役割、歴史、構成などを順番に見ていきましょう。</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15</a:t>
            </a:fld>
            <a:endParaRPr lang="en-US" altLang="ja-JP"/>
          </a:p>
        </p:txBody>
      </p:sp>
    </p:spTree>
    <p:extLst>
      <p:ext uri="{BB962C8B-B14F-4D97-AF65-F5344CB8AC3E}">
        <p14:creationId xmlns:p14="http://schemas.microsoft.com/office/powerpoint/2010/main" val="172764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計算機を動かすためには、ハードウェアと、その上で動くアプリケーションプログラムが必要です。</a:t>
            </a:r>
            <a:endParaRPr kumimoji="1" lang="en-US" altLang="ja-JP" dirty="0"/>
          </a:p>
          <a:p>
            <a:r>
              <a:rPr kumimoji="1" lang="ja-JP" altLang="en-US" dirty="0"/>
              <a:t>ハードウェアは、計算機の頭脳である</a:t>
            </a:r>
            <a:r>
              <a:rPr kumimoji="1" lang="en-US" altLang="ja-JP" dirty="0"/>
              <a:t>CPU</a:t>
            </a:r>
            <a:r>
              <a:rPr kumimoji="1" lang="ja-JP" altLang="en-US" dirty="0"/>
              <a:t>、記憶装置、入出力装置など、</a:t>
            </a:r>
            <a:endParaRPr kumimoji="1" lang="en-US" altLang="ja-JP" dirty="0"/>
          </a:p>
          <a:p>
            <a:r>
              <a:rPr kumimoji="1" lang="ja-JP" altLang="en-US" dirty="0"/>
              <a:t>基本的な計算資源を供給するものです。</a:t>
            </a:r>
            <a:endParaRPr kumimoji="1" lang="en-US" altLang="ja-JP" dirty="0"/>
          </a:p>
          <a:p>
            <a:r>
              <a:rPr kumimoji="1" lang="ja-JP" altLang="en-US" dirty="0"/>
              <a:t>その計算機資源を利用して、</a:t>
            </a:r>
            <a:endParaRPr kumimoji="1" lang="en-US" altLang="ja-JP" dirty="0"/>
          </a:p>
          <a:p>
            <a:r>
              <a:rPr kumimoji="1" lang="ja-JP" altLang="en-US" dirty="0"/>
              <a:t>アプリケーションプログラムはユーザの要求する問題を解きます。</a:t>
            </a:r>
            <a:endParaRPr kumimoji="1" lang="en-US" altLang="ja-JP" dirty="0"/>
          </a:p>
          <a:p>
            <a:r>
              <a:rPr kumimoji="1" lang="ja-JP" altLang="en-US" dirty="0"/>
              <a:t>アプリケーションプログラムには、コンパイラ、データベースシステム、</a:t>
            </a:r>
            <a:endParaRPr kumimoji="1" lang="en-US" altLang="ja-JP" dirty="0"/>
          </a:p>
          <a:p>
            <a:r>
              <a:rPr kumimoji="1" lang="ja-JP" altLang="en-US" dirty="0"/>
              <a:t>ビデオゲーム、ビジネスプログラム等、様々なものがあります。</a:t>
            </a:r>
            <a:endParaRPr kumimoji="1" lang="en-US" altLang="ja-JP" dirty="0"/>
          </a:p>
          <a:p>
            <a:r>
              <a:rPr kumimoji="1" lang="ja-JP" altLang="en-US" dirty="0"/>
              <a:t>ここでユーザとは、計算機を利用して問題を解こうとする者のことです。</a:t>
            </a:r>
            <a:endParaRPr kumimoji="1" lang="en-US" altLang="ja-JP" dirty="0"/>
          </a:p>
          <a:p>
            <a:r>
              <a:rPr kumimoji="1" lang="ja-JP" altLang="en-US" dirty="0"/>
              <a:t>通常はユーザは計算機を使用している人間ですが、</a:t>
            </a:r>
            <a:endParaRPr kumimoji="1" lang="en-US" altLang="ja-JP" dirty="0"/>
          </a:p>
          <a:p>
            <a:r>
              <a:rPr kumimoji="1" lang="ja-JP" altLang="en-US" dirty="0"/>
              <a:t>ある計算機が他の計算機を利用している場合などでは計算機がユーザになります。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16</a:t>
            </a:fld>
            <a:endParaRPr lang="en-US" altLang="ja-JP"/>
          </a:p>
        </p:txBody>
      </p:sp>
    </p:spTree>
    <p:extLst>
      <p:ext uri="{BB962C8B-B14F-4D97-AF65-F5344CB8AC3E}">
        <p14:creationId xmlns:p14="http://schemas.microsoft.com/office/powerpoint/2010/main" val="289936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9060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90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90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90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6D5BE287-15E9-45EA-A02B-80725D4D7169}" type="slidenum">
              <a:rPr lang="ja-JP" altLang="en-US" sz="1300" smtClean="0"/>
              <a:pPr/>
              <a:t>17</a:t>
            </a:fld>
            <a:endParaRPr lang="en-US" altLang="ja-JP" sz="1300"/>
          </a:p>
        </p:txBody>
      </p:sp>
      <p:sp>
        <p:nvSpPr>
          <p:cNvPr id="12291" name="Rectangle 2"/>
          <p:cNvSpPr>
            <a:spLocks noGrp="1" noRot="1" noChangeAspect="1" noChangeArrowheads="1" noTextEdit="1"/>
          </p:cNvSpPr>
          <p:nvPr>
            <p:ph type="sldImg"/>
          </p:nvPr>
        </p:nvSpPr>
        <p:spPr>
          <a:xfrm>
            <a:off x="992188" y="768350"/>
            <a:ext cx="5114925" cy="3836988"/>
          </a:xfrm>
          <a:ln/>
        </p:spPr>
      </p:sp>
      <p:sp>
        <p:nvSpPr>
          <p:cNvPr id="12292" name="Rectangle 3"/>
          <p:cNvSpPr>
            <a:spLocks noGrp="1" noChangeArrowheads="1"/>
          </p:cNvSpPr>
          <p:nvPr>
            <p:ph type="body" idx="1"/>
          </p:nvPr>
        </p:nvSpPr>
        <p:spPr>
          <a:noFill/>
        </p:spPr>
        <p:txBody>
          <a:bodyPr/>
          <a:lstStyle/>
          <a:p>
            <a:pPr eaLnBrk="1" hangingPunct="1"/>
            <a:r>
              <a:rPr lang="ja-JP" altLang="en-US" dirty="0"/>
              <a:t>計算機を動かすには、ハードウェアとアプリケーションプログラムが必要です。</a:t>
            </a:r>
            <a:endParaRPr lang="en-US" altLang="ja-JP" dirty="0"/>
          </a:p>
          <a:p>
            <a:pPr eaLnBrk="1" hangingPunct="1"/>
            <a:r>
              <a:rPr lang="ja-JP" altLang="en-US" dirty="0"/>
              <a:t>ユーザは様々なアプリケーションを使用します。</a:t>
            </a:r>
            <a:endParaRPr lang="en-US" altLang="ja-JP" dirty="0"/>
          </a:p>
          <a:p>
            <a:pPr eaLnBrk="1" hangingPunct="1"/>
            <a:r>
              <a:rPr lang="ja-JP" altLang="en-US" dirty="0"/>
              <a:t>アプリケーションは数多くあり、それぞれが必要とするハードウェア資源は異なります。</a:t>
            </a:r>
            <a:endParaRPr lang="en-US" altLang="ja-JP" dirty="0"/>
          </a:p>
          <a:p>
            <a:pPr eaLnBrk="1" hangingPunct="1"/>
            <a:r>
              <a:rPr lang="ja-JP" altLang="en-US" dirty="0"/>
              <a:t>これら様々な種類があるアプリケーションとハードウェアがうまく連携するためには、</a:t>
            </a:r>
            <a:endParaRPr lang="en-US" altLang="ja-JP" dirty="0"/>
          </a:p>
          <a:p>
            <a:pPr eaLnBrk="1" hangingPunct="1"/>
            <a:r>
              <a:rPr lang="ja-JP" altLang="en-US" dirty="0"/>
              <a:t>その間を仲介する役割が必要になります。</a:t>
            </a:r>
            <a:endParaRPr lang="en-US" altLang="ja-JP" dirty="0"/>
          </a:p>
          <a:p>
            <a:pPr eaLnBrk="1" hangingPunct="1"/>
            <a:r>
              <a:rPr lang="ja-JP" altLang="en-US" dirty="0"/>
              <a:t>その仲介の役割をするプログラムが、オペレーティングシステムです。</a:t>
            </a:r>
          </a:p>
        </p:txBody>
      </p:sp>
    </p:spTree>
    <p:extLst>
      <p:ext uri="{BB962C8B-B14F-4D97-AF65-F5344CB8AC3E}">
        <p14:creationId xmlns:p14="http://schemas.microsoft.com/office/powerpoint/2010/main" val="3877143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ユーザが使用するアプリケーションケーションプログラムは</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ウェブブラウザ、テキストエディタ、データベース等数多くあります。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アプリケーションプログラムが利用するハードウェア資源は、</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演算装置、記憶装置、入出力装置など様々なものがあります。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OS</a:t>
            </a:r>
            <a:r>
              <a:rPr kumimoji="1" lang="ja-JP" altLang="en-US" dirty="0"/>
              <a:t>が、アプリケーションプログラムとハードウェアの仲介をすることで、</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ユーザは効率よくハードウェア資源を利用できるようになります。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18</a:t>
            </a:fld>
            <a:endParaRPr lang="en-US" altLang="ja-JP"/>
          </a:p>
        </p:txBody>
      </p:sp>
    </p:spTree>
    <p:extLst>
      <p:ext uri="{BB962C8B-B14F-4D97-AF65-F5344CB8AC3E}">
        <p14:creationId xmlns:p14="http://schemas.microsoft.com/office/powerpoint/2010/main" val="306883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オペレーティングシステムには、</a:t>
            </a:r>
            <a:r>
              <a:rPr kumimoji="1" lang="en-US" altLang="ja-JP" dirty="0"/>
              <a:t>3</a:t>
            </a:r>
            <a:r>
              <a:rPr kumimoji="1" lang="ja-JP" altLang="en-US" dirty="0"/>
              <a:t>つの役割があります。</a:t>
            </a:r>
            <a:endParaRPr kumimoji="1" lang="en-US" altLang="ja-JP" dirty="0"/>
          </a:p>
          <a:p>
            <a:r>
              <a:rPr kumimoji="1" lang="ja-JP" altLang="en-US" dirty="0"/>
              <a:t>資源管理者、</a:t>
            </a:r>
            <a:endParaRPr kumimoji="1" lang="en-US" altLang="ja-JP" dirty="0"/>
          </a:p>
          <a:p>
            <a:r>
              <a:rPr kumimoji="1" lang="ja-JP" altLang="en-US" dirty="0"/>
              <a:t>制御プログラム、</a:t>
            </a:r>
            <a:endParaRPr kumimoji="1" lang="en-US" altLang="ja-JP" dirty="0"/>
          </a:p>
          <a:p>
            <a:r>
              <a:rPr kumimoji="1" lang="ja-JP" altLang="en-US" dirty="0"/>
              <a:t>仮想計算機です。</a:t>
            </a:r>
            <a:endParaRPr kumimoji="1" lang="en-US" altLang="ja-JP" dirty="0"/>
          </a:p>
          <a:p>
            <a:r>
              <a:rPr kumimoji="1" lang="ja-JP" altLang="en-US" dirty="0"/>
              <a:t>それでは、この</a:t>
            </a:r>
            <a:r>
              <a:rPr kumimoji="1" lang="en-US" altLang="ja-JP" dirty="0"/>
              <a:t>3</a:t>
            </a:r>
            <a:r>
              <a:rPr kumimoji="1" lang="ja-JP" altLang="en-US" dirty="0"/>
              <a:t>つの役割の順に観ていきましょう。</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19</a:t>
            </a:fld>
            <a:endParaRPr lang="en-US" altLang="ja-JP"/>
          </a:p>
        </p:txBody>
      </p:sp>
    </p:spTree>
    <p:extLst>
      <p:ext uri="{BB962C8B-B14F-4D97-AF65-F5344CB8AC3E}">
        <p14:creationId xmlns:p14="http://schemas.microsoft.com/office/powerpoint/2010/main" val="411110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この講義では、オペレーティングシステム </a:t>
            </a:r>
            <a:r>
              <a:rPr kumimoji="1" lang="en-US" altLang="ja-JP" dirty="0"/>
              <a:t>OS </a:t>
            </a:r>
            <a:r>
              <a:rPr kumimoji="1" lang="ja-JP" altLang="en-US" dirty="0"/>
              <a:t>とは何か、</a:t>
            </a:r>
            <a:endParaRPr kumimoji="1" lang="en-US" altLang="ja-JP" dirty="0"/>
          </a:p>
          <a:p>
            <a:r>
              <a:rPr kumimoji="1" lang="en-US" altLang="ja-JP" dirty="0"/>
              <a:t>OS </a:t>
            </a:r>
            <a:r>
              <a:rPr kumimoji="1" lang="ja-JP" altLang="en-US" dirty="0"/>
              <a:t>はどのように構成されているか、</a:t>
            </a:r>
            <a:endParaRPr kumimoji="1" lang="en-US" altLang="ja-JP" dirty="0"/>
          </a:p>
          <a:p>
            <a:r>
              <a:rPr kumimoji="1" lang="en-US" altLang="ja-JP" dirty="0"/>
              <a:t>OS </a:t>
            </a:r>
            <a:r>
              <a:rPr kumimoji="1" lang="ja-JP" altLang="en-US" dirty="0"/>
              <a:t>の役割、目的はどのようなものかを説明します。</a:t>
            </a:r>
            <a:endParaRPr kumimoji="1" lang="en-US" altLang="ja-JP" dirty="0"/>
          </a:p>
          <a:p>
            <a:r>
              <a:rPr kumimoji="1" lang="ja-JP" altLang="en-US" dirty="0"/>
              <a:t>来週以降、プロセス・スレッドの生成・管理</a:t>
            </a:r>
          </a:p>
          <a:p>
            <a:r>
              <a:rPr kumimoji="1" lang="ja-JP" altLang="en-US" dirty="0"/>
              <a:t>スケジューリング</a:t>
            </a:r>
          </a:p>
          <a:p>
            <a:r>
              <a:rPr kumimoji="1" lang="ja-JP" altLang="en-US" dirty="0"/>
              <a:t>プロセス間通信・デッドロック</a:t>
            </a:r>
          </a:p>
          <a:p>
            <a:r>
              <a:rPr kumimoji="1" lang="ja-JP" altLang="en-US" dirty="0"/>
              <a:t>メモリ管理</a:t>
            </a:r>
          </a:p>
          <a:p>
            <a:r>
              <a:rPr kumimoji="1" lang="ja-JP" altLang="en-US" dirty="0"/>
              <a:t>割込み</a:t>
            </a:r>
          </a:p>
          <a:p>
            <a:r>
              <a:rPr kumimoji="1" lang="ja-JP" altLang="en-US" dirty="0"/>
              <a:t>入出力の制御等について説明していきます。</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a:t>
            </a:fld>
            <a:endParaRPr lang="en-US" altLang="ja-JP"/>
          </a:p>
        </p:txBody>
      </p:sp>
    </p:spTree>
    <p:extLst>
      <p:ext uri="{BB962C8B-B14F-4D97-AF65-F5344CB8AC3E}">
        <p14:creationId xmlns:p14="http://schemas.microsoft.com/office/powerpoint/2010/main" val="230381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の一つ目の役割は、資源管理者 </a:t>
            </a:r>
            <a:r>
              <a:rPr kumimoji="1" lang="en-US" altLang="ja-JP" dirty="0"/>
              <a:t>resource manager </a:t>
            </a:r>
            <a:r>
              <a:rPr kumimoji="1" lang="ja-JP" altLang="en-US" dirty="0"/>
              <a:t>です。</a:t>
            </a:r>
            <a:endParaRPr kumimoji="1" lang="en-US" altLang="ja-JP" dirty="0"/>
          </a:p>
          <a:p>
            <a:r>
              <a:rPr kumimoji="1" lang="ja-JP" altLang="en-US" dirty="0"/>
              <a:t>資源管理者は計算機資源を管理し、ユーザに割り当てます。</a:t>
            </a:r>
            <a:endParaRPr kumimoji="1" lang="en-US" altLang="ja-JP" dirty="0"/>
          </a:p>
          <a:p>
            <a:r>
              <a:rPr kumimoji="1" lang="ja-JP" altLang="en-US" dirty="0"/>
              <a:t>計算機資源は、</a:t>
            </a:r>
            <a:r>
              <a:rPr kumimoji="1" lang="en-US" altLang="ja-JP" dirty="0"/>
              <a:t>CPU</a:t>
            </a:r>
            <a:r>
              <a:rPr kumimoji="1" lang="ja-JP" altLang="en-US" dirty="0"/>
              <a:t>やメモリなどのハードウェア資源と、</a:t>
            </a:r>
            <a:endParaRPr kumimoji="1" lang="en-US" altLang="ja-JP" dirty="0"/>
          </a:p>
          <a:p>
            <a:r>
              <a:rPr kumimoji="1" lang="ja-JP" altLang="en-US" dirty="0"/>
              <a:t>プログラムデータ等のソフトウェア資源があります。</a:t>
            </a:r>
            <a:endParaRPr kumimoji="1" lang="en-US" altLang="ja-JP" dirty="0"/>
          </a:p>
          <a:p>
            <a:r>
              <a:rPr kumimoji="1" lang="ja-JP" altLang="en-US" dirty="0"/>
              <a:t>資源を管理する目的は、資源の状態を維持し、</a:t>
            </a:r>
            <a:endParaRPr kumimoji="1" lang="en-US" altLang="ja-JP" dirty="0"/>
          </a:p>
          <a:p>
            <a:r>
              <a:rPr kumimoji="1" lang="ja-JP" altLang="en-US" dirty="0"/>
              <a:t>アプリケーションプログラムからのアクセスを管理し、資源を適正に利用させることです。</a:t>
            </a:r>
            <a:endParaRPr kumimoji="1" lang="en-US" altLang="ja-JP" dirty="0"/>
          </a:p>
          <a:p>
            <a:r>
              <a:rPr kumimoji="1" lang="ja-JP" altLang="en-US" dirty="0"/>
              <a:t>アプリケーションプログラムは、様々な資源を要求してきます。</a:t>
            </a:r>
            <a:endParaRPr kumimoji="1" lang="en-US" altLang="ja-JP" dirty="0"/>
          </a:p>
          <a:p>
            <a:r>
              <a:rPr kumimoji="1" lang="ja-JP" altLang="en-US" dirty="0"/>
              <a:t>このとき、各アプリケーションプログラムが、資源をできるだけ効率良く、</a:t>
            </a:r>
            <a:endParaRPr kumimoji="1" lang="en-US" altLang="ja-JP" dirty="0"/>
          </a:p>
          <a:p>
            <a:r>
              <a:rPr kumimoji="1" lang="ja-JP" altLang="en-US" dirty="0"/>
              <a:t>また公平に使えるようにします。</a:t>
            </a:r>
            <a:endParaRPr kumimoji="1" lang="en-US" altLang="ja-JP" dirty="0"/>
          </a:p>
          <a:p>
            <a:r>
              <a:rPr kumimoji="1" lang="ja-JP" altLang="en-US" dirty="0"/>
              <a:t>ただし、効率と公平性にはトレードオフがあります。</a:t>
            </a:r>
            <a:endParaRPr kumimoji="1" lang="en-US" altLang="ja-JP" dirty="0"/>
          </a:p>
          <a:p>
            <a:r>
              <a:rPr kumimoji="1" lang="ja-JP" altLang="en-US" dirty="0"/>
              <a:t>効率を追求すると、公平性が下がります。</a:t>
            </a:r>
            <a:endParaRPr kumimoji="1" lang="en-US" altLang="ja-JP" dirty="0"/>
          </a:p>
          <a:p>
            <a:r>
              <a:rPr kumimoji="1" lang="ja-JP" altLang="en-US" dirty="0"/>
              <a:t>逆に、公平性を追求すると、効率が下がります。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20</a:t>
            </a:fld>
            <a:endParaRPr lang="en-US" altLang="ja-JP"/>
          </a:p>
        </p:txBody>
      </p:sp>
    </p:spTree>
    <p:extLst>
      <p:ext uri="{BB962C8B-B14F-4D97-AF65-F5344CB8AC3E}">
        <p14:creationId xmlns:p14="http://schemas.microsoft.com/office/powerpoint/2010/main" val="341669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計算機資源には、ハードウェア資源とソフトウェア資源があります。</a:t>
            </a:r>
            <a:endParaRPr kumimoji="1" lang="en-US" altLang="ja-JP" dirty="0"/>
          </a:p>
          <a:p>
            <a:r>
              <a:rPr kumimoji="1" lang="ja-JP" altLang="en-US" dirty="0"/>
              <a:t>ハードウェア資源を管理するのが資源管理 </a:t>
            </a:r>
            <a:r>
              <a:rPr kumimoji="1" lang="en-US" altLang="ja-JP" dirty="0"/>
              <a:t>resource manager</a:t>
            </a:r>
          </a:p>
          <a:p>
            <a:r>
              <a:rPr kumimoji="1" lang="ja-JP" altLang="en-US" dirty="0"/>
              <a:t>ソフトウェア資源を管理するのが情報管理 </a:t>
            </a:r>
            <a:r>
              <a:rPr kumimoji="1" lang="en-US" altLang="ja-JP" dirty="0"/>
              <a:t>information manager </a:t>
            </a:r>
            <a:r>
              <a:rPr kumimoji="1" lang="ja-JP" altLang="en-US" dirty="0"/>
              <a:t>です。</a:t>
            </a:r>
            <a:endParaRPr kumimoji="1" lang="en-US" altLang="ja-JP" dirty="0"/>
          </a:p>
          <a:p>
            <a:r>
              <a:rPr kumimoji="1" lang="ja-JP" altLang="en-US" dirty="0"/>
              <a:t>例えば、あるユーザがメモリを使いたい、とします。</a:t>
            </a:r>
            <a:endParaRPr kumimoji="1" lang="en-US" altLang="ja-JP" dirty="0"/>
          </a:p>
          <a:p>
            <a:r>
              <a:rPr kumimoji="1" lang="ja-JP" altLang="en-US" dirty="0"/>
              <a:t>このときユーザは、ハードウェア資源であるメモリを直接使うことはできません。</a:t>
            </a:r>
            <a:endParaRPr kumimoji="1" lang="en-US" altLang="ja-JP" dirty="0"/>
          </a:p>
          <a:p>
            <a:r>
              <a:rPr kumimoji="1" lang="ja-JP" altLang="en-US" dirty="0"/>
              <a:t>ハードウェア資源を使いたい場合は、ユーザは</a:t>
            </a:r>
            <a:r>
              <a:rPr kumimoji="1" lang="en-US" altLang="ja-JP" dirty="0"/>
              <a:t>OS</a:t>
            </a:r>
            <a:r>
              <a:rPr kumimoji="1" lang="ja-JP" altLang="en-US" dirty="0"/>
              <a:t>にお願いします。</a:t>
            </a:r>
            <a:endParaRPr kumimoji="1" lang="en-US" altLang="ja-JP" dirty="0"/>
          </a:p>
          <a:p>
            <a:r>
              <a:rPr kumimoji="1" lang="en-US" altLang="ja-JP" dirty="0"/>
              <a:t>OS</a:t>
            </a:r>
            <a:r>
              <a:rPr kumimoji="1" lang="ja-JP" altLang="en-US" dirty="0"/>
              <a:t>はそれに応えて、ユーザにメモリを割り当てます。</a:t>
            </a:r>
            <a:endParaRPr kumimoji="1" lang="en-US" altLang="ja-JP" dirty="0"/>
          </a:p>
          <a:p>
            <a:r>
              <a:rPr kumimoji="1" lang="ja-JP" altLang="en-US" dirty="0"/>
              <a:t>また別のユーザがメモリを必要としたとしましょう。</a:t>
            </a:r>
            <a:endParaRPr kumimoji="1" lang="en-US" altLang="ja-JP" dirty="0"/>
          </a:p>
          <a:p>
            <a:r>
              <a:rPr kumimoji="1" lang="ja-JP" altLang="en-US" dirty="0"/>
              <a:t>複数のユーザが同じ資源を要求した場合は、使い終わるまで待ってもらいます。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21</a:t>
            </a:fld>
            <a:endParaRPr lang="en-US" altLang="ja-JP"/>
          </a:p>
        </p:txBody>
      </p:sp>
    </p:spTree>
    <p:extLst>
      <p:ext uri="{BB962C8B-B14F-4D97-AF65-F5344CB8AC3E}">
        <p14:creationId xmlns:p14="http://schemas.microsoft.com/office/powerpoint/2010/main" val="55504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例えば、ユーザが</a:t>
            </a:r>
            <a:r>
              <a:rPr kumimoji="1" lang="en-US" altLang="ja-JP" dirty="0"/>
              <a:t>4</a:t>
            </a:r>
            <a:r>
              <a:rPr kumimoji="1" lang="ja-JP" altLang="en-US" dirty="0"/>
              <a:t>つのアプリケーションプログラムを使いたい、とします。</a:t>
            </a:r>
            <a:endParaRPr kumimoji="1" lang="en-US" altLang="ja-JP" dirty="0"/>
          </a:p>
          <a:p>
            <a:r>
              <a:rPr kumimoji="1" lang="ja-JP" altLang="en-US" dirty="0"/>
              <a:t>アプリケーションプログラムを使うためには、メモリ上に</a:t>
            </a:r>
            <a:endParaRPr kumimoji="1" lang="en-US" altLang="ja-JP" dirty="0"/>
          </a:p>
          <a:p>
            <a:r>
              <a:rPr kumimoji="1" lang="ja-JP" altLang="en-US" dirty="0"/>
              <a:t>そのプログラムを置く必要があります。</a:t>
            </a:r>
            <a:endParaRPr kumimoji="1" lang="en-US" altLang="ja-JP" dirty="0"/>
          </a:p>
          <a:p>
            <a:r>
              <a:rPr kumimoji="1" lang="en-US" altLang="ja-JP" dirty="0"/>
              <a:t>OS</a:t>
            </a:r>
            <a:r>
              <a:rPr kumimoji="1" lang="ja-JP" altLang="en-US" dirty="0"/>
              <a:t>は、どのプログラムをメモリのどの位置に置くか決定し、</a:t>
            </a:r>
            <a:endParaRPr kumimoji="1" lang="en-US" altLang="ja-JP" dirty="0"/>
          </a:p>
          <a:p>
            <a:r>
              <a:rPr kumimoji="1" lang="ja-JP" altLang="en-US" dirty="0"/>
              <a:t>各アプリケーションプログラムにメモリを割り当てます。</a:t>
            </a:r>
            <a:endParaRPr kumimoji="1" lang="en-US" altLang="ja-JP" dirty="0"/>
          </a:p>
          <a:p>
            <a:r>
              <a:rPr kumimoji="1" lang="ja-JP" altLang="en-US" dirty="0"/>
              <a:t>メモリの大きさは有限ですので、全てのプログラムをメモリに置くことはできません。</a:t>
            </a:r>
            <a:endParaRPr kumimoji="1" lang="en-US" altLang="ja-JP" dirty="0"/>
          </a:p>
          <a:p>
            <a:r>
              <a:rPr kumimoji="1" lang="ja-JP" altLang="en-US" dirty="0"/>
              <a:t>このとき</a:t>
            </a:r>
            <a:r>
              <a:rPr kumimoji="1" lang="en-US" altLang="ja-JP" dirty="0"/>
              <a:t>OS</a:t>
            </a:r>
            <a:r>
              <a:rPr kumimoji="1" lang="ja-JP" altLang="en-US" dirty="0"/>
              <a:t>は、各プログラムの優先順位を判断し、</a:t>
            </a:r>
            <a:endParaRPr kumimoji="1" lang="en-US" altLang="ja-JP" dirty="0"/>
          </a:p>
          <a:p>
            <a:r>
              <a:rPr kumimoji="1" lang="ja-JP" altLang="en-US" dirty="0"/>
              <a:t>優先順位の高いものにメモリを割り当てます。</a:t>
            </a:r>
            <a:endParaRPr kumimoji="1" lang="en-US" altLang="ja-JP" dirty="0"/>
          </a:p>
          <a:p>
            <a:r>
              <a:rPr kumimoji="1" lang="ja-JP" altLang="en-US" dirty="0"/>
              <a:t>例えば、アプリケーションプログラム</a:t>
            </a:r>
            <a:r>
              <a:rPr kumimoji="1" lang="en-US" altLang="ja-JP" dirty="0"/>
              <a:t>4 </a:t>
            </a:r>
            <a:r>
              <a:rPr kumimoji="1" lang="ja-JP" altLang="en-US" dirty="0"/>
              <a:t>はすぐには使われないので、</a:t>
            </a:r>
            <a:endParaRPr kumimoji="1" lang="en-US" altLang="ja-JP" dirty="0"/>
          </a:p>
          <a:p>
            <a:r>
              <a:rPr kumimoji="1" lang="ja-JP" altLang="en-US" dirty="0"/>
              <a:t>優先順位は低い、と判断します。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22</a:t>
            </a:fld>
            <a:endParaRPr lang="en-US" altLang="ja-JP"/>
          </a:p>
        </p:txBody>
      </p:sp>
    </p:spTree>
    <p:extLst>
      <p:ext uri="{BB962C8B-B14F-4D97-AF65-F5344CB8AC3E}">
        <p14:creationId xmlns:p14="http://schemas.microsoft.com/office/powerpoint/2010/main" val="1975158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効率と公平性の間にはトレードオフがあります。</a:t>
            </a:r>
            <a:endParaRPr kumimoji="1" lang="en-US" altLang="ja-JP" dirty="0"/>
          </a:p>
          <a:p>
            <a:r>
              <a:rPr kumimoji="1" lang="ja-JP" altLang="en-US" dirty="0"/>
              <a:t>例え話で考えてみましょう。</a:t>
            </a:r>
            <a:endParaRPr kumimoji="1" lang="en-US" altLang="ja-JP" dirty="0"/>
          </a:p>
          <a:p>
            <a:r>
              <a:rPr kumimoji="1" lang="ja-JP" altLang="en-US" dirty="0"/>
              <a:t>今、大通りと路地が交差する交差点があるとします。</a:t>
            </a:r>
            <a:endParaRPr kumimoji="1" lang="en-US" altLang="ja-JP" dirty="0"/>
          </a:p>
          <a:p>
            <a:r>
              <a:rPr kumimoji="1" lang="ja-JP" altLang="en-US" dirty="0"/>
              <a:t>大通りは、</a:t>
            </a:r>
            <a:r>
              <a:rPr kumimoji="1" lang="en-US" altLang="ja-JP" dirty="0"/>
              <a:t>1</a:t>
            </a:r>
            <a:r>
              <a:rPr kumimoji="1" lang="ja-JP" altLang="en-US" dirty="0"/>
              <a:t>時間に</a:t>
            </a:r>
            <a:r>
              <a:rPr kumimoji="1" lang="en-US" altLang="ja-JP" dirty="0"/>
              <a:t>3600</a:t>
            </a:r>
            <a:r>
              <a:rPr kumimoji="1" lang="ja-JP" altLang="en-US" dirty="0"/>
              <a:t>台の車が来ます。</a:t>
            </a:r>
            <a:endParaRPr kumimoji="1" lang="en-US" altLang="ja-JP" dirty="0"/>
          </a:p>
          <a:p>
            <a:r>
              <a:rPr kumimoji="1" lang="ja-JP" altLang="en-US" dirty="0"/>
              <a:t>一方、路地からは</a:t>
            </a:r>
            <a:r>
              <a:rPr kumimoji="1" lang="en-US" altLang="ja-JP" dirty="0"/>
              <a:t>1</a:t>
            </a:r>
            <a:r>
              <a:rPr kumimoji="1" lang="ja-JP" altLang="en-US" dirty="0"/>
              <a:t>時間に</a:t>
            </a:r>
            <a:r>
              <a:rPr kumimoji="1" lang="en-US" altLang="ja-JP" dirty="0"/>
              <a:t>1</a:t>
            </a:r>
            <a:r>
              <a:rPr kumimoji="1" lang="ja-JP" altLang="en-US" dirty="0"/>
              <a:t>台しか車が来ないとします。</a:t>
            </a:r>
            <a:endParaRPr kumimoji="1" lang="en-US" altLang="ja-JP" dirty="0"/>
          </a:p>
          <a:p>
            <a:r>
              <a:rPr kumimoji="1" lang="ja-JP" altLang="en-US" dirty="0"/>
              <a:t>車が交差点を通りたいのですが、</a:t>
            </a:r>
            <a:endParaRPr kumimoji="1" lang="en-US" altLang="ja-JP" dirty="0"/>
          </a:p>
          <a:p>
            <a:r>
              <a:rPr kumimoji="1" lang="ja-JP" altLang="en-US" dirty="0"/>
              <a:t>東西方向の車と南北方向の車は同時には交差点を通れません。</a:t>
            </a:r>
            <a:endParaRPr kumimoji="1" lang="en-US" altLang="ja-JP" dirty="0"/>
          </a:p>
          <a:p>
            <a:r>
              <a:rPr kumimoji="1" lang="ja-JP" altLang="en-US" dirty="0"/>
              <a:t>そこで、交差点に信号を付けて、交差点を通る車を制御します。</a:t>
            </a:r>
            <a:endParaRPr kumimoji="1" lang="en-US" altLang="ja-JP" dirty="0"/>
          </a:p>
          <a:p>
            <a:r>
              <a:rPr kumimoji="1" lang="ja-JP" altLang="en-US" dirty="0"/>
              <a:t>それでは、この信号をどう設定すればいいか考えてみましょう。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23</a:t>
            </a:fld>
            <a:endParaRPr lang="en-US" altLang="ja-JP"/>
          </a:p>
        </p:txBody>
      </p:sp>
    </p:spTree>
    <p:extLst>
      <p:ext uri="{BB962C8B-B14F-4D97-AF65-F5344CB8AC3E}">
        <p14:creationId xmlns:p14="http://schemas.microsoft.com/office/powerpoint/2010/main" val="355710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公平性を求めるのであれば、</a:t>
            </a:r>
            <a:endParaRPr kumimoji="1" lang="en-US" altLang="ja-JP" dirty="0"/>
          </a:p>
          <a:p>
            <a:r>
              <a:rPr kumimoji="1" lang="ja-JP" altLang="en-US" dirty="0"/>
              <a:t>大通りと路地の信号を、どちらも青</a:t>
            </a:r>
            <a:r>
              <a:rPr kumimoji="1" lang="en-US" altLang="ja-JP" dirty="0"/>
              <a:t>50%</a:t>
            </a:r>
            <a:r>
              <a:rPr kumimoji="1" lang="ja-JP" altLang="en-US" dirty="0"/>
              <a:t>赤</a:t>
            </a:r>
            <a:r>
              <a:rPr kumimoji="1" lang="en-US" altLang="ja-JP" dirty="0"/>
              <a:t>50%</a:t>
            </a:r>
            <a:r>
              <a:rPr kumimoji="1" lang="ja-JP" altLang="en-US" dirty="0"/>
              <a:t>にします。</a:t>
            </a:r>
            <a:endParaRPr kumimoji="1" lang="en-US" altLang="ja-JP" dirty="0"/>
          </a:p>
          <a:p>
            <a:r>
              <a:rPr kumimoji="1" lang="ja-JP" altLang="en-US" dirty="0"/>
              <a:t>こうすれば、どちらから来ても</a:t>
            </a:r>
            <a:r>
              <a:rPr kumimoji="1" lang="en-US" altLang="ja-JP" dirty="0"/>
              <a:t>50%</a:t>
            </a:r>
            <a:r>
              <a:rPr kumimoji="1" lang="ja-JP" altLang="en-US" dirty="0"/>
              <a:t>の確率で交差点を通れますから公平です。</a:t>
            </a:r>
            <a:endParaRPr kumimoji="1" lang="en-US" altLang="ja-JP" dirty="0"/>
          </a:p>
          <a:p>
            <a:r>
              <a:rPr kumimoji="1" lang="ja-JP" altLang="en-US" dirty="0"/>
              <a:t>しかし、</a:t>
            </a:r>
            <a:r>
              <a:rPr kumimoji="1" lang="en-US" altLang="ja-JP" dirty="0"/>
              <a:t>50%</a:t>
            </a:r>
            <a:r>
              <a:rPr kumimoji="1" lang="ja-JP" altLang="en-US" dirty="0"/>
              <a:t>で赤になりますので、通れる車の数は半分になります。</a:t>
            </a:r>
            <a:endParaRPr kumimoji="1" lang="en-US" altLang="ja-JP" dirty="0"/>
          </a:p>
          <a:p>
            <a:r>
              <a:rPr kumimoji="1" lang="ja-JP" altLang="en-US" dirty="0"/>
              <a:t>大通りは、</a:t>
            </a:r>
            <a:r>
              <a:rPr kumimoji="1" lang="en-US" altLang="ja-JP" dirty="0"/>
              <a:t>1</a:t>
            </a:r>
            <a:r>
              <a:rPr kumimoji="1" lang="ja-JP" altLang="en-US" dirty="0"/>
              <a:t>時間に</a:t>
            </a:r>
            <a:r>
              <a:rPr kumimoji="1" lang="en-US" altLang="ja-JP" dirty="0"/>
              <a:t>3600</a:t>
            </a:r>
            <a:r>
              <a:rPr kumimoji="1" lang="ja-JP" altLang="en-US" dirty="0"/>
              <a:t>台の車が来ますが、通れるのは</a:t>
            </a:r>
            <a:r>
              <a:rPr kumimoji="1" lang="en-US" altLang="ja-JP" dirty="0"/>
              <a:t>1800</a:t>
            </a:r>
            <a:r>
              <a:rPr kumimoji="1" lang="ja-JP" altLang="en-US" dirty="0"/>
              <a:t>台で残りは渋滞します。</a:t>
            </a:r>
            <a:endParaRPr kumimoji="1" lang="en-US" altLang="ja-JP" dirty="0"/>
          </a:p>
          <a:p>
            <a:r>
              <a:rPr kumimoji="1" lang="ja-JP" altLang="en-US" dirty="0"/>
              <a:t>路地はもともと</a:t>
            </a:r>
            <a:r>
              <a:rPr kumimoji="1" lang="en-US" altLang="ja-JP" dirty="0"/>
              <a:t>1</a:t>
            </a:r>
            <a:r>
              <a:rPr kumimoji="1" lang="ja-JP" altLang="en-US" dirty="0"/>
              <a:t>台しか来ませんので、通れます。</a:t>
            </a:r>
            <a:endParaRPr kumimoji="1" lang="en-US" altLang="ja-JP" dirty="0"/>
          </a:p>
          <a:p>
            <a:r>
              <a:rPr kumimoji="1" lang="ja-JP" altLang="en-US" dirty="0"/>
              <a:t>結局通れるはの</a:t>
            </a:r>
            <a:r>
              <a:rPr kumimoji="1" lang="en-US" altLang="ja-JP" dirty="0"/>
              <a:t>1801</a:t>
            </a:r>
            <a:r>
              <a:rPr kumimoji="1" lang="ja-JP" altLang="en-US" dirty="0"/>
              <a:t>台です。</a:t>
            </a:r>
            <a:endParaRPr kumimoji="1" lang="en-US" altLang="ja-JP" dirty="0"/>
          </a:p>
          <a:p>
            <a:r>
              <a:rPr kumimoji="1" lang="en-US" altLang="ja-JP" dirty="0"/>
              <a:t>3601</a:t>
            </a:r>
            <a:r>
              <a:rPr kumimoji="1" lang="ja-JP" altLang="en-US" dirty="0"/>
              <a:t>台中</a:t>
            </a:r>
            <a:r>
              <a:rPr kumimoji="1" lang="en-US" altLang="ja-JP" dirty="0"/>
              <a:t>1801</a:t>
            </a:r>
            <a:r>
              <a:rPr kumimoji="1" lang="ja-JP" altLang="en-US" dirty="0"/>
              <a:t>台ですので、通れる車は</a:t>
            </a:r>
            <a:r>
              <a:rPr kumimoji="1" lang="en-US" altLang="ja-JP" dirty="0"/>
              <a:t>50%</a:t>
            </a:r>
            <a:r>
              <a:rPr kumimoji="1" lang="ja-JP" altLang="en-US" dirty="0"/>
              <a:t>しかありません。</a:t>
            </a:r>
            <a:endParaRPr kumimoji="1" lang="en-US" altLang="ja-JP" dirty="0"/>
          </a:p>
          <a:p>
            <a:r>
              <a:rPr kumimoji="1" lang="ja-JP" altLang="en-US" dirty="0"/>
              <a:t>青と赤を半々にするのは、公平ですが、効率が悪い、ということです。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24</a:t>
            </a:fld>
            <a:endParaRPr lang="en-US" altLang="ja-JP"/>
          </a:p>
        </p:txBody>
      </p:sp>
    </p:spTree>
    <p:extLst>
      <p:ext uri="{BB962C8B-B14F-4D97-AF65-F5344CB8AC3E}">
        <p14:creationId xmlns:p14="http://schemas.microsoft.com/office/powerpoint/2010/main" val="296315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次は効率を優先してみましょう。</a:t>
            </a:r>
            <a:endParaRPr kumimoji="1" lang="en-US" altLang="ja-JP" dirty="0"/>
          </a:p>
          <a:p>
            <a:r>
              <a:rPr kumimoji="1" lang="ja-JP" altLang="en-US" dirty="0"/>
              <a:t>効率を優先するのであれば、大通りを常に青にしてしまいます。</a:t>
            </a:r>
            <a:endParaRPr kumimoji="1" lang="en-US" altLang="ja-JP" dirty="0"/>
          </a:p>
          <a:p>
            <a:r>
              <a:rPr kumimoji="1" lang="ja-JP" altLang="en-US" dirty="0"/>
              <a:t>こうすれば大通りの車は止まることなく通れます。</a:t>
            </a:r>
            <a:endParaRPr kumimoji="1" lang="en-US" altLang="ja-JP" dirty="0"/>
          </a:p>
          <a:p>
            <a:r>
              <a:rPr kumimoji="1" lang="ja-JP" altLang="en-US" dirty="0"/>
              <a:t>大通りには</a:t>
            </a:r>
            <a:r>
              <a:rPr kumimoji="1" lang="en-US" altLang="ja-JP" dirty="0"/>
              <a:t>3600</a:t>
            </a:r>
            <a:r>
              <a:rPr kumimoji="1" lang="ja-JP" altLang="en-US" dirty="0"/>
              <a:t>台の車が来ますので、それば全て通れるようになります。</a:t>
            </a:r>
            <a:endParaRPr kumimoji="1" lang="en-US" altLang="ja-JP" dirty="0"/>
          </a:p>
          <a:p>
            <a:r>
              <a:rPr kumimoji="1" lang="en-US" altLang="ja-JP" dirty="0"/>
              <a:t>3601</a:t>
            </a:r>
            <a:r>
              <a:rPr kumimoji="1" lang="ja-JP" altLang="en-US" dirty="0"/>
              <a:t>台の車来る中で、</a:t>
            </a:r>
            <a:r>
              <a:rPr kumimoji="1" lang="en-US" altLang="ja-JP" dirty="0"/>
              <a:t>3600</a:t>
            </a:r>
            <a:r>
              <a:rPr kumimoji="1" lang="ja-JP" altLang="en-US" dirty="0"/>
              <a:t>台が通れるのですから、</a:t>
            </a:r>
            <a:endParaRPr kumimoji="1" lang="en-US" altLang="ja-JP" dirty="0"/>
          </a:p>
          <a:p>
            <a:r>
              <a:rPr kumimoji="1" lang="ja-JP" altLang="en-US" dirty="0"/>
              <a:t>効率はほぼ</a:t>
            </a:r>
            <a:r>
              <a:rPr kumimoji="1" lang="en-US" altLang="ja-JP" dirty="0"/>
              <a:t>100%</a:t>
            </a:r>
            <a:r>
              <a:rPr kumimoji="1" lang="ja-JP" altLang="en-US" dirty="0"/>
              <a:t>となります。</a:t>
            </a:r>
            <a:endParaRPr kumimoji="1" lang="en-US" altLang="ja-JP" dirty="0"/>
          </a:p>
          <a:p>
            <a:r>
              <a:rPr kumimoji="1" lang="ja-JP" altLang="en-US" dirty="0"/>
              <a:t>一方、路地から来た車は、永久に交差点に入ることはできません。</a:t>
            </a:r>
            <a:endParaRPr kumimoji="1" lang="en-US" altLang="ja-JP" dirty="0"/>
          </a:p>
          <a:p>
            <a:r>
              <a:rPr kumimoji="1" lang="ja-JP" altLang="en-US" dirty="0"/>
              <a:t>大通りだけを常に青にするのは、公平ではないわけです。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25</a:t>
            </a:fld>
            <a:endParaRPr lang="en-US" altLang="ja-JP"/>
          </a:p>
        </p:txBody>
      </p:sp>
    </p:spTree>
    <p:extLst>
      <p:ext uri="{BB962C8B-B14F-4D97-AF65-F5344CB8AC3E}">
        <p14:creationId xmlns:p14="http://schemas.microsoft.com/office/powerpoint/2010/main" val="90620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それでは妥協案として、</a:t>
            </a:r>
            <a:endParaRPr kumimoji="1" lang="en-US" altLang="ja-JP" dirty="0"/>
          </a:p>
          <a:p>
            <a:r>
              <a:rPr kumimoji="1" lang="ja-JP" altLang="en-US" dirty="0"/>
              <a:t>路地の信号を、</a:t>
            </a:r>
            <a:r>
              <a:rPr kumimoji="1" lang="en-US" altLang="ja-JP" dirty="0"/>
              <a:t>1</a:t>
            </a:r>
            <a:r>
              <a:rPr kumimoji="1" lang="ja-JP" altLang="en-US" dirty="0"/>
              <a:t>時間に</a:t>
            </a:r>
            <a:r>
              <a:rPr kumimoji="1" lang="en-US" altLang="ja-JP" dirty="0"/>
              <a:t>1</a:t>
            </a:r>
            <a:r>
              <a:rPr kumimoji="1" lang="ja-JP" altLang="en-US" dirty="0"/>
              <a:t>分だけ青にする、としてみましょう。</a:t>
            </a:r>
            <a:endParaRPr kumimoji="1" lang="en-US" altLang="ja-JP" dirty="0"/>
          </a:p>
          <a:p>
            <a:r>
              <a:rPr kumimoji="1" lang="ja-JP" altLang="en-US" dirty="0"/>
              <a:t>大通りは、</a:t>
            </a:r>
            <a:r>
              <a:rPr kumimoji="1" lang="en-US" altLang="ja-JP" dirty="0"/>
              <a:t>60</a:t>
            </a:r>
            <a:r>
              <a:rPr kumimoji="1" lang="ja-JP" altLang="en-US" dirty="0"/>
              <a:t>分中</a:t>
            </a:r>
            <a:r>
              <a:rPr kumimoji="1" lang="en-US" altLang="ja-JP" dirty="0"/>
              <a:t>59</a:t>
            </a:r>
            <a:r>
              <a:rPr kumimoji="1" lang="ja-JP" altLang="en-US" dirty="0"/>
              <a:t>分が青ですので、通れる車は</a:t>
            </a:r>
            <a:endParaRPr kumimoji="1" lang="en-US" altLang="ja-JP" dirty="0"/>
          </a:p>
          <a:p>
            <a:r>
              <a:rPr kumimoji="1" lang="en-US" altLang="ja-JP" dirty="0"/>
              <a:t>3600*59/60 </a:t>
            </a:r>
            <a:r>
              <a:rPr kumimoji="1" lang="ja-JP" altLang="en-US" dirty="0"/>
              <a:t>で</a:t>
            </a:r>
            <a:r>
              <a:rPr kumimoji="1" lang="en-US" altLang="ja-JP" dirty="0"/>
              <a:t>3540</a:t>
            </a:r>
            <a:r>
              <a:rPr kumimoji="1" lang="ja-JP" altLang="en-US" dirty="0"/>
              <a:t>台になります。</a:t>
            </a:r>
            <a:endParaRPr kumimoji="1" lang="en-US" altLang="ja-JP" dirty="0"/>
          </a:p>
          <a:p>
            <a:r>
              <a:rPr kumimoji="1" lang="ja-JP" altLang="en-US" dirty="0"/>
              <a:t>路地の車も、待っていればそのうち青になりますので、通れます。</a:t>
            </a:r>
            <a:endParaRPr kumimoji="1" lang="en-US" altLang="ja-JP" dirty="0"/>
          </a:p>
          <a:p>
            <a:r>
              <a:rPr kumimoji="1" lang="en-US" altLang="ja-JP" dirty="0"/>
              <a:t>3601</a:t>
            </a:r>
            <a:r>
              <a:rPr kumimoji="1" lang="ja-JP" altLang="en-US" dirty="0"/>
              <a:t>台中</a:t>
            </a:r>
            <a:r>
              <a:rPr kumimoji="1" lang="en-US" altLang="ja-JP" dirty="0"/>
              <a:t>3541</a:t>
            </a:r>
            <a:r>
              <a:rPr kumimoji="1" lang="ja-JP" altLang="en-US" dirty="0"/>
              <a:t>台が通れますので、効率は</a:t>
            </a:r>
            <a:r>
              <a:rPr kumimoji="1" lang="en-US" altLang="ja-JP" dirty="0"/>
              <a:t>98%</a:t>
            </a:r>
            <a:r>
              <a:rPr kumimoji="1" lang="ja-JP" altLang="en-US" dirty="0"/>
              <a:t>となり、かなり効率が良くなります。</a:t>
            </a:r>
            <a:endParaRPr kumimoji="1" lang="en-US" altLang="ja-JP" dirty="0"/>
          </a:p>
          <a:p>
            <a:r>
              <a:rPr kumimoji="1" lang="ja-JP" altLang="en-US" dirty="0"/>
              <a:t>一方、路地から来る車も、いつかは通れるわけですからある程度公平です。</a:t>
            </a:r>
            <a:endParaRPr kumimoji="1" lang="en-US" altLang="ja-JP" dirty="0"/>
          </a:p>
          <a:p>
            <a:r>
              <a:rPr kumimoji="1" lang="ja-JP" altLang="en-US" dirty="0"/>
              <a:t>しかし、それぞれの待ち時間を考えてみましょう。</a:t>
            </a:r>
            <a:endParaRPr kumimoji="1" lang="en-US" altLang="ja-JP" dirty="0"/>
          </a:p>
          <a:p>
            <a:r>
              <a:rPr kumimoji="1" lang="ja-JP" altLang="en-US" dirty="0"/>
              <a:t>大通りが赤になるのは</a:t>
            </a:r>
            <a:r>
              <a:rPr kumimoji="1" lang="en-US" altLang="ja-JP" dirty="0"/>
              <a:t>1</a:t>
            </a:r>
            <a:r>
              <a:rPr kumimoji="1" lang="ja-JP" altLang="en-US" dirty="0"/>
              <a:t>分だけですから、長くても</a:t>
            </a:r>
            <a:r>
              <a:rPr kumimoji="1" lang="en-US" altLang="ja-JP" dirty="0"/>
              <a:t>1</a:t>
            </a:r>
            <a:r>
              <a:rPr kumimoji="1" lang="ja-JP" altLang="en-US" dirty="0"/>
              <a:t>分待てば通れます。</a:t>
            </a:r>
            <a:endParaRPr kumimoji="1" lang="en-US" altLang="ja-JP" dirty="0"/>
          </a:p>
          <a:p>
            <a:r>
              <a:rPr kumimoji="1" lang="ja-JP" altLang="en-US" dirty="0"/>
              <a:t>一方、路地が赤になった直後に車が来た場合、その車は最悪</a:t>
            </a:r>
            <a:r>
              <a:rPr kumimoji="1" lang="en-US" altLang="ja-JP" dirty="0"/>
              <a:t>59</a:t>
            </a:r>
            <a:r>
              <a:rPr kumimoji="1" lang="ja-JP" altLang="en-US" dirty="0"/>
              <a:t>分待たなければなりません。</a:t>
            </a:r>
            <a:endParaRPr kumimoji="1" lang="en-US" altLang="ja-JP" dirty="0"/>
          </a:p>
          <a:p>
            <a:r>
              <a:rPr kumimoji="1" lang="ja-JP" altLang="en-US" dirty="0"/>
              <a:t>いくら何でも、</a:t>
            </a:r>
            <a:r>
              <a:rPr kumimoji="1" lang="en-US" altLang="ja-JP" dirty="0"/>
              <a:t>59</a:t>
            </a:r>
            <a:r>
              <a:rPr kumimoji="1" lang="ja-JP" altLang="en-US" dirty="0"/>
              <a:t>分は待てませんよね。</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26</a:t>
            </a:fld>
            <a:endParaRPr lang="en-US" altLang="ja-JP"/>
          </a:p>
        </p:txBody>
      </p:sp>
    </p:spTree>
    <p:extLst>
      <p:ext uri="{BB962C8B-B14F-4D97-AF65-F5344CB8AC3E}">
        <p14:creationId xmlns:p14="http://schemas.microsoft.com/office/powerpoint/2010/main" val="344732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それでは改良案として、信号を押しボタン式にしてみます。</a:t>
            </a:r>
            <a:endParaRPr kumimoji="1" lang="en-US" altLang="ja-JP" dirty="0"/>
          </a:p>
          <a:p>
            <a:r>
              <a:rPr kumimoji="1" lang="ja-JP" altLang="en-US" dirty="0"/>
              <a:t>押しボタンを押せば、路地の信号が</a:t>
            </a:r>
            <a:r>
              <a:rPr kumimoji="1" lang="en-US" altLang="ja-JP" dirty="0"/>
              <a:t>1</a:t>
            </a:r>
            <a:r>
              <a:rPr kumimoji="1" lang="ja-JP" altLang="en-US" dirty="0"/>
              <a:t>分だけ青になるとします。</a:t>
            </a:r>
            <a:endParaRPr kumimoji="1" lang="en-US" altLang="ja-JP" dirty="0"/>
          </a:p>
          <a:p>
            <a:r>
              <a:rPr kumimoji="1" lang="ja-JP" altLang="en-US" dirty="0"/>
              <a:t>こうすれば、路地から来た車はすぐに通れます。</a:t>
            </a:r>
            <a:endParaRPr kumimoji="1" lang="en-US" altLang="ja-JP" dirty="0"/>
          </a:p>
          <a:p>
            <a:r>
              <a:rPr kumimoji="1" lang="ja-JP" altLang="en-US" dirty="0"/>
              <a:t>一方、大通りから来た車は、赤になるのは</a:t>
            </a:r>
            <a:r>
              <a:rPr kumimoji="1" lang="en-US" altLang="ja-JP" dirty="0"/>
              <a:t>1</a:t>
            </a:r>
            <a:r>
              <a:rPr kumimoji="1" lang="ja-JP" altLang="en-US" dirty="0"/>
              <a:t>時間に</a:t>
            </a:r>
            <a:r>
              <a:rPr kumimoji="1" lang="en-US" altLang="ja-JP" dirty="0"/>
              <a:t>1</a:t>
            </a:r>
            <a:r>
              <a:rPr kumimoji="1" lang="ja-JP" altLang="en-US" dirty="0"/>
              <a:t>分だけで、</a:t>
            </a:r>
            <a:endParaRPr kumimoji="1" lang="en-US" altLang="ja-JP" dirty="0"/>
          </a:p>
          <a:p>
            <a:r>
              <a:rPr kumimoji="1" lang="ja-JP" altLang="en-US" dirty="0"/>
              <a:t>最悪でも</a:t>
            </a:r>
            <a:r>
              <a:rPr kumimoji="1" lang="en-US" altLang="ja-JP" dirty="0"/>
              <a:t>1</a:t>
            </a:r>
            <a:r>
              <a:rPr kumimoji="1" lang="ja-JP" altLang="en-US" dirty="0"/>
              <a:t>分まては通れます。</a:t>
            </a:r>
            <a:endParaRPr kumimoji="1" lang="en-US" altLang="ja-JP" dirty="0"/>
          </a:p>
          <a:p>
            <a:r>
              <a:rPr kumimoji="1" lang="ja-JP" altLang="en-US" dirty="0"/>
              <a:t>こうすれば、そこそこ効率良く、そこそこ公平な交差点が実現できます。</a:t>
            </a:r>
            <a:endParaRPr kumimoji="1" lang="en-US" altLang="ja-JP" dirty="0"/>
          </a:p>
          <a:p>
            <a:r>
              <a:rPr kumimoji="1" lang="ja-JP" altLang="en-US" dirty="0"/>
              <a:t>交差点の例はたとえ話ですが、計算機資源でも同じような問題が出てきます。</a:t>
            </a:r>
            <a:endParaRPr kumimoji="1" lang="en-US" altLang="ja-JP" dirty="0"/>
          </a:p>
          <a:p>
            <a:r>
              <a:rPr kumimoji="1" lang="ja-JP" altLang="en-US" dirty="0"/>
              <a:t>公平性を追求すれば効率が下がり、効率を追求すれば公平性が下がります。</a:t>
            </a:r>
            <a:endParaRPr kumimoji="1" lang="en-US" altLang="ja-JP" dirty="0"/>
          </a:p>
          <a:p>
            <a:r>
              <a:rPr kumimoji="1" lang="ja-JP" altLang="en-US" dirty="0"/>
              <a:t>そこで</a:t>
            </a:r>
            <a:r>
              <a:rPr kumimoji="1" lang="en-US" altLang="ja-JP" dirty="0"/>
              <a:t>OS</a:t>
            </a:r>
            <a:r>
              <a:rPr kumimoji="1" lang="ja-JP" altLang="en-US" dirty="0"/>
              <a:t>は、そこそこ公平で、そこそこ効率がよくなるように資源を管理します。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27</a:t>
            </a:fld>
            <a:endParaRPr lang="en-US" altLang="ja-JP"/>
          </a:p>
        </p:txBody>
      </p:sp>
    </p:spTree>
    <p:extLst>
      <p:ext uri="{BB962C8B-B14F-4D97-AF65-F5344CB8AC3E}">
        <p14:creationId xmlns:p14="http://schemas.microsoft.com/office/powerpoint/2010/main" val="730769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の</a:t>
            </a:r>
            <a:r>
              <a:rPr kumimoji="1" lang="en-US" altLang="ja-JP" dirty="0"/>
              <a:t>2</a:t>
            </a:r>
            <a:r>
              <a:rPr kumimoji="1" lang="ja-JP" altLang="en-US" dirty="0"/>
              <a:t>つめの役割は制御プログラム </a:t>
            </a:r>
            <a:r>
              <a:rPr kumimoji="1" lang="en-US" altLang="ja-JP" dirty="0"/>
              <a:t>control program </a:t>
            </a:r>
            <a:r>
              <a:rPr kumimoji="1" lang="ja-JP" altLang="en-US" dirty="0"/>
              <a:t>です。</a:t>
            </a:r>
            <a:endParaRPr kumimoji="1" lang="en-US" altLang="ja-JP" dirty="0"/>
          </a:p>
          <a:p>
            <a:r>
              <a:rPr kumimoji="1" lang="ja-JP" altLang="en-US" dirty="0"/>
              <a:t>制御プログラムは、アプリケーションプログラムとハードウェア資源を管理します。</a:t>
            </a:r>
            <a:endParaRPr kumimoji="1" lang="en-US" altLang="ja-JP" dirty="0"/>
          </a:p>
          <a:p>
            <a:r>
              <a:rPr kumimoji="1" lang="ja-JP" altLang="en-US" dirty="0"/>
              <a:t>ハードウェア資源へのアクセスを制御し、</a:t>
            </a:r>
            <a:endParaRPr kumimoji="1" lang="en-US" altLang="ja-JP" dirty="0"/>
          </a:p>
          <a:p>
            <a:r>
              <a:rPr kumimoji="1" lang="ja-JP" altLang="en-US" dirty="0"/>
              <a:t>ハードウェア資源の性能と信頼性を保証します。</a:t>
            </a:r>
            <a:endParaRPr kumimoji="1" lang="en-US" altLang="ja-JP" dirty="0"/>
          </a:p>
          <a:p>
            <a:r>
              <a:rPr kumimoji="1" lang="ja-JP" altLang="en-US" dirty="0"/>
              <a:t>アプリケーションプログラムはハードウェア資源を直接触ることはできません。</a:t>
            </a:r>
            <a:endParaRPr kumimoji="1" lang="en-US" altLang="ja-JP" dirty="0"/>
          </a:p>
          <a:p>
            <a:r>
              <a:rPr kumimoji="1" lang="ja-JP" altLang="en-US" dirty="0"/>
              <a:t>例えば、画面にデータを表示したい場合は、</a:t>
            </a:r>
            <a:r>
              <a:rPr kumimoji="1" lang="en-US" altLang="ja-JP" dirty="0"/>
              <a:t>OS</a:t>
            </a:r>
            <a:r>
              <a:rPr kumimoji="1" lang="ja-JP" altLang="en-US" dirty="0"/>
              <a:t>にお願いする必要があります。</a:t>
            </a:r>
            <a:endParaRPr kumimoji="1" lang="en-US" altLang="ja-JP" dirty="0"/>
          </a:p>
          <a:p>
            <a:r>
              <a:rPr kumimoji="1" lang="en-US" altLang="ja-JP" dirty="0"/>
              <a:t>OS</a:t>
            </a:r>
            <a:r>
              <a:rPr kumimoji="1" lang="ja-JP" altLang="en-US" dirty="0"/>
              <a:t>はアプリケーションプログラムの要求に応えて、</a:t>
            </a:r>
            <a:endParaRPr kumimoji="1" lang="en-US" altLang="ja-JP" dirty="0"/>
          </a:p>
          <a:p>
            <a:r>
              <a:rPr kumimoji="1" lang="ja-JP" altLang="en-US" dirty="0"/>
              <a:t>メモリからデータを読み取り画面に表示します。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28</a:t>
            </a:fld>
            <a:endParaRPr lang="en-US" altLang="ja-JP"/>
          </a:p>
        </p:txBody>
      </p:sp>
    </p:spTree>
    <p:extLst>
      <p:ext uri="{BB962C8B-B14F-4D97-AF65-F5344CB8AC3E}">
        <p14:creationId xmlns:p14="http://schemas.microsoft.com/office/powerpoint/2010/main" val="3377785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制御プログラムの役割は、性能を保証することです。</a:t>
            </a:r>
            <a:endParaRPr kumimoji="1" lang="en-US" altLang="ja-JP" dirty="0"/>
          </a:p>
          <a:p>
            <a:r>
              <a:rPr kumimoji="1" lang="ja-JP" altLang="en-US" dirty="0"/>
              <a:t>例えば、各ユーザに対して、メモリを効率良く割り当て、</a:t>
            </a:r>
            <a:endParaRPr kumimoji="1" lang="en-US" altLang="ja-JP" dirty="0"/>
          </a:p>
          <a:p>
            <a:r>
              <a:rPr kumimoji="1" lang="ja-JP" altLang="en-US" dirty="0"/>
              <a:t>システム資源を</a:t>
            </a:r>
            <a:r>
              <a:rPr kumimoji="1" lang="en-US" altLang="ja-JP" dirty="0"/>
              <a:t>100%</a:t>
            </a:r>
            <a:r>
              <a:rPr kumimoji="1" lang="ja-JP" altLang="en-US" dirty="0"/>
              <a:t>使えるようにします。</a:t>
            </a:r>
            <a:endParaRPr kumimoji="1" lang="en-US" altLang="ja-JP" dirty="0"/>
          </a:p>
          <a:p>
            <a:r>
              <a:rPr kumimoji="1" lang="ja-JP" altLang="en-US" dirty="0"/>
              <a:t>また、各ユーザからの応答時間の保証し、一定時間内で処理が終えられるようにします。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29</a:t>
            </a:fld>
            <a:endParaRPr lang="en-US" altLang="ja-JP"/>
          </a:p>
        </p:txBody>
      </p:sp>
    </p:spTree>
    <p:extLst>
      <p:ext uri="{BB962C8B-B14F-4D97-AF65-F5344CB8AC3E}">
        <p14:creationId xmlns:p14="http://schemas.microsoft.com/office/powerpoint/2010/main" val="96186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まず皆さんが気になるであろう成績についてです。</a:t>
            </a:r>
            <a:endParaRPr kumimoji="1" lang="en-US" altLang="ja-JP" dirty="0"/>
          </a:p>
          <a:p>
            <a:r>
              <a:rPr kumimoji="1" lang="ja-JP" altLang="en-US" dirty="0"/>
              <a:t>成績は、毎週のオンライン課題テストが</a:t>
            </a:r>
            <a:r>
              <a:rPr kumimoji="1" lang="en-US" altLang="ja-JP" dirty="0"/>
              <a:t>30%</a:t>
            </a:r>
            <a:r>
              <a:rPr kumimoji="1" lang="ja-JP" altLang="en-US" dirty="0"/>
              <a:t>、定期試験が</a:t>
            </a:r>
            <a:r>
              <a:rPr kumimoji="1" lang="en-US" altLang="ja-JP" dirty="0"/>
              <a:t>70%</a:t>
            </a:r>
            <a:r>
              <a:rPr kumimoji="1" lang="ja-JP" altLang="en-US" dirty="0"/>
              <a:t>です。</a:t>
            </a:r>
            <a:endParaRPr kumimoji="1" lang="en-US" altLang="ja-JP" dirty="0"/>
          </a:p>
          <a:p>
            <a:r>
              <a:rPr kumimoji="1" lang="ja-JP" altLang="en-US" dirty="0"/>
              <a:t>毎週の授業終了時にオンラインの課題テストを出しますので、受けてください。</a:t>
            </a:r>
            <a:endParaRPr kumimoji="1" lang="en-US" altLang="ja-JP" dirty="0"/>
          </a:p>
          <a:p>
            <a:r>
              <a:rPr kumimoji="1" lang="ja-JP" altLang="en-US" dirty="0"/>
              <a:t>この授業は必ず出席してください。無届欠席は禁止です。欠席した場合は翌週までに連絡してください。</a:t>
            </a:r>
            <a:endParaRPr kumimoji="1" lang="en-US" altLang="ja-JP" dirty="0"/>
          </a:p>
          <a:p>
            <a:r>
              <a:rPr kumimoji="1" lang="ja-JP" altLang="en-US" dirty="0"/>
              <a:t>無届欠席が複数回ある場合は受講の意思無しと見なして試験の点数に関わりなく不受となります。</a:t>
            </a:r>
            <a:endParaRPr kumimoji="1" lang="en-US" altLang="ja-JP" dirty="0"/>
          </a:p>
          <a:p>
            <a:r>
              <a:rPr kumimoji="1" lang="ja-JP" altLang="en-US" dirty="0"/>
              <a:t>オンライン授業では、後程説明します </a:t>
            </a:r>
            <a:r>
              <a:rPr kumimoji="1" lang="en-US" altLang="ja-JP" dirty="0" err="1"/>
              <a:t>GoogleClassroom</a:t>
            </a:r>
            <a:r>
              <a:rPr kumimoji="1" lang="en-US" altLang="ja-JP" dirty="0"/>
              <a:t> </a:t>
            </a:r>
            <a:r>
              <a:rPr kumimoji="1" lang="ja-JP" altLang="en-US" dirty="0"/>
              <a:t>から出席カードが提出されれば出席とします。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a:t>
            </a:fld>
            <a:endParaRPr kumimoji="1" lang="ja-JP" altLang="en-US"/>
          </a:p>
        </p:txBody>
      </p:sp>
    </p:spTree>
    <p:extLst>
      <p:ext uri="{BB962C8B-B14F-4D97-AF65-F5344CB8AC3E}">
        <p14:creationId xmlns:p14="http://schemas.microsoft.com/office/powerpoint/2010/main" val="4288990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制御プログラムのもう一つの役割は、信頼性の保証することです。</a:t>
            </a:r>
            <a:endParaRPr kumimoji="1" lang="en-US" altLang="ja-JP" dirty="0"/>
          </a:p>
          <a:p>
            <a:r>
              <a:rPr kumimoji="1" lang="en-US" altLang="ja-JP" dirty="0"/>
              <a:t>OS</a:t>
            </a:r>
            <a:r>
              <a:rPr kumimoji="1" lang="ja-JP" altLang="en-US" dirty="0"/>
              <a:t>は、あるプログラムが他のプログラムにより正常な動作を妨げられることを防ぎます。</a:t>
            </a:r>
            <a:endParaRPr kumimoji="1" lang="en-US" altLang="ja-JP" dirty="0"/>
          </a:p>
          <a:p>
            <a:r>
              <a:rPr kumimoji="1" lang="ja-JP" altLang="en-US" dirty="0"/>
              <a:t>プログラムの中には予期しないバグや悪意あるウィルス等、正常な動作をしないものがあります。</a:t>
            </a:r>
            <a:endParaRPr kumimoji="1" lang="en-US" altLang="ja-JP" dirty="0"/>
          </a:p>
          <a:p>
            <a:r>
              <a:rPr kumimoji="1" lang="ja-JP" altLang="en-US" dirty="0"/>
              <a:t>そのようなプログラムは、他のプログラムに悪影響を与えることがあります。</a:t>
            </a:r>
            <a:endParaRPr kumimoji="1" lang="en-US" altLang="ja-JP" dirty="0"/>
          </a:p>
          <a:p>
            <a:r>
              <a:rPr kumimoji="1" lang="ja-JP" altLang="en-US" dirty="0"/>
              <a:t>例えば、あるプログラムがバグやウィルスに影響により、メモリに不正なアクセスしようとします。</a:t>
            </a:r>
            <a:endParaRPr kumimoji="1" lang="en-US" altLang="ja-JP" dirty="0"/>
          </a:p>
          <a:p>
            <a:r>
              <a:rPr kumimoji="1" lang="ja-JP" altLang="en-US" dirty="0"/>
              <a:t>メモリの本来割り当てられてない領域に書き込もうとしたり、</a:t>
            </a:r>
            <a:endParaRPr kumimoji="1" lang="en-US" altLang="ja-JP" dirty="0"/>
          </a:p>
          <a:p>
            <a:r>
              <a:rPr kumimoji="1" lang="ja-JP" altLang="en-US" dirty="0"/>
              <a:t>他のプログラムの領域から読もうとしたり、さらに</a:t>
            </a:r>
            <a:r>
              <a:rPr kumimoji="1" lang="en-US" altLang="ja-JP" dirty="0"/>
              <a:t>OS</a:t>
            </a:r>
            <a:r>
              <a:rPr kumimoji="1" lang="ja-JP" altLang="en-US" dirty="0"/>
              <a:t>の領域を書き換えようとしたり、などです。</a:t>
            </a:r>
            <a:endParaRPr kumimoji="1" lang="en-US" altLang="ja-JP" dirty="0"/>
          </a:p>
          <a:p>
            <a:r>
              <a:rPr kumimoji="1" lang="ja-JP" altLang="en-US" dirty="0"/>
              <a:t>このような不正な動作をするプログラムは、他の正常なプログラムに悪影響を与えます。</a:t>
            </a:r>
            <a:endParaRPr kumimoji="1" lang="en-US" altLang="ja-JP" dirty="0"/>
          </a:p>
          <a:p>
            <a:r>
              <a:rPr kumimoji="1" lang="ja-JP" altLang="en-US" dirty="0"/>
              <a:t>そこで、</a:t>
            </a:r>
            <a:r>
              <a:rPr kumimoji="1" lang="en-US" altLang="ja-JP" dirty="0"/>
              <a:t>OS</a:t>
            </a:r>
            <a:r>
              <a:rPr kumimoji="1" lang="ja-JP" altLang="en-US" dirty="0"/>
              <a:t>は、プログラムの動作を監視し、不正な動作をするプログラムは停止させます。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30</a:t>
            </a:fld>
            <a:endParaRPr lang="en-US" altLang="ja-JP"/>
          </a:p>
        </p:txBody>
      </p:sp>
    </p:spTree>
    <p:extLst>
      <p:ext uri="{BB962C8B-B14F-4D97-AF65-F5344CB8AC3E}">
        <p14:creationId xmlns:p14="http://schemas.microsoft.com/office/powerpoint/2010/main" val="2771761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の</a:t>
            </a:r>
            <a:r>
              <a:rPr kumimoji="1" lang="en-US" altLang="ja-JP" dirty="0"/>
              <a:t>3</a:t>
            </a:r>
            <a:r>
              <a:rPr kumimoji="1" lang="ja-JP" altLang="en-US" dirty="0"/>
              <a:t>つめの役割は、仮想計算機 </a:t>
            </a:r>
            <a:r>
              <a:rPr kumimoji="1" lang="en-US" altLang="ja-JP" dirty="0"/>
              <a:t>virtual machine </a:t>
            </a:r>
            <a:r>
              <a:rPr kumimoji="1" lang="ja-JP" altLang="en-US" dirty="0"/>
              <a:t>環境を提供することです。</a:t>
            </a:r>
            <a:endParaRPr kumimoji="1" lang="en-US" altLang="ja-JP" dirty="0"/>
          </a:p>
          <a:p>
            <a:r>
              <a:rPr kumimoji="1" lang="ja-JP" altLang="en-US" dirty="0"/>
              <a:t>仮想計算機は、ハードウェアを抽象化し、抽象概念に対するアクセス手段を提供します。</a:t>
            </a:r>
            <a:endParaRPr kumimoji="1" lang="en-US" altLang="ja-JP" dirty="0"/>
          </a:p>
          <a:p>
            <a:r>
              <a:rPr kumimoji="1" lang="ja-JP" altLang="en-US" dirty="0"/>
              <a:t>また、プログラミング環境を提供します。</a:t>
            </a:r>
            <a:endParaRPr kumimoji="1" lang="en-US" altLang="ja-JP" dirty="0"/>
          </a:p>
          <a:p>
            <a:r>
              <a:rPr kumimoji="1" lang="ja-JP" altLang="en-US" dirty="0"/>
              <a:t>かいつまんで言えば、仮想計算機とは、計算機を使い易くすることです。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31</a:t>
            </a:fld>
            <a:endParaRPr lang="en-US" altLang="ja-JP"/>
          </a:p>
        </p:txBody>
      </p:sp>
    </p:spTree>
    <p:extLst>
      <p:ext uri="{BB962C8B-B14F-4D97-AF65-F5344CB8AC3E}">
        <p14:creationId xmlns:p14="http://schemas.microsoft.com/office/powerpoint/2010/main" val="3720104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例えば、ハードディスク上のデータを操作する場合を考えてみます。</a:t>
            </a:r>
            <a:endParaRPr kumimoji="1" lang="en-US" altLang="ja-JP" dirty="0"/>
          </a:p>
          <a:p>
            <a:r>
              <a:rPr kumimoji="1" lang="ja-JP" altLang="en-US" dirty="0"/>
              <a:t>ハードディスクのデータには、番地が割り振られています。</a:t>
            </a:r>
            <a:endParaRPr kumimoji="1" lang="en-US" altLang="ja-JP" dirty="0"/>
          </a:p>
          <a:p>
            <a:r>
              <a:rPr kumimoji="1" lang="ja-JP" altLang="en-US" dirty="0"/>
              <a:t>番地を指定すれば、ハードディスクからデータを取り出せますが、</a:t>
            </a:r>
            <a:endParaRPr kumimoji="1" lang="en-US" altLang="ja-JP" dirty="0"/>
          </a:p>
          <a:p>
            <a:r>
              <a:rPr kumimoji="1" lang="ja-JP" altLang="en-US" dirty="0"/>
              <a:t>どのデータが何番地にあるか、を管理するのは中々大変です。</a:t>
            </a:r>
            <a:endParaRPr kumimoji="1" lang="en-US" altLang="ja-JP" dirty="0"/>
          </a:p>
          <a:p>
            <a:r>
              <a:rPr kumimoji="1" lang="ja-JP" altLang="en-US" dirty="0"/>
              <a:t>例えば、データ１はハードディスクの</a:t>
            </a:r>
            <a:r>
              <a:rPr kumimoji="1" lang="en-US" altLang="ja-JP" dirty="0"/>
              <a:t>0</a:t>
            </a:r>
            <a:r>
              <a:rPr kumimoji="1" lang="ja-JP" altLang="en-US" dirty="0"/>
              <a:t>番地と</a:t>
            </a:r>
            <a:r>
              <a:rPr kumimoji="1" lang="en-US" altLang="ja-JP" dirty="0"/>
              <a:t>1</a:t>
            </a:r>
            <a:r>
              <a:rPr kumimoji="1" lang="ja-JP" altLang="en-US" dirty="0"/>
              <a:t>番地と</a:t>
            </a:r>
            <a:r>
              <a:rPr kumimoji="1" lang="en-US" altLang="ja-JP" dirty="0"/>
              <a:t>2</a:t>
            </a:r>
            <a:r>
              <a:rPr kumimoji="1" lang="ja-JP" altLang="en-US" dirty="0"/>
              <a:t>番地にあり、</a:t>
            </a:r>
            <a:endParaRPr kumimoji="1" lang="en-US" altLang="ja-JP" dirty="0"/>
          </a:p>
          <a:p>
            <a:r>
              <a:rPr kumimoji="1" lang="ja-JP" altLang="en-US" dirty="0"/>
              <a:t>データ</a:t>
            </a:r>
            <a:r>
              <a:rPr kumimoji="1" lang="en-US" altLang="ja-JP" dirty="0"/>
              <a:t>2</a:t>
            </a:r>
            <a:r>
              <a:rPr kumimoji="1" lang="ja-JP" altLang="en-US" dirty="0"/>
              <a:t>は</a:t>
            </a:r>
            <a:r>
              <a:rPr kumimoji="1" lang="en-US" altLang="ja-JP" dirty="0"/>
              <a:t>4</a:t>
            </a:r>
            <a:r>
              <a:rPr kumimoji="1" lang="ja-JP" altLang="en-US" dirty="0"/>
              <a:t>番地と</a:t>
            </a:r>
            <a:r>
              <a:rPr kumimoji="1" lang="en-US" altLang="ja-JP" dirty="0"/>
              <a:t>5</a:t>
            </a:r>
            <a:r>
              <a:rPr kumimoji="1" lang="ja-JP" altLang="en-US" dirty="0"/>
              <a:t>番地と</a:t>
            </a:r>
            <a:r>
              <a:rPr kumimoji="1" lang="en-US" altLang="ja-JP" dirty="0"/>
              <a:t>6</a:t>
            </a:r>
            <a:r>
              <a:rPr kumimoji="1" lang="ja-JP" altLang="en-US" dirty="0"/>
              <a:t>番地にある。</a:t>
            </a:r>
            <a:endParaRPr kumimoji="1" lang="en-US" altLang="ja-JP" dirty="0"/>
          </a:p>
          <a:p>
            <a:r>
              <a:rPr kumimoji="1" lang="ja-JP" altLang="en-US" dirty="0"/>
              <a:t>データ</a:t>
            </a:r>
            <a:r>
              <a:rPr kumimoji="1" lang="en-US" altLang="ja-JP" dirty="0"/>
              <a:t>2</a:t>
            </a:r>
            <a:r>
              <a:rPr kumimoji="1" lang="ja-JP" altLang="en-US" dirty="0"/>
              <a:t>を更新をしたらサイズが大きくなったので、さらに</a:t>
            </a:r>
            <a:r>
              <a:rPr kumimoji="1" lang="en-US" altLang="ja-JP" dirty="0"/>
              <a:t>8</a:t>
            </a:r>
            <a:r>
              <a:rPr kumimoji="1" lang="ja-JP" altLang="en-US" dirty="0"/>
              <a:t>番地も使う、といった具合になります。</a:t>
            </a:r>
            <a:endParaRPr kumimoji="1" lang="en-US" altLang="ja-JP" dirty="0"/>
          </a:p>
          <a:p>
            <a:r>
              <a:rPr kumimoji="1" lang="ja-JP" altLang="en-US" dirty="0"/>
              <a:t>これを抽象化すると、データは全てファイルとして扱えるようになります。</a:t>
            </a:r>
            <a:endParaRPr kumimoji="1" lang="en-US" altLang="ja-JP" dirty="0"/>
          </a:p>
          <a:p>
            <a:r>
              <a:rPr kumimoji="1" lang="ja-JP" altLang="en-US" dirty="0"/>
              <a:t>ユーザは、実際のデータが何番地にあるかを気にせずに、</a:t>
            </a:r>
            <a:endParaRPr kumimoji="1" lang="en-US" altLang="ja-JP" dirty="0"/>
          </a:p>
          <a:p>
            <a:r>
              <a:rPr kumimoji="1" lang="ja-JP" altLang="en-US" dirty="0"/>
              <a:t>必要なデータはファイルを開けば見ることができ、</a:t>
            </a:r>
            <a:endParaRPr kumimoji="1" lang="en-US" altLang="ja-JP" dirty="0"/>
          </a:p>
          <a:p>
            <a:r>
              <a:rPr kumimoji="1" lang="ja-JP" altLang="en-US" dirty="0"/>
              <a:t>また、ファイルには自由に名前を付けられますので、名前を見ればそれが何のデータなのか分かります。</a:t>
            </a:r>
            <a:endParaRPr kumimoji="1" lang="en-US" altLang="ja-JP" dirty="0"/>
          </a:p>
          <a:p>
            <a:r>
              <a:rPr kumimoji="1" lang="ja-JP" altLang="en-US" dirty="0"/>
              <a:t>このように、データをファイルとして扱うことで、ユーザはデータを使い易くなります。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32</a:t>
            </a:fld>
            <a:endParaRPr lang="en-US" altLang="ja-JP"/>
          </a:p>
        </p:txBody>
      </p:sp>
    </p:spTree>
    <p:extLst>
      <p:ext uri="{BB962C8B-B14F-4D97-AF65-F5344CB8AC3E}">
        <p14:creationId xmlns:p14="http://schemas.microsoft.com/office/powerpoint/2010/main" val="3737126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実際のデータは、ハードディスク、</a:t>
            </a:r>
            <a:r>
              <a:rPr kumimoji="1" lang="en-US" altLang="ja-JP" dirty="0"/>
              <a:t>DVD-ROM</a:t>
            </a:r>
            <a:r>
              <a:rPr kumimoji="1" lang="ja-JP" altLang="en-US" dirty="0"/>
              <a:t>、</a:t>
            </a:r>
            <a:r>
              <a:rPr kumimoji="1" lang="en-US" altLang="ja-JP" dirty="0"/>
              <a:t>SD</a:t>
            </a:r>
            <a:r>
              <a:rPr kumimoji="1" lang="ja-JP" altLang="en-US" dirty="0"/>
              <a:t>カード、</a:t>
            </a:r>
            <a:r>
              <a:rPr kumimoji="1" lang="en-US" altLang="ja-JP" dirty="0"/>
              <a:t>USB</a:t>
            </a:r>
            <a:r>
              <a:rPr kumimoji="1" lang="ja-JP" altLang="en-US" dirty="0"/>
              <a:t>メモリ等様々な</a:t>
            </a:r>
            <a:endParaRPr kumimoji="1" lang="en-US" altLang="ja-JP" dirty="0"/>
          </a:p>
          <a:p>
            <a:r>
              <a:rPr kumimoji="1" lang="ja-JP" altLang="en-US" dirty="0"/>
              <a:t>メディアに保存されています。</a:t>
            </a:r>
            <a:endParaRPr kumimoji="1" lang="en-US" altLang="ja-JP" dirty="0"/>
          </a:p>
          <a:p>
            <a:r>
              <a:rPr kumimoji="1" lang="ja-JP" altLang="en-US" dirty="0"/>
              <a:t>各メディアは、まったく別の方式でデータを保存します。</a:t>
            </a:r>
            <a:endParaRPr kumimoji="1" lang="en-US" altLang="ja-JP" dirty="0"/>
          </a:p>
          <a:p>
            <a:r>
              <a:rPr kumimoji="1" lang="ja-JP" altLang="en-US" dirty="0"/>
              <a:t>しかし、</a:t>
            </a:r>
            <a:r>
              <a:rPr kumimoji="1" lang="en-US" altLang="ja-JP" dirty="0"/>
              <a:t>OS</a:t>
            </a:r>
            <a:r>
              <a:rPr kumimoji="1" lang="ja-JP" altLang="en-US" dirty="0"/>
              <a:t>が各メディアを抽象化することにより、</a:t>
            </a:r>
            <a:endParaRPr kumimoji="1" lang="en-US" altLang="ja-JP" dirty="0"/>
          </a:p>
          <a:p>
            <a:r>
              <a:rPr kumimoji="1" lang="ja-JP" altLang="en-US" dirty="0"/>
              <a:t>ユーザはメディアの種類が何であれ、ファイルを読む、書く、という同一の操作で</a:t>
            </a:r>
            <a:endParaRPr kumimoji="1" lang="en-US" altLang="ja-JP" dirty="0"/>
          </a:p>
          <a:p>
            <a:r>
              <a:rPr kumimoji="1" lang="ja-JP" altLang="en-US" dirty="0"/>
              <a:t>アクセスできるようになります。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33</a:t>
            </a:fld>
            <a:endParaRPr lang="en-US" altLang="ja-JP"/>
          </a:p>
        </p:txBody>
      </p:sp>
    </p:spTree>
    <p:extLst>
      <p:ext uri="{BB962C8B-B14F-4D97-AF65-F5344CB8AC3E}">
        <p14:creationId xmlns:p14="http://schemas.microsoft.com/office/powerpoint/2010/main" val="4026122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例えば、データをコピーする、というプログラムを作りたいとしましょう。</a:t>
            </a:r>
            <a:endParaRPr kumimoji="1" lang="en-US" altLang="ja-JP" dirty="0"/>
          </a:p>
          <a:p>
            <a:r>
              <a:rPr kumimoji="1" lang="ja-JP" altLang="en-US" dirty="0"/>
              <a:t>各メディアは、それぞれ物理特性が異なり、データの保存の仕方はメディアごとにバラバラです。</a:t>
            </a:r>
            <a:endParaRPr kumimoji="1" lang="en-US" altLang="ja-JP" dirty="0"/>
          </a:p>
          <a:p>
            <a:r>
              <a:rPr kumimoji="1" lang="ja-JP" altLang="en-US" dirty="0"/>
              <a:t>もし、抽象化無しでデータをコピーしようとすると、</a:t>
            </a:r>
            <a:endParaRPr kumimoji="1" lang="en-US" altLang="ja-JP" dirty="0"/>
          </a:p>
          <a:p>
            <a:r>
              <a:rPr kumimoji="1" lang="ja-JP" altLang="en-US" dirty="0"/>
              <a:t>ハードディスクではデータはこの形式で書かれており、</a:t>
            </a:r>
            <a:endParaRPr kumimoji="1" lang="en-US" altLang="ja-JP" dirty="0"/>
          </a:p>
          <a:p>
            <a:r>
              <a:rPr kumimoji="1" lang="ja-JP" altLang="en-US" dirty="0"/>
              <a:t>そのデータは何番地にある、</a:t>
            </a:r>
            <a:endParaRPr kumimoji="1" lang="en-US" altLang="ja-JP" dirty="0"/>
          </a:p>
          <a:p>
            <a:r>
              <a:rPr kumimoji="1" lang="ja-JP" altLang="en-US" dirty="0"/>
              <a:t>このデータを、</a:t>
            </a:r>
            <a:r>
              <a:rPr kumimoji="1" lang="en-US" altLang="ja-JP" dirty="0"/>
              <a:t>USB</a:t>
            </a:r>
            <a:r>
              <a:rPr kumimoji="1" lang="ja-JP" altLang="en-US" dirty="0"/>
              <a:t>メモリにコピーするためには、</a:t>
            </a:r>
            <a:endParaRPr kumimoji="1" lang="en-US" altLang="ja-JP" dirty="0"/>
          </a:p>
          <a:p>
            <a:r>
              <a:rPr kumimoji="1" lang="en-US" altLang="ja-JP" dirty="0"/>
              <a:t>USB</a:t>
            </a:r>
            <a:r>
              <a:rPr kumimoji="1" lang="ja-JP" altLang="en-US" dirty="0"/>
              <a:t>メモリの何番地が開いているかを探し、</a:t>
            </a:r>
            <a:r>
              <a:rPr kumimoji="1" lang="en-US" altLang="ja-JP" dirty="0"/>
              <a:t>USB</a:t>
            </a:r>
            <a:r>
              <a:rPr kumimoji="1" lang="ja-JP" altLang="en-US" dirty="0"/>
              <a:t>メモリ用のデータ形式に変換し、</a:t>
            </a:r>
            <a:endParaRPr kumimoji="1" lang="en-US" altLang="ja-JP" dirty="0"/>
          </a:p>
          <a:p>
            <a:r>
              <a:rPr kumimoji="1" lang="ja-JP" altLang="en-US" dirty="0"/>
              <a:t>といった作業が必要になります。</a:t>
            </a:r>
            <a:endParaRPr kumimoji="1" lang="en-US" altLang="ja-JP" dirty="0"/>
          </a:p>
          <a:p>
            <a:r>
              <a:rPr kumimoji="1" lang="ja-JP" altLang="en-US" dirty="0"/>
              <a:t>また、</a:t>
            </a:r>
            <a:r>
              <a:rPr kumimoji="1" lang="en-US" altLang="ja-JP" dirty="0"/>
              <a:t>USB</a:t>
            </a:r>
            <a:r>
              <a:rPr kumimoji="1" lang="ja-JP" altLang="en-US" dirty="0"/>
              <a:t>メモリのデータを</a:t>
            </a:r>
            <a:r>
              <a:rPr kumimoji="1" lang="en-US" altLang="ja-JP" dirty="0"/>
              <a:t>DVD-R</a:t>
            </a:r>
            <a:r>
              <a:rPr kumimoji="1" lang="ja-JP" altLang="en-US" dirty="0"/>
              <a:t>にコピーするには、また別の操作が必要になります。</a:t>
            </a:r>
            <a:endParaRPr kumimoji="1" lang="en-US" altLang="ja-JP" dirty="0"/>
          </a:p>
          <a:p>
            <a:r>
              <a:rPr kumimoji="1" lang="ja-JP" altLang="en-US" dirty="0"/>
              <a:t>各メディアごとに対応させるプログラムを作るのは大変な作業です。</a:t>
            </a:r>
            <a:endParaRPr kumimoji="1" lang="en-US" altLang="ja-JP" dirty="0"/>
          </a:p>
          <a:p>
            <a:r>
              <a:rPr kumimoji="1" lang="ja-JP" altLang="en-US" dirty="0"/>
              <a:t>さらに、メディアはどんどん新しいものが出てきますので、それにも対応させなければなりません。</a:t>
            </a:r>
            <a:endParaRPr kumimoji="1" lang="en-US" altLang="ja-JP" dirty="0"/>
          </a:p>
          <a:p>
            <a:r>
              <a:rPr kumimoji="1" lang="ja-JP" altLang="en-US" dirty="0"/>
              <a:t>そこで</a:t>
            </a:r>
            <a:r>
              <a:rPr kumimoji="1" lang="en-US" altLang="ja-JP" dirty="0"/>
              <a:t>OS</a:t>
            </a:r>
            <a:r>
              <a:rPr kumimoji="1" lang="ja-JP" altLang="en-US" dirty="0"/>
              <a:t>がプログラムとメディアの間を仲介します。</a:t>
            </a:r>
            <a:endParaRPr kumimoji="1" lang="en-US" altLang="ja-JP" dirty="0"/>
          </a:p>
          <a:p>
            <a:r>
              <a:rPr kumimoji="1" lang="en-US" altLang="ja-JP" dirty="0"/>
              <a:t>OS</a:t>
            </a:r>
            <a:r>
              <a:rPr kumimoji="1" lang="ja-JP" altLang="en-US" dirty="0"/>
              <a:t>は、各メディアの入出力デバイスを介して各メディアにアクセスします。</a:t>
            </a:r>
            <a:endParaRPr kumimoji="1" lang="en-US" altLang="ja-JP" dirty="0"/>
          </a:p>
          <a:p>
            <a:r>
              <a:rPr kumimoji="1" lang="ja-JP" altLang="en-US" dirty="0"/>
              <a:t>そうすることにより、ユーザは、各メディアの物理特性を気にすることなく、</a:t>
            </a:r>
            <a:endParaRPr kumimoji="1" lang="en-US" altLang="ja-JP" dirty="0"/>
          </a:p>
          <a:p>
            <a:r>
              <a:rPr kumimoji="1" lang="en-US" altLang="ja-JP" dirty="0"/>
              <a:t>OS</a:t>
            </a:r>
            <a:r>
              <a:rPr kumimoji="1" lang="ja-JP" altLang="en-US" dirty="0"/>
              <a:t>とやりとりするだけでデータを扱るようになります。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34</a:t>
            </a:fld>
            <a:endParaRPr lang="en-US" altLang="ja-JP"/>
          </a:p>
        </p:txBody>
      </p:sp>
    </p:spTree>
    <p:extLst>
      <p:ext uri="{BB962C8B-B14F-4D97-AF65-F5344CB8AC3E}">
        <p14:creationId xmlns:p14="http://schemas.microsoft.com/office/powerpoint/2010/main" val="2804138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抽象化により、ユーザは計算機を扱いやすくなります。</a:t>
            </a:r>
            <a:endParaRPr kumimoji="1" lang="en-US" altLang="ja-JP" dirty="0"/>
          </a:p>
          <a:p>
            <a:r>
              <a:rPr kumimoji="1" lang="ja-JP" altLang="en-US" dirty="0"/>
              <a:t>例えば、記憶装置であるメモリは限られた大きさのデータしか入りません。</a:t>
            </a:r>
            <a:endParaRPr kumimoji="1" lang="en-US" altLang="ja-JP" dirty="0"/>
          </a:p>
          <a:p>
            <a:r>
              <a:rPr kumimoji="1" lang="ja-JP" altLang="en-US" dirty="0"/>
              <a:t>しかし、データのサイズを一々気にしながらデータを扱うのは大変です。</a:t>
            </a:r>
            <a:endParaRPr kumimoji="1" lang="en-US" altLang="ja-JP" dirty="0"/>
          </a:p>
          <a:p>
            <a:r>
              <a:rPr kumimoji="1" lang="ja-JP" altLang="en-US" dirty="0"/>
              <a:t>そこで、</a:t>
            </a:r>
            <a:r>
              <a:rPr kumimoji="1" lang="en-US" altLang="ja-JP" dirty="0"/>
              <a:t>OS</a:t>
            </a:r>
            <a:r>
              <a:rPr kumimoji="1" lang="ja-JP" altLang="en-US" dirty="0"/>
              <a:t>が仮想アドレス空間と呼ばれるものを提供することにより、</a:t>
            </a:r>
            <a:endParaRPr kumimoji="1" lang="en-US" altLang="ja-JP" dirty="0"/>
          </a:p>
          <a:p>
            <a:r>
              <a:rPr kumimoji="1" lang="ja-JP" altLang="en-US" dirty="0"/>
              <a:t>ユーザはメモリの大きさを気にする必要が無くなります。</a:t>
            </a:r>
            <a:endParaRPr kumimoji="1" lang="en-US" altLang="ja-JP" dirty="0"/>
          </a:p>
          <a:p>
            <a:r>
              <a:rPr kumimoji="1" lang="ja-JP" altLang="en-US" dirty="0"/>
              <a:t>また、データはファイルとして扱うことにより、ユーザは番地管理や、</a:t>
            </a:r>
            <a:endParaRPr kumimoji="1" lang="en-US" altLang="ja-JP" dirty="0"/>
          </a:p>
          <a:p>
            <a:r>
              <a:rPr kumimoji="1" lang="ja-JP" altLang="en-US" dirty="0"/>
              <a:t>メディアごとの物理特性を気にする必要が無くなります。</a:t>
            </a:r>
            <a:endParaRPr kumimoji="1" lang="en-US" altLang="ja-JP" dirty="0"/>
          </a:p>
          <a:p>
            <a:r>
              <a:rPr kumimoji="1" lang="ja-JP" altLang="en-US" dirty="0"/>
              <a:t>ユーザにハードウェアを操作させない利点は</a:t>
            </a:r>
            <a:r>
              <a:rPr kumimoji="1" lang="en-US" altLang="ja-JP" dirty="0"/>
              <a:t>2</a:t>
            </a:r>
            <a:r>
              <a:rPr kumimoji="1" lang="ja-JP" altLang="en-US" dirty="0"/>
              <a:t>つあります</a:t>
            </a:r>
            <a:endParaRPr kumimoji="1" lang="en-US" altLang="ja-JP" dirty="0"/>
          </a:p>
          <a:p>
            <a:r>
              <a:rPr kumimoji="1" lang="ja-JP" altLang="en-US" dirty="0"/>
              <a:t>一つは、ユーザが不正にアクセスされるのを防止することです。</a:t>
            </a:r>
            <a:endParaRPr kumimoji="1" lang="en-US" altLang="ja-JP" dirty="0"/>
          </a:p>
          <a:p>
            <a:r>
              <a:rPr kumimoji="1" lang="ja-JP" altLang="en-US" dirty="0"/>
              <a:t>もう一つは、ユーザがハードウェアを気にせずに計算機が使える、という使い易さを提供することです。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35</a:t>
            </a:fld>
            <a:endParaRPr lang="en-US" altLang="ja-JP"/>
          </a:p>
        </p:txBody>
      </p:sp>
    </p:spTree>
    <p:extLst>
      <p:ext uri="{BB962C8B-B14F-4D97-AF65-F5344CB8AC3E}">
        <p14:creationId xmlns:p14="http://schemas.microsoft.com/office/powerpoint/2010/main" val="2450907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仮想計算機は、ユーザがプログラムを使い易くします。</a:t>
            </a:r>
            <a:endParaRPr kumimoji="1" lang="en-US" altLang="ja-JP" dirty="0"/>
          </a:p>
          <a:p>
            <a:r>
              <a:rPr kumimoji="1" lang="ja-JP" altLang="en-US" dirty="0"/>
              <a:t>プログラムを実行するときは、コマンド入力を入れるだけで実行できるようになります。</a:t>
            </a:r>
            <a:endParaRPr kumimoji="1" lang="en-US" altLang="ja-JP" dirty="0"/>
          </a:p>
          <a:p>
            <a:r>
              <a:rPr kumimoji="1" lang="ja-JP" altLang="en-US" dirty="0"/>
              <a:t>また、アイコンをクリックするだけでプログラムを実行できるようになります。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36</a:t>
            </a:fld>
            <a:endParaRPr lang="en-US" altLang="ja-JP"/>
          </a:p>
        </p:txBody>
      </p:sp>
    </p:spTree>
    <p:extLst>
      <p:ext uri="{BB962C8B-B14F-4D97-AF65-F5344CB8AC3E}">
        <p14:creationId xmlns:p14="http://schemas.microsoft.com/office/powerpoint/2010/main" val="1713885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プログラミング環境を提供することも仮想計算機の役割です。</a:t>
            </a:r>
            <a:endParaRPr kumimoji="1" lang="en-US" altLang="ja-JP" dirty="0"/>
          </a:p>
          <a:p>
            <a:r>
              <a:rPr kumimoji="1" lang="ja-JP" altLang="en-US" dirty="0"/>
              <a:t>コンパイラ、エディタ、シェル等と協調することにより、</a:t>
            </a:r>
            <a:endParaRPr kumimoji="1" lang="en-US" altLang="ja-JP" dirty="0"/>
          </a:p>
          <a:p>
            <a:r>
              <a:rPr kumimoji="1" lang="ja-JP" altLang="en-US" dirty="0"/>
              <a:t>プログラマがプログラミングし易い環境を提供できます。</a:t>
            </a:r>
            <a:endParaRPr kumimoji="1" lang="en-US" altLang="ja-JP" dirty="0"/>
          </a:p>
          <a:p>
            <a:r>
              <a:rPr kumimoji="1" lang="ja-JP" altLang="en-US" dirty="0"/>
              <a:t>皆さんは、</a:t>
            </a:r>
            <a:r>
              <a:rPr kumimoji="1" lang="en-US" altLang="ja-JP" dirty="0"/>
              <a:t>eclipse </a:t>
            </a:r>
            <a:r>
              <a:rPr kumimoji="1" lang="ja-JP" altLang="en-US" dirty="0"/>
              <a:t>を使って様々な</a:t>
            </a:r>
            <a:r>
              <a:rPr kumimoji="1" lang="en-US" altLang="ja-JP" dirty="0"/>
              <a:t>Java</a:t>
            </a:r>
            <a:r>
              <a:rPr kumimoji="1" lang="ja-JP" altLang="en-US" dirty="0"/>
              <a:t>プログラムを作成してきたかと思います。</a:t>
            </a:r>
            <a:endParaRPr kumimoji="1" lang="en-US" altLang="ja-JP" dirty="0"/>
          </a:p>
          <a:p>
            <a:r>
              <a:rPr kumimoji="1" lang="ja-JP" altLang="en-US" dirty="0"/>
              <a:t>皆さんは、</a:t>
            </a:r>
            <a:r>
              <a:rPr kumimoji="1" lang="en-US" altLang="ja-JP" dirty="0"/>
              <a:t>eclipse</a:t>
            </a:r>
            <a:r>
              <a:rPr kumimoji="1" lang="ja-JP" altLang="en-US" dirty="0"/>
              <a:t> というエディタを使い、</a:t>
            </a:r>
            <a:r>
              <a:rPr kumimoji="1" lang="en-US" altLang="ja-JP" dirty="0"/>
              <a:t>Java</a:t>
            </a:r>
            <a:r>
              <a:rPr kumimoji="1" lang="ja-JP" altLang="en-US" dirty="0"/>
              <a:t>という高水準言語でプログラムを作成します。</a:t>
            </a:r>
            <a:endParaRPr kumimoji="1" lang="en-US" altLang="ja-JP" dirty="0"/>
          </a:p>
          <a:p>
            <a:r>
              <a:rPr kumimoji="1" lang="ja-JP" altLang="en-US" dirty="0"/>
              <a:t>作成したプログラムは、</a:t>
            </a:r>
            <a:r>
              <a:rPr kumimoji="1" lang="en-US" altLang="ja-JP" dirty="0" err="1"/>
              <a:t>javac</a:t>
            </a:r>
            <a:r>
              <a:rPr kumimoji="1" lang="en-US" altLang="ja-JP" dirty="0"/>
              <a:t> </a:t>
            </a:r>
            <a:r>
              <a:rPr kumimoji="1" lang="ja-JP" altLang="en-US" dirty="0"/>
              <a:t>というコンパイラで変換され、</a:t>
            </a:r>
            <a:endParaRPr kumimoji="1" lang="en-US" altLang="ja-JP" dirty="0"/>
          </a:p>
          <a:p>
            <a:r>
              <a:rPr kumimoji="1" lang="en-US" altLang="ja-JP" dirty="0"/>
              <a:t>java </a:t>
            </a:r>
            <a:r>
              <a:rPr kumimoji="1" lang="ja-JP" altLang="en-US" dirty="0"/>
              <a:t>というインタプリタで実行できるようになります。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37</a:t>
            </a:fld>
            <a:endParaRPr lang="en-US" altLang="ja-JP"/>
          </a:p>
        </p:txBody>
      </p:sp>
    </p:spTree>
    <p:extLst>
      <p:ext uri="{BB962C8B-B14F-4D97-AF65-F5344CB8AC3E}">
        <p14:creationId xmlns:p14="http://schemas.microsoft.com/office/powerpoint/2010/main" val="895271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ここで、もし</a:t>
            </a:r>
            <a:r>
              <a:rPr kumimoji="1" lang="en-US" altLang="ja-JP" dirty="0"/>
              <a:t>OS</a:t>
            </a:r>
            <a:r>
              <a:rPr kumimoji="1" lang="ja-JP" altLang="en-US" dirty="0"/>
              <a:t>が無かったらどうなるか考えてみましょう。</a:t>
            </a:r>
            <a:endParaRPr kumimoji="1" lang="en-US" altLang="ja-JP" dirty="0"/>
          </a:p>
          <a:p>
            <a:r>
              <a:rPr kumimoji="1" lang="ja-JP" altLang="en-US" dirty="0"/>
              <a:t>プログラムを実行するには、様々なハードウェアにアクセスする必要があります。</a:t>
            </a:r>
            <a:endParaRPr kumimoji="1" lang="en-US" altLang="ja-JP" dirty="0"/>
          </a:p>
          <a:p>
            <a:r>
              <a:rPr kumimoji="1" lang="ja-JP" altLang="en-US" dirty="0"/>
              <a:t>データを入力するにはキーボードが必要ですし、</a:t>
            </a:r>
            <a:endParaRPr kumimoji="1" lang="en-US" altLang="ja-JP" dirty="0"/>
          </a:p>
          <a:p>
            <a:r>
              <a:rPr kumimoji="1" lang="ja-JP" altLang="en-US" dirty="0"/>
              <a:t>出力するにはディスプレイが必要、</a:t>
            </a:r>
            <a:endParaRPr kumimoji="1" lang="en-US" altLang="ja-JP" dirty="0"/>
          </a:p>
          <a:p>
            <a:r>
              <a:rPr kumimoji="1" lang="ja-JP" altLang="en-US" dirty="0"/>
              <a:t>データを保存するにはハードディスクが必要になります。</a:t>
            </a:r>
            <a:endParaRPr kumimoji="1" lang="en-US" altLang="ja-JP" dirty="0"/>
          </a:p>
          <a:p>
            <a:r>
              <a:rPr kumimoji="1" lang="ja-JP" altLang="en-US" dirty="0"/>
              <a:t>例えばエディタを作りたいとしましょう。</a:t>
            </a:r>
            <a:endParaRPr kumimoji="1" lang="en-US" altLang="ja-JP" dirty="0"/>
          </a:p>
          <a:p>
            <a:r>
              <a:rPr kumimoji="1" lang="ja-JP" altLang="en-US" dirty="0"/>
              <a:t>当然エディタ機能は作る必要があります。</a:t>
            </a:r>
            <a:endParaRPr kumimoji="1" lang="en-US" altLang="ja-JP" dirty="0"/>
          </a:p>
          <a:p>
            <a:r>
              <a:rPr kumimoji="1" lang="ja-JP" altLang="en-US" dirty="0"/>
              <a:t>しかし、</a:t>
            </a:r>
            <a:r>
              <a:rPr kumimoji="1" lang="en-US" altLang="ja-JP" dirty="0"/>
              <a:t>OS</a:t>
            </a:r>
            <a:r>
              <a:rPr kumimoji="1" lang="ja-JP" altLang="en-US" dirty="0"/>
              <a:t>が無い場合、エディタ機能に加えて、</a:t>
            </a:r>
            <a:endParaRPr kumimoji="1" lang="en-US" altLang="ja-JP" dirty="0"/>
          </a:p>
          <a:p>
            <a:r>
              <a:rPr kumimoji="1" lang="ja-JP" altLang="en-US" dirty="0"/>
              <a:t>キーボード制御機能、ディスプレイ制御機能、ハードディスク制御機能等も作らねばなりません。</a:t>
            </a:r>
            <a:endParaRPr kumimoji="1" lang="en-US" altLang="ja-JP" dirty="0"/>
          </a:p>
          <a:p>
            <a:r>
              <a:rPr kumimoji="1" lang="ja-JP" altLang="en-US" dirty="0"/>
              <a:t>同様にブラウザを作るには、ブラウズ機能に加えて</a:t>
            </a:r>
            <a:endParaRPr kumimoji="1" lang="en-US" altLang="ja-JP" dirty="0"/>
          </a:p>
          <a:p>
            <a:r>
              <a:rPr kumimoji="1" lang="ja-JP" altLang="en-US" dirty="0"/>
              <a:t>キーボード制御機能、ディスプレイ制御機能、ハードディスク制御機能が必要ですし、</a:t>
            </a:r>
            <a:endParaRPr kumimoji="1" lang="en-US" altLang="ja-JP" dirty="0"/>
          </a:p>
          <a:p>
            <a:r>
              <a:rPr kumimoji="1" lang="ja-JP" altLang="en-US" dirty="0"/>
              <a:t>他のプログラムも全てハードウェア制御機能を作らねばなりません。</a:t>
            </a:r>
            <a:endParaRPr kumimoji="1" lang="en-US" altLang="ja-JP" dirty="0"/>
          </a:p>
          <a:p>
            <a:r>
              <a:rPr kumimoji="1" lang="ja-JP" altLang="en-US" dirty="0"/>
              <a:t>このように</a:t>
            </a:r>
            <a:r>
              <a:rPr kumimoji="1" lang="en-US" altLang="ja-JP" dirty="0"/>
              <a:t>OS</a:t>
            </a:r>
            <a:r>
              <a:rPr kumimoji="1" lang="ja-JP" altLang="en-US" dirty="0"/>
              <a:t>が無い場合は、アプリケーションごとに</a:t>
            </a:r>
            <a:endParaRPr kumimoji="1" lang="en-US" altLang="ja-JP" dirty="0"/>
          </a:p>
          <a:p>
            <a:r>
              <a:rPr kumimoji="1" lang="ja-JP" altLang="en-US" dirty="0"/>
              <a:t>各種のハードウェアを制御する機能が必要になります。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38</a:t>
            </a:fld>
            <a:endParaRPr lang="en-US" altLang="ja-JP"/>
          </a:p>
        </p:txBody>
      </p:sp>
    </p:spTree>
    <p:extLst>
      <p:ext uri="{BB962C8B-B14F-4D97-AF65-F5344CB8AC3E}">
        <p14:creationId xmlns:p14="http://schemas.microsoft.com/office/powerpoint/2010/main" val="3785842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があれば、ハードウェアの制御は、全て</a:t>
            </a:r>
            <a:r>
              <a:rPr kumimoji="1" lang="en-US" altLang="ja-JP" dirty="0"/>
              <a:t>OS</a:t>
            </a:r>
            <a:r>
              <a:rPr kumimoji="1" lang="ja-JP" altLang="en-US" dirty="0"/>
              <a:t>がやってくれます。</a:t>
            </a:r>
            <a:endParaRPr kumimoji="1" lang="en-US" altLang="ja-JP" dirty="0"/>
          </a:p>
          <a:p>
            <a:r>
              <a:rPr kumimoji="1" lang="ja-JP" altLang="en-US" dirty="0"/>
              <a:t>各アプリケーションは、</a:t>
            </a:r>
            <a:r>
              <a:rPr kumimoji="1" lang="en-US" altLang="ja-JP" dirty="0"/>
              <a:t>OS</a:t>
            </a:r>
            <a:r>
              <a:rPr kumimoji="1" lang="ja-JP" altLang="en-US" dirty="0"/>
              <a:t>とやり取りするだけでハードウェアを使えるようになります。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39</a:t>
            </a:fld>
            <a:endParaRPr lang="en-US" altLang="ja-JP"/>
          </a:p>
        </p:txBody>
      </p:sp>
    </p:spTree>
    <p:extLst>
      <p:ext uri="{BB962C8B-B14F-4D97-AF65-F5344CB8AC3E}">
        <p14:creationId xmlns:p14="http://schemas.microsoft.com/office/powerpoint/2010/main" val="426711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ちなみに、昨年の受講状況がこちらです。</a:t>
            </a:r>
            <a:endParaRPr kumimoji="1" lang="en-US" altLang="ja-JP" dirty="0"/>
          </a:p>
          <a:p>
            <a:r>
              <a:rPr kumimoji="1" lang="ja-JP" altLang="en-US" dirty="0"/>
              <a:t>昨年受講した情報システムコース</a:t>
            </a:r>
            <a:r>
              <a:rPr kumimoji="1" lang="en-US" altLang="ja-JP" dirty="0"/>
              <a:t>2</a:t>
            </a:r>
            <a:r>
              <a:rPr kumimoji="1" lang="ja-JP" altLang="en-US" dirty="0"/>
              <a:t>年生のうち、不受を除く合格率は</a:t>
            </a:r>
            <a:r>
              <a:rPr kumimoji="1" lang="en-US" altLang="ja-JP" dirty="0"/>
              <a:t>95%</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3,4</a:t>
            </a:r>
            <a:r>
              <a:rPr kumimoji="1" lang="ja-JP" altLang="en-US" dirty="0"/>
              <a:t>年生や情報メディアコースの受講生は母数が少ないのではっきりは言えませんが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ほぼ合格しています。</a:t>
            </a:r>
            <a:endParaRPr kumimoji="1" lang="en-US" altLang="ja-JP" dirty="0"/>
          </a:p>
          <a:p>
            <a:r>
              <a:rPr kumimoji="1" lang="ja-JP" altLang="en-US" dirty="0"/>
              <a:t>なお、ここ数年間で、講義を全出席し、全レポートを〆切までに出した人で</a:t>
            </a:r>
            <a:endParaRPr kumimoji="1" lang="en-US" altLang="ja-JP" dirty="0"/>
          </a:p>
          <a:p>
            <a:r>
              <a:rPr kumimoji="1" lang="ja-JP" altLang="en-US" dirty="0"/>
              <a:t>不可になった人はいません。</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20199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の</a:t>
            </a:r>
            <a:r>
              <a:rPr kumimoji="1" lang="en-US" altLang="ja-JP" dirty="0"/>
              <a:t>3</a:t>
            </a:r>
            <a:r>
              <a:rPr kumimoji="1" lang="ja-JP" altLang="en-US" dirty="0"/>
              <a:t>つの役割をまとめましょう。</a:t>
            </a:r>
            <a:endParaRPr kumimoji="1" lang="en-US" altLang="ja-JP" dirty="0"/>
          </a:p>
          <a:p>
            <a:r>
              <a:rPr kumimoji="1" lang="en-US" altLang="ja-JP" dirty="0"/>
              <a:t>OS</a:t>
            </a:r>
            <a:r>
              <a:rPr kumimoji="1" lang="ja-JP" altLang="en-US" dirty="0"/>
              <a:t>には、資源管理者、制御プログラム、仮想計算機の</a:t>
            </a:r>
            <a:r>
              <a:rPr kumimoji="1" lang="en-US" altLang="ja-JP" dirty="0"/>
              <a:t>3</a:t>
            </a:r>
            <a:r>
              <a:rPr kumimoji="1" lang="ja-JP" altLang="en-US" dirty="0"/>
              <a:t>つの役割があります。</a:t>
            </a:r>
            <a:endParaRPr kumimoji="1" lang="en-US" altLang="ja-JP" dirty="0"/>
          </a:p>
          <a:p>
            <a:r>
              <a:rPr kumimoji="1" lang="ja-JP" altLang="en-US" dirty="0"/>
              <a:t>資源管理者は、ハードウェア資源、ソフトウェア資源を管理し、ユーザに割り当てます。</a:t>
            </a:r>
            <a:endParaRPr kumimoji="1" lang="en-US" altLang="ja-JP" dirty="0"/>
          </a:p>
          <a:p>
            <a:r>
              <a:rPr kumimoji="1" lang="ja-JP" altLang="en-US" dirty="0"/>
              <a:t>制御プログラムは、アプリケーションプログラムやハードウェアを管理し、</a:t>
            </a:r>
            <a:endParaRPr kumimoji="1" lang="en-US" altLang="ja-JP" dirty="0"/>
          </a:p>
          <a:p>
            <a:r>
              <a:rPr kumimoji="1" lang="ja-JP" altLang="en-US" dirty="0"/>
              <a:t>ハードウェアの性能を保証、信頼性の保証をします。</a:t>
            </a:r>
            <a:endParaRPr kumimoji="1" lang="en-US" altLang="ja-JP" dirty="0"/>
          </a:p>
          <a:p>
            <a:r>
              <a:rPr kumimoji="1" lang="ja-JP" altLang="en-US" dirty="0"/>
              <a:t>仮想計算機は、プログラミング環境を提供し、使い易さを提供します。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40</a:t>
            </a:fld>
            <a:endParaRPr lang="en-US" altLang="ja-JP"/>
          </a:p>
        </p:txBody>
      </p:sp>
    </p:spTree>
    <p:extLst>
      <p:ext uri="{BB962C8B-B14F-4D97-AF65-F5344CB8AC3E}">
        <p14:creationId xmlns:p14="http://schemas.microsoft.com/office/powerpoint/2010/main" val="1897601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OS</a:t>
            </a:r>
            <a:r>
              <a:rPr kumimoji="1" lang="ja-JP" altLang="en-US" dirty="0"/>
              <a:t>の歴史を見てみましょう。</a:t>
            </a:r>
            <a:endParaRPr kumimoji="1" lang="en-US" altLang="ja-JP" dirty="0"/>
          </a:p>
          <a:p>
            <a:r>
              <a:rPr kumimoji="1" lang="en-US" altLang="ja-JP" dirty="0"/>
              <a:t>1940</a:t>
            </a:r>
            <a:r>
              <a:rPr kumimoji="1" lang="ja-JP" altLang="en-US" dirty="0"/>
              <a:t>年代が第</a:t>
            </a:r>
            <a:r>
              <a:rPr kumimoji="1" lang="en-US" altLang="ja-JP" dirty="0"/>
              <a:t>0</a:t>
            </a:r>
            <a:r>
              <a:rPr kumimoji="1" lang="ja-JP" altLang="en-US" dirty="0"/>
              <a:t>世代、</a:t>
            </a:r>
            <a:endParaRPr kumimoji="1" lang="en-US" altLang="ja-JP" dirty="0"/>
          </a:p>
          <a:p>
            <a:r>
              <a:rPr kumimoji="1" lang="en-US" altLang="ja-JP" dirty="0"/>
              <a:t>1950</a:t>
            </a:r>
            <a:r>
              <a:rPr kumimoji="1" lang="ja-JP" altLang="en-US" dirty="0"/>
              <a:t>年代が第</a:t>
            </a:r>
            <a:r>
              <a:rPr kumimoji="1" lang="en-US" altLang="ja-JP" dirty="0"/>
              <a:t>1</a:t>
            </a:r>
            <a:r>
              <a:rPr kumimoji="1" lang="ja-JP" altLang="en-US" dirty="0"/>
              <a:t>世代、</a:t>
            </a:r>
            <a:endParaRPr kumimoji="1" lang="en-US" altLang="ja-JP" dirty="0"/>
          </a:p>
          <a:p>
            <a:r>
              <a:rPr kumimoji="1" lang="en-US" altLang="ja-JP" dirty="0"/>
              <a:t>1960</a:t>
            </a:r>
            <a:r>
              <a:rPr kumimoji="1" lang="ja-JP" altLang="en-US" dirty="0"/>
              <a:t>年代前半が第</a:t>
            </a:r>
            <a:r>
              <a:rPr kumimoji="1" lang="en-US" altLang="ja-JP" dirty="0"/>
              <a:t>2</a:t>
            </a:r>
            <a:r>
              <a:rPr kumimoji="1" lang="ja-JP" altLang="en-US" dirty="0"/>
              <a:t>世代、</a:t>
            </a:r>
            <a:endParaRPr kumimoji="1" lang="en-US" altLang="ja-JP" dirty="0"/>
          </a:p>
          <a:p>
            <a:r>
              <a:rPr kumimoji="1" lang="en-US" altLang="ja-JP" dirty="0"/>
              <a:t>1960</a:t>
            </a:r>
            <a:r>
              <a:rPr kumimoji="1" lang="ja-JP" altLang="en-US" dirty="0"/>
              <a:t>年代後半が第</a:t>
            </a:r>
            <a:r>
              <a:rPr kumimoji="1" lang="en-US" altLang="ja-JP" dirty="0"/>
              <a:t>3</a:t>
            </a:r>
            <a:r>
              <a:rPr kumimoji="1" lang="ja-JP" altLang="en-US" dirty="0"/>
              <a:t>世代、</a:t>
            </a:r>
            <a:endParaRPr kumimoji="1" lang="en-US" altLang="ja-JP" dirty="0"/>
          </a:p>
          <a:p>
            <a:r>
              <a:rPr kumimoji="1" lang="en-US" altLang="ja-JP" dirty="0"/>
              <a:t>1980</a:t>
            </a:r>
            <a:r>
              <a:rPr kumimoji="1" lang="ja-JP" altLang="en-US" dirty="0"/>
              <a:t>年代が第</a:t>
            </a:r>
            <a:r>
              <a:rPr kumimoji="1" lang="en-US" altLang="ja-JP" dirty="0"/>
              <a:t>4</a:t>
            </a:r>
            <a:r>
              <a:rPr kumimoji="1" lang="ja-JP" altLang="en-US" dirty="0"/>
              <a:t>世代に分類されています。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41</a:t>
            </a:fld>
            <a:endParaRPr lang="en-US" altLang="ja-JP"/>
          </a:p>
        </p:txBody>
      </p:sp>
    </p:spTree>
    <p:extLst>
      <p:ext uri="{BB962C8B-B14F-4D97-AF65-F5344CB8AC3E}">
        <p14:creationId xmlns:p14="http://schemas.microsoft.com/office/powerpoint/2010/main" val="3922158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0</a:t>
            </a:r>
            <a:r>
              <a:rPr kumimoji="1" lang="ja-JP" altLang="en-US" dirty="0"/>
              <a:t>世代、</a:t>
            </a:r>
            <a:r>
              <a:rPr kumimoji="1" lang="en-US" altLang="ja-JP" dirty="0"/>
              <a:t>1940</a:t>
            </a:r>
            <a:r>
              <a:rPr kumimoji="1" lang="ja-JP" altLang="en-US" dirty="0"/>
              <a:t>年代は、計算機が初めて現れた時代です。</a:t>
            </a:r>
            <a:endParaRPr kumimoji="1" lang="en-US" altLang="ja-JP" dirty="0"/>
          </a:p>
          <a:p>
            <a:r>
              <a:rPr kumimoji="1" lang="ja-JP" altLang="en-US" dirty="0"/>
              <a:t>この頃は、まだ</a:t>
            </a:r>
            <a:r>
              <a:rPr kumimoji="1" lang="en-US" altLang="ja-JP" dirty="0"/>
              <a:t>OS</a:t>
            </a:r>
            <a:r>
              <a:rPr kumimoji="1" lang="ja-JP" altLang="en-US" dirty="0"/>
              <a:t>は存在しませんでした。</a:t>
            </a:r>
            <a:endParaRPr kumimoji="1" lang="en-US" altLang="ja-JP" dirty="0"/>
          </a:p>
          <a:p>
            <a:r>
              <a:rPr kumimoji="1" lang="ja-JP" altLang="en-US" dirty="0"/>
              <a:t>ユーザは機械語でプログラムを作りました。</a:t>
            </a:r>
            <a:endParaRPr kumimoji="1" lang="en-US" altLang="ja-JP" dirty="0"/>
          </a:p>
          <a:p>
            <a:r>
              <a:rPr kumimoji="1" lang="ja-JP" altLang="en-US" dirty="0"/>
              <a:t>機械語は、</a:t>
            </a:r>
            <a:r>
              <a:rPr kumimoji="1" lang="en-US" altLang="ja-JP" dirty="0"/>
              <a:t>1 </a:t>
            </a:r>
            <a:r>
              <a:rPr kumimoji="1" lang="ja-JP" altLang="en-US" dirty="0"/>
              <a:t>と </a:t>
            </a:r>
            <a:r>
              <a:rPr kumimoji="1" lang="en-US" altLang="ja-JP" dirty="0"/>
              <a:t>0 </a:t>
            </a:r>
            <a:r>
              <a:rPr kumimoji="1" lang="ja-JP" altLang="en-US" dirty="0"/>
              <a:t>のみで書かれたプログラム言語です。</a:t>
            </a:r>
            <a:endParaRPr kumimoji="1" lang="en-US" altLang="ja-JP" dirty="0"/>
          </a:p>
          <a:p>
            <a:r>
              <a:rPr kumimoji="1" lang="ja-JP" altLang="en-US" dirty="0"/>
              <a:t>例えば、このような数字が並んでいるだけのプログラムなのですが、</a:t>
            </a:r>
            <a:endParaRPr kumimoji="1" lang="en-US" altLang="ja-JP" dirty="0"/>
          </a:p>
          <a:p>
            <a:r>
              <a:rPr kumimoji="1" lang="ja-JP" altLang="en-US" dirty="0"/>
              <a:t>これを見てどんなプログラムなのかわかる人はそういないでしょう。</a:t>
            </a:r>
            <a:endParaRPr kumimoji="1" lang="en-US" altLang="ja-JP" dirty="0"/>
          </a:p>
          <a:p>
            <a:r>
              <a:rPr kumimoji="1" lang="ja-JP" altLang="en-US" dirty="0"/>
              <a:t>また、機械語はハードに依存します。</a:t>
            </a:r>
            <a:endParaRPr kumimoji="1" lang="en-US" altLang="ja-JP" dirty="0"/>
          </a:p>
          <a:p>
            <a:r>
              <a:rPr kumimoji="1" lang="ja-JP" altLang="en-US" dirty="0"/>
              <a:t>計算機が異なれば、異なるプログラムが必要になります。</a:t>
            </a:r>
            <a:endParaRPr kumimoji="1" lang="en-US" altLang="ja-JP" dirty="0"/>
          </a:p>
          <a:p>
            <a:r>
              <a:rPr kumimoji="1" lang="ja-JP" altLang="en-US" dirty="0"/>
              <a:t>また、当時はキーボードなどはありませんでした。</a:t>
            </a:r>
            <a:endParaRPr kumimoji="1" lang="en-US" altLang="ja-JP" dirty="0"/>
          </a:p>
          <a:p>
            <a:r>
              <a:rPr kumimoji="1" lang="ja-JP" altLang="en-US" dirty="0"/>
              <a:t>プログラムの入力は、コードを配線したり、パネルスイッチとよばれるものを使って入力しました。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42</a:t>
            </a:fld>
            <a:endParaRPr lang="en-US" altLang="ja-JP"/>
          </a:p>
        </p:txBody>
      </p:sp>
    </p:spTree>
    <p:extLst>
      <p:ext uri="{BB962C8B-B14F-4D97-AF65-F5344CB8AC3E}">
        <p14:creationId xmlns:p14="http://schemas.microsoft.com/office/powerpoint/2010/main" val="1441380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ここからは、初期の計算機をいくつか紹介しましょう。</a:t>
            </a:r>
            <a:endParaRPr kumimoji="1" lang="en-US" altLang="ja-JP" dirty="0"/>
          </a:p>
          <a:p>
            <a:r>
              <a:rPr kumimoji="1" lang="ja-JP" altLang="en-US" dirty="0"/>
              <a:t>別に覚える必要はありませんので、興味の無い人は聞き流してください。</a:t>
            </a:r>
            <a:endParaRPr kumimoji="1" lang="en-US" altLang="ja-JP" dirty="0"/>
          </a:p>
          <a:p>
            <a:r>
              <a:rPr kumimoji="1" lang="ja-JP" altLang="en-US" dirty="0"/>
              <a:t>世界で最初のプログラム可能な計算機とされるのが、</a:t>
            </a:r>
            <a:r>
              <a:rPr kumimoji="1" lang="en-US" altLang="ja-JP" dirty="0"/>
              <a:t>1938</a:t>
            </a:r>
            <a:r>
              <a:rPr kumimoji="1" lang="ja-JP" altLang="en-US" dirty="0"/>
              <a:t>年にツーゼが作った </a:t>
            </a:r>
            <a:r>
              <a:rPr kumimoji="1" lang="en-US" altLang="ja-JP" dirty="0"/>
              <a:t>Z1 </a:t>
            </a:r>
            <a:r>
              <a:rPr kumimoji="1" lang="ja-JP" altLang="en-US" dirty="0"/>
              <a:t>です。</a:t>
            </a:r>
            <a:endParaRPr kumimoji="1" lang="en-US" altLang="ja-JP" dirty="0"/>
          </a:p>
          <a:p>
            <a:r>
              <a:rPr kumimoji="1" lang="ja-JP" altLang="en-US" dirty="0"/>
              <a:t>この計算機は機械式のメモリが使われていました。</a:t>
            </a:r>
            <a:endParaRPr kumimoji="1" lang="en-US" altLang="ja-JP" dirty="0"/>
          </a:p>
          <a:p>
            <a:r>
              <a:rPr kumimoji="1" lang="ja-JP" altLang="en-US" dirty="0"/>
              <a:t>機械式というのは、物体の位置や角度などで値を表す方法です。</a:t>
            </a:r>
            <a:endParaRPr kumimoji="1" lang="en-US" altLang="ja-JP" dirty="0"/>
          </a:p>
          <a:p>
            <a:r>
              <a:rPr kumimoji="1" lang="ja-JP" altLang="en-US" dirty="0"/>
              <a:t>計算するたびに、メモリ素子が移動したり回転したりして値を保持します。</a:t>
            </a:r>
            <a:endParaRPr kumimoji="1" lang="en-US" altLang="ja-JP" dirty="0"/>
          </a:p>
          <a:p>
            <a:r>
              <a:rPr kumimoji="1" lang="ja-JP" altLang="en-US" dirty="0"/>
              <a:t>残念ながら、この計算機は戦争で破壊されてしまいましたので、現存はしていません。</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43</a:t>
            </a:fld>
            <a:endParaRPr lang="en-US" altLang="ja-JP"/>
          </a:p>
        </p:txBody>
      </p:sp>
    </p:spTree>
    <p:extLst>
      <p:ext uri="{BB962C8B-B14F-4D97-AF65-F5344CB8AC3E}">
        <p14:creationId xmlns:p14="http://schemas.microsoft.com/office/powerpoint/2010/main" val="4171274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Z1</a:t>
            </a:r>
            <a:r>
              <a:rPr kumimoji="1" lang="ja-JP" altLang="en-US" dirty="0"/>
              <a:t>の写真です。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44</a:t>
            </a:fld>
            <a:endParaRPr lang="en-US" altLang="ja-JP"/>
          </a:p>
        </p:txBody>
      </p:sp>
    </p:spTree>
    <p:extLst>
      <p:ext uri="{BB962C8B-B14F-4D97-AF65-F5344CB8AC3E}">
        <p14:creationId xmlns:p14="http://schemas.microsoft.com/office/powerpoint/2010/main" val="1834837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Z1</a:t>
            </a:r>
            <a:r>
              <a:rPr kumimoji="1" lang="ja-JP" altLang="en-US" dirty="0"/>
              <a:t>は、使用済みの映画フィルムを使ってプログラムしていました。</a:t>
            </a:r>
            <a:endParaRPr kumimoji="1" lang="en-US" altLang="ja-JP" dirty="0"/>
          </a:p>
          <a:p>
            <a:r>
              <a:rPr kumimoji="1" lang="ja-JP" altLang="en-US" dirty="0"/>
              <a:t>穴を開けたフィルムを読み込ませてデータを入力します。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45</a:t>
            </a:fld>
            <a:endParaRPr lang="en-US" altLang="ja-JP"/>
          </a:p>
        </p:txBody>
      </p:sp>
    </p:spTree>
    <p:extLst>
      <p:ext uri="{BB962C8B-B14F-4D97-AF65-F5344CB8AC3E}">
        <p14:creationId xmlns:p14="http://schemas.microsoft.com/office/powerpoint/2010/main" val="34363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世界で最初の電子計算機とされるのが、</a:t>
            </a:r>
            <a:endParaRPr kumimoji="1" lang="en-US" altLang="ja-JP" dirty="0"/>
          </a:p>
          <a:p>
            <a:r>
              <a:rPr kumimoji="1" lang="en-US" altLang="ja-JP" dirty="0"/>
              <a:t>Atanasoff-Berry Computer, </a:t>
            </a:r>
            <a:r>
              <a:rPr kumimoji="1" lang="ja-JP" altLang="en-US" dirty="0"/>
              <a:t>通称 </a:t>
            </a:r>
            <a:r>
              <a:rPr kumimoji="1" lang="en-US" altLang="ja-JP" dirty="0"/>
              <a:t>ABC </a:t>
            </a:r>
            <a:r>
              <a:rPr kumimoji="1" lang="ja-JP" altLang="en-US" dirty="0"/>
              <a:t>です。</a:t>
            </a:r>
            <a:endParaRPr kumimoji="1" lang="en-US" altLang="ja-JP" dirty="0"/>
          </a:p>
          <a:p>
            <a:r>
              <a:rPr kumimoji="1" lang="ja-JP" altLang="en-US" dirty="0"/>
              <a:t>残念ながら戦争中に解体されて現存していません。</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46</a:t>
            </a:fld>
            <a:endParaRPr lang="en-US" altLang="ja-JP"/>
          </a:p>
        </p:txBody>
      </p:sp>
    </p:spTree>
    <p:extLst>
      <p:ext uri="{BB962C8B-B14F-4D97-AF65-F5344CB8AC3E}">
        <p14:creationId xmlns:p14="http://schemas.microsoft.com/office/powerpoint/2010/main" val="4086387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こちらは </a:t>
            </a:r>
            <a:r>
              <a:rPr kumimoji="1" lang="en-US" altLang="ja-JP" dirty="0"/>
              <a:t>ABC </a:t>
            </a:r>
            <a:r>
              <a:rPr kumimoji="1" lang="ja-JP" altLang="en-US" dirty="0"/>
              <a:t>の複製の写真です。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47</a:t>
            </a:fld>
            <a:endParaRPr lang="en-US" altLang="ja-JP"/>
          </a:p>
        </p:txBody>
      </p:sp>
    </p:spTree>
    <p:extLst>
      <p:ext uri="{BB962C8B-B14F-4D97-AF65-F5344CB8AC3E}">
        <p14:creationId xmlns:p14="http://schemas.microsoft.com/office/powerpoint/2010/main" val="1191920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世界初の電子計算機、と言われていたのが</a:t>
            </a:r>
            <a:endParaRPr kumimoji="1" lang="en-US" altLang="ja-JP" dirty="0"/>
          </a:p>
          <a:p>
            <a:r>
              <a:rPr kumimoji="1" lang="en-US" altLang="ja-JP" dirty="0"/>
              <a:t>Electronic Numerical Integrator and Computer, </a:t>
            </a:r>
            <a:r>
              <a:rPr kumimoji="1" lang="ja-JP" altLang="en-US" dirty="0"/>
              <a:t>通称 </a:t>
            </a:r>
            <a:r>
              <a:rPr kumimoji="1" lang="en-US" altLang="ja-JP" dirty="0"/>
              <a:t>ENIAC </a:t>
            </a:r>
            <a:r>
              <a:rPr kumimoji="1" lang="ja-JP" altLang="en-US" dirty="0"/>
              <a:t>です。</a:t>
            </a:r>
            <a:endParaRPr kumimoji="1" lang="en-US" altLang="ja-JP" dirty="0"/>
          </a:p>
          <a:p>
            <a:r>
              <a:rPr kumimoji="1" lang="ja-JP" altLang="en-US" dirty="0"/>
              <a:t>以前は、</a:t>
            </a:r>
            <a:r>
              <a:rPr kumimoji="1" lang="en-US" altLang="ja-JP" dirty="0"/>
              <a:t>ENIAC </a:t>
            </a:r>
            <a:r>
              <a:rPr kumimoji="1" lang="ja-JP" altLang="en-US" dirty="0"/>
              <a:t>が世界初の電子計算機とされていましたが、現在では、世界初は先ほど紹介しました </a:t>
            </a:r>
            <a:r>
              <a:rPr kumimoji="1" lang="en-US" altLang="ja-JP" dirty="0"/>
              <a:t>ABC </a:t>
            </a:r>
            <a:r>
              <a:rPr kumimoji="1" lang="ja-JP" altLang="en-US" dirty="0"/>
              <a:t>とされています。</a:t>
            </a:r>
            <a:endParaRPr kumimoji="1" lang="en-US" altLang="ja-JP" dirty="0"/>
          </a:p>
          <a:p>
            <a:r>
              <a:rPr kumimoji="1" lang="en-US" altLang="ja-JP" dirty="0"/>
              <a:t>ENIAC </a:t>
            </a:r>
            <a:r>
              <a:rPr kumimoji="1" lang="ja-JP" altLang="en-US" dirty="0"/>
              <a:t>は、部屋一つを丸ごと占領する大きな計算機です。</a:t>
            </a:r>
            <a:endParaRPr kumimoji="1" lang="en-US" altLang="ja-JP" dirty="0"/>
          </a:p>
          <a:p>
            <a:r>
              <a:rPr kumimoji="1" lang="ja-JP" altLang="en-US" dirty="0"/>
              <a:t>もちろん、性能は今の計算機と比べるべくもありません。</a:t>
            </a:r>
            <a:endParaRPr kumimoji="1" lang="en-US" altLang="ja-JP" dirty="0"/>
          </a:p>
          <a:p>
            <a:r>
              <a:rPr kumimoji="1" lang="en-US" altLang="ja-JP" dirty="0"/>
              <a:t>ENIAC </a:t>
            </a:r>
            <a:r>
              <a:rPr kumimoji="1" lang="ja-JP" altLang="en-US" dirty="0"/>
              <a:t>は素子の間を配線することでプログラムします。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48</a:t>
            </a:fld>
            <a:endParaRPr lang="en-US" altLang="ja-JP"/>
          </a:p>
        </p:txBody>
      </p:sp>
    </p:spTree>
    <p:extLst>
      <p:ext uri="{BB962C8B-B14F-4D97-AF65-F5344CB8AC3E}">
        <p14:creationId xmlns:p14="http://schemas.microsoft.com/office/powerpoint/2010/main" val="3390806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この写真は、</a:t>
            </a:r>
            <a:r>
              <a:rPr kumimoji="1" lang="en-US" altLang="ja-JP" dirty="0"/>
              <a:t>ENIAC </a:t>
            </a:r>
            <a:r>
              <a:rPr kumimoji="1" lang="ja-JP" altLang="en-US" dirty="0"/>
              <a:t>でプログラムしている様子が写っています。</a:t>
            </a:r>
            <a:endParaRPr kumimoji="1" lang="en-US" altLang="ja-JP" dirty="0"/>
          </a:p>
          <a:p>
            <a:r>
              <a:rPr kumimoji="1" lang="ja-JP" altLang="en-US" dirty="0"/>
              <a:t>左の、しゃがんでいる女性がコードを持って配線しています。</a:t>
            </a:r>
            <a:endParaRPr kumimoji="1" lang="en-US" altLang="ja-JP" dirty="0"/>
          </a:p>
          <a:p>
            <a:r>
              <a:rPr kumimoji="1" lang="ja-JP" altLang="en-US" dirty="0"/>
              <a:t>これが </a:t>
            </a:r>
            <a:r>
              <a:rPr kumimoji="1" lang="en-US" altLang="ja-JP" dirty="0"/>
              <a:t>ENIAC </a:t>
            </a:r>
            <a:r>
              <a:rPr kumimoji="1" lang="ja-JP" altLang="en-US" dirty="0"/>
              <a:t>のプログラミングです。</a:t>
            </a:r>
            <a:r>
              <a:rPr kumimoji="1" lang="en-US" altLang="ja-JP" dirty="0"/>
              <a:t> </a:t>
            </a:r>
          </a:p>
          <a:p>
            <a:r>
              <a:rPr kumimoji="1" lang="ja-JP" altLang="en-US" dirty="0"/>
              <a:t>右の立っている女性の指示に従い、</a:t>
            </a:r>
            <a:endParaRPr kumimoji="1" lang="en-US" altLang="ja-JP" dirty="0"/>
          </a:p>
          <a:p>
            <a:r>
              <a:rPr kumimoji="1" lang="ja-JP" altLang="en-US" dirty="0"/>
              <a:t>コードを決まった位置に差し込んでいきます。</a:t>
            </a:r>
            <a:endParaRPr kumimoji="1" lang="en-US" altLang="ja-JP" dirty="0"/>
          </a:p>
          <a:p>
            <a:r>
              <a:rPr kumimoji="1" lang="ja-JP" altLang="en-US" dirty="0"/>
              <a:t>プログラムを別のプログラムに換えるには、</a:t>
            </a:r>
            <a:endParaRPr kumimoji="1" lang="en-US" altLang="ja-JP" dirty="0"/>
          </a:p>
          <a:p>
            <a:r>
              <a:rPr kumimoji="1" lang="ja-JP" altLang="en-US" dirty="0"/>
              <a:t>コードを抜いて別の位置にコードを差し込む、といった作業が必要になります。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49</a:t>
            </a:fld>
            <a:endParaRPr lang="en-US" altLang="ja-JP"/>
          </a:p>
        </p:txBody>
      </p:sp>
    </p:spTree>
    <p:extLst>
      <p:ext uri="{BB962C8B-B14F-4D97-AF65-F5344CB8AC3E}">
        <p14:creationId xmlns:p14="http://schemas.microsoft.com/office/powerpoint/2010/main" val="78348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出席と課題提出は </a:t>
            </a:r>
            <a:r>
              <a:rPr kumimoji="1" lang="en-US" altLang="ja-JP" dirty="0" err="1"/>
              <a:t>GoogleClassroom</a:t>
            </a:r>
            <a:r>
              <a:rPr kumimoji="1" lang="en-US" altLang="ja-JP" dirty="0"/>
              <a:t> </a:t>
            </a:r>
            <a:r>
              <a:rPr kumimoji="1" lang="ja-JP" altLang="en-US" dirty="0"/>
              <a:t>を使います。</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のページを開いてください。</a:t>
            </a:r>
            <a:endParaRPr kumimoji="1" lang="en-US" altLang="ja-JP" dirty="0"/>
          </a:p>
          <a:p>
            <a:r>
              <a:rPr kumimoji="1" lang="en-US" altLang="ja-JP" dirty="0"/>
              <a:t>https://classroom.google.com/h </a:t>
            </a:r>
            <a:r>
              <a:rPr kumimoji="1" lang="ja-JP" altLang="en-US" dirty="0"/>
              <a:t>です。</a:t>
            </a:r>
            <a:endParaRPr kumimoji="1" lang="en-US" altLang="ja-JP" dirty="0"/>
          </a:p>
          <a:p>
            <a:r>
              <a:rPr kumimoji="1" lang="ja-JP" altLang="en-US" dirty="0"/>
              <a:t>開いたら、右上にある</a:t>
            </a:r>
            <a:r>
              <a:rPr kumimoji="1" lang="en-US" altLang="ja-JP" dirty="0"/>
              <a:t>+</a:t>
            </a:r>
            <a:r>
              <a:rPr kumimoji="1" lang="ja-JP" altLang="en-US" dirty="0"/>
              <a:t>ボタンを押してください。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a:t>
            </a:fld>
            <a:endParaRPr kumimoji="1" lang="ja-JP" altLang="en-US"/>
          </a:p>
        </p:txBody>
      </p:sp>
    </p:spTree>
    <p:extLst>
      <p:ext uri="{BB962C8B-B14F-4D97-AF65-F5344CB8AC3E}">
        <p14:creationId xmlns:p14="http://schemas.microsoft.com/office/powerpoint/2010/main" val="495308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こちらの表は、世界で最初の計算機の一覧です。</a:t>
            </a:r>
            <a:endParaRPr kumimoji="1" lang="en-US" altLang="ja-JP" dirty="0"/>
          </a:p>
          <a:p>
            <a:r>
              <a:rPr kumimoji="1" lang="ja-JP" altLang="en-US" dirty="0"/>
              <a:t>最初と言いつつ、複数の計算機がありますね。</a:t>
            </a:r>
            <a:endParaRPr kumimoji="1" lang="en-US" altLang="ja-JP" dirty="0"/>
          </a:p>
          <a:p>
            <a:r>
              <a:rPr kumimoji="1" lang="ja-JP" altLang="en-US" dirty="0"/>
              <a:t>最初の計算機というのは、何をもって最初とするかで別れます。</a:t>
            </a:r>
            <a:endParaRPr kumimoji="1" lang="en-US" altLang="ja-JP" dirty="0"/>
          </a:p>
          <a:p>
            <a:r>
              <a:rPr kumimoji="1" lang="ja-JP" altLang="en-US" dirty="0"/>
              <a:t>最初に作られたプログラム可能な計算機なら </a:t>
            </a:r>
            <a:r>
              <a:rPr kumimoji="1" lang="en-US" altLang="ja-JP" dirty="0"/>
              <a:t>Z1 </a:t>
            </a:r>
            <a:r>
              <a:rPr kumimoji="1" lang="ja-JP" altLang="en-US" dirty="0"/>
              <a:t>ですし、最初の電子計算機なら </a:t>
            </a:r>
            <a:r>
              <a:rPr kumimoji="1" lang="en-US" altLang="ja-JP" dirty="0"/>
              <a:t>ABC </a:t>
            </a:r>
            <a:r>
              <a:rPr kumimoji="1" lang="ja-JP" altLang="en-US" dirty="0"/>
              <a:t>です。</a:t>
            </a:r>
            <a:endParaRPr kumimoji="1" lang="en-US" altLang="ja-JP" dirty="0"/>
          </a:p>
          <a:p>
            <a:r>
              <a:rPr kumimoji="1" lang="ja-JP" altLang="en-US" dirty="0"/>
              <a:t>以上、最初の計算機についての雑談でした。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50</a:t>
            </a:fld>
            <a:endParaRPr lang="en-US" altLang="ja-JP"/>
          </a:p>
        </p:txBody>
      </p:sp>
    </p:spTree>
    <p:extLst>
      <p:ext uri="{BB962C8B-B14F-4D97-AF65-F5344CB8AC3E}">
        <p14:creationId xmlns:p14="http://schemas.microsoft.com/office/powerpoint/2010/main" val="4211259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世代、</a:t>
            </a:r>
            <a:r>
              <a:rPr kumimoji="1" lang="en-US" altLang="ja-JP" dirty="0"/>
              <a:t>1950</a:t>
            </a:r>
            <a:r>
              <a:rPr kumimoji="1" lang="ja-JP" altLang="en-US" dirty="0"/>
              <a:t>年代には、</a:t>
            </a:r>
            <a:endParaRPr kumimoji="1" lang="en-US" altLang="ja-JP" dirty="0"/>
          </a:p>
          <a:p>
            <a:r>
              <a:rPr kumimoji="1" lang="ja-JP" altLang="en-US" dirty="0"/>
              <a:t>バッチ処理と呼ばれるものが誕生しました。</a:t>
            </a:r>
            <a:endParaRPr kumimoji="1" lang="en-US" altLang="ja-JP" dirty="0"/>
          </a:p>
          <a:p>
            <a:r>
              <a:rPr kumimoji="1" lang="ja-JP" altLang="en-US" dirty="0"/>
              <a:t>バッチ処理とは、複数のプログラムを連続して処理することです。</a:t>
            </a:r>
            <a:endParaRPr kumimoji="1" lang="en-US" altLang="ja-JP" dirty="0"/>
          </a:p>
          <a:p>
            <a:r>
              <a:rPr kumimoji="1" lang="ja-JP" altLang="en-US" dirty="0"/>
              <a:t>これは主に計算機を起動したときのセットアップに使われます。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51</a:t>
            </a:fld>
            <a:endParaRPr lang="en-US" altLang="ja-JP"/>
          </a:p>
        </p:txBody>
      </p:sp>
    </p:spTree>
    <p:extLst>
      <p:ext uri="{BB962C8B-B14F-4D97-AF65-F5344CB8AC3E}">
        <p14:creationId xmlns:p14="http://schemas.microsoft.com/office/powerpoint/2010/main" val="1505564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計算機を使用する場合、</a:t>
            </a:r>
            <a:endParaRPr kumimoji="1" lang="en-US" altLang="ja-JP" dirty="0"/>
          </a:p>
          <a:p>
            <a:r>
              <a:rPr kumimoji="1" lang="ja-JP" altLang="en-US" dirty="0"/>
              <a:t>まずプログラマは、入力カードと呼ばれるものを用いてプログラムを作成します。</a:t>
            </a:r>
            <a:endParaRPr kumimoji="1" lang="en-US" altLang="ja-JP" dirty="0"/>
          </a:p>
          <a:p>
            <a:r>
              <a:rPr kumimoji="1" lang="ja-JP" altLang="en-US" dirty="0"/>
              <a:t>この入力カードを専用のの小型計算機に入力し、</a:t>
            </a:r>
            <a:endParaRPr kumimoji="1" lang="en-US" altLang="ja-JP" dirty="0"/>
          </a:p>
          <a:p>
            <a:r>
              <a:rPr kumimoji="1" lang="ja-JP" altLang="en-US" dirty="0"/>
              <a:t>入力テープを作成します。</a:t>
            </a:r>
            <a:endParaRPr kumimoji="1" lang="en-US" altLang="ja-JP" dirty="0"/>
          </a:p>
          <a:p>
            <a:r>
              <a:rPr kumimoji="1" lang="ja-JP" altLang="en-US" dirty="0"/>
              <a:t>計算機は、入力テープを読み取り、処理した結果を出力テープに出力します。</a:t>
            </a:r>
            <a:endParaRPr kumimoji="1" lang="en-US" altLang="ja-JP" dirty="0"/>
          </a:p>
          <a:p>
            <a:r>
              <a:rPr kumimoji="1" lang="ja-JP" altLang="en-US" dirty="0"/>
              <a:t>出力テープをプリンタ等で紙で出力します。</a:t>
            </a:r>
            <a:endParaRPr kumimoji="1" lang="en-US" altLang="ja-JP" dirty="0"/>
          </a:p>
          <a:p>
            <a:r>
              <a:rPr kumimoji="1" lang="ja-JP" altLang="en-US" dirty="0"/>
              <a:t>このとき、予め入力テープを作っておけば、その部分の処理時間を短縮できます。</a:t>
            </a:r>
            <a:endParaRPr kumimoji="1" lang="en-US" altLang="ja-JP" dirty="0"/>
          </a:p>
          <a:p>
            <a:r>
              <a:rPr kumimoji="1" lang="ja-JP" altLang="en-US" dirty="0"/>
              <a:t>入力テープ自体は、衛星計算機とよばれる小型計算機で作成しなければなりませんので、</a:t>
            </a:r>
            <a:endParaRPr kumimoji="1" lang="en-US" altLang="ja-JP" dirty="0"/>
          </a:p>
          <a:p>
            <a:r>
              <a:rPr kumimoji="1" lang="ja-JP" altLang="en-US" dirty="0"/>
              <a:t>作成には時間がかかります。</a:t>
            </a:r>
            <a:endParaRPr kumimoji="1" lang="en-US" altLang="ja-JP" dirty="0"/>
          </a:p>
          <a:p>
            <a:r>
              <a:rPr kumimoji="1" lang="ja-JP" altLang="en-US" dirty="0"/>
              <a:t>ですので、決まった作業であれば予め入力テープを作っておくことで高速で行えますが、</a:t>
            </a:r>
            <a:endParaRPr kumimoji="1" lang="en-US" altLang="ja-JP" dirty="0"/>
          </a:p>
          <a:p>
            <a:r>
              <a:rPr kumimoji="1" lang="ja-JP" altLang="en-US" dirty="0"/>
              <a:t>別の作業をするには、また入力テープを作り直さなければなりません。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52</a:t>
            </a:fld>
            <a:endParaRPr lang="en-US" altLang="ja-JP"/>
          </a:p>
        </p:txBody>
      </p:sp>
    </p:spTree>
    <p:extLst>
      <p:ext uri="{BB962C8B-B14F-4D97-AF65-F5344CB8AC3E}">
        <p14:creationId xmlns:p14="http://schemas.microsoft.com/office/powerpoint/2010/main" val="1479878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世代、</a:t>
            </a:r>
            <a:r>
              <a:rPr kumimoji="1" lang="en-US" altLang="ja-JP" dirty="0"/>
              <a:t>1960</a:t>
            </a:r>
            <a:r>
              <a:rPr kumimoji="1" lang="ja-JP" altLang="en-US" dirty="0"/>
              <a:t>年代前半には、</a:t>
            </a:r>
            <a:endParaRPr kumimoji="1" lang="en-US" altLang="ja-JP" dirty="0"/>
          </a:p>
          <a:p>
            <a:r>
              <a:rPr kumimoji="1" lang="ja-JP" altLang="en-US" dirty="0"/>
              <a:t>マルチプログラミング、</a:t>
            </a:r>
            <a:endParaRPr kumimoji="1" lang="en-US" altLang="ja-JP" dirty="0"/>
          </a:p>
          <a:p>
            <a:r>
              <a:rPr kumimoji="1" lang="ja-JP" altLang="en-US" dirty="0"/>
              <a:t>並行処理、</a:t>
            </a:r>
            <a:endParaRPr kumimoji="1" lang="en-US" altLang="ja-JP" dirty="0"/>
          </a:p>
          <a:p>
            <a:r>
              <a:rPr kumimoji="1" lang="ja-JP" altLang="en-US" dirty="0"/>
              <a:t>タイムシェアリング、</a:t>
            </a:r>
            <a:endParaRPr kumimoji="1" lang="en-US" altLang="ja-JP" dirty="0"/>
          </a:p>
          <a:p>
            <a:r>
              <a:rPr kumimoji="1" lang="ja-JP" altLang="en-US" dirty="0"/>
              <a:t>仮想記憶といったものが誕生しました。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53</a:t>
            </a:fld>
            <a:endParaRPr lang="en-US" altLang="ja-JP"/>
          </a:p>
        </p:txBody>
      </p:sp>
    </p:spTree>
    <p:extLst>
      <p:ext uri="{BB962C8B-B14F-4D97-AF65-F5344CB8AC3E}">
        <p14:creationId xmlns:p14="http://schemas.microsoft.com/office/powerpoint/2010/main" val="2972948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a:t>
            </a:r>
            <a:r>
              <a:rPr kumimoji="1" lang="ja-JP" altLang="en-US" dirty="0"/>
              <a:t>世代の計算機は、同時にはプログラムは</a:t>
            </a:r>
            <a:r>
              <a:rPr kumimoji="1" lang="en-US" altLang="ja-JP" dirty="0"/>
              <a:t>1</a:t>
            </a:r>
            <a:r>
              <a:rPr kumimoji="1" lang="ja-JP" altLang="en-US" dirty="0"/>
              <a:t>つしか計算機に置けませんでした。</a:t>
            </a:r>
            <a:endParaRPr kumimoji="1" lang="en-US" altLang="ja-JP" dirty="0"/>
          </a:p>
          <a:p>
            <a:r>
              <a:rPr kumimoji="1" lang="ja-JP" altLang="en-US" dirty="0"/>
              <a:t>第</a:t>
            </a:r>
            <a:r>
              <a:rPr kumimoji="1" lang="en-US" altLang="ja-JP" dirty="0"/>
              <a:t>2</a:t>
            </a:r>
            <a:r>
              <a:rPr kumimoji="1" lang="ja-JP" altLang="en-US" dirty="0"/>
              <a:t>世代になると、メモリ上に複数のプログラムを置く、</a:t>
            </a:r>
            <a:endParaRPr kumimoji="1" lang="en-US" altLang="ja-JP" dirty="0"/>
          </a:p>
          <a:p>
            <a:r>
              <a:rPr kumimoji="1" lang="ja-JP" altLang="en-US" dirty="0"/>
              <a:t>マルチプログラミングができるようになりました。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54</a:t>
            </a:fld>
            <a:endParaRPr lang="en-US" altLang="ja-JP"/>
          </a:p>
        </p:txBody>
      </p:sp>
    </p:spTree>
    <p:extLst>
      <p:ext uri="{BB962C8B-B14F-4D97-AF65-F5344CB8AC3E}">
        <p14:creationId xmlns:p14="http://schemas.microsoft.com/office/powerpoint/2010/main" val="1784117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プログラムは、ユーザからの入力待ちや入出力処理などで、</a:t>
            </a:r>
            <a:endParaRPr kumimoji="1" lang="en-US" altLang="ja-JP" dirty="0"/>
          </a:p>
          <a:p>
            <a:r>
              <a:rPr kumimoji="1" lang="ja-JP" altLang="en-US" dirty="0"/>
              <a:t>待ち時間は発生します。</a:t>
            </a:r>
            <a:endParaRPr kumimoji="1" lang="en-US" altLang="ja-JP" dirty="0"/>
          </a:p>
          <a:p>
            <a:r>
              <a:rPr kumimoji="1" lang="ja-JP" altLang="en-US" dirty="0"/>
              <a:t>例えばあるプログラムで、メモリを読んだ後に、</a:t>
            </a:r>
            <a:endParaRPr kumimoji="1" lang="en-US" altLang="ja-JP" dirty="0"/>
          </a:p>
          <a:p>
            <a:r>
              <a:rPr kumimoji="1" lang="ja-JP" altLang="en-US" dirty="0"/>
              <a:t>ユーザからの入力が必要だったとします。</a:t>
            </a:r>
            <a:endParaRPr kumimoji="1" lang="en-US" altLang="ja-JP" dirty="0"/>
          </a:p>
          <a:p>
            <a:r>
              <a:rPr kumimoji="1" lang="ja-JP" altLang="en-US" dirty="0"/>
              <a:t>この場合ユーザが入力するまでプログラムを動かせませんので、待ち時間が発生します。</a:t>
            </a:r>
            <a:endParaRPr kumimoji="1" lang="en-US" altLang="ja-JP" dirty="0"/>
          </a:p>
          <a:p>
            <a:r>
              <a:rPr kumimoji="1" lang="ja-JP" altLang="en-US" dirty="0"/>
              <a:t>その後、結果をモニタに出力する場合、モニタに信号を送って返事が返ってくるまで</a:t>
            </a:r>
            <a:endParaRPr kumimoji="1" lang="en-US" altLang="ja-JP" dirty="0"/>
          </a:p>
          <a:p>
            <a:r>
              <a:rPr kumimoji="1" lang="ja-JP" altLang="en-US" dirty="0"/>
              <a:t>待たなければなりません。</a:t>
            </a:r>
            <a:endParaRPr kumimoji="1" lang="en-US" altLang="ja-JP" dirty="0"/>
          </a:p>
          <a:p>
            <a:r>
              <a:rPr kumimoji="1" lang="ja-JP" altLang="en-US" dirty="0"/>
              <a:t>待っている間は、計算機の頭脳であるプロセッサは何もできません。</a:t>
            </a:r>
            <a:endParaRPr kumimoji="1" lang="en-US" altLang="ja-JP" dirty="0"/>
          </a:p>
          <a:p>
            <a:r>
              <a:rPr kumimoji="1" lang="ja-JP" altLang="en-US" dirty="0"/>
              <a:t>そこで、この待ち時間を利用して他のプログラムを実行します。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55</a:t>
            </a:fld>
            <a:endParaRPr lang="en-US" altLang="ja-JP"/>
          </a:p>
        </p:txBody>
      </p:sp>
    </p:spTree>
    <p:extLst>
      <p:ext uri="{BB962C8B-B14F-4D97-AF65-F5344CB8AC3E}">
        <p14:creationId xmlns:p14="http://schemas.microsoft.com/office/powerpoint/2010/main" val="3960319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計算機上に、</a:t>
            </a:r>
            <a:r>
              <a:rPr kumimoji="1" lang="en-US" altLang="ja-JP" dirty="0"/>
              <a:t>3</a:t>
            </a:r>
            <a:r>
              <a:rPr kumimoji="1" lang="ja-JP" altLang="en-US" dirty="0"/>
              <a:t>つのプログラムが乗っているとします。</a:t>
            </a:r>
            <a:endParaRPr kumimoji="1" lang="en-US" altLang="ja-JP" dirty="0"/>
          </a:p>
          <a:p>
            <a:r>
              <a:rPr kumimoji="1" lang="ja-JP" altLang="en-US" dirty="0"/>
              <a:t>プログラム</a:t>
            </a:r>
            <a:r>
              <a:rPr kumimoji="1" lang="en-US" altLang="ja-JP" dirty="0"/>
              <a:t>1</a:t>
            </a:r>
            <a:r>
              <a:rPr kumimoji="1" lang="ja-JP" altLang="en-US" dirty="0"/>
              <a:t>を実行中に、ユーザからの入力待ちが発生しました。</a:t>
            </a:r>
            <a:endParaRPr kumimoji="1" lang="en-US" altLang="ja-JP" dirty="0"/>
          </a:p>
          <a:p>
            <a:r>
              <a:rPr kumimoji="1" lang="ja-JP" altLang="en-US" dirty="0"/>
              <a:t>そこで、プログラム</a:t>
            </a:r>
            <a:r>
              <a:rPr kumimoji="1" lang="en-US" altLang="ja-JP" dirty="0"/>
              <a:t>1</a:t>
            </a:r>
            <a:r>
              <a:rPr kumimoji="1" lang="ja-JP" altLang="en-US" dirty="0"/>
              <a:t>を一旦止め、</a:t>
            </a:r>
            <a:endParaRPr kumimoji="1" lang="en-US" altLang="ja-JP" dirty="0"/>
          </a:p>
          <a:p>
            <a:r>
              <a:rPr kumimoji="1" lang="ja-JP" altLang="en-US" dirty="0"/>
              <a:t>プログラム</a:t>
            </a:r>
            <a:r>
              <a:rPr kumimoji="1" lang="en-US" altLang="ja-JP" dirty="0"/>
              <a:t>2</a:t>
            </a:r>
            <a:r>
              <a:rPr kumimoji="1" lang="ja-JP" altLang="en-US" dirty="0"/>
              <a:t>を実行します。</a:t>
            </a:r>
            <a:endParaRPr kumimoji="1" lang="en-US" altLang="ja-JP" dirty="0"/>
          </a:p>
          <a:p>
            <a:r>
              <a:rPr kumimoji="1" lang="ja-JP" altLang="en-US" dirty="0"/>
              <a:t>プログラム</a:t>
            </a:r>
            <a:r>
              <a:rPr kumimoji="1" lang="en-US" altLang="ja-JP" dirty="0"/>
              <a:t>2</a:t>
            </a:r>
            <a:r>
              <a:rPr kumimoji="1" lang="ja-JP" altLang="en-US" dirty="0"/>
              <a:t>でも待ち時間が発生したら、</a:t>
            </a:r>
            <a:endParaRPr kumimoji="1" lang="en-US" altLang="ja-JP" dirty="0"/>
          </a:p>
          <a:p>
            <a:r>
              <a:rPr kumimoji="1" lang="ja-JP" altLang="en-US" dirty="0"/>
              <a:t>今度はプログラム</a:t>
            </a:r>
            <a:r>
              <a:rPr kumimoji="1" lang="en-US" altLang="ja-JP" dirty="0"/>
              <a:t>3</a:t>
            </a:r>
            <a:r>
              <a:rPr kumimoji="1" lang="ja-JP" altLang="en-US" dirty="0"/>
              <a:t>を実行します。</a:t>
            </a:r>
            <a:endParaRPr kumimoji="1" lang="en-US" altLang="ja-JP" dirty="0"/>
          </a:p>
          <a:p>
            <a:r>
              <a:rPr kumimoji="1" lang="ja-JP" altLang="en-US" dirty="0"/>
              <a:t>このように、プログラムを高速で切り替えて実行することで、無駄な待ち時間を無くせます。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56</a:t>
            </a:fld>
            <a:endParaRPr lang="en-US" altLang="ja-JP"/>
          </a:p>
        </p:txBody>
      </p:sp>
    </p:spTree>
    <p:extLst>
      <p:ext uri="{BB962C8B-B14F-4D97-AF65-F5344CB8AC3E}">
        <p14:creationId xmlns:p14="http://schemas.microsoft.com/office/powerpoint/2010/main" val="693907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マルチプログラミングをするためには、</a:t>
            </a:r>
            <a:endParaRPr kumimoji="1" lang="en-US" altLang="ja-JP" dirty="0"/>
          </a:p>
          <a:p>
            <a:r>
              <a:rPr kumimoji="1" lang="ja-JP" altLang="en-US" dirty="0"/>
              <a:t>入出力ルーチンがシステムに備えられている必要があります。</a:t>
            </a:r>
            <a:endParaRPr kumimoji="1" lang="en-US" altLang="ja-JP" dirty="0"/>
          </a:p>
          <a:p>
            <a:r>
              <a:rPr kumimoji="1" lang="ja-JP" altLang="en-US" dirty="0"/>
              <a:t>また、複数のプログラムをメモリに割り当てますので、メモリ管理が必要です。</a:t>
            </a:r>
            <a:endParaRPr kumimoji="1" lang="en-US" altLang="ja-JP" dirty="0"/>
          </a:p>
          <a:p>
            <a:r>
              <a:rPr kumimoji="1" lang="ja-JP" altLang="en-US" dirty="0"/>
              <a:t>複数あるプログラムから、どのプログラムを次に実行するかを決めるスケジューリングも必要になります。</a:t>
            </a:r>
            <a:endParaRPr kumimoji="1" lang="en-US" altLang="ja-JP" dirty="0"/>
          </a:p>
          <a:p>
            <a:r>
              <a:rPr kumimoji="1" lang="ja-JP" altLang="en-US" dirty="0"/>
              <a:t>また、各プログラムに必要なデバイスも割り当てる必要があります。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57</a:t>
            </a:fld>
            <a:endParaRPr lang="en-US" altLang="ja-JP"/>
          </a:p>
        </p:txBody>
      </p:sp>
    </p:spTree>
    <p:extLst>
      <p:ext uri="{BB962C8B-B14F-4D97-AF65-F5344CB8AC3E}">
        <p14:creationId xmlns:p14="http://schemas.microsoft.com/office/powerpoint/2010/main" val="3623819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マルチプログラミングを使えば、異なるユーザのプログラムを実行する、</a:t>
            </a:r>
            <a:endParaRPr kumimoji="1" lang="en-US" altLang="ja-JP" dirty="0"/>
          </a:p>
          <a:p>
            <a:r>
              <a:rPr kumimoji="1" lang="ja-JP" altLang="en-US" dirty="0"/>
              <a:t>タイムシェアリングもできます。</a:t>
            </a:r>
            <a:endParaRPr kumimoji="1" lang="en-US" altLang="ja-JP" dirty="0"/>
          </a:p>
          <a:p>
            <a:r>
              <a:rPr kumimoji="1" lang="ja-JP" altLang="en-US" dirty="0"/>
              <a:t>各ユーザが、端末を通してプログラムの実行を依頼します。</a:t>
            </a:r>
            <a:endParaRPr kumimoji="1" lang="en-US" altLang="ja-JP" dirty="0"/>
          </a:p>
          <a:p>
            <a:r>
              <a:rPr kumimoji="1" lang="ja-JP" altLang="en-US" dirty="0"/>
              <a:t>すると、各ユーザに対して結果が返されます。</a:t>
            </a:r>
            <a:endParaRPr kumimoji="1" lang="en-US" altLang="ja-JP" dirty="0"/>
          </a:p>
          <a:p>
            <a:r>
              <a:rPr kumimoji="1" lang="ja-JP" altLang="en-US" dirty="0"/>
              <a:t>タイムシェアリングをすることにより、</a:t>
            </a:r>
            <a:endParaRPr kumimoji="1" lang="en-US" altLang="ja-JP" dirty="0"/>
          </a:p>
          <a:p>
            <a:r>
              <a:rPr kumimoji="1" lang="ja-JP" altLang="en-US" dirty="0"/>
              <a:t>各ユーザにとっては、さながら自分専用の計算機があるように感じられます。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58</a:t>
            </a:fld>
            <a:endParaRPr lang="en-US" altLang="ja-JP"/>
          </a:p>
        </p:txBody>
      </p:sp>
    </p:spTree>
    <p:extLst>
      <p:ext uri="{BB962C8B-B14F-4D97-AF65-F5344CB8AC3E}">
        <p14:creationId xmlns:p14="http://schemas.microsoft.com/office/powerpoint/2010/main" val="37481102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タイムシェアリングは、待ち時間を利用して、</a:t>
            </a:r>
            <a:endParaRPr kumimoji="1" lang="en-US" altLang="ja-JP" dirty="0"/>
          </a:p>
          <a:p>
            <a:r>
              <a:rPr kumimoji="1" lang="ja-JP" altLang="en-US" dirty="0"/>
              <a:t>プログラムを切り替えて実行します。</a:t>
            </a:r>
            <a:endParaRPr kumimoji="1" lang="en-US" altLang="ja-JP" dirty="0"/>
          </a:p>
          <a:p>
            <a:r>
              <a:rPr kumimoji="1" lang="ja-JP" altLang="en-US" dirty="0"/>
              <a:t>プログラムにはユーザ入力待ちがあります。</a:t>
            </a:r>
            <a:endParaRPr kumimoji="1" lang="en-US" altLang="ja-JP" dirty="0"/>
          </a:p>
          <a:p>
            <a:r>
              <a:rPr kumimoji="1" lang="ja-JP" altLang="en-US" dirty="0"/>
              <a:t>入力待ちが発生すると、そのプログラムは一旦止めて、</a:t>
            </a:r>
            <a:endParaRPr kumimoji="1" lang="en-US" altLang="ja-JP" dirty="0"/>
          </a:p>
          <a:p>
            <a:r>
              <a:rPr kumimoji="1" lang="ja-JP" altLang="en-US" dirty="0"/>
              <a:t>他のユーザのプログラムを実行します。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59</a:t>
            </a:fld>
            <a:endParaRPr lang="en-US" altLang="ja-JP"/>
          </a:p>
        </p:txBody>
      </p:sp>
    </p:spTree>
    <p:extLst>
      <p:ext uri="{BB962C8B-B14F-4D97-AF65-F5344CB8AC3E}">
        <p14:creationId xmlns:p14="http://schemas.microsoft.com/office/powerpoint/2010/main" val="171104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「クラスに参加」を選んでください。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6</a:t>
            </a:fld>
            <a:endParaRPr kumimoji="1" lang="ja-JP" altLang="en-US"/>
          </a:p>
        </p:txBody>
      </p:sp>
    </p:spTree>
    <p:extLst>
      <p:ext uri="{BB962C8B-B14F-4D97-AF65-F5344CB8AC3E}">
        <p14:creationId xmlns:p14="http://schemas.microsoft.com/office/powerpoint/2010/main" val="2259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仮想記憶も第</a:t>
            </a:r>
            <a:r>
              <a:rPr kumimoji="1" lang="en-US" altLang="ja-JP" dirty="0"/>
              <a:t>2</a:t>
            </a:r>
            <a:r>
              <a:rPr kumimoji="1" lang="ja-JP" altLang="en-US" dirty="0"/>
              <a:t>世代に誕生しました。</a:t>
            </a:r>
            <a:endParaRPr kumimoji="1" lang="en-US" altLang="ja-JP" dirty="0"/>
          </a:p>
          <a:p>
            <a:r>
              <a:rPr kumimoji="1" lang="ja-JP" altLang="en-US" dirty="0"/>
              <a:t>仮想記憶は、本来の主記憶よりも大きい記憶空間を提供します。</a:t>
            </a:r>
            <a:endParaRPr kumimoji="1" lang="en-US" altLang="ja-JP" dirty="0"/>
          </a:p>
          <a:p>
            <a:r>
              <a:rPr kumimoji="1" lang="ja-JP" altLang="en-US" dirty="0"/>
              <a:t>計算機には、</a:t>
            </a:r>
            <a:r>
              <a:rPr kumimoji="1" lang="en-US" altLang="ja-JP" dirty="0"/>
              <a:t>CPU</a:t>
            </a:r>
            <a:r>
              <a:rPr kumimoji="1" lang="ja-JP" altLang="en-US" dirty="0"/>
              <a:t>が直接読み書き可能な、アクセスは高速だが容量が小さい主記憶と、</a:t>
            </a:r>
            <a:endParaRPr kumimoji="1" lang="en-US" altLang="ja-JP" dirty="0"/>
          </a:p>
          <a:p>
            <a:r>
              <a:rPr kumimoji="1" lang="ja-JP" altLang="en-US" dirty="0"/>
              <a:t>低速だが容量が大きい２次記憶があります。</a:t>
            </a:r>
            <a:endParaRPr kumimoji="1" lang="en-US" altLang="ja-JP" dirty="0"/>
          </a:p>
          <a:p>
            <a:r>
              <a:rPr kumimoji="1" lang="ja-JP" altLang="en-US" dirty="0"/>
              <a:t>仮想記憶は、２次記憶を用いて仮想的なメモリを作成し、</a:t>
            </a:r>
            <a:endParaRPr kumimoji="1" lang="en-US" altLang="ja-JP" dirty="0"/>
          </a:p>
          <a:p>
            <a:r>
              <a:rPr kumimoji="1" lang="ja-JP" altLang="en-US" dirty="0"/>
              <a:t>ユーザにより大きなメモリを提供します。</a:t>
            </a:r>
            <a:endParaRPr kumimoji="1" lang="en-US" altLang="ja-JP" dirty="0"/>
          </a:p>
          <a:p>
            <a:r>
              <a:rPr kumimoji="1" lang="ja-JP" altLang="en-US" dirty="0"/>
              <a:t>仮想記憶を使うことにより、ユーザはメモリの大きさを気にせずプログラムを使うことができるようになります。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60</a:t>
            </a:fld>
            <a:endParaRPr lang="en-US" altLang="ja-JP"/>
          </a:p>
        </p:txBody>
      </p:sp>
    </p:spTree>
    <p:extLst>
      <p:ext uri="{BB962C8B-B14F-4D97-AF65-F5344CB8AC3E}">
        <p14:creationId xmlns:p14="http://schemas.microsoft.com/office/powerpoint/2010/main" val="2246974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ユーザがデータを使いたい場合、ハードディスクからメモリ上にそのデータをコピーする必要があります。</a:t>
            </a:r>
            <a:endParaRPr kumimoji="1" lang="en-US" altLang="ja-JP" dirty="0"/>
          </a:p>
          <a:p>
            <a:r>
              <a:rPr kumimoji="1" lang="en-US" altLang="ja-JP" dirty="0"/>
              <a:t>OS</a:t>
            </a:r>
            <a:r>
              <a:rPr kumimoji="1" lang="ja-JP" altLang="en-US" dirty="0"/>
              <a:t>は、必要なデータを適時メモリに読み込みます。</a:t>
            </a:r>
            <a:endParaRPr kumimoji="1" lang="en-US" altLang="ja-JP" dirty="0"/>
          </a:p>
          <a:p>
            <a:r>
              <a:rPr kumimoji="1" lang="ja-JP" altLang="en-US" dirty="0"/>
              <a:t>メモリのサイズは限られていますので、全てのデータをメモリに乗せることはできません。</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61</a:t>
            </a:fld>
            <a:endParaRPr lang="en-US" altLang="ja-JP"/>
          </a:p>
        </p:txBody>
      </p:sp>
    </p:spTree>
    <p:extLst>
      <p:ext uri="{BB962C8B-B14F-4D97-AF65-F5344CB8AC3E}">
        <p14:creationId xmlns:p14="http://schemas.microsoft.com/office/powerpoint/2010/main" val="2571740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そこで、メモリがいっぱいになった場合は、</a:t>
            </a:r>
            <a:endParaRPr kumimoji="1" lang="en-US" altLang="ja-JP" dirty="0"/>
          </a:p>
          <a:p>
            <a:r>
              <a:rPr kumimoji="1" lang="ja-JP" altLang="en-US" dirty="0"/>
              <a:t>メモリにあるデータを一旦ハードディスクに退避させ、</a:t>
            </a:r>
            <a:endParaRPr kumimoji="1" lang="en-US" altLang="ja-JP" dirty="0"/>
          </a:p>
          <a:p>
            <a:r>
              <a:rPr kumimoji="1" lang="ja-JP" altLang="en-US" dirty="0"/>
              <a:t>その空いた場所に新たなデータを読み込みます。</a:t>
            </a:r>
            <a:endParaRPr kumimoji="1" lang="en-US" altLang="ja-JP" dirty="0"/>
          </a:p>
          <a:p>
            <a:r>
              <a:rPr kumimoji="1" lang="ja-JP" altLang="en-US" dirty="0"/>
              <a:t>このように</a:t>
            </a:r>
            <a:r>
              <a:rPr kumimoji="1" lang="en-US" altLang="ja-JP" dirty="0"/>
              <a:t>OS</a:t>
            </a:r>
            <a:r>
              <a:rPr kumimoji="1" lang="ja-JP" altLang="en-US" dirty="0"/>
              <a:t>は、メモリにデータが入りきらない場合は適時入れ替えます。</a:t>
            </a:r>
            <a:endParaRPr kumimoji="1" lang="en-US" altLang="ja-JP" dirty="0"/>
          </a:p>
          <a:p>
            <a:r>
              <a:rPr kumimoji="1" lang="ja-JP" altLang="en-US" dirty="0"/>
              <a:t>こうすることで、ユーザにとっては、必要なデータが常にメモリ上にあるかのように感じられるようになり、</a:t>
            </a:r>
            <a:endParaRPr kumimoji="1" lang="en-US" altLang="ja-JP" dirty="0"/>
          </a:p>
          <a:p>
            <a:r>
              <a:rPr kumimoji="1" lang="ja-JP" altLang="en-US" dirty="0"/>
              <a:t>ユーザはメモリのサイズを気にしなくてすみます。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62</a:t>
            </a:fld>
            <a:endParaRPr lang="en-US" altLang="ja-JP"/>
          </a:p>
        </p:txBody>
      </p:sp>
    </p:spTree>
    <p:extLst>
      <p:ext uri="{BB962C8B-B14F-4D97-AF65-F5344CB8AC3E}">
        <p14:creationId xmlns:p14="http://schemas.microsoft.com/office/powerpoint/2010/main" val="28431758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第３世代、１９６０年代後半になると、</a:t>
            </a:r>
            <a:endParaRPr kumimoji="1" lang="en-US" altLang="ja-JP" dirty="0"/>
          </a:p>
          <a:p>
            <a:r>
              <a:rPr kumimoji="1" lang="ja-JP" altLang="en-US" dirty="0"/>
              <a:t>汎用大型計算機が誕生しました。</a:t>
            </a:r>
            <a:endParaRPr kumimoji="1" lang="en-US" altLang="ja-JP" dirty="0"/>
          </a:p>
          <a:p>
            <a:r>
              <a:rPr kumimoji="1" lang="ja-JP" altLang="en-US" dirty="0"/>
              <a:t>また、シミュレータ、エミュレータが現れたのもこの時代です。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63</a:t>
            </a:fld>
            <a:endParaRPr lang="en-US" altLang="ja-JP"/>
          </a:p>
        </p:txBody>
      </p:sp>
    </p:spTree>
    <p:extLst>
      <p:ext uri="{BB962C8B-B14F-4D97-AF65-F5344CB8AC3E}">
        <p14:creationId xmlns:p14="http://schemas.microsoft.com/office/powerpoint/2010/main" val="1806032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世代初期の計算機は、特定の処理に特化した専用機でした。</a:t>
            </a:r>
            <a:endParaRPr kumimoji="1" lang="en-US" altLang="ja-JP" dirty="0"/>
          </a:p>
          <a:p>
            <a:r>
              <a:rPr kumimoji="1" lang="ja-JP" altLang="en-US" dirty="0"/>
              <a:t>ある計算機に、事務用ソフトウエアのみをのせることができる事務専用機です。</a:t>
            </a:r>
            <a:endParaRPr kumimoji="1" lang="en-US" altLang="ja-JP" dirty="0"/>
          </a:p>
          <a:p>
            <a:r>
              <a:rPr kumimoji="1" lang="ja-JP" altLang="en-US" dirty="0"/>
              <a:t>またある計算機は、計算用ソフトウェアのみを載せることができる科学計算専用機です。</a:t>
            </a:r>
            <a:endParaRPr kumimoji="1" lang="en-US" altLang="ja-JP" dirty="0"/>
          </a:p>
          <a:p>
            <a:r>
              <a:rPr kumimoji="1" lang="ja-JP" altLang="en-US" dirty="0"/>
              <a:t>このように、各計算機は特定の処理しかできませんでした。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64</a:t>
            </a:fld>
            <a:endParaRPr lang="en-US" altLang="ja-JP"/>
          </a:p>
        </p:txBody>
      </p:sp>
    </p:spTree>
    <p:extLst>
      <p:ext uri="{BB962C8B-B14F-4D97-AF65-F5344CB8AC3E}">
        <p14:creationId xmlns:p14="http://schemas.microsoft.com/office/powerpoint/2010/main" val="6824095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世代後期になると、計算機は専用機から汎用機に変わってきました。</a:t>
            </a:r>
            <a:endParaRPr kumimoji="1" lang="en-US" altLang="ja-JP" dirty="0"/>
          </a:p>
          <a:p>
            <a:r>
              <a:rPr kumimoji="1" lang="ja-JP" altLang="en-US" dirty="0"/>
              <a:t>１台の計算機に、異なるソフトウエアを載せることで、</a:t>
            </a:r>
            <a:endParaRPr kumimoji="1" lang="en-US" altLang="ja-JP" dirty="0"/>
          </a:p>
          <a:p>
            <a:r>
              <a:rPr kumimoji="1" lang="ja-JP" altLang="en-US" dirty="0"/>
              <a:t>様々な目的に使えるようになりました。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65</a:t>
            </a:fld>
            <a:endParaRPr lang="en-US" altLang="ja-JP"/>
          </a:p>
        </p:txBody>
      </p:sp>
    </p:spTree>
    <p:extLst>
      <p:ext uri="{BB962C8B-B14F-4D97-AF65-F5344CB8AC3E}">
        <p14:creationId xmlns:p14="http://schemas.microsoft.com/office/powerpoint/2010/main" val="4249299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１台の計算機で色々なことができれば便利です。</a:t>
            </a:r>
            <a:endParaRPr kumimoji="1" lang="en-US" altLang="ja-JP" dirty="0"/>
          </a:p>
          <a:p>
            <a:r>
              <a:rPr kumimoji="1" lang="ja-JP" altLang="en-US" dirty="0"/>
              <a:t>そのため、多くのユーザが汎用性を求めました。</a:t>
            </a:r>
            <a:endParaRPr kumimoji="1" lang="en-US" altLang="ja-JP" dirty="0"/>
          </a:p>
          <a:p>
            <a:r>
              <a:rPr kumimoji="1" lang="ja-JP" altLang="en-US" dirty="0"/>
              <a:t>そこで、科学技術計算や商用計算ができ、事務処理や通信もできる計算機が作られました。</a:t>
            </a:r>
            <a:endParaRPr kumimoji="1" lang="en-US" altLang="ja-JP" dirty="0"/>
          </a:p>
          <a:p>
            <a:r>
              <a:rPr kumimoji="1" lang="ja-JP" altLang="en-US" dirty="0"/>
              <a:t>しかし、多数の機能を持たせようとしたため、システムが巨大化することになりました。</a:t>
            </a:r>
            <a:endParaRPr kumimoji="1" lang="en-US" altLang="ja-JP" dirty="0"/>
          </a:p>
          <a:p>
            <a:r>
              <a:rPr kumimoji="1" lang="ja-JP" altLang="en-US" dirty="0"/>
              <a:t>こうして第</a:t>
            </a:r>
            <a:r>
              <a:rPr kumimoji="1" lang="en-US" altLang="ja-JP" dirty="0"/>
              <a:t>3</a:t>
            </a:r>
            <a:r>
              <a:rPr kumimoji="1" lang="ja-JP" altLang="en-US" dirty="0"/>
              <a:t>世代に登場したのが、汎用大型計算機です。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66</a:t>
            </a:fld>
            <a:endParaRPr lang="en-US" altLang="ja-JP"/>
          </a:p>
        </p:txBody>
      </p:sp>
    </p:spTree>
    <p:extLst>
      <p:ext uri="{BB962C8B-B14F-4D97-AF65-F5344CB8AC3E}">
        <p14:creationId xmlns:p14="http://schemas.microsoft.com/office/powerpoint/2010/main" val="2229726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現在のオペレーティングシステムの元となる初の</a:t>
            </a:r>
            <a:r>
              <a:rPr kumimoji="1" lang="en-US" altLang="ja-JP" dirty="0"/>
              <a:t>OS</a:t>
            </a:r>
            <a:r>
              <a:rPr kumimoji="1" lang="ja-JP" altLang="en-US" dirty="0"/>
              <a:t>が作られたのもこの時代です。</a:t>
            </a:r>
            <a:endParaRPr kumimoji="1" lang="en-US" altLang="ja-JP" dirty="0"/>
          </a:p>
          <a:p>
            <a:r>
              <a:rPr kumimoji="1" lang="en-US" altLang="ja-JP" dirty="0"/>
              <a:t>1964</a:t>
            </a:r>
            <a:r>
              <a:rPr kumimoji="1" lang="ja-JP" altLang="en-US" dirty="0"/>
              <a:t>年、</a:t>
            </a:r>
            <a:r>
              <a:rPr kumimoji="1" lang="en-US" altLang="ja-JP" dirty="0"/>
              <a:t>IBM</a:t>
            </a:r>
            <a:r>
              <a:rPr kumimoji="1" lang="ja-JP" altLang="en-US" dirty="0"/>
              <a:t>が初の本格的</a:t>
            </a:r>
            <a:r>
              <a:rPr kumimoji="1" lang="en-US" altLang="ja-JP" dirty="0"/>
              <a:t>OS OS/360</a:t>
            </a:r>
            <a:r>
              <a:rPr kumimoji="1" lang="ja-JP" altLang="en-US" dirty="0"/>
              <a:t>が搭載された</a:t>
            </a:r>
            <a:endParaRPr kumimoji="1" lang="en-US" altLang="ja-JP" dirty="0"/>
          </a:p>
          <a:p>
            <a:r>
              <a:rPr kumimoji="1" lang="en-US" altLang="ja-JP" dirty="0"/>
              <a:t>System/360 </a:t>
            </a:r>
            <a:r>
              <a:rPr kumimoji="1" lang="ja-JP" altLang="en-US" dirty="0"/>
              <a:t>という大型計算機を開発しました。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67</a:t>
            </a:fld>
            <a:endParaRPr lang="en-US" altLang="ja-JP"/>
          </a:p>
        </p:txBody>
      </p:sp>
    </p:spTree>
    <p:extLst>
      <p:ext uri="{BB962C8B-B14F-4D97-AF65-F5344CB8AC3E}">
        <p14:creationId xmlns:p14="http://schemas.microsoft.com/office/powerpoint/2010/main" val="4019691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IBM</a:t>
            </a:r>
            <a:r>
              <a:rPr kumimoji="1" lang="ja-JP" altLang="en-US" dirty="0"/>
              <a:t>はその後、</a:t>
            </a:r>
            <a:r>
              <a:rPr kumimoji="1" lang="en-US" altLang="ja-JP" dirty="0"/>
              <a:t>System/360 </a:t>
            </a:r>
            <a:r>
              <a:rPr kumimoji="1" lang="ja-JP" altLang="en-US" dirty="0"/>
              <a:t>の後継機を次々と発表します。</a:t>
            </a:r>
            <a:endParaRPr kumimoji="1" lang="en-US" altLang="ja-JP" dirty="0"/>
          </a:p>
          <a:p>
            <a:r>
              <a:rPr kumimoji="1" lang="ja-JP" altLang="en-US" dirty="0"/>
              <a:t>このとき、計算機ファミリーという概念が生まれました。</a:t>
            </a:r>
            <a:endParaRPr kumimoji="1" lang="en-US" altLang="ja-JP" dirty="0"/>
          </a:p>
          <a:p>
            <a:r>
              <a:rPr kumimoji="1" lang="ja-JP" altLang="en-US" dirty="0"/>
              <a:t>これは、ある計算機で動くソフトウェアは、その後継機でもそのまま使える、というものです。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68</a:t>
            </a:fld>
            <a:endParaRPr lang="en-US" altLang="ja-JP"/>
          </a:p>
        </p:txBody>
      </p:sp>
    </p:spTree>
    <p:extLst>
      <p:ext uri="{BB962C8B-B14F-4D97-AF65-F5344CB8AC3E}">
        <p14:creationId xmlns:p14="http://schemas.microsoft.com/office/powerpoint/2010/main" val="2833404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世代以前の計算機は、ソフトウェアは各計算機専用のものでした。</a:t>
            </a:r>
            <a:endParaRPr kumimoji="1" lang="en-US" altLang="ja-JP" dirty="0"/>
          </a:p>
          <a:p>
            <a:r>
              <a:rPr kumimoji="1" lang="ja-JP" altLang="en-US" dirty="0"/>
              <a:t>ある計算機は、それ専用のソフトウェアのみが使えます。</a:t>
            </a:r>
            <a:endParaRPr kumimoji="1" lang="en-US" altLang="ja-JP" dirty="0"/>
          </a:p>
          <a:p>
            <a:r>
              <a:rPr kumimoji="1" lang="ja-JP" altLang="en-US" dirty="0"/>
              <a:t>計算機</a:t>
            </a:r>
            <a:r>
              <a:rPr kumimoji="1" lang="en-US" altLang="ja-JP" dirty="0"/>
              <a:t>1</a:t>
            </a:r>
            <a:r>
              <a:rPr kumimoji="1" lang="ja-JP" altLang="en-US" dirty="0"/>
              <a:t>用のソフトウェア、計算機</a:t>
            </a:r>
            <a:r>
              <a:rPr kumimoji="1" lang="en-US" altLang="ja-JP" dirty="0"/>
              <a:t>2</a:t>
            </a:r>
            <a:r>
              <a:rPr kumimoji="1" lang="ja-JP" altLang="en-US" dirty="0"/>
              <a:t>用のソフトウェア、計算機</a:t>
            </a:r>
            <a:r>
              <a:rPr kumimoji="1" lang="en-US" altLang="ja-JP" dirty="0"/>
              <a:t>3</a:t>
            </a:r>
            <a:r>
              <a:rPr kumimoji="1" lang="ja-JP" altLang="en-US" dirty="0"/>
              <a:t>用のソフトウェアという具合に、</a:t>
            </a:r>
            <a:endParaRPr kumimoji="1" lang="en-US" altLang="ja-JP" dirty="0"/>
          </a:p>
          <a:p>
            <a:r>
              <a:rPr kumimoji="1" lang="ja-JP" altLang="en-US" dirty="0"/>
              <a:t>計算機間でソフトウェアの互換性がありませんでした。</a:t>
            </a:r>
            <a:endParaRPr kumimoji="1" lang="en-US" altLang="ja-JP" dirty="0"/>
          </a:p>
          <a:p>
            <a:r>
              <a:rPr kumimoji="1" lang="ja-JP" altLang="en-US" dirty="0"/>
              <a:t>このため、計算機ごとにソフトウェアの開発が必要でした。</a:t>
            </a:r>
            <a:endParaRPr kumimoji="1" lang="en-US" altLang="ja-JP" dirty="0"/>
          </a:p>
          <a:p>
            <a:r>
              <a:rPr kumimoji="1" lang="ja-JP" altLang="en-US" dirty="0"/>
              <a:t>新しい計算機を作った場合、その計算機用のソフトウェアも新たに開発する必要がありました。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69</a:t>
            </a:fld>
            <a:endParaRPr lang="en-US" altLang="ja-JP"/>
          </a:p>
        </p:txBody>
      </p:sp>
    </p:spTree>
    <p:extLst>
      <p:ext uri="{BB962C8B-B14F-4D97-AF65-F5344CB8AC3E}">
        <p14:creationId xmlns:p14="http://schemas.microsoft.com/office/powerpoint/2010/main" val="412999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するとクラスコードの入力画面になりますので、入力して「参加」を押してください。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オペレーティングシステムのクラスコードは </a:t>
            </a:r>
            <a:r>
              <a:rPr lang="en-US" altLang="ja-JP" sz="1200" dirty="0"/>
              <a:t>bgbto2b</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a:t>
            </a:r>
            <a:r>
              <a:rPr kumimoji="1" lang="ja-JP" altLang="en-US" dirty="0"/>
              <a:t>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a:t>
            </a:fld>
            <a:endParaRPr kumimoji="1" lang="ja-JP" altLang="en-US"/>
          </a:p>
        </p:txBody>
      </p:sp>
    </p:spTree>
    <p:extLst>
      <p:ext uri="{BB962C8B-B14F-4D97-AF65-F5344CB8AC3E}">
        <p14:creationId xmlns:p14="http://schemas.microsoft.com/office/powerpoint/2010/main" val="1357393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3</a:t>
            </a:r>
            <a:r>
              <a:rPr kumimoji="1" lang="ja-JP" altLang="en-US" dirty="0"/>
              <a:t>世代になると、異なる計算機に共通のソフトウェアを使用できるようになりました。</a:t>
            </a:r>
            <a:endParaRPr kumimoji="1" lang="en-US" altLang="ja-JP" dirty="0"/>
          </a:p>
          <a:p>
            <a:r>
              <a:rPr kumimoji="1" lang="ja-JP" altLang="en-US" dirty="0"/>
              <a:t>これは、ハードに依存する違いを、</a:t>
            </a:r>
            <a:r>
              <a:rPr kumimoji="1" lang="en-US" altLang="ja-JP" dirty="0"/>
              <a:t>OS</a:t>
            </a:r>
            <a:r>
              <a:rPr kumimoji="1" lang="ja-JP" altLang="en-US" dirty="0"/>
              <a:t>が吸収してくれるようになり、</a:t>
            </a:r>
            <a:endParaRPr kumimoji="1" lang="en-US" altLang="ja-JP" dirty="0"/>
          </a:p>
          <a:p>
            <a:r>
              <a:rPr kumimoji="1" lang="ja-JP" altLang="en-US" dirty="0"/>
              <a:t>ソフトウェアは</a:t>
            </a:r>
            <a:r>
              <a:rPr kumimoji="1" lang="en-US" altLang="ja-JP" dirty="0"/>
              <a:t>OS</a:t>
            </a:r>
            <a:r>
              <a:rPr kumimoji="1" lang="ja-JP" altLang="en-US" dirty="0"/>
              <a:t>とやり取りすればよくなったためです。</a:t>
            </a:r>
            <a:endParaRPr kumimoji="1" lang="en-US" altLang="ja-JP" dirty="0"/>
          </a:p>
          <a:p>
            <a:r>
              <a:rPr kumimoji="1" lang="ja-JP" altLang="en-US" dirty="0"/>
              <a:t>これにより、新しい計算機を開発しても、ソフトウェアはそのまま使えるようになりました。</a:t>
            </a:r>
            <a:endParaRPr kumimoji="1" lang="en-US" altLang="ja-JP" dirty="0"/>
          </a:p>
          <a:p>
            <a:r>
              <a:rPr kumimoji="1" lang="ja-JP" altLang="en-US" dirty="0"/>
              <a:t>また、ソフトウェアを開発する側も、計算機の違いを気にする必要が無くなりました。</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70</a:t>
            </a:fld>
            <a:endParaRPr lang="en-US" altLang="ja-JP"/>
          </a:p>
        </p:txBody>
      </p:sp>
    </p:spTree>
    <p:extLst>
      <p:ext uri="{BB962C8B-B14F-4D97-AF65-F5344CB8AC3E}">
        <p14:creationId xmlns:p14="http://schemas.microsoft.com/office/powerpoint/2010/main" val="20792787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IBM</a:t>
            </a:r>
            <a:r>
              <a:rPr kumimoji="1" lang="ja-JP" altLang="en-US" dirty="0"/>
              <a:t>以外も</a:t>
            </a:r>
            <a:r>
              <a:rPr kumimoji="1" lang="en-US" altLang="ja-JP" dirty="0"/>
              <a:t>OS</a:t>
            </a:r>
            <a:r>
              <a:rPr kumimoji="1" lang="ja-JP" altLang="en-US" dirty="0"/>
              <a:t>の開発はしています。</a:t>
            </a:r>
            <a:endParaRPr kumimoji="1" lang="en-US" altLang="ja-JP" dirty="0"/>
          </a:p>
          <a:p>
            <a:r>
              <a:rPr kumimoji="1" lang="en-US" altLang="ja-JP" dirty="0"/>
              <a:t>1963</a:t>
            </a:r>
            <a:r>
              <a:rPr kumimoji="1" lang="ja-JP" altLang="en-US" dirty="0"/>
              <a:t>年、マサチューセッツ工科大学が、</a:t>
            </a:r>
            <a:r>
              <a:rPr kumimoji="1" lang="en-US" altLang="ja-JP" dirty="0"/>
              <a:t>CTSS</a:t>
            </a:r>
            <a:r>
              <a:rPr kumimoji="1" lang="ja-JP" altLang="en-US" dirty="0"/>
              <a:t>という</a:t>
            </a:r>
            <a:endParaRPr kumimoji="1" lang="en-US" altLang="ja-JP" dirty="0"/>
          </a:p>
          <a:p>
            <a:r>
              <a:rPr kumimoji="1" lang="ja-JP" altLang="en-US" dirty="0"/>
              <a:t>複数のユーザがプログラムを切り替えながら実行可能にするシステムを開発しました。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71</a:t>
            </a:fld>
            <a:endParaRPr lang="en-US" altLang="ja-JP"/>
          </a:p>
        </p:txBody>
      </p:sp>
    </p:spTree>
    <p:extLst>
      <p:ext uri="{BB962C8B-B14F-4D97-AF65-F5344CB8AC3E}">
        <p14:creationId xmlns:p14="http://schemas.microsoft.com/office/powerpoint/2010/main" val="932173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1965</a:t>
            </a:r>
            <a:r>
              <a:rPr kumimoji="1" lang="ja-JP" altLang="en-US" dirty="0"/>
              <a:t>年には、マサチューセッツ工科大学とベル研が共同で、</a:t>
            </a:r>
            <a:endParaRPr kumimoji="1" lang="en-US" altLang="ja-JP" dirty="0"/>
          </a:p>
          <a:p>
            <a:r>
              <a:rPr kumimoji="1" lang="en-US" altLang="ja-JP" dirty="0"/>
              <a:t>CTSS</a:t>
            </a:r>
            <a:r>
              <a:rPr kumimoji="1" lang="ja-JP" altLang="en-US" dirty="0"/>
              <a:t>の流れをくむ、</a:t>
            </a:r>
            <a:r>
              <a:rPr kumimoji="1" lang="en-US" altLang="ja-JP" dirty="0"/>
              <a:t>MUTICS</a:t>
            </a:r>
            <a:r>
              <a:rPr kumimoji="1" lang="ja-JP" altLang="en-US" dirty="0"/>
              <a:t>という</a:t>
            </a:r>
            <a:r>
              <a:rPr kumimoji="1" lang="en-US" altLang="ja-JP" dirty="0"/>
              <a:t>OS</a:t>
            </a:r>
            <a:r>
              <a:rPr kumimoji="1" lang="ja-JP" altLang="en-US" dirty="0"/>
              <a:t>の原型を作りました。</a:t>
            </a:r>
            <a:endParaRPr kumimoji="1" lang="en-US" altLang="ja-JP" dirty="0"/>
          </a:p>
          <a:p>
            <a:r>
              <a:rPr kumimoji="1" lang="en-US" altLang="ja-JP" dirty="0"/>
              <a:t>MUTICS </a:t>
            </a:r>
            <a:r>
              <a:rPr kumimoji="1" lang="ja-JP" altLang="en-US" dirty="0"/>
              <a:t>には、仮想記憶、プロセス、プロテクションなど、</a:t>
            </a:r>
            <a:endParaRPr kumimoji="1" lang="en-US" altLang="ja-JP" dirty="0"/>
          </a:p>
          <a:p>
            <a:r>
              <a:rPr kumimoji="1" lang="ja-JP" altLang="en-US" dirty="0"/>
              <a:t>現在の</a:t>
            </a:r>
            <a:r>
              <a:rPr kumimoji="1" lang="en-US" altLang="ja-JP" dirty="0"/>
              <a:t>OS</a:t>
            </a:r>
            <a:r>
              <a:rPr kumimoji="1" lang="ja-JP" altLang="en-US" dirty="0"/>
              <a:t>に綱がる様々なアイデアが盛り込まれました。</a:t>
            </a:r>
            <a:endParaRPr kumimoji="1" lang="en-US" altLang="ja-JP" dirty="0"/>
          </a:p>
          <a:p>
            <a:r>
              <a:rPr kumimoji="1" lang="ja-JP" altLang="en-US" dirty="0"/>
              <a:t>しかし結局</a:t>
            </a:r>
            <a:r>
              <a:rPr kumimoji="1" lang="en-US" altLang="ja-JP" dirty="0"/>
              <a:t>MUTICS </a:t>
            </a:r>
            <a:r>
              <a:rPr kumimoji="1" lang="ja-JP" altLang="en-US" dirty="0"/>
              <a:t>は実用化はされませんでした。</a:t>
            </a:r>
            <a:endParaRPr kumimoji="1" lang="en-US" altLang="ja-JP" dirty="0"/>
          </a:p>
          <a:p>
            <a:r>
              <a:rPr kumimoji="1" lang="ja-JP" altLang="en-US" dirty="0"/>
              <a:t>アイデアは良かったのですが、</a:t>
            </a:r>
            <a:r>
              <a:rPr kumimoji="1" lang="en-US" altLang="ja-JP" dirty="0"/>
              <a:t>1965</a:t>
            </a:r>
            <a:r>
              <a:rPr kumimoji="1" lang="ja-JP" altLang="en-US" dirty="0"/>
              <a:t>年当時は、残念ながら、</a:t>
            </a:r>
            <a:endParaRPr kumimoji="1" lang="en-US" altLang="ja-JP" dirty="0"/>
          </a:p>
          <a:p>
            <a:r>
              <a:rPr kumimoji="1" lang="ja-JP" altLang="en-US" dirty="0"/>
              <a:t>そのアイデアを実現させるだけのハードウェア能力がなく、またソフトウェア技術もありませんでした。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72</a:t>
            </a:fld>
            <a:endParaRPr lang="en-US" altLang="ja-JP"/>
          </a:p>
        </p:txBody>
      </p:sp>
    </p:spTree>
    <p:extLst>
      <p:ext uri="{BB962C8B-B14F-4D97-AF65-F5344CB8AC3E}">
        <p14:creationId xmlns:p14="http://schemas.microsoft.com/office/powerpoint/2010/main" val="37277547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MULTICS</a:t>
            </a:r>
            <a:r>
              <a:rPr kumimoji="1" lang="ja-JP" altLang="en-US" dirty="0"/>
              <a:t>は、実用化するには複雑過ぎ、また大き過ぎました。</a:t>
            </a:r>
            <a:endParaRPr kumimoji="1" lang="en-US" altLang="ja-JP" dirty="0"/>
          </a:p>
          <a:p>
            <a:r>
              <a:rPr kumimoji="1" lang="ja-JP" altLang="en-US" dirty="0"/>
              <a:t>そこで</a:t>
            </a:r>
            <a:r>
              <a:rPr kumimoji="1" lang="en-US" altLang="ja-JP" dirty="0"/>
              <a:t>1968</a:t>
            </a:r>
            <a:r>
              <a:rPr kumimoji="1" lang="ja-JP" altLang="en-US" dirty="0"/>
              <a:t>年、ベル研は、</a:t>
            </a:r>
            <a:r>
              <a:rPr kumimoji="1" lang="en-US" altLang="ja-JP" dirty="0"/>
              <a:t>MULTICS </a:t>
            </a:r>
            <a:r>
              <a:rPr kumimoji="1" lang="ja-JP" altLang="en-US" dirty="0"/>
              <a:t>の失敗を踏まえて、シンプルで小さい</a:t>
            </a:r>
            <a:r>
              <a:rPr kumimoji="1" lang="en-US" altLang="ja-JP" dirty="0"/>
              <a:t>OS UNICS </a:t>
            </a:r>
            <a:r>
              <a:rPr kumimoji="1" lang="ja-JP" altLang="en-US" dirty="0"/>
              <a:t>を開発しました。</a:t>
            </a:r>
            <a:endParaRPr kumimoji="1" lang="en-US" altLang="ja-JP" dirty="0"/>
          </a:p>
          <a:p>
            <a:r>
              <a:rPr kumimoji="1" lang="en-US" altLang="ja-JP" dirty="0"/>
              <a:t>UNICS </a:t>
            </a:r>
            <a:r>
              <a:rPr kumimoji="1" lang="ja-JP" altLang="en-US" dirty="0"/>
              <a:t>後に </a:t>
            </a:r>
            <a:r>
              <a:rPr kumimoji="1" lang="en-US" altLang="ja-JP" dirty="0"/>
              <a:t>UNIX </a:t>
            </a:r>
            <a:r>
              <a:rPr kumimoji="1" lang="ja-JP" altLang="en-US" dirty="0"/>
              <a:t>と改名</a:t>
            </a:r>
            <a:r>
              <a:rPr kumimoji="1" lang="en-US" altLang="ja-JP" dirty="0"/>
              <a:t>…</a:t>
            </a:r>
            <a:r>
              <a:rPr kumimoji="1" lang="ja-JP" altLang="en-US" dirty="0"/>
              <a:t>するのですが、発音は同じですね。</a:t>
            </a:r>
            <a:endParaRPr kumimoji="1" lang="en-US" altLang="ja-JP" dirty="0"/>
          </a:p>
          <a:p>
            <a:r>
              <a:rPr kumimoji="1" lang="ja-JP" altLang="en-US" dirty="0"/>
              <a:t>こうして生まれた小さい</a:t>
            </a:r>
            <a:r>
              <a:rPr kumimoji="1" lang="en-US" altLang="ja-JP" dirty="0"/>
              <a:t>OS </a:t>
            </a:r>
            <a:r>
              <a:rPr kumimoji="1" lang="ja-JP" altLang="en-US" dirty="0"/>
              <a:t>だった</a:t>
            </a:r>
            <a:r>
              <a:rPr kumimoji="1" lang="en-US" altLang="ja-JP" dirty="0"/>
              <a:t>UNIX </a:t>
            </a:r>
            <a:r>
              <a:rPr kumimoji="1" lang="ja-JP" altLang="en-US" dirty="0"/>
              <a:t>ですが、現在は巨大化しています。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73</a:t>
            </a:fld>
            <a:endParaRPr lang="en-US" altLang="ja-JP"/>
          </a:p>
        </p:txBody>
      </p:sp>
    </p:spTree>
    <p:extLst>
      <p:ext uri="{BB962C8B-B14F-4D97-AF65-F5344CB8AC3E}">
        <p14:creationId xmlns:p14="http://schemas.microsoft.com/office/powerpoint/2010/main" val="3473924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他の計算機の命令をシミュレートできるようになる</a:t>
            </a:r>
            <a:endParaRPr kumimoji="1" lang="en-US" altLang="ja-JP" dirty="0"/>
          </a:p>
          <a:p>
            <a:r>
              <a:rPr kumimoji="1" lang="ja-JP" altLang="en-US" dirty="0"/>
              <a:t>シミュレータ、エミュレータなどもこの時代に現れました。</a:t>
            </a:r>
            <a:endParaRPr kumimoji="1" lang="en-US" altLang="ja-JP" dirty="0"/>
          </a:p>
          <a:p>
            <a:r>
              <a:rPr kumimoji="1" lang="ja-JP" altLang="en-US" dirty="0"/>
              <a:t>同じ計算機ファミリーの計算機同士であれば、同じプログラムを動かせます。</a:t>
            </a:r>
            <a:endParaRPr kumimoji="1" lang="en-US" altLang="ja-JP" dirty="0"/>
          </a:p>
          <a:p>
            <a:r>
              <a:rPr kumimoji="1" lang="ja-JP" altLang="en-US" dirty="0"/>
              <a:t>しかし、異なる計算機ファミリーの間では、動かせるプログラムは異なります。</a:t>
            </a:r>
            <a:endParaRPr kumimoji="1" lang="en-US" altLang="ja-JP" dirty="0"/>
          </a:p>
          <a:p>
            <a:r>
              <a:rPr kumimoji="1" lang="ja-JP" altLang="en-US" dirty="0"/>
              <a:t>そこで、計算機にシミュレータを載せることで、</a:t>
            </a:r>
            <a:endParaRPr kumimoji="1" lang="en-US" altLang="ja-JP" dirty="0"/>
          </a:p>
          <a:p>
            <a:r>
              <a:rPr kumimoji="1" lang="ja-JP" altLang="en-US" dirty="0"/>
              <a:t>多少効率は落ちますが</a:t>
            </a:r>
            <a:endParaRPr kumimoji="1" lang="en-US" altLang="ja-JP" dirty="0"/>
          </a:p>
          <a:p>
            <a:r>
              <a:rPr kumimoji="1" lang="ja-JP" altLang="en-US" dirty="0"/>
              <a:t>異なる計算機ファミリー間でも同一のソフトウェアが使えるようになります。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74</a:t>
            </a:fld>
            <a:endParaRPr lang="en-US" altLang="ja-JP"/>
          </a:p>
        </p:txBody>
      </p:sp>
    </p:spTree>
    <p:extLst>
      <p:ext uri="{BB962C8B-B14F-4D97-AF65-F5344CB8AC3E}">
        <p14:creationId xmlns:p14="http://schemas.microsoft.com/office/powerpoint/2010/main" val="19159045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シミュレータ、エミュレータは、どちらも機種の異なる計算機を動かせるようにするものです。</a:t>
            </a:r>
            <a:endParaRPr kumimoji="1" lang="en-US" altLang="ja-JP" dirty="0"/>
          </a:p>
          <a:p>
            <a:r>
              <a:rPr kumimoji="1" lang="ja-JP" altLang="en-US" dirty="0"/>
              <a:t>ソフトウェアレヴェルで作成するシミュレータに対し、</a:t>
            </a:r>
            <a:endParaRPr kumimoji="1" lang="en-US" altLang="ja-JP" dirty="0"/>
          </a:p>
          <a:p>
            <a:r>
              <a:rPr kumimoji="1" lang="ja-JP" altLang="en-US" dirty="0"/>
              <a:t>エミュレータは機械語レベルで作成されます。</a:t>
            </a:r>
            <a:endParaRPr kumimoji="1" lang="en-US" altLang="ja-JP" dirty="0"/>
          </a:p>
          <a:p>
            <a:r>
              <a:rPr kumimoji="1" lang="ja-JP" altLang="en-US" dirty="0"/>
              <a:t>そのため、エミュレータはシミュレータよりも高速で動かせますが、</a:t>
            </a:r>
            <a:endParaRPr kumimoji="1" lang="en-US" altLang="ja-JP" dirty="0"/>
          </a:p>
          <a:p>
            <a:r>
              <a:rPr kumimoji="1" lang="ja-JP" altLang="en-US" dirty="0"/>
              <a:t>開発の難易度が高く、その分高価になります。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75</a:t>
            </a:fld>
            <a:endParaRPr lang="en-US" altLang="ja-JP"/>
          </a:p>
        </p:txBody>
      </p:sp>
    </p:spTree>
    <p:extLst>
      <p:ext uri="{BB962C8B-B14F-4D97-AF65-F5344CB8AC3E}">
        <p14:creationId xmlns:p14="http://schemas.microsoft.com/office/powerpoint/2010/main" val="39492365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世代　</a:t>
            </a:r>
            <a:r>
              <a:rPr kumimoji="1" lang="en-US" altLang="ja-JP" dirty="0"/>
              <a:t>1970</a:t>
            </a:r>
            <a:r>
              <a:rPr kumimoji="1" lang="ja-JP" altLang="en-US" dirty="0"/>
              <a:t>年代後半には</a:t>
            </a:r>
            <a:endParaRPr kumimoji="1" lang="en-US" altLang="ja-JP" dirty="0"/>
          </a:p>
          <a:p>
            <a:r>
              <a:rPr kumimoji="1" lang="ja-JP" altLang="en-US" dirty="0"/>
              <a:t>計算機ネットワークが誕生し、それを利用した</a:t>
            </a:r>
            <a:endParaRPr kumimoji="1" lang="en-US" altLang="ja-JP" dirty="0"/>
          </a:p>
          <a:p>
            <a:r>
              <a:rPr kumimoji="1" lang="ja-JP" altLang="en-US" dirty="0"/>
              <a:t>オンライン処理やデータベースが生まれました。</a:t>
            </a:r>
            <a:endParaRPr kumimoji="1" lang="en-US" altLang="ja-JP" dirty="0"/>
          </a:p>
          <a:p>
            <a:r>
              <a:rPr kumimoji="1" lang="ja-JP" altLang="en-US" dirty="0"/>
              <a:t>また個人が使えるパーソナルコンピュータが誕生したのもこの時代です。</a:t>
            </a:r>
            <a:endParaRPr kumimoji="1" lang="en-US" altLang="ja-JP" dirty="0"/>
          </a:p>
          <a:p>
            <a:r>
              <a:rPr kumimoji="1" lang="ja-JP" altLang="en-US" dirty="0"/>
              <a:t>ワークステーションもこの時代に誕生しました。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76</a:t>
            </a:fld>
            <a:endParaRPr lang="en-US" altLang="ja-JP"/>
          </a:p>
        </p:txBody>
      </p:sp>
    </p:spTree>
    <p:extLst>
      <p:ext uri="{BB962C8B-B14F-4D97-AF65-F5344CB8AC3E}">
        <p14:creationId xmlns:p14="http://schemas.microsoft.com/office/powerpoint/2010/main" val="30274757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3</a:t>
            </a:r>
            <a:r>
              <a:rPr kumimoji="1" lang="ja-JP" altLang="en-US" dirty="0"/>
              <a:t>世代までの計算機は、単独で用いられていました。</a:t>
            </a:r>
            <a:endParaRPr kumimoji="1" lang="en-US" altLang="ja-JP" dirty="0"/>
          </a:p>
          <a:p>
            <a:r>
              <a:rPr kumimoji="1" lang="ja-JP" altLang="en-US" dirty="0"/>
              <a:t>それに対して、第</a:t>
            </a:r>
            <a:r>
              <a:rPr kumimoji="1" lang="en-US" altLang="ja-JP" dirty="0"/>
              <a:t>4</a:t>
            </a:r>
            <a:r>
              <a:rPr kumimoji="1" lang="ja-JP" altLang="en-US" dirty="0"/>
              <a:t>世代では、計算機間でネットワークを構築し、</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互いに通信しながら処理ができるようになりました。</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Local area network LAN </a:t>
            </a:r>
            <a:r>
              <a:rPr kumimoji="1" lang="ja-JP" altLang="en-US" dirty="0"/>
              <a:t>が登場したのもこの時代です。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77</a:t>
            </a:fld>
            <a:endParaRPr lang="en-US" altLang="ja-JP"/>
          </a:p>
        </p:txBody>
      </p:sp>
    </p:spTree>
    <p:extLst>
      <p:ext uri="{BB962C8B-B14F-4D97-AF65-F5344CB8AC3E}">
        <p14:creationId xmlns:p14="http://schemas.microsoft.com/office/powerpoint/2010/main" val="2211204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計算機ネットワークは</a:t>
            </a:r>
            <a:r>
              <a:rPr kumimoji="1" lang="en-US" altLang="ja-JP" dirty="0"/>
              <a:t>1970</a:t>
            </a:r>
            <a:r>
              <a:rPr kumimoji="1" lang="ja-JP" altLang="en-US" dirty="0"/>
              <a:t>年代初期に誕生しました。</a:t>
            </a:r>
            <a:endParaRPr kumimoji="1" lang="en-US" altLang="ja-JP" dirty="0"/>
          </a:p>
          <a:p>
            <a:r>
              <a:rPr kumimoji="1" lang="ja-JP" altLang="en-US" dirty="0"/>
              <a:t>最初にできたのがハワイ大学が開発した </a:t>
            </a:r>
            <a:r>
              <a:rPr kumimoji="1" lang="en-US" altLang="ja-JP" dirty="0" err="1"/>
              <a:t>alohanet</a:t>
            </a:r>
            <a:r>
              <a:rPr kumimoji="1" lang="en-US" altLang="ja-JP" dirty="0"/>
              <a:t> </a:t>
            </a:r>
            <a:r>
              <a:rPr kumimoji="1" lang="ja-JP" altLang="en-US" dirty="0"/>
              <a:t>です。</a:t>
            </a:r>
            <a:endParaRPr kumimoji="1" lang="en-US" altLang="ja-JP" dirty="0"/>
          </a:p>
          <a:p>
            <a:r>
              <a:rPr kumimoji="1" lang="en-US" altLang="ja-JP" dirty="0"/>
              <a:t>1972 </a:t>
            </a:r>
            <a:r>
              <a:rPr kumimoji="1" lang="ja-JP" altLang="en-US" dirty="0"/>
              <a:t>年には、</a:t>
            </a:r>
            <a:r>
              <a:rPr kumimoji="1" lang="en-US" altLang="ja-JP" dirty="0" err="1"/>
              <a:t>Xeroz</a:t>
            </a:r>
            <a:r>
              <a:rPr kumimoji="1" lang="ja-JP" altLang="en-US" dirty="0"/>
              <a:t>社が自社</a:t>
            </a:r>
            <a:r>
              <a:rPr kumimoji="1" lang="en-US" altLang="ja-JP" dirty="0"/>
              <a:t>PC</a:t>
            </a:r>
            <a:r>
              <a:rPr kumimoji="1" lang="ja-JP" altLang="en-US" dirty="0"/>
              <a:t>用の</a:t>
            </a:r>
            <a:r>
              <a:rPr kumimoji="1" lang="en-US" altLang="ja-JP" dirty="0"/>
              <a:t> </a:t>
            </a:r>
            <a:r>
              <a:rPr kumimoji="1" lang="en-US" altLang="ja-JP" dirty="0" err="1"/>
              <a:t>Alo</a:t>
            </a:r>
            <a:r>
              <a:rPr kumimoji="1" lang="en-US" altLang="ja-JP" dirty="0"/>
              <a:t> Aloha network </a:t>
            </a:r>
            <a:r>
              <a:rPr kumimoji="1" lang="ja-JP" altLang="en-US" dirty="0"/>
              <a:t>を作ました。</a:t>
            </a:r>
            <a:endParaRPr kumimoji="1" lang="en-US" altLang="ja-JP" dirty="0"/>
          </a:p>
          <a:p>
            <a:r>
              <a:rPr kumimoji="1" lang="en-US" altLang="ja-JP" dirty="0" err="1"/>
              <a:t>alo</a:t>
            </a:r>
            <a:r>
              <a:rPr kumimoji="1" lang="en-US" altLang="ja-JP" dirty="0"/>
              <a:t> aloha network </a:t>
            </a:r>
            <a:r>
              <a:rPr kumimoji="1" lang="ja-JP" altLang="en-US" dirty="0"/>
              <a:t>は</a:t>
            </a:r>
            <a:r>
              <a:rPr kumimoji="1" lang="en-US" altLang="ja-JP" dirty="0"/>
              <a:t>,</a:t>
            </a:r>
            <a:r>
              <a:rPr kumimoji="1" lang="ja-JP" altLang="en-US" dirty="0"/>
              <a:t>その後、他の計算機にも対応させ、</a:t>
            </a:r>
            <a:endParaRPr kumimoji="1" lang="en-US" altLang="ja-JP" dirty="0"/>
          </a:p>
          <a:p>
            <a:r>
              <a:rPr kumimoji="1" lang="en-US" altLang="ja-JP" dirty="0"/>
              <a:t>Ethernet </a:t>
            </a:r>
            <a:r>
              <a:rPr kumimoji="1" lang="ja-JP" altLang="en-US" dirty="0"/>
              <a:t>と名付けられました。</a:t>
            </a:r>
            <a:endParaRPr kumimoji="1" lang="en-US" altLang="ja-JP" dirty="0"/>
          </a:p>
          <a:p>
            <a:r>
              <a:rPr kumimoji="1" lang="en-US" altLang="ja-JP" dirty="0"/>
              <a:t>1980 </a:t>
            </a:r>
            <a:r>
              <a:rPr kumimoji="1" lang="ja-JP" altLang="en-US" dirty="0"/>
              <a:t>年には、</a:t>
            </a:r>
            <a:r>
              <a:rPr kumimoji="1" lang="en-US" altLang="ja-JP" dirty="0"/>
              <a:t>Dec</a:t>
            </a:r>
            <a:r>
              <a:rPr kumimoji="1" lang="ja-JP" altLang="en-US" dirty="0"/>
              <a:t>社</a:t>
            </a:r>
            <a:r>
              <a:rPr kumimoji="1" lang="en-US" altLang="ja-JP" dirty="0"/>
              <a:t> Intel </a:t>
            </a:r>
            <a:r>
              <a:rPr kumimoji="1" lang="ja-JP" altLang="en-US" dirty="0"/>
              <a:t>社、</a:t>
            </a:r>
            <a:r>
              <a:rPr kumimoji="1" lang="en-US" altLang="ja-JP" dirty="0"/>
              <a:t>Xerox</a:t>
            </a:r>
            <a:r>
              <a:rPr kumimoji="1" lang="ja-JP" altLang="en-US" dirty="0"/>
              <a:t>社により、最初のイーサネット規格が作られ、</a:t>
            </a:r>
            <a:endParaRPr kumimoji="1" lang="en-US" altLang="ja-JP" dirty="0"/>
          </a:p>
          <a:p>
            <a:r>
              <a:rPr kumimoji="1" lang="ja-JP" altLang="en-US" dirty="0"/>
              <a:t>今日の計算機ネットワークの基礎部分となりました。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78</a:t>
            </a:fld>
            <a:endParaRPr lang="en-US" altLang="ja-JP"/>
          </a:p>
        </p:txBody>
      </p:sp>
    </p:spTree>
    <p:extLst>
      <p:ext uri="{BB962C8B-B14F-4D97-AF65-F5344CB8AC3E}">
        <p14:creationId xmlns:p14="http://schemas.microsoft.com/office/powerpoint/2010/main" val="24417018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計算機ネットワークを使うことにより様々な処理を行うことができます。</a:t>
            </a:r>
            <a:endParaRPr kumimoji="1" lang="en-US" altLang="ja-JP" dirty="0"/>
          </a:p>
          <a:p>
            <a:r>
              <a:rPr kumimoji="1" lang="ja-JP" altLang="en-US" dirty="0"/>
              <a:t>計算機ネットワークがあれば、</a:t>
            </a:r>
            <a:endParaRPr kumimoji="1" lang="en-US" altLang="ja-JP" dirty="0"/>
          </a:p>
          <a:p>
            <a:r>
              <a:rPr kumimoji="1" lang="ja-JP" altLang="en-US" dirty="0"/>
              <a:t>計算機間で通信したり、ネットワークにつながったプリンタから出力したり、</a:t>
            </a:r>
            <a:endParaRPr kumimoji="1" lang="en-US" altLang="ja-JP" dirty="0"/>
          </a:p>
          <a:p>
            <a:r>
              <a:rPr kumimoji="1" lang="ja-JP" altLang="en-US" dirty="0"/>
              <a:t>サーバからデータを得たりできます。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79</a:t>
            </a:fld>
            <a:endParaRPr lang="en-US" altLang="ja-JP"/>
          </a:p>
        </p:txBody>
      </p:sp>
    </p:spTree>
    <p:extLst>
      <p:ext uri="{BB962C8B-B14F-4D97-AF65-F5344CB8AC3E}">
        <p14:creationId xmlns:p14="http://schemas.microsoft.com/office/powerpoint/2010/main" val="247760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クラスコードを入力すると、</a:t>
            </a:r>
            <a:r>
              <a:rPr kumimoji="1" lang="en-US" altLang="ja-JP" dirty="0" err="1"/>
              <a:t>GoogleClassroom</a:t>
            </a:r>
            <a:r>
              <a:rPr kumimoji="1" lang="en-US" altLang="ja-JP" dirty="0"/>
              <a:t> </a:t>
            </a:r>
            <a:r>
              <a:rPr kumimoji="1" lang="ja-JP" altLang="en-US" dirty="0"/>
              <a:t>のページにオペレーティングシステムが加わります。</a:t>
            </a:r>
            <a:endParaRPr kumimoji="1" lang="en-US" altLang="ja-JP" dirty="0"/>
          </a:p>
          <a:p>
            <a:r>
              <a:rPr kumimoji="1" lang="ja-JP" altLang="en-US" dirty="0"/>
              <a:t>オペレーティングシステムをクリックしてください。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8</a:t>
            </a:fld>
            <a:endParaRPr kumimoji="1" lang="ja-JP" altLang="en-US"/>
          </a:p>
        </p:txBody>
      </p:sp>
    </p:spTree>
    <p:extLst>
      <p:ext uri="{BB962C8B-B14F-4D97-AF65-F5344CB8AC3E}">
        <p14:creationId xmlns:p14="http://schemas.microsoft.com/office/powerpoint/2010/main" val="10748370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計算機ネットワークができたことによりワークステーションも生まれました。</a:t>
            </a:r>
            <a:endParaRPr kumimoji="1" lang="en-US" altLang="ja-JP" dirty="0"/>
          </a:p>
          <a:p>
            <a:r>
              <a:rPr kumimoji="1" lang="ja-JP" altLang="en-US" dirty="0"/>
              <a:t>ワークステーションは、高性能な汎用計算機であるサーバと端末から成る計算機ネットワークです。</a:t>
            </a:r>
            <a:endParaRPr kumimoji="1" lang="en-US" altLang="ja-JP" dirty="0"/>
          </a:p>
          <a:p>
            <a:r>
              <a:rPr kumimoji="1" lang="ja-JP" altLang="en-US" dirty="0"/>
              <a:t>ユーザは端末からサーバにアクセスし、サーバ上で様々な作業を行えます。</a:t>
            </a:r>
            <a:endParaRPr kumimoji="1" lang="en-US" altLang="ja-JP" dirty="0"/>
          </a:p>
          <a:p>
            <a:r>
              <a:rPr kumimoji="1" lang="ja-JP" altLang="en-US" dirty="0"/>
              <a:t>これにより、ユーザにとっては、手元にある端末が高性能計算機であるかのように使うことができます。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80</a:t>
            </a:fld>
            <a:endParaRPr lang="en-US" altLang="ja-JP"/>
          </a:p>
        </p:txBody>
      </p:sp>
    </p:spTree>
    <p:extLst>
      <p:ext uri="{BB962C8B-B14F-4D97-AF65-F5344CB8AC3E}">
        <p14:creationId xmlns:p14="http://schemas.microsoft.com/office/powerpoint/2010/main" val="2565677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個人で使用できるパーソナルコンピュータが現れたのもこの時代です。</a:t>
            </a:r>
            <a:endParaRPr kumimoji="1" lang="en-US" altLang="ja-JP" dirty="0"/>
          </a:p>
          <a:p>
            <a:r>
              <a:rPr kumimoji="1" lang="en-US" altLang="ja-JP" dirty="0"/>
              <a:t>1975</a:t>
            </a:r>
            <a:r>
              <a:rPr kumimoji="1" lang="ja-JP" altLang="en-US" dirty="0"/>
              <a:t>年、</a:t>
            </a:r>
            <a:r>
              <a:rPr kumimoji="1" lang="en-US" altLang="ja-JP" dirty="0"/>
              <a:t>MITS</a:t>
            </a:r>
            <a:r>
              <a:rPr kumimoji="1" lang="ja-JP" altLang="en-US" dirty="0"/>
              <a:t>という電子機器メーカーが </a:t>
            </a:r>
            <a:r>
              <a:rPr kumimoji="1" lang="en-US" altLang="ja-JP" dirty="0"/>
              <a:t>Altair 8800 </a:t>
            </a:r>
            <a:r>
              <a:rPr kumimoji="1" lang="ja-JP" altLang="en-US" dirty="0"/>
              <a:t>というパーソナルコンピュータを開発しました。</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以降、様々なパーソナルコンピュータが開発されるようになりました。</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これ以降、計算機は、組織に</a:t>
            </a:r>
            <a:r>
              <a:rPr kumimoji="1" lang="en-US" altLang="ja-JP" dirty="0"/>
              <a:t>1</a:t>
            </a:r>
            <a:r>
              <a:rPr kumimoji="1" lang="ja-JP" altLang="en-US" dirty="0"/>
              <a:t>台の時代から、個人に</a:t>
            </a:r>
            <a:r>
              <a:rPr kumimoji="1" lang="en-US" altLang="ja-JP" dirty="0"/>
              <a:t>1</a:t>
            </a:r>
            <a:r>
              <a:rPr kumimoji="1" lang="ja-JP" altLang="en-US" dirty="0"/>
              <a:t>台の時代へと変わっていきます。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81</a:t>
            </a:fld>
            <a:endParaRPr lang="en-US" altLang="ja-JP"/>
          </a:p>
        </p:txBody>
      </p:sp>
    </p:spTree>
    <p:extLst>
      <p:ext uri="{BB962C8B-B14F-4D97-AF65-F5344CB8AC3E}">
        <p14:creationId xmlns:p14="http://schemas.microsoft.com/office/powerpoint/2010/main" val="3020021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それでは、ここからは代表的なパーソナルコンピュータを紹介しましょう。</a:t>
            </a:r>
            <a:endParaRPr kumimoji="1" lang="en-US" altLang="ja-JP" dirty="0"/>
          </a:p>
          <a:p>
            <a:r>
              <a:rPr kumimoji="1" lang="ja-JP" altLang="en-US" dirty="0"/>
              <a:t>別に覚える必要はありませので、興味の無い人は聞き流してください。</a:t>
            </a:r>
            <a:endParaRPr kumimoji="1" lang="en-US" altLang="ja-JP" dirty="0"/>
          </a:p>
          <a:p>
            <a:r>
              <a:rPr kumimoji="1" lang="ja-JP" altLang="en-US" dirty="0"/>
              <a:t>世界最初のパーソナルコンピュータとされるのが、</a:t>
            </a:r>
            <a:endParaRPr kumimoji="1" lang="en-US" altLang="ja-JP" dirty="0"/>
          </a:p>
          <a:p>
            <a:r>
              <a:rPr kumimoji="1" lang="en-US" altLang="ja-JP" dirty="0"/>
              <a:t>1974</a:t>
            </a:r>
            <a:r>
              <a:rPr kumimoji="1" lang="ja-JP" altLang="en-US" dirty="0"/>
              <a:t>年に</a:t>
            </a:r>
            <a:endParaRPr kumimoji="1" lang="en-US" altLang="ja-JP" dirty="0"/>
          </a:p>
          <a:p>
            <a:r>
              <a:rPr kumimoji="1" lang="en-US" altLang="ja-JP" dirty="0"/>
              <a:t>MITS Micro Instrumentation and Technology System </a:t>
            </a:r>
            <a:r>
              <a:rPr kumimoji="1" lang="ja-JP" altLang="en-US" dirty="0"/>
              <a:t>というメーカーが開発した</a:t>
            </a:r>
            <a:endParaRPr kumimoji="1" lang="en-US" altLang="ja-JP" dirty="0"/>
          </a:p>
          <a:p>
            <a:r>
              <a:rPr kumimoji="1" lang="en-US" altLang="ja-JP" dirty="0"/>
              <a:t>Altair 8800 </a:t>
            </a:r>
            <a:r>
              <a:rPr kumimoji="1" lang="ja-JP" altLang="en-US" dirty="0"/>
              <a:t>です。</a:t>
            </a:r>
            <a:endParaRPr kumimoji="1" lang="en-US" altLang="ja-JP" dirty="0"/>
          </a:p>
          <a:p>
            <a:r>
              <a:rPr kumimoji="1" lang="ja-JP" altLang="en-US" dirty="0"/>
              <a:t>これは組み立てキットとして販売され、使用者は自分で組み立てる必要がありました。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82</a:t>
            </a:fld>
            <a:endParaRPr lang="en-US" altLang="ja-JP"/>
          </a:p>
        </p:txBody>
      </p:sp>
    </p:spTree>
    <p:extLst>
      <p:ext uri="{BB962C8B-B14F-4D97-AF65-F5344CB8AC3E}">
        <p14:creationId xmlns:p14="http://schemas.microsoft.com/office/powerpoint/2010/main" val="9340192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Altair 8800 </a:t>
            </a:r>
            <a:r>
              <a:rPr kumimoji="1" lang="ja-JP" altLang="en-US" dirty="0"/>
              <a:t>の写真です。</a:t>
            </a:r>
            <a:endParaRPr kumimoji="1" lang="en-US" altLang="ja-JP" dirty="0"/>
          </a:p>
          <a:p>
            <a:r>
              <a:rPr kumimoji="1" lang="ja-JP" altLang="en-US" dirty="0"/>
              <a:t>前面にスイッチがあり、このスイッチを操作することでプログラムすることができます。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83</a:t>
            </a:fld>
            <a:endParaRPr lang="en-US" altLang="ja-JP"/>
          </a:p>
        </p:txBody>
      </p:sp>
    </p:spTree>
    <p:extLst>
      <p:ext uri="{BB962C8B-B14F-4D97-AF65-F5344CB8AC3E}">
        <p14:creationId xmlns:p14="http://schemas.microsoft.com/office/powerpoint/2010/main" val="32294369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Apple </a:t>
            </a:r>
            <a:r>
              <a:rPr kumimoji="1" lang="ja-JP" altLang="en-US" dirty="0"/>
              <a:t>が最初に作ったパーソナルコンピュータが </a:t>
            </a:r>
            <a:r>
              <a:rPr kumimoji="1" lang="en-US" altLang="ja-JP" dirty="0"/>
              <a:t>Apple I </a:t>
            </a:r>
            <a:r>
              <a:rPr kumimoji="1" lang="ja-JP" altLang="en-US" dirty="0"/>
              <a:t>です。</a:t>
            </a:r>
            <a:endParaRPr kumimoji="1" lang="en-US" altLang="ja-JP" dirty="0"/>
          </a:p>
          <a:p>
            <a:r>
              <a:rPr kumimoji="1" lang="ja-JP" altLang="en-US" dirty="0"/>
              <a:t>パソコンと言っても、これは基盤のみでキーボードなどは別途用意する必要がありますので、</a:t>
            </a:r>
            <a:endParaRPr kumimoji="1" lang="en-US" altLang="ja-JP" dirty="0"/>
          </a:p>
          <a:p>
            <a:r>
              <a:rPr kumimoji="1" lang="ja-JP" altLang="en-US" dirty="0"/>
              <a:t>皆さんがイメージするパソコンとは異なります。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84</a:t>
            </a:fld>
            <a:endParaRPr lang="en-US" altLang="ja-JP"/>
          </a:p>
        </p:txBody>
      </p:sp>
    </p:spTree>
    <p:extLst>
      <p:ext uri="{BB962C8B-B14F-4D97-AF65-F5344CB8AC3E}">
        <p14:creationId xmlns:p14="http://schemas.microsoft.com/office/powerpoint/2010/main" val="33040205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Apple I </a:t>
            </a:r>
            <a:r>
              <a:rPr kumimoji="1" lang="ja-JP" altLang="en-US" dirty="0"/>
              <a:t>の写真です。</a:t>
            </a:r>
            <a:endParaRPr kumimoji="1" lang="en-US" altLang="ja-JP" dirty="0"/>
          </a:p>
          <a:p>
            <a:r>
              <a:rPr kumimoji="1" lang="ja-JP" altLang="en-US" dirty="0"/>
              <a:t>このような基盤のみで販売されていました。</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85</a:t>
            </a:fld>
            <a:endParaRPr kumimoji="1" lang="ja-JP" altLang="en-US"/>
          </a:p>
        </p:txBody>
      </p:sp>
    </p:spTree>
    <p:extLst>
      <p:ext uri="{BB962C8B-B14F-4D97-AF65-F5344CB8AC3E}">
        <p14:creationId xmlns:p14="http://schemas.microsoft.com/office/powerpoint/2010/main" val="27334655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流石に基盤のみでは使いにくいので、</a:t>
            </a:r>
            <a:r>
              <a:rPr kumimoji="1" lang="en-US" altLang="ja-JP" dirty="0"/>
              <a:t>Apple </a:t>
            </a:r>
            <a:r>
              <a:rPr kumimoji="1" lang="ja-JP" altLang="en-US" dirty="0"/>
              <a:t>は翌年、</a:t>
            </a:r>
            <a:r>
              <a:rPr kumimoji="1" lang="en-US" altLang="ja-JP" dirty="0"/>
              <a:t>Apple II </a:t>
            </a:r>
            <a:r>
              <a:rPr kumimoji="1" lang="ja-JP" altLang="en-US" dirty="0"/>
              <a:t>というパソコンを販売しました。</a:t>
            </a:r>
            <a:endParaRPr kumimoji="1" lang="en-US" altLang="ja-JP" dirty="0"/>
          </a:p>
          <a:p>
            <a:r>
              <a:rPr kumimoji="1" lang="en-US" altLang="ja-JP" dirty="0"/>
              <a:t>Apple II </a:t>
            </a:r>
            <a:r>
              <a:rPr kumimoji="1" lang="ja-JP" altLang="en-US" dirty="0" err="1"/>
              <a:t>には</a:t>
            </a:r>
            <a:r>
              <a:rPr kumimoji="1" lang="ja-JP" altLang="en-US" dirty="0"/>
              <a:t>本体にキーボードが組み込まれていました。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86</a:t>
            </a:fld>
            <a:endParaRPr lang="en-US" altLang="ja-JP"/>
          </a:p>
        </p:txBody>
      </p:sp>
    </p:spTree>
    <p:extLst>
      <p:ext uri="{BB962C8B-B14F-4D97-AF65-F5344CB8AC3E}">
        <p14:creationId xmlns:p14="http://schemas.microsoft.com/office/powerpoint/2010/main" val="10669897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Apple II</a:t>
            </a:r>
            <a:r>
              <a:rPr kumimoji="1" lang="ja-JP" altLang="en-US" dirty="0"/>
              <a:t> の写真です。</a:t>
            </a:r>
            <a:endParaRPr kumimoji="1" lang="en-US" altLang="ja-JP" dirty="0"/>
          </a:p>
          <a:p>
            <a:r>
              <a:rPr kumimoji="1" lang="ja-JP" altLang="en-US" dirty="0"/>
              <a:t>このように、本体にキーボードが付いています。</a:t>
            </a:r>
            <a:endParaRPr kumimoji="1" lang="en-US" altLang="ja-JP" dirty="0"/>
          </a:p>
          <a:p>
            <a:r>
              <a:rPr kumimoji="1" lang="ja-JP" altLang="en-US" dirty="0"/>
              <a:t>皆さんがイメージするパソコンの第一号、と言える機種です。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87</a:t>
            </a:fld>
            <a:endParaRPr lang="en-US" altLang="ja-JP"/>
          </a:p>
        </p:txBody>
      </p:sp>
    </p:spTree>
    <p:extLst>
      <p:ext uri="{BB962C8B-B14F-4D97-AF65-F5344CB8AC3E}">
        <p14:creationId xmlns:p14="http://schemas.microsoft.com/office/powerpoint/2010/main" val="13068882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日本では、</a:t>
            </a:r>
            <a:r>
              <a:rPr kumimoji="1" lang="en-US" altLang="ja-JP" dirty="0"/>
              <a:t>1976</a:t>
            </a:r>
            <a:r>
              <a:rPr kumimoji="1" lang="ja-JP" altLang="en-US" dirty="0"/>
              <a:t>年に日本電気、</a:t>
            </a:r>
            <a:r>
              <a:rPr kumimoji="1" lang="en-US" altLang="ja-JP" dirty="0"/>
              <a:t>NEC </a:t>
            </a:r>
            <a:r>
              <a:rPr kumimoji="1" lang="ja-JP" altLang="en-US" dirty="0"/>
              <a:t>が</a:t>
            </a:r>
            <a:r>
              <a:rPr kumimoji="1" lang="en-US" altLang="ja-JP" dirty="0"/>
              <a:t>TK-80 </a:t>
            </a:r>
            <a:r>
              <a:rPr kumimoji="1" lang="ja-JP" altLang="en-US" dirty="0"/>
              <a:t>というワンボードマイクロコンピュータを発売しました。</a:t>
            </a:r>
            <a:endParaRPr kumimoji="1" lang="en-US" altLang="ja-JP" dirty="0"/>
          </a:p>
          <a:p>
            <a:r>
              <a:rPr kumimoji="1" lang="ja-JP" altLang="en-US" dirty="0"/>
              <a:t>ボードに</a:t>
            </a:r>
            <a:r>
              <a:rPr kumimoji="1" lang="en-US" altLang="ja-JP" dirty="0"/>
              <a:t>16</a:t>
            </a:r>
            <a:r>
              <a:rPr kumimoji="1" lang="ja-JP" altLang="en-US" dirty="0"/>
              <a:t>進キーボードと</a:t>
            </a:r>
            <a:r>
              <a:rPr kumimoji="1" lang="en-US" altLang="ja-JP" dirty="0"/>
              <a:t>7</a:t>
            </a:r>
            <a:r>
              <a:rPr kumimoji="1" lang="ja-JP" altLang="en-US" dirty="0"/>
              <a:t>セグメント</a:t>
            </a:r>
            <a:r>
              <a:rPr kumimoji="1" lang="en-US" altLang="ja-JP" dirty="0"/>
              <a:t>LED</a:t>
            </a:r>
            <a:r>
              <a:rPr kumimoji="1" lang="ja-JP" altLang="en-US" dirty="0"/>
              <a:t>が取り付けられ、ボード単体で使用可能でした。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88</a:t>
            </a:fld>
            <a:endParaRPr lang="en-US" altLang="ja-JP"/>
          </a:p>
        </p:txBody>
      </p:sp>
    </p:spTree>
    <p:extLst>
      <p:ext uri="{BB962C8B-B14F-4D97-AF65-F5344CB8AC3E}">
        <p14:creationId xmlns:p14="http://schemas.microsoft.com/office/powerpoint/2010/main" val="4272148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TK-80 </a:t>
            </a:r>
            <a:r>
              <a:rPr kumimoji="1" lang="ja-JP" altLang="en-US" dirty="0"/>
              <a:t>の写真です。</a:t>
            </a:r>
            <a:endParaRPr kumimoji="1" lang="en-US" altLang="ja-JP" dirty="0"/>
          </a:p>
          <a:p>
            <a:r>
              <a:rPr kumimoji="1" lang="ja-JP" altLang="en-US" dirty="0"/>
              <a:t>ボードに</a:t>
            </a:r>
            <a:r>
              <a:rPr kumimoji="1" lang="en-US" altLang="ja-JP" dirty="0"/>
              <a:t>16</a:t>
            </a:r>
            <a:r>
              <a:rPr kumimoji="1" lang="ja-JP" altLang="en-US" dirty="0"/>
              <a:t>進キーボードと</a:t>
            </a:r>
            <a:r>
              <a:rPr kumimoji="1" lang="en-US" altLang="ja-JP" dirty="0"/>
              <a:t>7</a:t>
            </a:r>
            <a:r>
              <a:rPr kumimoji="1" lang="ja-JP" altLang="en-US" dirty="0"/>
              <a:t>セグメント</a:t>
            </a:r>
            <a:r>
              <a:rPr kumimoji="1" lang="en-US" altLang="ja-JP" dirty="0"/>
              <a:t>LED</a:t>
            </a:r>
            <a:r>
              <a:rPr kumimoji="1" lang="ja-JP" altLang="en-US" dirty="0"/>
              <a:t>が付いており、</a:t>
            </a:r>
            <a:endParaRPr kumimoji="1" lang="en-US" altLang="ja-JP" dirty="0"/>
          </a:p>
          <a:p>
            <a:r>
              <a:rPr kumimoji="1" lang="ja-JP" altLang="en-US" dirty="0"/>
              <a:t>ボード単独で入出力ができるようになっています。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89</a:t>
            </a:fld>
            <a:endParaRPr lang="en-US" altLang="ja-JP"/>
          </a:p>
        </p:txBody>
      </p:sp>
    </p:spTree>
    <p:extLst>
      <p:ext uri="{BB962C8B-B14F-4D97-AF65-F5344CB8AC3E}">
        <p14:creationId xmlns:p14="http://schemas.microsoft.com/office/powerpoint/2010/main" val="131368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オペレーティングシステムをクリックするとオペレーティングシステムのページに入れます。</a:t>
            </a:r>
            <a:endParaRPr kumimoji="1" lang="en-US" altLang="ja-JP" dirty="0"/>
          </a:p>
          <a:p>
            <a:r>
              <a:rPr kumimoji="1" lang="ja-JP" altLang="en-US" dirty="0"/>
              <a:t>出席と課題提出はここからします。</a:t>
            </a:r>
            <a:endParaRPr kumimoji="1" lang="en-US" altLang="ja-JP" dirty="0"/>
          </a:p>
          <a:p>
            <a:r>
              <a:rPr kumimoji="1" lang="ja-JP" altLang="en-US" dirty="0"/>
              <a:t>下の方にある出席カードを提出してください、と書いてある部分の</a:t>
            </a:r>
            <a:r>
              <a:rPr kumimoji="1" lang="en-US" altLang="ja-JP" dirty="0"/>
              <a:t>URL</a:t>
            </a:r>
            <a:r>
              <a:rPr kumimoji="1" lang="ja-JP" altLang="en-US" dirty="0"/>
              <a:t>をクリックしてください。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A92BEE-05F8-4BAF-AF13-9F8CAE97FA6A}" type="slidenum">
              <a:rPr kumimoji="1" lang="ja-JP"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8478422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NEC</a:t>
            </a:r>
            <a:r>
              <a:rPr kumimoji="1" lang="ja-JP" altLang="en-US" dirty="0"/>
              <a:t>はその後、キーボードが本体に組み込まれた </a:t>
            </a:r>
            <a:r>
              <a:rPr kumimoji="1" lang="en-US" altLang="ja-JP" dirty="0"/>
              <a:t>PC-8001 </a:t>
            </a:r>
            <a:r>
              <a:rPr kumimoji="1" lang="ja-JP" altLang="en-US" dirty="0"/>
              <a:t>を発売します。</a:t>
            </a:r>
            <a:endParaRPr kumimoji="1" lang="en-US" altLang="ja-JP" dirty="0"/>
          </a:p>
          <a:p>
            <a:r>
              <a:rPr kumimoji="1" lang="ja-JP" altLang="en-US" dirty="0"/>
              <a:t>日本のパソコンの先駆けと言える機種です。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90</a:t>
            </a:fld>
            <a:endParaRPr lang="en-US" altLang="ja-JP"/>
          </a:p>
        </p:txBody>
      </p:sp>
    </p:spTree>
    <p:extLst>
      <p:ext uri="{BB962C8B-B14F-4D97-AF65-F5344CB8AC3E}">
        <p14:creationId xmlns:p14="http://schemas.microsoft.com/office/powerpoint/2010/main" val="24014448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PC-8001 </a:t>
            </a:r>
            <a:r>
              <a:rPr kumimoji="1" lang="ja-JP" altLang="en-US" dirty="0"/>
              <a:t>の写真です。</a:t>
            </a:r>
            <a:endParaRPr kumimoji="1" lang="en-US" altLang="ja-JP" dirty="0"/>
          </a:p>
          <a:p>
            <a:r>
              <a:rPr kumimoji="1" lang="ja-JP" altLang="en-US" dirty="0"/>
              <a:t>本体とキーボードが一体化しています。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91</a:t>
            </a:fld>
            <a:endParaRPr lang="en-US" altLang="ja-JP"/>
          </a:p>
        </p:txBody>
      </p:sp>
    </p:spTree>
    <p:extLst>
      <p:ext uri="{BB962C8B-B14F-4D97-AF65-F5344CB8AC3E}">
        <p14:creationId xmlns:p14="http://schemas.microsoft.com/office/powerpoint/2010/main" val="27876837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その後に</a:t>
            </a:r>
            <a:r>
              <a:rPr kumimoji="1" lang="en-US" altLang="ja-JP" dirty="0"/>
              <a:t>NEC</a:t>
            </a:r>
            <a:r>
              <a:rPr kumimoji="1" lang="ja-JP" altLang="en-US" dirty="0"/>
              <a:t>が発売した</a:t>
            </a:r>
            <a:r>
              <a:rPr kumimoji="1" lang="en-US" altLang="ja-JP" dirty="0"/>
              <a:t>PC-9801 </a:t>
            </a:r>
            <a:r>
              <a:rPr kumimoji="1" lang="ja-JP" altLang="en-US" dirty="0" err="1"/>
              <a:t>、</a:t>
            </a:r>
            <a:r>
              <a:rPr kumimoji="1" lang="ja-JP" altLang="en-US" dirty="0"/>
              <a:t>通称 </a:t>
            </a:r>
            <a:r>
              <a:rPr kumimoji="1" lang="en-US" altLang="ja-JP" dirty="0"/>
              <a:t>98 </a:t>
            </a:r>
            <a:r>
              <a:rPr kumimoji="1" lang="ja-JP" altLang="en-US" dirty="0"/>
              <a:t>は、一時期は国内で圧倒的シェアを誇った機種です。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92</a:t>
            </a:fld>
            <a:endParaRPr lang="en-US" altLang="ja-JP"/>
          </a:p>
        </p:txBody>
      </p:sp>
    </p:spTree>
    <p:extLst>
      <p:ext uri="{BB962C8B-B14F-4D97-AF65-F5344CB8AC3E}">
        <p14:creationId xmlns:p14="http://schemas.microsoft.com/office/powerpoint/2010/main" val="30062484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PC-9801 </a:t>
            </a:r>
            <a:r>
              <a:rPr kumimoji="1" lang="ja-JP" altLang="en-US" dirty="0"/>
              <a:t>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93</a:t>
            </a:fld>
            <a:endParaRPr lang="en-US" altLang="ja-JP"/>
          </a:p>
        </p:txBody>
      </p:sp>
    </p:spTree>
    <p:extLst>
      <p:ext uri="{BB962C8B-B14F-4D97-AF65-F5344CB8AC3E}">
        <p14:creationId xmlns:p14="http://schemas.microsoft.com/office/powerpoint/2010/main" val="33610278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当時のパーソナルコンピュータは、あくまで個人が趣味として使うものでした。</a:t>
            </a:r>
            <a:endParaRPr kumimoji="1" lang="en-US" altLang="ja-JP" dirty="0"/>
          </a:p>
          <a:p>
            <a:r>
              <a:rPr kumimoji="1" lang="ja-JP" altLang="en-US" dirty="0"/>
              <a:t>それに対して、</a:t>
            </a:r>
            <a:r>
              <a:rPr kumimoji="1" lang="en-US" altLang="ja-JP" dirty="0"/>
              <a:t>IBM </a:t>
            </a:r>
            <a:r>
              <a:rPr kumimoji="1" lang="ja-JP" altLang="en-US" dirty="0"/>
              <a:t>がビジネス用パーソナルコンピュータとして発売したのが </a:t>
            </a:r>
            <a:endParaRPr kumimoji="1" lang="en-US" altLang="ja-JP" dirty="0"/>
          </a:p>
          <a:p>
            <a:r>
              <a:rPr kumimoji="1" lang="it-IT" altLang="ja-JP" dirty="0"/>
              <a:t>IBM personal computer model 5150</a:t>
            </a:r>
            <a:r>
              <a:rPr kumimoji="1" lang="en-US" altLang="ja-JP" dirty="0"/>
              <a:t> </a:t>
            </a:r>
            <a:r>
              <a:rPr kumimoji="1" lang="ja-JP" altLang="en-US" dirty="0"/>
              <a:t>です。</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94</a:t>
            </a:fld>
            <a:endParaRPr lang="en-US" altLang="ja-JP"/>
          </a:p>
        </p:txBody>
      </p:sp>
    </p:spTree>
    <p:extLst>
      <p:ext uri="{BB962C8B-B14F-4D97-AF65-F5344CB8AC3E}">
        <p14:creationId xmlns:p14="http://schemas.microsoft.com/office/powerpoint/2010/main" val="14216082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IBM-PC </a:t>
            </a:r>
            <a:r>
              <a:rPr kumimoji="1" lang="ja-JP" altLang="en-US" dirty="0"/>
              <a:t>の写真です。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95</a:t>
            </a:fld>
            <a:endParaRPr lang="en-US" altLang="ja-JP"/>
          </a:p>
        </p:txBody>
      </p:sp>
    </p:spTree>
    <p:extLst>
      <p:ext uri="{BB962C8B-B14F-4D97-AF65-F5344CB8AC3E}">
        <p14:creationId xmlns:p14="http://schemas.microsoft.com/office/powerpoint/2010/main" val="38778748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en-US" altLang="ja-JP" dirty="0"/>
              <a:t>1984</a:t>
            </a:r>
            <a:r>
              <a:rPr kumimoji="1" lang="ja-JP" altLang="en-US" dirty="0"/>
              <a:t>年に、</a:t>
            </a:r>
            <a:r>
              <a:rPr kumimoji="1" lang="en-US" altLang="ja-JP" dirty="0"/>
              <a:t>Apple </a:t>
            </a:r>
            <a:r>
              <a:rPr kumimoji="1" lang="ja-JP" altLang="en-US" dirty="0"/>
              <a:t>は </a:t>
            </a:r>
            <a:r>
              <a:rPr kumimoji="1" lang="en-US" altLang="ja-JP" dirty="0"/>
              <a:t>Macintosh 128K </a:t>
            </a:r>
            <a:r>
              <a:rPr kumimoji="1" lang="ja-JP" altLang="en-US" dirty="0"/>
              <a:t>を販売します。</a:t>
            </a:r>
            <a:endParaRPr kumimoji="1" lang="en-US" altLang="ja-JP" dirty="0"/>
          </a:p>
          <a:p>
            <a:r>
              <a:rPr kumimoji="1" lang="ja-JP" altLang="en-US" dirty="0"/>
              <a:t>この機種は、モニタ・キーボードがセットになった一体型パーソナルコンピュータです。</a:t>
            </a:r>
            <a:endParaRPr kumimoji="1" lang="en-US" altLang="ja-JP" dirty="0"/>
          </a:p>
          <a:p>
            <a:r>
              <a:rPr kumimoji="1" lang="ja-JP" altLang="en-US" dirty="0"/>
              <a:t>グラフィカルユーザインタフェースが採用され、マウスで操作できました。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96</a:t>
            </a:fld>
            <a:endParaRPr lang="en-US" altLang="ja-JP"/>
          </a:p>
        </p:txBody>
      </p:sp>
    </p:spTree>
    <p:extLst>
      <p:ext uri="{BB962C8B-B14F-4D97-AF65-F5344CB8AC3E}">
        <p14:creationId xmlns:p14="http://schemas.microsoft.com/office/powerpoint/2010/main" val="11063980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Macintosh 128K </a:t>
            </a:r>
            <a:r>
              <a:rPr kumimoji="1" lang="ja-JP" altLang="en-US" dirty="0"/>
              <a:t>の写真です。</a:t>
            </a:r>
            <a:endParaRPr kumimoji="1" lang="en-US" altLang="ja-JP" dirty="0"/>
          </a:p>
          <a:p>
            <a:r>
              <a:rPr kumimoji="1" lang="ja-JP" altLang="en-US" dirty="0"/>
              <a:t>この機種で初めて、パソコンをマウスで操作できるようになりました。</a:t>
            </a:r>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97</a:t>
            </a:fld>
            <a:endParaRPr lang="en-US" altLang="ja-JP"/>
          </a:p>
        </p:txBody>
      </p:sp>
    </p:spTree>
    <p:extLst>
      <p:ext uri="{BB962C8B-B14F-4D97-AF65-F5344CB8AC3E}">
        <p14:creationId xmlns:p14="http://schemas.microsoft.com/office/powerpoint/2010/main" val="30968548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ここまで紹介したパーソナルコンピュータをまとめておきましょう。</a:t>
            </a:r>
            <a:endParaRPr kumimoji="1" lang="en-US" altLang="ja-JP" dirty="0"/>
          </a:p>
          <a:p>
            <a:r>
              <a:rPr kumimoji="1" lang="en-US" altLang="ja-JP" dirty="0"/>
              <a:t>Altair 8800 </a:t>
            </a:r>
            <a:r>
              <a:rPr kumimoji="1" lang="ja-JP" altLang="en-US" dirty="0"/>
              <a:t>以降、様々なパーソナルコンピュータが開発されるようになりました。</a:t>
            </a:r>
          </a:p>
          <a:p>
            <a:r>
              <a:rPr kumimoji="1" lang="ja-JP" altLang="en-US" dirty="0"/>
              <a:t>パーソナルコンピュータは急速に進歩し、</a:t>
            </a:r>
            <a:endParaRPr kumimoji="1" lang="en-US" altLang="ja-JP" dirty="0"/>
          </a:p>
          <a:p>
            <a:r>
              <a:rPr kumimoji="1" lang="ja-JP" altLang="en-US" dirty="0"/>
              <a:t>計算機は、組織に</a:t>
            </a:r>
            <a:r>
              <a:rPr kumimoji="1" lang="en-US" altLang="ja-JP" dirty="0"/>
              <a:t>1</a:t>
            </a:r>
            <a:r>
              <a:rPr kumimoji="1" lang="ja-JP" altLang="en-US" dirty="0"/>
              <a:t>台の時代から、個人に</a:t>
            </a:r>
            <a:r>
              <a:rPr kumimoji="1" lang="en-US" altLang="ja-JP" dirty="0"/>
              <a:t>1</a:t>
            </a:r>
            <a:r>
              <a:rPr kumimoji="1" lang="ja-JP" altLang="en-US" dirty="0"/>
              <a:t>台の時代へ変わっていったのです。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F1443DC-827D-4BC6-A1C8-B6EF0AC20B5E}" type="slidenum">
              <a:rPr lang="ja-JP" altLang="en-US" smtClean="0"/>
              <a:pPr>
                <a:defRPr/>
              </a:pPr>
              <a:t>98</a:t>
            </a:fld>
            <a:endParaRPr lang="en-US" altLang="ja-JP"/>
          </a:p>
        </p:txBody>
      </p:sp>
    </p:spTree>
    <p:extLst>
      <p:ext uri="{BB962C8B-B14F-4D97-AF65-F5344CB8AC3E}">
        <p14:creationId xmlns:p14="http://schemas.microsoft.com/office/powerpoint/2010/main" val="22735212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計算機の世代をまとめましょう。</a:t>
            </a:r>
            <a:endParaRPr kumimoji="1" lang="en-US" altLang="ja-JP" dirty="0"/>
          </a:p>
          <a:p>
            <a:r>
              <a:rPr kumimoji="1" lang="ja-JP" altLang="en-US" dirty="0"/>
              <a:t>第</a:t>
            </a:r>
            <a:r>
              <a:rPr kumimoji="1" lang="en-US" altLang="ja-JP" dirty="0"/>
              <a:t>0</a:t>
            </a:r>
            <a:r>
              <a:rPr kumimoji="1" lang="ja-JP" altLang="en-US" dirty="0"/>
              <a:t>世代</a:t>
            </a:r>
            <a:r>
              <a:rPr kumimoji="1" lang="en-US" altLang="ja-JP" dirty="0"/>
              <a:t>1940</a:t>
            </a:r>
            <a:r>
              <a:rPr kumimoji="1" lang="ja-JP" altLang="en-US" dirty="0"/>
              <a:t>年代は計算機の黎明期であり、</a:t>
            </a:r>
            <a:r>
              <a:rPr kumimoji="1" lang="en-US" altLang="ja-JP" dirty="0"/>
              <a:t>OS</a:t>
            </a:r>
            <a:r>
              <a:rPr kumimoji="1" lang="ja-JP" altLang="en-US" dirty="0" err="1"/>
              <a:t>は存</a:t>
            </a:r>
            <a:r>
              <a:rPr kumimoji="1" lang="ja-JP" altLang="en-US" dirty="0"/>
              <a:t>在しませんでした。</a:t>
            </a:r>
            <a:endParaRPr kumimoji="1" lang="en-US" altLang="ja-JP" dirty="0"/>
          </a:p>
          <a:p>
            <a:r>
              <a:rPr kumimoji="1" lang="ja-JP" altLang="en-US" dirty="0"/>
              <a:t>第</a:t>
            </a:r>
            <a:r>
              <a:rPr kumimoji="1" lang="en-US" altLang="ja-JP" dirty="0"/>
              <a:t>1</a:t>
            </a:r>
            <a:r>
              <a:rPr kumimoji="1" lang="ja-JP" altLang="en-US" dirty="0"/>
              <a:t>世代</a:t>
            </a:r>
            <a:r>
              <a:rPr kumimoji="1" lang="en-US" altLang="ja-JP" dirty="0"/>
              <a:t>1950</a:t>
            </a:r>
            <a:r>
              <a:rPr kumimoji="1" lang="ja-JP" altLang="en-US" dirty="0"/>
              <a:t>年代には、バッチ処理により、計算機起動時の処理が自動化できるようになりました。</a:t>
            </a:r>
            <a:endParaRPr kumimoji="1" lang="en-US" altLang="ja-JP" dirty="0"/>
          </a:p>
          <a:p>
            <a:r>
              <a:rPr kumimoji="1" lang="ja-JP" altLang="en-US" dirty="0"/>
              <a:t>第</a:t>
            </a:r>
            <a:r>
              <a:rPr kumimoji="1" lang="en-US" altLang="ja-JP" dirty="0"/>
              <a:t>2</a:t>
            </a:r>
            <a:r>
              <a:rPr kumimoji="1" lang="ja-JP" altLang="en-US" dirty="0"/>
              <a:t>世代</a:t>
            </a:r>
            <a:r>
              <a:rPr kumimoji="1" lang="en-US" altLang="ja-JP" dirty="0"/>
              <a:t>1960</a:t>
            </a:r>
            <a:r>
              <a:rPr kumimoji="1" lang="ja-JP" altLang="en-US" dirty="0"/>
              <a:t>年代前半には、マルチプログラムにより複数のプログラムを動かせるようになりました。</a:t>
            </a:r>
            <a:endParaRPr kumimoji="1" lang="en-US" altLang="ja-JP" dirty="0"/>
          </a:p>
          <a:p>
            <a:r>
              <a:rPr kumimoji="1" lang="ja-JP" altLang="en-US" dirty="0"/>
              <a:t>第</a:t>
            </a:r>
            <a:r>
              <a:rPr kumimoji="1" lang="en-US" altLang="ja-JP" dirty="0"/>
              <a:t>3</a:t>
            </a:r>
            <a:r>
              <a:rPr kumimoji="1" lang="ja-JP" altLang="en-US" dirty="0"/>
              <a:t>世代</a:t>
            </a:r>
            <a:r>
              <a:rPr kumimoji="1" lang="en-US" altLang="ja-JP" dirty="0"/>
              <a:t>1960</a:t>
            </a:r>
            <a:r>
              <a:rPr kumimoji="1" lang="ja-JP" altLang="en-US" dirty="0"/>
              <a:t>年代後半には、汎用大型計算機が誕生しました。</a:t>
            </a:r>
            <a:endParaRPr kumimoji="1" lang="en-US" altLang="ja-JP" dirty="0"/>
          </a:p>
          <a:p>
            <a:r>
              <a:rPr kumimoji="1" lang="ja-JP" altLang="en-US" dirty="0"/>
              <a:t>第</a:t>
            </a:r>
            <a:r>
              <a:rPr kumimoji="1" lang="en-US" altLang="ja-JP" dirty="0"/>
              <a:t>4</a:t>
            </a:r>
            <a:r>
              <a:rPr kumimoji="1" lang="ja-JP" altLang="en-US" dirty="0"/>
              <a:t>世代</a:t>
            </a:r>
            <a:r>
              <a:rPr kumimoji="1" lang="en-US" altLang="ja-JP" dirty="0"/>
              <a:t>1980</a:t>
            </a:r>
            <a:r>
              <a:rPr kumimoji="1" lang="ja-JP" altLang="en-US" dirty="0"/>
              <a:t>年代には、計算機ネットワークによるオンライン処理ができるようになりました。</a:t>
            </a:r>
          </a:p>
          <a:p>
            <a:r>
              <a:rPr kumimoji="1" lang="ja-JP" altLang="en-US" dirty="0"/>
              <a:t>また、世代が進むにつれ、最初は計算機の開発者のみが使うことができた計算機が、一般の人でも使えるようになりました。</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99</a:t>
            </a:fld>
            <a:endParaRPr kumimoji="1" lang="ja-JP" altLang="en-US"/>
          </a:p>
        </p:txBody>
      </p:sp>
    </p:spTree>
    <p:extLst>
      <p:ext uri="{BB962C8B-B14F-4D97-AF65-F5344CB8AC3E}">
        <p14:creationId xmlns:p14="http://schemas.microsoft.com/office/powerpoint/2010/main" val="447284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4288"/>
            <a:ext cx="9155113" cy="6884988"/>
            <a:chOff x="0" y="-9"/>
            <a:chExt cx="5767" cy="4337"/>
          </a:xfrm>
        </p:grpSpPr>
        <p:sp>
          <p:nvSpPr>
            <p:cNvPr id="5" name="Freeform 1027"/>
            <p:cNvSpPr>
              <a:spLocks/>
            </p:cNvSpPr>
            <p:nvPr/>
          </p:nvSpPr>
          <p:spPr bwMode="hidden">
            <a:xfrm>
              <a:off x="1632" y="-5"/>
              <a:ext cx="1737" cy="4333"/>
            </a:xfrm>
            <a:custGeom>
              <a:avLst/>
              <a:gdLst>
                <a:gd name="T0" fmla="*/ 494 w 1737"/>
                <a:gd name="T1" fmla="*/ 4361 h 4320"/>
                <a:gd name="T2" fmla="*/ 1737 w 1737"/>
                <a:gd name="T3" fmla="*/ 4372 h 4320"/>
                <a:gd name="T4" fmla="*/ 524 w 1737"/>
                <a:gd name="T5" fmla="*/ 0 h 4320"/>
                <a:gd name="T6" fmla="*/ 0 w 1737"/>
                <a:gd name="T7" fmla="*/ 7 h 4320"/>
                <a:gd name="T8" fmla="*/ 494 w 1737"/>
                <a:gd name="T9" fmla="*/ 436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Freeform 1028"/>
            <p:cNvSpPr>
              <a:spLocks/>
            </p:cNvSpPr>
            <p:nvPr/>
          </p:nvSpPr>
          <p:spPr bwMode="hidden">
            <a:xfrm>
              <a:off x="0" y="-7"/>
              <a:ext cx="1737" cy="4329"/>
            </a:xfrm>
            <a:custGeom>
              <a:avLst/>
              <a:gdLst>
                <a:gd name="T0" fmla="*/ 494 w 1737"/>
                <a:gd name="T1" fmla="*/ 4345 h 4320"/>
                <a:gd name="T2" fmla="*/ 1737 w 1737"/>
                <a:gd name="T3" fmla="*/ 4356 h 4320"/>
                <a:gd name="T4" fmla="*/ 524 w 1737"/>
                <a:gd name="T5" fmla="*/ 0 h 4320"/>
                <a:gd name="T6" fmla="*/ 0 w 1737"/>
                <a:gd name="T7" fmla="*/ 7 h 4320"/>
                <a:gd name="T8" fmla="*/ 494 w 1737"/>
                <a:gd name="T9" fmla="*/ 4345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Freeform 1029"/>
            <p:cNvSpPr>
              <a:spLocks/>
            </p:cNvSpPr>
            <p:nvPr/>
          </p:nvSpPr>
          <p:spPr bwMode="hidden">
            <a:xfrm>
              <a:off x="3744" y="-4"/>
              <a:ext cx="1739" cy="4330"/>
            </a:xfrm>
            <a:custGeom>
              <a:avLst/>
              <a:gdLst>
                <a:gd name="T0" fmla="*/ 494 w 1739"/>
                <a:gd name="T1" fmla="*/ 4066 h 4420"/>
                <a:gd name="T2" fmla="*/ 1739 w 1739"/>
                <a:gd name="T3" fmla="*/ 4071 h 4420"/>
                <a:gd name="T4" fmla="*/ 524 w 1739"/>
                <a:gd name="T5" fmla="*/ 0 h 4420"/>
                <a:gd name="T6" fmla="*/ 0 w 1739"/>
                <a:gd name="T7" fmla="*/ 7 h 4420"/>
                <a:gd name="T8" fmla="*/ 494 w 1739"/>
                <a:gd name="T9" fmla="*/ 4066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Freeform 1030"/>
            <p:cNvSpPr>
              <a:spLocks/>
            </p:cNvSpPr>
            <p:nvPr/>
          </p:nvSpPr>
          <p:spPr bwMode="hidden">
            <a:xfrm>
              <a:off x="1920" y="-9"/>
              <a:ext cx="2080" cy="4324"/>
            </a:xfrm>
            <a:custGeom>
              <a:avLst/>
              <a:gdLst>
                <a:gd name="T0" fmla="*/ 0 w 2080"/>
                <a:gd name="T1" fmla="*/ 7 h 4338"/>
                <a:gd name="T2" fmla="*/ 1870 w 2080"/>
                <a:gd name="T3" fmla="*/ 4282 h 4338"/>
                <a:gd name="T4" fmla="*/ 2080 w 2080"/>
                <a:gd name="T5" fmla="*/ 4282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Freeform 1031"/>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0" name="Freeform 1032"/>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1" name="Freeform 1033"/>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2" name="Freeform 1034"/>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3" name="Freeform 1035"/>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4" name="Freeform 1036"/>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5" name="Freeform 1037"/>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6" name="Rectangle 1038"/>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sp>
          <p:nvSpPr>
            <p:cNvPr id="17" name="Freeform 1039"/>
            <p:cNvSpPr>
              <a:spLocks/>
            </p:cNvSpPr>
            <p:nvPr/>
          </p:nvSpPr>
          <p:spPr bwMode="invGray">
            <a:xfrm>
              <a:off x="1632" y="2487"/>
              <a:ext cx="1737" cy="382"/>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Freeform 1040"/>
            <p:cNvSpPr>
              <a:spLocks/>
            </p:cNvSpPr>
            <p:nvPr/>
          </p:nvSpPr>
          <p:spPr bwMode="invGray">
            <a:xfrm>
              <a:off x="0" y="2487"/>
              <a:ext cx="1737" cy="381"/>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Freeform 1041"/>
            <p:cNvSpPr>
              <a:spLocks/>
            </p:cNvSpPr>
            <p:nvPr/>
          </p:nvSpPr>
          <p:spPr bwMode="invGray">
            <a:xfrm>
              <a:off x="3744" y="2487"/>
              <a:ext cx="1739" cy="382"/>
            </a:xfrm>
            <a:custGeom>
              <a:avLst/>
              <a:gdLst>
                <a:gd name="T0" fmla="*/ 494 w 1739"/>
                <a:gd name="T1" fmla="*/ 0 h 4420"/>
                <a:gd name="T2" fmla="*/ 1739 w 1739"/>
                <a:gd name="T3" fmla="*/ 0 h 4420"/>
                <a:gd name="T4" fmla="*/ 524 w 1739"/>
                <a:gd name="T5" fmla="*/ 0 h 4420"/>
                <a:gd name="T6" fmla="*/ 0 w 1739"/>
                <a:gd name="T7" fmla="*/ 0 h 4420"/>
                <a:gd name="T8" fmla="*/ 494 w 1739"/>
                <a:gd name="T9" fmla="*/ 0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1042"/>
            <p:cNvSpPr>
              <a:spLocks/>
            </p:cNvSpPr>
            <p:nvPr/>
          </p:nvSpPr>
          <p:spPr bwMode="invGray">
            <a:xfrm>
              <a:off x="1920" y="2487"/>
              <a:ext cx="2080" cy="381"/>
            </a:xfrm>
            <a:custGeom>
              <a:avLst/>
              <a:gdLst>
                <a:gd name="T0" fmla="*/ 0 w 2080"/>
                <a:gd name="T1" fmla="*/ 0 h 4338"/>
                <a:gd name="T2" fmla="*/ 1870 w 2080"/>
                <a:gd name="T3" fmla="*/ 0 h 4338"/>
                <a:gd name="T4" fmla="*/ 2080 w 2080"/>
                <a:gd name="T5" fmla="*/ 0 h 4338"/>
                <a:gd name="T6" fmla="*/ 1033 w 2080"/>
                <a:gd name="T7" fmla="*/ 0 h 4338"/>
                <a:gd name="T8" fmla="*/ 0 w 2080"/>
                <a:gd name="T9" fmla="*/ 0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Rectangle 1043"/>
            <p:cNvSpPr>
              <a:spLocks noChangeArrowheads="1"/>
            </p:cNvSpPr>
            <p:nvPr/>
          </p:nvSpPr>
          <p:spPr bwMode="invGray">
            <a:xfrm>
              <a:off x="7" y="2456"/>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sp>
          <p:nvSpPr>
            <p:cNvPr id="22" name="Freeform 1044"/>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3" name="Freeform 1045"/>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4" name="Freeform 1046"/>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5" name="Freeform 1047"/>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6" name="Freeform 1048"/>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7" name="Freeform 1049"/>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8" name="Freeform 1050"/>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29" name="Freeform 1051"/>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30" name="Freeform 1052"/>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31" name="Rectangle 1053"/>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32" name="Rectangle 1054"/>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sp>
          <p:nvSpPr>
            <p:cNvPr id="33" name="Rectangle 1055"/>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pic>
          <p:nvPicPr>
            <p:cNvPr id="34" name="Picture 1056"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7" name="Rectangle 1057"/>
          <p:cNvSpPr>
            <a:spLocks noGrp="1" noChangeArrowheads="1"/>
          </p:cNvSpPr>
          <p:nvPr>
            <p:ph type="ctrTitle"/>
          </p:nvPr>
        </p:nvSpPr>
        <p:spPr>
          <a:xfrm>
            <a:off x="1676400" y="1905000"/>
            <a:ext cx="7239000" cy="1905000"/>
          </a:xfrm>
        </p:spPr>
        <p:txBody>
          <a:bodyPr/>
          <a:lstStyle>
            <a:lvl1pPr algn="l">
              <a:defRPr/>
            </a:lvl1pPr>
          </a:lstStyle>
          <a:p>
            <a:pPr lvl="0"/>
            <a:r>
              <a:rPr lang="ja-JP" altLang="en-US" noProof="0"/>
              <a:t>マスタ タイトルの書式設定</a:t>
            </a:r>
          </a:p>
        </p:txBody>
      </p:sp>
      <p:sp>
        <p:nvSpPr>
          <p:cNvPr id="6178" name="Rectangle 1058"/>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pPr lvl="0"/>
            <a:r>
              <a:rPr lang="ja-JP" altLang="en-US" noProof="0"/>
              <a:t>マスタ サブタイトルの書式設定</a:t>
            </a:r>
          </a:p>
        </p:txBody>
      </p:sp>
      <p:sp>
        <p:nvSpPr>
          <p:cNvPr id="35" name="Rectangle 1059"/>
          <p:cNvSpPr>
            <a:spLocks noGrp="1" noChangeArrowheads="1"/>
          </p:cNvSpPr>
          <p:nvPr>
            <p:ph type="dt" sz="half" idx="10"/>
          </p:nvPr>
        </p:nvSpPr>
        <p:spPr>
          <a:xfrm>
            <a:off x="685800" y="6324600"/>
            <a:ext cx="1905000" cy="457200"/>
          </a:xfrm>
        </p:spPr>
        <p:txBody>
          <a:bodyPr/>
          <a:lstStyle>
            <a:lvl1pPr>
              <a:defRPr/>
            </a:lvl1pPr>
          </a:lstStyle>
          <a:p>
            <a:pPr>
              <a:defRPr/>
            </a:pPr>
            <a:endParaRPr lang="en-US" altLang="ja-JP"/>
          </a:p>
        </p:txBody>
      </p:sp>
      <p:sp>
        <p:nvSpPr>
          <p:cNvPr id="36" name="Rectangle 1060"/>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ja-JP"/>
          </a:p>
        </p:txBody>
      </p:sp>
      <p:sp>
        <p:nvSpPr>
          <p:cNvPr id="37" name="Rectangle 1061"/>
          <p:cNvSpPr>
            <a:spLocks noGrp="1" noChangeArrowheads="1"/>
          </p:cNvSpPr>
          <p:nvPr>
            <p:ph type="sldNum" sz="quarter" idx="12"/>
          </p:nvPr>
        </p:nvSpPr>
        <p:spPr>
          <a:xfrm>
            <a:off x="6553200" y="6324600"/>
            <a:ext cx="1905000" cy="457200"/>
          </a:xfrm>
        </p:spPr>
        <p:txBody>
          <a:bodyPr/>
          <a:lstStyle>
            <a:lvl1pPr>
              <a:defRPr/>
            </a:lvl1pPr>
          </a:lstStyle>
          <a:p>
            <a:pPr>
              <a:defRPr/>
            </a:pPr>
            <a:fld id="{8756F403-FF11-402C-8588-A5765D931224}" type="slidenum">
              <a:rPr lang="ja-JP" altLang="en-US"/>
              <a:pPr>
                <a:defRPr/>
              </a:pPr>
              <a:t>‹#›</a:t>
            </a:fld>
            <a:endParaRPr lang="en-US" altLang="ja-JP"/>
          </a:p>
        </p:txBody>
      </p:sp>
    </p:spTree>
    <p:extLst>
      <p:ext uri="{BB962C8B-B14F-4D97-AF65-F5344CB8AC3E}">
        <p14:creationId xmlns:p14="http://schemas.microsoft.com/office/powerpoint/2010/main" val="11586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pPr>
              <a:defRPr/>
            </a:pPr>
            <a:fld id="{2C443BEC-7517-4049-9976-9D85BF7123C0}" type="slidenum">
              <a:rPr lang="ja-JP" altLang="en-US"/>
              <a:pPr>
                <a:defRPr/>
              </a:pPr>
              <a:t>‹#›</a:t>
            </a:fld>
            <a:endParaRPr lang="en-US" altLang="ja-JP"/>
          </a:p>
        </p:txBody>
      </p:sp>
    </p:spTree>
    <p:extLst>
      <p:ext uri="{BB962C8B-B14F-4D97-AF65-F5344CB8AC3E}">
        <p14:creationId xmlns:p14="http://schemas.microsoft.com/office/powerpoint/2010/main" val="80589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465138"/>
            <a:ext cx="1943100" cy="56308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465138"/>
            <a:ext cx="5676900" cy="56308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pPr>
              <a:defRPr/>
            </a:pPr>
            <a:fld id="{B196D593-A98C-4945-9C0B-576441E3C15F}" type="slidenum">
              <a:rPr lang="ja-JP" altLang="en-US"/>
              <a:pPr>
                <a:defRPr/>
              </a:pPr>
              <a:t>‹#›</a:t>
            </a:fld>
            <a:endParaRPr lang="en-US" altLang="ja-JP"/>
          </a:p>
        </p:txBody>
      </p:sp>
    </p:spTree>
    <p:extLst>
      <p:ext uri="{BB962C8B-B14F-4D97-AF65-F5344CB8AC3E}">
        <p14:creationId xmlns:p14="http://schemas.microsoft.com/office/powerpoint/2010/main" val="288353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267EB385-E0D2-4F12-8E13-C2C57D79E8F7}" type="slidenum">
              <a:rPr lang="en-US" altLang="ja-JP"/>
              <a:pPr>
                <a:defRPr/>
              </a:pPr>
              <a:t>‹#›</a:t>
            </a:fld>
            <a:endParaRPr lang="en-US" altLang="ja-JP"/>
          </a:p>
        </p:txBody>
      </p:sp>
    </p:spTree>
    <p:extLst>
      <p:ext uri="{BB962C8B-B14F-4D97-AF65-F5344CB8AC3E}">
        <p14:creationId xmlns:p14="http://schemas.microsoft.com/office/powerpoint/2010/main" val="298101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0C32B19-C89A-4BC7-ABA8-D6E532021E29}" type="slidenum">
              <a:rPr lang="en-US" altLang="ja-JP"/>
              <a:pPr>
                <a:defRPr/>
              </a:pPr>
              <a:t>‹#›</a:t>
            </a:fld>
            <a:endParaRPr lang="en-US" altLang="ja-JP"/>
          </a:p>
        </p:txBody>
      </p:sp>
    </p:spTree>
    <p:extLst>
      <p:ext uri="{BB962C8B-B14F-4D97-AF65-F5344CB8AC3E}">
        <p14:creationId xmlns:p14="http://schemas.microsoft.com/office/powerpoint/2010/main" val="106975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3312A9D-0E50-465D-B4D5-7A8AFE7072BB}" type="slidenum">
              <a:rPr lang="en-US" altLang="ja-JP"/>
              <a:pPr>
                <a:defRPr/>
              </a:pPr>
              <a:t>‹#›</a:t>
            </a:fld>
            <a:endParaRPr lang="en-US" altLang="ja-JP"/>
          </a:p>
        </p:txBody>
      </p:sp>
    </p:spTree>
    <p:extLst>
      <p:ext uri="{BB962C8B-B14F-4D97-AF65-F5344CB8AC3E}">
        <p14:creationId xmlns:p14="http://schemas.microsoft.com/office/powerpoint/2010/main" val="41508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09C5955C-8217-4EBE-A191-AB78F13C7539}" type="slidenum">
              <a:rPr lang="en-US" altLang="ja-JP"/>
              <a:pPr>
                <a:defRPr/>
              </a:pPr>
              <a:t>‹#›</a:t>
            </a:fld>
            <a:endParaRPr lang="en-US" altLang="ja-JP"/>
          </a:p>
        </p:txBody>
      </p:sp>
    </p:spTree>
    <p:extLst>
      <p:ext uri="{BB962C8B-B14F-4D97-AF65-F5344CB8AC3E}">
        <p14:creationId xmlns:p14="http://schemas.microsoft.com/office/powerpoint/2010/main" val="3434612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256B9CCC-9243-4B0F-A89B-D65046C1F676}" type="slidenum">
              <a:rPr lang="en-US" altLang="ja-JP"/>
              <a:pPr>
                <a:defRPr/>
              </a:pPr>
              <a:t>‹#›</a:t>
            </a:fld>
            <a:endParaRPr lang="en-US" altLang="ja-JP"/>
          </a:p>
        </p:txBody>
      </p:sp>
    </p:spTree>
    <p:extLst>
      <p:ext uri="{BB962C8B-B14F-4D97-AF65-F5344CB8AC3E}">
        <p14:creationId xmlns:p14="http://schemas.microsoft.com/office/powerpoint/2010/main" val="296124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29D36572-6A2C-4480-8AEC-FEB798A09D88}" type="slidenum">
              <a:rPr lang="en-US" altLang="ja-JP"/>
              <a:pPr>
                <a:defRPr/>
              </a:pPr>
              <a:t>‹#›</a:t>
            </a:fld>
            <a:endParaRPr lang="en-US" altLang="ja-JP"/>
          </a:p>
        </p:txBody>
      </p:sp>
    </p:spTree>
    <p:extLst>
      <p:ext uri="{BB962C8B-B14F-4D97-AF65-F5344CB8AC3E}">
        <p14:creationId xmlns:p14="http://schemas.microsoft.com/office/powerpoint/2010/main" val="1687856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23BA1230-1A5D-44DF-AA68-B95D8BF2E263}" type="slidenum">
              <a:rPr lang="en-US" altLang="ja-JP"/>
              <a:pPr>
                <a:defRPr/>
              </a:pPr>
              <a:t>‹#›</a:t>
            </a:fld>
            <a:endParaRPr lang="en-US" altLang="ja-JP"/>
          </a:p>
        </p:txBody>
      </p:sp>
    </p:spTree>
    <p:extLst>
      <p:ext uri="{BB962C8B-B14F-4D97-AF65-F5344CB8AC3E}">
        <p14:creationId xmlns:p14="http://schemas.microsoft.com/office/powerpoint/2010/main" val="148169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18331BEB-E554-43F9-9E65-DE8A0ED7A37E}" type="slidenum">
              <a:rPr lang="en-US" altLang="ja-JP"/>
              <a:pPr>
                <a:defRPr/>
              </a:pPr>
              <a:t>‹#›</a:t>
            </a:fld>
            <a:endParaRPr lang="en-US" altLang="ja-JP"/>
          </a:p>
        </p:txBody>
      </p:sp>
    </p:spTree>
    <p:extLst>
      <p:ext uri="{BB962C8B-B14F-4D97-AF65-F5344CB8AC3E}">
        <p14:creationId xmlns:p14="http://schemas.microsoft.com/office/powerpoint/2010/main" val="177874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pPr>
              <a:defRPr/>
            </a:pPr>
            <a:fld id="{153F4548-FD26-4FE9-AAD9-4BB69D76E8A5}" type="slidenum">
              <a:rPr lang="ja-JP" altLang="en-US"/>
              <a:pPr>
                <a:defRPr/>
              </a:pPr>
              <a:t>‹#›</a:t>
            </a:fld>
            <a:endParaRPr lang="en-US" altLang="ja-JP"/>
          </a:p>
        </p:txBody>
      </p:sp>
    </p:spTree>
    <p:extLst>
      <p:ext uri="{BB962C8B-B14F-4D97-AF65-F5344CB8AC3E}">
        <p14:creationId xmlns:p14="http://schemas.microsoft.com/office/powerpoint/2010/main" val="2190985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EBC53C97-4969-415F-BA0F-DD153AEF6B00}" type="slidenum">
              <a:rPr lang="en-US" altLang="ja-JP"/>
              <a:pPr>
                <a:defRPr/>
              </a:pPr>
              <a:t>‹#›</a:t>
            </a:fld>
            <a:endParaRPr lang="en-US" altLang="ja-JP"/>
          </a:p>
        </p:txBody>
      </p:sp>
    </p:spTree>
    <p:extLst>
      <p:ext uri="{BB962C8B-B14F-4D97-AF65-F5344CB8AC3E}">
        <p14:creationId xmlns:p14="http://schemas.microsoft.com/office/powerpoint/2010/main" val="155171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23174C09-7B63-4303-B23D-B23D30527B9A}" type="slidenum">
              <a:rPr lang="en-US" altLang="ja-JP"/>
              <a:pPr>
                <a:defRPr/>
              </a:pPr>
              <a:t>‹#›</a:t>
            </a:fld>
            <a:endParaRPr lang="en-US" altLang="ja-JP"/>
          </a:p>
        </p:txBody>
      </p:sp>
    </p:spTree>
    <p:extLst>
      <p:ext uri="{BB962C8B-B14F-4D97-AF65-F5344CB8AC3E}">
        <p14:creationId xmlns:p14="http://schemas.microsoft.com/office/powerpoint/2010/main" val="251815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066800" y="304800"/>
            <a:ext cx="5505450" cy="5791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AA3EBB42-7D2B-4966-9C11-B910496B2518}" type="slidenum">
              <a:rPr lang="en-US" altLang="ja-JP"/>
              <a:pPr>
                <a:defRPr/>
              </a:pPr>
              <a:t>‹#›</a:t>
            </a:fld>
            <a:endParaRPr lang="en-US" altLang="ja-JP"/>
          </a:p>
        </p:txBody>
      </p:sp>
    </p:spTree>
    <p:extLst>
      <p:ext uri="{BB962C8B-B14F-4D97-AF65-F5344CB8AC3E}">
        <p14:creationId xmlns:p14="http://schemas.microsoft.com/office/powerpoint/2010/main" val="278427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914900" y="19812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14900" y="4114800"/>
            <a:ext cx="36957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9"/>
          <p:cNvSpPr>
            <a:spLocks noGrp="1" noChangeArrowheads="1"/>
          </p:cNvSpPr>
          <p:nvPr>
            <p:ph type="sldNum" sz="quarter" idx="12"/>
          </p:nvPr>
        </p:nvSpPr>
        <p:spPr>
          <a:ln/>
        </p:spPr>
        <p:txBody>
          <a:bodyPr/>
          <a:lstStyle>
            <a:lvl1pPr>
              <a:defRPr/>
            </a:lvl1pPr>
          </a:lstStyle>
          <a:p>
            <a:pPr>
              <a:defRPr/>
            </a:pPr>
            <a:fld id="{E4E15D3F-D084-4F52-9A63-839D5048156E}" type="slidenum">
              <a:rPr lang="en-US" altLang="ja-JP"/>
              <a:pPr>
                <a:defRPr/>
              </a:pPr>
              <a:t>‹#›</a:t>
            </a:fld>
            <a:endParaRPr lang="en-US" altLang="ja-JP"/>
          </a:p>
        </p:txBody>
      </p:sp>
    </p:spTree>
    <p:extLst>
      <p:ext uri="{BB962C8B-B14F-4D97-AF65-F5344CB8AC3E}">
        <p14:creationId xmlns:p14="http://schemas.microsoft.com/office/powerpoint/2010/main" val="181195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10668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14900" y="1981200"/>
            <a:ext cx="36957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FB369E3B-AD4E-4035-97D3-52FBD1712C40}" type="slidenum">
              <a:rPr lang="en-US" altLang="ja-JP"/>
              <a:pPr>
                <a:defRPr/>
              </a:pPr>
              <a:t>‹#›</a:t>
            </a:fld>
            <a:endParaRPr lang="en-US" altLang="ja-JP"/>
          </a:p>
        </p:txBody>
      </p:sp>
    </p:spTree>
    <p:extLst>
      <p:ext uri="{BB962C8B-B14F-4D97-AF65-F5344CB8AC3E}">
        <p14:creationId xmlns:p14="http://schemas.microsoft.com/office/powerpoint/2010/main" val="129892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4"/>
          <p:cNvSpPr>
            <a:spLocks noGrp="1" noChangeArrowheads="1"/>
          </p:cNvSpPr>
          <p:nvPr>
            <p:ph type="sldNum" sz="quarter" idx="12"/>
          </p:nvPr>
        </p:nvSpPr>
        <p:spPr>
          <a:ln/>
        </p:spPr>
        <p:txBody>
          <a:bodyPr/>
          <a:lstStyle>
            <a:lvl1pPr>
              <a:defRPr/>
            </a:lvl1pPr>
          </a:lstStyle>
          <a:p>
            <a:pPr>
              <a:defRPr/>
            </a:pPr>
            <a:fld id="{D06B2D6F-CB93-4261-9230-FC898D236A63}" type="slidenum">
              <a:rPr lang="ja-JP" altLang="en-US"/>
              <a:pPr>
                <a:defRPr/>
              </a:pPr>
              <a:t>‹#›</a:t>
            </a:fld>
            <a:endParaRPr lang="en-US" altLang="ja-JP"/>
          </a:p>
        </p:txBody>
      </p:sp>
    </p:spTree>
    <p:extLst>
      <p:ext uri="{BB962C8B-B14F-4D97-AF65-F5344CB8AC3E}">
        <p14:creationId xmlns:p14="http://schemas.microsoft.com/office/powerpoint/2010/main" val="36745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pPr>
              <a:defRPr/>
            </a:pPr>
            <a:fld id="{6D7C0B91-304C-4EF2-A6DD-72A2E5106BA6}" type="slidenum">
              <a:rPr lang="ja-JP" altLang="en-US"/>
              <a:pPr>
                <a:defRPr/>
              </a:pPr>
              <a:t>‹#›</a:t>
            </a:fld>
            <a:endParaRPr lang="en-US" altLang="ja-JP"/>
          </a:p>
        </p:txBody>
      </p:sp>
    </p:spTree>
    <p:extLst>
      <p:ext uri="{BB962C8B-B14F-4D97-AF65-F5344CB8AC3E}">
        <p14:creationId xmlns:p14="http://schemas.microsoft.com/office/powerpoint/2010/main" val="379013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34"/>
          <p:cNvSpPr>
            <a:spLocks noGrp="1" noChangeArrowheads="1"/>
          </p:cNvSpPr>
          <p:nvPr>
            <p:ph type="sldNum" sz="quarter" idx="12"/>
          </p:nvPr>
        </p:nvSpPr>
        <p:spPr>
          <a:ln/>
        </p:spPr>
        <p:txBody>
          <a:bodyPr/>
          <a:lstStyle>
            <a:lvl1pPr>
              <a:defRPr/>
            </a:lvl1pPr>
          </a:lstStyle>
          <a:p>
            <a:pPr>
              <a:defRPr/>
            </a:pPr>
            <a:fld id="{F8FD6BF7-359D-48CD-8D50-DB7D3D5912A4}" type="slidenum">
              <a:rPr lang="ja-JP" altLang="en-US"/>
              <a:pPr>
                <a:defRPr/>
              </a:pPr>
              <a:t>‹#›</a:t>
            </a:fld>
            <a:endParaRPr lang="en-US" altLang="ja-JP"/>
          </a:p>
        </p:txBody>
      </p:sp>
    </p:spTree>
    <p:extLst>
      <p:ext uri="{BB962C8B-B14F-4D97-AF65-F5344CB8AC3E}">
        <p14:creationId xmlns:p14="http://schemas.microsoft.com/office/powerpoint/2010/main" val="11105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34"/>
          <p:cNvSpPr>
            <a:spLocks noGrp="1" noChangeArrowheads="1"/>
          </p:cNvSpPr>
          <p:nvPr>
            <p:ph type="sldNum" sz="quarter" idx="12"/>
          </p:nvPr>
        </p:nvSpPr>
        <p:spPr>
          <a:ln/>
        </p:spPr>
        <p:txBody>
          <a:bodyPr/>
          <a:lstStyle>
            <a:lvl1pPr>
              <a:defRPr/>
            </a:lvl1pPr>
          </a:lstStyle>
          <a:p>
            <a:pPr>
              <a:defRPr/>
            </a:pPr>
            <a:fld id="{189DB0A8-BEF5-410D-A275-6F76443C0B6F}" type="slidenum">
              <a:rPr lang="ja-JP" altLang="en-US"/>
              <a:pPr>
                <a:defRPr/>
              </a:pPr>
              <a:t>‹#›</a:t>
            </a:fld>
            <a:endParaRPr lang="en-US" altLang="ja-JP"/>
          </a:p>
        </p:txBody>
      </p:sp>
    </p:spTree>
    <p:extLst>
      <p:ext uri="{BB962C8B-B14F-4D97-AF65-F5344CB8AC3E}">
        <p14:creationId xmlns:p14="http://schemas.microsoft.com/office/powerpoint/2010/main" val="27867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34"/>
          <p:cNvSpPr>
            <a:spLocks noGrp="1" noChangeArrowheads="1"/>
          </p:cNvSpPr>
          <p:nvPr>
            <p:ph type="sldNum" sz="quarter" idx="12"/>
          </p:nvPr>
        </p:nvSpPr>
        <p:spPr>
          <a:ln/>
        </p:spPr>
        <p:txBody>
          <a:bodyPr/>
          <a:lstStyle>
            <a:lvl1pPr>
              <a:defRPr/>
            </a:lvl1pPr>
          </a:lstStyle>
          <a:p>
            <a:pPr>
              <a:defRPr/>
            </a:pPr>
            <a:fld id="{B1934E75-0D90-4335-BFDB-3EE065AB50B1}" type="slidenum">
              <a:rPr lang="ja-JP" altLang="en-US"/>
              <a:pPr>
                <a:defRPr/>
              </a:pPr>
              <a:t>‹#›</a:t>
            </a:fld>
            <a:endParaRPr lang="en-US" altLang="ja-JP"/>
          </a:p>
        </p:txBody>
      </p:sp>
    </p:spTree>
    <p:extLst>
      <p:ext uri="{BB962C8B-B14F-4D97-AF65-F5344CB8AC3E}">
        <p14:creationId xmlns:p14="http://schemas.microsoft.com/office/powerpoint/2010/main" val="35290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pPr>
              <a:defRPr/>
            </a:pPr>
            <a:fld id="{D6B700EE-270E-4C22-84F6-18035E3AC7D1}" type="slidenum">
              <a:rPr lang="ja-JP" altLang="en-US"/>
              <a:pPr>
                <a:defRPr/>
              </a:pPr>
              <a:t>‹#›</a:t>
            </a:fld>
            <a:endParaRPr lang="en-US" altLang="ja-JP"/>
          </a:p>
        </p:txBody>
      </p:sp>
    </p:spTree>
    <p:extLst>
      <p:ext uri="{BB962C8B-B14F-4D97-AF65-F5344CB8AC3E}">
        <p14:creationId xmlns:p14="http://schemas.microsoft.com/office/powerpoint/2010/main" val="282867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4"/>
          <p:cNvSpPr>
            <a:spLocks noGrp="1" noChangeArrowheads="1"/>
          </p:cNvSpPr>
          <p:nvPr>
            <p:ph type="sldNum" sz="quarter" idx="12"/>
          </p:nvPr>
        </p:nvSpPr>
        <p:spPr>
          <a:ln/>
        </p:spPr>
        <p:txBody>
          <a:bodyPr/>
          <a:lstStyle>
            <a:lvl1pPr>
              <a:defRPr/>
            </a:lvl1pPr>
          </a:lstStyle>
          <a:p>
            <a:pPr>
              <a:defRPr/>
            </a:pPr>
            <a:fld id="{EB8EF6BE-4665-4660-B6B6-363C791D3898}" type="slidenum">
              <a:rPr lang="ja-JP" altLang="en-US"/>
              <a:pPr>
                <a:defRPr/>
              </a:pPr>
              <a:t>‹#›</a:t>
            </a:fld>
            <a:endParaRPr lang="en-US" altLang="ja-JP"/>
          </a:p>
        </p:txBody>
      </p:sp>
    </p:spTree>
    <p:extLst>
      <p:ext uri="{BB962C8B-B14F-4D97-AF65-F5344CB8AC3E}">
        <p14:creationId xmlns:p14="http://schemas.microsoft.com/office/powerpoint/2010/main" val="149677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1032" name="Freeform 3"/>
            <p:cNvSpPr>
              <a:spLocks/>
            </p:cNvSpPr>
            <p:nvPr/>
          </p:nvSpPr>
          <p:spPr bwMode="hidden">
            <a:xfrm>
              <a:off x="1632" y="-5"/>
              <a:ext cx="1737" cy="4333"/>
            </a:xfrm>
            <a:custGeom>
              <a:avLst/>
              <a:gdLst>
                <a:gd name="T0" fmla="*/ 494 w 1737"/>
                <a:gd name="T1" fmla="*/ 4361 h 4320"/>
                <a:gd name="T2" fmla="*/ 1737 w 1737"/>
                <a:gd name="T3" fmla="*/ 4372 h 4320"/>
                <a:gd name="T4" fmla="*/ 524 w 1737"/>
                <a:gd name="T5" fmla="*/ 0 h 4320"/>
                <a:gd name="T6" fmla="*/ 0 w 1737"/>
                <a:gd name="T7" fmla="*/ 7 h 4320"/>
                <a:gd name="T8" fmla="*/ 494 w 1737"/>
                <a:gd name="T9" fmla="*/ 436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Freeform 4"/>
            <p:cNvSpPr>
              <a:spLocks/>
            </p:cNvSpPr>
            <p:nvPr/>
          </p:nvSpPr>
          <p:spPr bwMode="hidden">
            <a:xfrm>
              <a:off x="0" y="-7"/>
              <a:ext cx="1737" cy="4329"/>
            </a:xfrm>
            <a:custGeom>
              <a:avLst/>
              <a:gdLst>
                <a:gd name="T0" fmla="*/ 494 w 1737"/>
                <a:gd name="T1" fmla="*/ 4345 h 4320"/>
                <a:gd name="T2" fmla="*/ 1737 w 1737"/>
                <a:gd name="T3" fmla="*/ 4356 h 4320"/>
                <a:gd name="T4" fmla="*/ 524 w 1737"/>
                <a:gd name="T5" fmla="*/ 0 h 4320"/>
                <a:gd name="T6" fmla="*/ 0 w 1737"/>
                <a:gd name="T7" fmla="*/ 7 h 4320"/>
                <a:gd name="T8" fmla="*/ 494 w 1737"/>
                <a:gd name="T9" fmla="*/ 4345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 name="Freeform 5"/>
            <p:cNvSpPr>
              <a:spLocks/>
            </p:cNvSpPr>
            <p:nvPr/>
          </p:nvSpPr>
          <p:spPr bwMode="hidden">
            <a:xfrm>
              <a:off x="3744" y="-4"/>
              <a:ext cx="1739" cy="4330"/>
            </a:xfrm>
            <a:custGeom>
              <a:avLst/>
              <a:gdLst>
                <a:gd name="T0" fmla="*/ 494 w 1739"/>
                <a:gd name="T1" fmla="*/ 4066 h 4420"/>
                <a:gd name="T2" fmla="*/ 1739 w 1739"/>
                <a:gd name="T3" fmla="*/ 4071 h 4420"/>
                <a:gd name="T4" fmla="*/ 524 w 1739"/>
                <a:gd name="T5" fmla="*/ 0 h 4420"/>
                <a:gd name="T6" fmla="*/ 0 w 1739"/>
                <a:gd name="T7" fmla="*/ 7 h 4420"/>
                <a:gd name="T8" fmla="*/ 494 w 1739"/>
                <a:gd name="T9" fmla="*/ 4066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5" name="Freeform 6"/>
            <p:cNvSpPr>
              <a:spLocks/>
            </p:cNvSpPr>
            <p:nvPr/>
          </p:nvSpPr>
          <p:spPr bwMode="hidden">
            <a:xfrm>
              <a:off x="1920" y="-9"/>
              <a:ext cx="2080" cy="4324"/>
            </a:xfrm>
            <a:custGeom>
              <a:avLst/>
              <a:gdLst>
                <a:gd name="T0" fmla="*/ 0 w 2080"/>
                <a:gd name="T1" fmla="*/ 7 h 4338"/>
                <a:gd name="T2" fmla="*/ 1870 w 2080"/>
                <a:gd name="T3" fmla="*/ 4282 h 4338"/>
                <a:gd name="T4" fmla="*/ 2080 w 2080"/>
                <a:gd name="T5" fmla="*/ 4282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1043"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sp>
          <p:nvSpPr>
            <p:cNvPr id="1044" name="Freeform 15"/>
            <p:cNvSpPr>
              <a:spLocks/>
            </p:cNvSpPr>
            <p:nvPr/>
          </p:nvSpPr>
          <p:spPr bwMode="hidden">
            <a:xfrm>
              <a:off x="1632" y="3956"/>
              <a:ext cx="1737" cy="382"/>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5" name="Freeform 16"/>
            <p:cNvSpPr>
              <a:spLocks/>
            </p:cNvSpPr>
            <p:nvPr/>
          </p:nvSpPr>
          <p:spPr bwMode="hidden">
            <a:xfrm>
              <a:off x="0" y="3956"/>
              <a:ext cx="1737" cy="381"/>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 name="Freeform 17"/>
            <p:cNvSpPr>
              <a:spLocks/>
            </p:cNvSpPr>
            <p:nvPr/>
          </p:nvSpPr>
          <p:spPr bwMode="hidden">
            <a:xfrm>
              <a:off x="3744" y="3956"/>
              <a:ext cx="1739" cy="382"/>
            </a:xfrm>
            <a:custGeom>
              <a:avLst/>
              <a:gdLst>
                <a:gd name="T0" fmla="*/ 494 w 1739"/>
                <a:gd name="T1" fmla="*/ 0 h 4420"/>
                <a:gd name="T2" fmla="*/ 1739 w 1739"/>
                <a:gd name="T3" fmla="*/ 0 h 4420"/>
                <a:gd name="T4" fmla="*/ 524 w 1739"/>
                <a:gd name="T5" fmla="*/ 0 h 4420"/>
                <a:gd name="T6" fmla="*/ 0 w 1739"/>
                <a:gd name="T7" fmla="*/ 0 h 4420"/>
                <a:gd name="T8" fmla="*/ 494 w 1739"/>
                <a:gd name="T9" fmla="*/ 0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7" name="Freeform 18"/>
            <p:cNvSpPr>
              <a:spLocks/>
            </p:cNvSpPr>
            <p:nvPr/>
          </p:nvSpPr>
          <p:spPr bwMode="hidden">
            <a:xfrm>
              <a:off x="1920" y="3956"/>
              <a:ext cx="2080" cy="381"/>
            </a:xfrm>
            <a:custGeom>
              <a:avLst/>
              <a:gdLst>
                <a:gd name="T0" fmla="*/ 0 w 2080"/>
                <a:gd name="T1" fmla="*/ 0 h 4338"/>
                <a:gd name="T2" fmla="*/ 1870 w 2080"/>
                <a:gd name="T3" fmla="*/ 0 h 4338"/>
                <a:gd name="T4" fmla="*/ 2080 w 2080"/>
                <a:gd name="T5" fmla="*/ 0 h 4338"/>
                <a:gd name="T6" fmla="*/ 1033 w 2080"/>
                <a:gd name="T7" fmla="*/ 0 h 4338"/>
                <a:gd name="T8" fmla="*/ 0 w 2080"/>
                <a:gd name="T9" fmla="*/ 0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8" name="Rectangle 19"/>
            <p:cNvSpPr>
              <a:spLocks noChangeArrowheads="1"/>
            </p:cNvSpPr>
            <p:nvPr/>
          </p:nvSpPr>
          <p:spPr bwMode="hidden">
            <a:xfrm>
              <a:off x="0" y="3905"/>
              <a:ext cx="5760" cy="4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grpSp>
      <p:sp>
        <p:nvSpPr>
          <p:cNvPr id="1027"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ja-JP" altLang="en-US"/>
              <a:t>マスタ タイトルの書式設定</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5152" name="Rectangle 32"/>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a:latin typeface="+mn-lt"/>
              </a:defRPr>
            </a:lvl1pPr>
          </a:lstStyle>
          <a:p>
            <a:pPr>
              <a:defRPr/>
            </a:pPr>
            <a:endParaRPr lang="en-US" altLang="ja-JP"/>
          </a:p>
        </p:txBody>
      </p:sp>
      <p:sp>
        <p:nvSpPr>
          <p:cNvPr id="5153" name="Rectangle 33"/>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400">
                <a:latin typeface="+mn-lt"/>
              </a:defRPr>
            </a:lvl1pPr>
          </a:lstStyle>
          <a:p>
            <a:pPr>
              <a:defRPr/>
            </a:pPr>
            <a:endParaRPr lang="en-US" altLang="ja-JP"/>
          </a:p>
        </p:txBody>
      </p:sp>
      <p:sp>
        <p:nvSpPr>
          <p:cNvPr id="5154" name="Rectangle 34"/>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latin typeface="+mn-lt"/>
              </a:defRPr>
            </a:lvl1pPr>
          </a:lstStyle>
          <a:p>
            <a:pPr>
              <a:defRPr/>
            </a:pPr>
            <a:fld id="{4903AA37-5616-4710-9E81-8098F895D64A}" type="slidenum">
              <a:rPr lang="ja-JP" altLang="en-US"/>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Black" panose="020B0A040201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SzPct val="85000"/>
        <a:buBlip>
          <a:blip r:embed="rId13"/>
        </a:buBlip>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71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nvGrpSpPr>
            <p:cNvPr id="1034" name="Group 5"/>
            <p:cNvGrpSpPr>
              <a:grpSpLocks/>
            </p:cNvGrpSpPr>
            <p:nvPr userDrawn="1"/>
          </p:nvGrpSpPr>
          <p:grpSpPr bwMode="auto">
            <a:xfrm>
              <a:off x="0" y="4"/>
              <a:ext cx="5758" cy="4316"/>
              <a:chOff x="0" y="4"/>
              <a:chExt cx="5758" cy="4316"/>
            </a:xfrm>
          </p:grpSpPr>
          <p:sp>
            <p:nvSpPr>
              <p:cNvPr id="71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ja-JP" altLang="en-US" i="1" dirty="0">
                  <a:effectLst>
                    <a:outerShdw blurRad="38100" dist="38100" dir="2700000" algn="tl">
                      <a:srgbClr val="000000">
                        <a:alpha val="43137"/>
                      </a:srgbClr>
                    </a:outerShdw>
                  </a:effectLst>
                </a:endParaRPr>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000" i="0">
                <a:effectLst>
                  <a:outerShdw blurRad="38100" dist="38100" dir="2700000" algn="tl">
                    <a:srgbClr val="000000"/>
                  </a:outerShdw>
                </a:effectLst>
                <a:latin typeface="+mn-lt"/>
              </a:defRPr>
            </a:lvl1pPr>
          </a:lstStyle>
          <a:p>
            <a:pPr>
              <a:defRPr/>
            </a:pPr>
            <a:endParaRPr lang="en-US" altLang="ja-JP"/>
          </a:p>
        </p:txBody>
      </p:sp>
      <p:sp>
        <p:nvSpPr>
          <p:cNvPr id="71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000">
                <a:effectLst>
                  <a:outerShdw blurRad="38100" dist="38100" dir="2700000" algn="tl">
                    <a:srgbClr val="000000"/>
                  </a:outerShdw>
                </a:effectLst>
              </a:defRPr>
            </a:lvl1pPr>
          </a:lstStyle>
          <a:p>
            <a:pPr>
              <a:defRPr/>
            </a:pPr>
            <a:fld id="{70F622B4-91D1-40E8-A2B9-445277933922}" type="slidenum">
              <a:rPr lang="en-US" altLang="ja-JP"/>
              <a:pPr>
                <a:defRPr/>
              </a:pPr>
              <a:t>‹#›</a:t>
            </a:fld>
            <a:endParaRPr lang="en-US" altLang="ja-JP"/>
          </a:p>
        </p:txBody>
      </p:sp>
    </p:spTree>
    <p:extLst>
      <p:ext uri="{BB962C8B-B14F-4D97-AF65-F5344CB8AC3E}">
        <p14:creationId xmlns:p14="http://schemas.microsoft.com/office/powerpoint/2010/main" val="1068206584"/>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3.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1.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3.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5.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6.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hart" Target="../charts/chart7.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35.png"/><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ja-JP" altLang="en-US">
                <a:latin typeface="Times New Roman" panose="02020603050405020304" pitchFamily="18" charset="0"/>
              </a:rPr>
              <a:t>オペレーティングシステム</a:t>
            </a:r>
          </a:p>
        </p:txBody>
      </p:sp>
      <p:sp>
        <p:nvSpPr>
          <p:cNvPr id="5123" name="Rectangle 3"/>
          <p:cNvSpPr>
            <a:spLocks noGrp="1" noChangeArrowheads="1"/>
          </p:cNvSpPr>
          <p:nvPr>
            <p:ph type="subTitle" idx="1"/>
          </p:nvPr>
        </p:nvSpPr>
        <p:spPr>
          <a:xfrm>
            <a:off x="609600" y="3276600"/>
            <a:ext cx="7467600" cy="2974975"/>
          </a:xfrm>
        </p:spPr>
        <p:txBody>
          <a:bodyPr/>
          <a:lstStyle/>
          <a:p>
            <a:pPr eaLnBrk="1" hangingPunct="1"/>
            <a:r>
              <a:rPr lang="ja-JP" altLang="en-US" dirty="0">
                <a:latin typeface="Times New Roman" panose="02020603050405020304" pitchFamily="18" charset="0"/>
              </a:rPr>
              <a:t>第1回</a:t>
            </a:r>
          </a:p>
          <a:p>
            <a:pPr eaLnBrk="1" hangingPunct="1"/>
            <a:r>
              <a:rPr lang="ja-JP" altLang="en-US" dirty="0">
                <a:latin typeface="Times New Roman" panose="02020603050405020304" pitchFamily="18" charset="0"/>
              </a:rPr>
              <a:t>オペレーティングシステムの基本概念</a:t>
            </a:r>
          </a:p>
          <a:p>
            <a:pPr algn="r" eaLnBrk="1" hangingPunct="1"/>
            <a:r>
              <a:rPr lang="en-US" altLang="ja-JP" dirty="0">
                <a:latin typeface="Times New Roman" panose="02020603050405020304" pitchFamily="18" charset="0"/>
              </a:rPr>
              <a:t>http://www.info.kindai.ac.jp/OS</a:t>
            </a:r>
            <a:endParaRPr lang="ja-JP" altLang="en-US" dirty="0">
              <a:latin typeface="Times New Roman" panose="02020603050405020304" pitchFamily="18" charset="0"/>
            </a:endParaRPr>
          </a:p>
          <a:p>
            <a:pPr algn="r" eaLnBrk="1" hangingPunct="1"/>
            <a:r>
              <a:rPr lang="en-US" altLang="ja-JP" dirty="0">
                <a:latin typeface="Times New Roman" panose="02020603050405020304" pitchFamily="18" charset="0"/>
              </a:rPr>
              <a:t>E</a:t>
            </a:r>
            <a:r>
              <a:rPr lang="ja-JP" altLang="en-US" dirty="0">
                <a:latin typeface="Times New Roman" panose="02020603050405020304" pitchFamily="18" charset="0"/>
              </a:rPr>
              <a:t>館</a:t>
            </a:r>
            <a:r>
              <a:rPr lang="en-US" altLang="ja-JP" dirty="0">
                <a:latin typeface="Times New Roman" panose="02020603050405020304" pitchFamily="18" charset="0"/>
              </a:rPr>
              <a:t>3</a:t>
            </a:r>
            <a:r>
              <a:rPr lang="ja-JP" altLang="en-US" dirty="0">
                <a:latin typeface="Times New Roman" panose="02020603050405020304" pitchFamily="18" charset="0"/>
              </a:rPr>
              <a:t>階</a:t>
            </a:r>
            <a:r>
              <a:rPr lang="en-US" altLang="ja-JP" dirty="0">
                <a:latin typeface="Times New Roman" panose="02020603050405020304" pitchFamily="18" charset="0"/>
              </a:rPr>
              <a:t>E-331 </a:t>
            </a:r>
            <a:r>
              <a:rPr lang="ja-JP" altLang="en-US" dirty="0">
                <a:latin typeface="Times New Roman" panose="02020603050405020304" pitchFamily="18" charset="0"/>
              </a:rPr>
              <a:t>内線</a:t>
            </a:r>
            <a:r>
              <a:rPr lang="en-US" altLang="ja-JP" dirty="0">
                <a:latin typeface="Times New Roman" panose="02020603050405020304" pitchFamily="18" charset="0"/>
              </a:rPr>
              <a:t>5459</a:t>
            </a:r>
          </a:p>
          <a:p>
            <a:pPr algn="r" eaLnBrk="1" hangingPunct="1"/>
            <a:r>
              <a:rPr lang="en-US" altLang="ja-JP" dirty="0">
                <a:latin typeface="Times New Roman" panose="02020603050405020304" pitchFamily="18" charset="0"/>
              </a:rPr>
              <a:t>takasi-i@info.kindai.ac.jp</a:t>
            </a:r>
            <a:endParaRPr lang="ja-JP" altLang="en-US" dirty="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 Teams&#10;&#10;自動的に生成された説明">
            <a:extLst>
              <a:ext uri="{FF2B5EF4-FFF2-40B4-BE49-F238E27FC236}">
                <a16:creationId xmlns:a16="http://schemas.microsoft.com/office/drawing/2014/main" id="{224080B5-C05E-DE8E-6066-2B7CF0A55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Tree>
    <p:extLst>
      <p:ext uri="{BB962C8B-B14F-4D97-AF65-F5344CB8AC3E}">
        <p14:creationId xmlns:p14="http://schemas.microsoft.com/office/powerpoint/2010/main" val="3972163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a:t>
            </a:r>
            <a:r>
              <a:rPr lang="ja-JP" altLang="en-US" sz="3600">
                <a:latin typeface="Times New Roman" panose="02020603050405020304" pitchFamily="18" charset="0"/>
              </a:rPr>
              <a:t>(</a:t>
            </a:r>
            <a:r>
              <a:rPr lang="en-US" altLang="ja-JP" sz="3600">
                <a:latin typeface="Times New Roman" panose="02020603050405020304" pitchFamily="18" charset="0"/>
              </a:rPr>
              <a:t>kernel)</a:t>
            </a:r>
          </a:p>
        </p:txBody>
      </p:sp>
      <p:sp>
        <p:nvSpPr>
          <p:cNvPr id="68611" name="Rectangle 3"/>
          <p:cNvSpPr>
            <a:spLocks noGrp="1" noChangeArrowheads="1"/>
          </p:cNvSpPr>
          <p:nvPr>
            <p:ph type="body" idx="1"/>
          </p:nvPr>
        </p:nvSpPr>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の基本的なサービス</a:t>
            </a:r>
          </a:p>
          <a:p>
            <a:pPr lvl="1" eaLnBrk="1" hangingPunct="1"/>
            <a:r>
              <a:rPr lang="ja-JP" altLang="en-US">
                <a:latin typeface="Times New Roman" panose="02020603050405020304" pitchFamily="18" charset="0"/>
              </a:rPr>
              <a:t>資源の割付と保護</a:t>
            </a:r>
          </a:p>
          <a:p>
            <a:pPr lvl="1" eaLnBrk="1" hangingPunct="1"/>
            <a:r>
              <a:rPr lang="ja-JP" altLang="en-US">
                <a:latin typeface="Times New Roman" panose="02020603050405020304" pitchFamily="18" charset="0"/>
              </a:rPr>
              <a:t>プログラムの実行</a:t>
            </a:r>
          </a:p>
          <a:p>
            <a:pPr lvl="1" eaLnBrk="1" hangingPunct="1"/>
            <a:r>
              <a:rPr lang="ja-JP" altLang="en-US">
                <a:latin typeface="Times New Roman" panose="02020603050405020304" pitchFamily="18" charset="0"/>
              </a:rPr>
              <a:t>入出力操作</a:t>
            </a:r>
          </a:p>
          <a:p>
            <a:pPr lvl="1" eaLnBrk="1" hangingPunct="1"/>
            <a:r>
              <a:rPr lang="ja-JP" altLang="en-US">
                <a:latin typeface="Times New Roman" panose="02020603050405020304" pitchFamily="18" charset="0"/>
              </a:rPr>
              <a:t>ファイル操作</a:t>
            </a:r>
          </a:p>
        </p:txBody>
      </p:sp>
      <p:sp>
        <p:nvSpPr>
          <p:cNvPr id="151556" name="Text Box 4"/>
          <p:cNvSpPr txBox="1">
            <a:spLocks noChangeArrowheads="1"/>
          </p:cNvSpPr>
          <p:nvPr/>
        </p:nvSpPr>
        <p:spPr bwMode="auto">
          <a:xfrm>
            <a:off x="1295400" y="4876800"/>
            <a:ext cx="5008563"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4000" dirty="0">
                <a:latin typeface="Times New Roman" panose="02020603050405020304" pitchFamily="18" charset="0"/>
              </a:rPr>
              <a:t>カーネル</a:t>
            </a:r>
            <a:r>
              <a:rPr lang="ja-JP" altLang="en-US" sz="2800" dirty="0">
                <a:latin typeface="Times New Roman" panose="02020603050405020304" pitchFamily="18" charset="0"/>
              </a:rPr>
              <a:t>(</a:t>
            </a:r>
            <a:r>
              <a:rPr lang="en-US" altLang="ja-JP" sz="2800" dirty="0">
                <a:latin typeface="Times New Roman" panose="02020603050405020304" pitchFamily="18" charset="0"/>
              </a:rPr>
              <a:t>kernel)</a:t>
            </a:r>
          </a:p>
          <a:p>
            <a:pPr eaLnBrk="1" hangingPunct="1">
              <a:spcBef>
                <a:spcPct val="0"/>
              </a:spcBef>
              <a:buSzTx/>
              <a:buFontTx/>
              <a:buNone/>
            </a:pPr>
            <a:r>
              <a:rPr lang="ja-JP" altLang="en-US" sz="2800" dirty="0">
                <a:latin typeface="Times New Roman" panose="02020603050405020304" pitchFamily="18" charset="0"/>
              </a:rPr>
              <a:t>基本的サービスを行う</a:t>
            </a:r>
            <a:r>
              <a:rPr lang="en-US" altLang="ja-JP" sz="2800" dirty="0">
                <a:latin typeface="Times New Roman" panose="02020603050405020304" pitchFamily="18" charset="0"/>
              </a:rPr>
              <a:t>OS</a:t>
            </a:r>
            <a:r>
              <a:rPr lang="ja-JP" altLang="en-US" sz="2800" dirty="0">
                <a:latin typeface="Times New Roman" panose="02020603050405020304" pitchFamily="18" charset="0"/>
              </a:rPr>
              <a:t>の根幹</a:t>
            </a:r>
            <a:endParaRPr lang="en-US" altLang="ja-JP" sz="2800" dirty="0">
              <a:latin typeface="Times New Roman" panose="02020603050405020304" pitchFamily="18" charset="0"/>
            </a:endParaRPr>
          </a:p>
        </p:txBody>
      </p:sp>
      <p:sp>
        <p:nvSpPr>
          <p:cNvPr id="2" name="テキスト ボックス 1">
            <a:extLst>
              <a:ext uri="{FF2B5EF4-FFF2-40B4-BE49-F238E27FC236}">
                <a16:creationId xmlns:a16="http://schemas.microsoft.com/office/drawing/2014/main" id="{C1732917-D75A-4FC4-80E3-93B57F1DFA56}"/>
              </a:ext>
            </a:extLst>
          </p:cNvPr>
          <p:cNvSpPr txBox="1"/>
          <p:nvPr/>
        </p:nvSpPr>
        <p:spPr>
          <a:xfrm>
            <a:off x="2453229" y="6096000"/>
            <a:ext cx="4461478" cy="523220"/>
          </a:xfrm>
          <a:prstGeom prst="rect">
            <a:avLst/>
          </a:prstGeom>
          <a:noFill/>
        </p:spPr>
        <p:txBody>
          <a:bodyPr wrap="none" rtlCol="0">
            <a:spAutoFit/>
          </a:bodyPr>
          <a:lstStyle/>
          <a:p>
            <a:r>
              <a:rPr kumimoji="1" lang="ja-JP" altLang="en-US" sz="2800" dirty="0"/>
              <a:t>制御プログラムとしての役割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additive="base">
                                        <p:cTn id="7" dur="500" fill="hold"/>
                                        <p:tgtEl>
                                          <p:spTgt spid="151556"/>
                                        </p:tgtEl>
                                        <p:attrNameLst>
                                          <p:attrName>ppt_x</p:attrName>
                                        </p:attrNameLst>
                                      </p:cBhvr>
                                      <p:tavLst>
                                        <p:tav tm="0">
                                          <p:val>
                                            <p:strVal val="#ppt_x"/>
                                          </p:val>
                                        </p:tav>
                                        <p:tav tm="100000">
                                          <p:val>
                                            <p:strVal val="#ppt_x"/>
                                          </p:val>
                                        </p:tav>
                                      </p:tavLst>
                                    </p:anim>
                                    <p:anim calcmode="lin" valueType="num">
                                      <p:cBhvr additive="base">
                                        <p:cTn id="8"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a:t>
            </a:r>
          </a:p>
        </p:txBody>
      </p:sp>
      <p:grpSp>
        <p:nvGrpSpPr>
          <p:cNvPr id="69635" name="Group 3"/>
          <p:cNvGrpSpPr>
            <a:grpSpLocks/>
          </p:cNvGrpSpPr>
          <p:nvPr/>
        </p:nvGrpSpPr>
        <p:grpSpPr bwMode="auto">
          <a:xfrm>
            <a:off x="533400" y="6019800"/>
            <a:ext cx="7086600" cy="701675"/>
            <a:chOff x="624" y="3696"/>
            <a:chExt cx="4464" cy="442"/>
          </a:xfrm>
        </p:grpSpPr>
        <p:pic>
          <p:nvPicPr>
            <p:cNvPr id="69679" name="Picture 4" descr="C:\Documents and Settings\Takashi\My Documents\OS\image\icon-p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3696"/>
              <a:ext cx="52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80" name="Text Box 5"/>
            <p:cNvSpPr txBox="1">
              <a:spLocks noChangeArrowheads="1"/>
            </p:cNvSpPr>
            <p:nvPr/>
          </p:nvSpPr>
          <p:spPr bwMode="auto">
            <a:xfrm>
              <a:off x="1584" y="3744"/>
              <a:ext cx="1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69681" name="Rectangle 6"/>
            <p:cNvSpPr>
              <a:spLocks noChangeArrowheads="1"/>
            </p:cNvSpPr>
            <p:nvPr/>
          </p:nvSpPr>
          <p:spPr bwMode="auto">
            <a:xfrm>
              <a:off x="624" y="3696"/>
              <a:ext cx="4464" cy="43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82" name="Text Box 7"/>
            <p:cNvSpPr txBox="1">
              <a:spLocks noChangeArrowheads="1"/>
            </p:cNvSpPr>
            <p:nvPr/>
          </p:nvSpPr>
          <p:spPr bwMode="auto">
            <a:xfrm>
              <a:off x="3120" y="3696"/>
              <a:ext cx="158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機械語, 物理デバイス</a:t>
              </a:r>
            </a:p>
            <a:p>
              <a:pPr eaLnBrk="1" hangingPunct="1">
                <a:spcBef>
                  <a:spcPct val="0"/>
                </a:spcBef>
                <a:buSzTx/>
                <a:buFontTx/>
                <a:buNone/>
              </a:pPr>
              <a:r>
                <a:rPr lang="ja-JP" altLang="en-US" sz="2000">
                  <a:latin typeface="Times New Roman" panose="02020603050405020304" pitchFamily="18" charset="0"/>
                </a:rPr>
                <a:t>マイクロプログラム 等</a:t>
              </a:r>
            </a:p>
          </p:txBody>
        </p:sp>
      </p:grpSp>
      <p:grpSp>
        <p:nvGrpSpPr>
          <p:cNvPr id="69636" name="Group 8"/>
          <p:cNvGrpSpPr>
            <a:grpSpLocks/>
          </p:cNvGrpSpPr>
          <p:nvPr/>
        </p:nvGrpSpPr>
        <p:grpSpPr bwMode="auto">
          <a:xfrm>
            <a:off x="533400" y="2438400"/>
            <a:ext cx="7086600" cy="762000"/>
            <a:chOff x="576" y="1536"/>
            <a:chExt cx="4464" cy="480"/>
          </a:xfrm>
        </p:grpSpPr>
        <p:sp>
          <p:nvSpPr>
            <p:cNvPr id="69672" name="Rectangle 9"/>
            <p:cNvSpPr>
              <a:spLocks noChangeArrowheads="1"/>
            </p:cNvSpPr>
            <p:nvPr/>
          </p:nvSpPr>
          <p:spPr bwMode="auto">
            <a:xfrm>
              <a:off x="576" y="1536"/>
              <a:ext cx="4464"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69673" name="Text Box 10"/>
            <p:cNvSpPr txBox="1">
              <a:spLocks noChangeArrowheads="1"/>
            </p:cNvSpPr>
            <p:nvPr/>
          </p:nvSpPr>
          <p:spPr bwMode="auto">
            <a:xfrm>
              <a:off x="1824" y="1632"/>
              <a:ext cx="22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アプリケーションプログラム</a:t>
              </a:r>
            </a:p>
          </p:txBody>
        </p:sp>
        <p:grpSp>
          <p:nvGrpSpPr>
            <p:cNvPr id="69674" name="Group 11"/>
            <p:cNvGrpSpPr>
              <a:grpSpLocks noChangeAspect="1"/>
            </p:cNvGrpSpPr>
            <p:nvPr/>
          </p:nvGrpSpPr>
          <p:grpSpPr bwMode="auto">
            <a:xfrm>
              <a:off x="864" y="1536"/>
              <a:ext cx="524" cy="468"/>
              <a:chOff x="2304" y="1584"/>
              <a:chExt cx="1740" cy="1554"/>
            </a:xfrm>
          </p:grpSpPr>
          <p:sp>
            <p:nvSpPr>
              <p:cNvPr id="69675" name="Film"/>
              <p:cNvSpPr>
                <a:spLocks noChangeAspect="1"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69676" name="Sound"/>
              <p:cNvSpPr>
                <a:spLocks noChangeAspect="1"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69677" name="Photo"/>
              <p:cNvSpPr>
                <a:spLocks noChangeAspect="1"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69678" name="Music"/>
              <p:cNvSpPr>
                <a:spLocks noChangeAspect="1"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grpSp>
        <p:nvGrpSpPr>
          <p:cNvPr id="69637" name="Group 16"/>
          <p:cNvGrpSpPr>
            <a:grpSpLocks/>
          </p:cNvGrpSpPr>
          <p:nvPr/>
        </p:nvGrpSpPr>
        <p:grpSpPr bwMode="auto">
          <a:xfrm>
            <a:off x="533400" y="3276600"/>
            <a:ext cx="7086600" cy="701675"/>
            <a:chOff x="624" y="2208"/>
            <a:chExt cx="4464" cy="442"/>
          </a:xfrm>
        </p:grpSpPr>
        <p:sp>
          <p:nvSpPr>
            <p:cNvPr id="69663" name="Rectangle 17"/>
            <p:cNvSpPr>
              <a:spLocks noChangeArrowheads="1"/>
            </p:cNvSpPr>
            <p:nvPr/>
          </p:nvSpPr>
          <p:spPr bwMode="auto">
            <a:xfrm>
              <a:off x="624" y="2208"/>
              <a:ext cx="446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4" name="Text Box 18"/>
            <p:cNvSpPr txBox="1">
              <a:spLocks noChangeArrowheads="1"/>
            </p:cNvSpPr>
            <p:nvPr/>
          </p:nvSpPr>
          <p:spPr bwMode="auto">
            <a:xfrm>
              <a:off x="1488" y="2256"/>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システムプログラム</a:t>
              </a:r>
            </a:p>
          </p:txBody>
        </p:sp>
        <p:sp>
          <p:nvSpPr>
            <p:cNvPr id="69665" name="Text Box 19"/>
            <p:cNvSpPr txBox="1">
              <a:spLocks noChangeArrowheads="1"/>
            </p:cNvSpPr>
            <p:nvPr/>
          </p:nvSpPr>
          <p:spPr bwMode="auto">
            <a:xfrm>
              <a:off x="3264" y="2208"/>
              <a:ext cx="140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エディタ, コンパイラ</a:t>
              </a:r>
            </a:p>
            <a:p>
              <a:pPr eaLnBrk="1" hangingPunct="1">
                <a:spcBef>
                  <a:spcPct val="0"/>
                </a:spcBef>
                <a:buSzTx/>
                <a:buFontTx/>
                <a:buNone/>
              </a:pPr>
              <a:r>
                <a:rPr lang="ja-JP" altLang="en-US" sz="2000">
                  <a:latin typeface="Times New Roman" panose="02020603050405020304" pitchFamily="18" charset="0"/>
                </a:rPr>
                <a:t>リンカ, ローダ 等</a:t>
              </a:r>
            </a:p>
          </p:txBody>
        </p:sp>
        <p:grpSp>
          <p:nvGrpSpPr>
            <p:cNvPr id="69666" name="Group 20"/>
            <p:cNvGrpSpPr>
              <a:grpSpLocks/>
            </p:cNvGrpSpPr>
            <p:nvPr/>
          </p:nvGrpSpPr>
          <p:grpSpPr bwMode="auto">
            <a:xfrm>
              <a:off x="864" y="2256"/>
              <a:ext cx="480" cy="336"/>
              <a:chOff x="1968" y="1200"/>
              <a:chExt cx="480" cy="336"/>
            </a:xfrm>
          </p:grpSpPr>
          <p:sp>
            <p:nvSpPr>
              <p:cNvPr id="69667" name="Rectangle 21"/>
              <p:cNvSpPr>
                <a:spLocks noChangeArrowheads="1"/>
              </p:cNvSpPr>
              <p:nvPr/>
            </p:nvSpPr>
            <p:spPr bwMode="auto">
              <a:xfrm>
                <a:off x="1968" y="1200"/>
                <a:ext cx="480" cy="3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8" name="Rectangle 22"/>
              <p:cNvSpPr>
                <a:spLocks noChangeArrowheads="1"/>
              </p:cNvSpPr>
              <p:nvPr/>
            </p:nvSpPr>
            <p:spPr bwMode="auto">
              <a:xfrm>
                <a:off x="1968" y="1200"/>
                <a:ext cx="480" cy="4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69669" name="Line 23"/>
              <p:cNvSpPr>
                <a:spLocks noChangeShapeType="1"/>
              </p:cNvSpPr>
              <p:nvPr/>
            </p:nvSpPr>
            <p:spPr bwMode="auto">
              <a:xfrm>
                <a:off x="2016" y="1296"/>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70" name="Line 24"/>
              <p:cNvSpPr>
                <a:spLocks noChangeShapeType="1"/>
              </p:cNvSpPr>
              <p:nvPr/>
            </p:nvSpPr>
            <p:spPr bwMode="auto">
              <a:xfrm>
                <a:off x="2016" y="1344"/>
                <a:ext cx="192"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71" name="Line 25"/>
              <p:cNvSpPr>
                <a:spLocks noChangeShapeType="1"/>
              </p:cNvSpPr>
              <p:nvPr/>
            </p:nvSpPr>
            <p:spPr bwMode="auto">
              <a:xfrm>
                <a:off x="2016" y="1392"/>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grpSp>
        <p:nvGrpSpPr>
          <p:cNvPr id="69643" name="Group 39"/>
          <p:cNvGrpSpPr>
            <a:grpSpLocks/>
          </p:cNvGrpSpPr>
          <p:nvPr/>
        </p:nvGrpSpPr>
        <p:grpSpPr bwMode="auto">
          <a:xfrm>
            <a:off x="533400" y="4038600"/>
            <a:ext cx="7086600" cy="1905000"/>
            <a:chOff x="624" y="2544"/>
            <a:chExt cx="4464" cy="1200"/>
          </a:xfrm>
        </p:grpSpPr>
        <p:sp>
          <p:nvSpPr>
            <p:cNvPr id="69652" name="Rectangle 40"/>
            <p:cNvSpPr>
              <a:spLocks noChangeArrowheads="1"/>
            </p:cNvSpPr>
            <p:nvPr/>
          </p:nvSpPr>
          <p:spPr bwMode="auto">
            <a:xfrm>
              <a:off x="624" y="2544"/>
              <a:ext cx="4464" cy="1200"/>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69653" name="Text Box 41"/>
            <p:cNvSpPr txBox="1">
              <a:spLocks noChangeArrowheads="1"/>
            </p:cNvSpPr>
            <p:nvPr/>
          </p:nvSpPr>
          <p:spPr bwMode="auto">
            <a:xfrm>
              <a:off x="672" y="2592"/>
              <a:ext cx="83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solidFill>
                    <a:schemeClr val="bg2"/>
                  </a:solidFill>
                  <a:latin typeface="Times New Roman" panose="02020603050405020304" pitchFamily="18" charset="0"/>
                </a:rPr>
                <a:t>カーネル</a:t>
              </a:r>
            </a:p>
            <a:p>
              <a:pPr eaLnBrk="1" hangingPunct="1">
                <a:spcBef>
                  <a:spcPct val="0"/>
                </a:spcBef>
                <a:buSzTx/>
                <a:buFontTx/>
                <a:buNone/>
              </a:pPr>
              <a:r>
                <a:rPr lang="ja-JP" altLang="en-US" sz="2400">
                  <a:solidFill>
                    <a:schemeClr val="bg2"/>
                  </a:solidFill>
                  <a:latin typeface="Times New Roman" panose="02020603050405020304" pitchFamily="18" charset="0"/>
                </a:rPr>
                <a:t>(</a:t>
              </a:r>
              <a:r>
                <a:rPr lang="en-US" altLang="ja-JP" sz="2400">
                  <a:solidFill>
                    <a:schemeClr val="bg2"/>
                  </a:solidFill>
                  <a:latin typeface="Times New Roman" panose="02020603050405020304" pitchFamily="18" charset="0"/>
                </a:rPr>
                <a:t>kernel)</a:t>
              </a:r>
            </a:p>
          </p:txBody>
        </p:sp>
        <p:sp>
          <p:nvSpPr>
            <p:cNvPr id="69654" name="Text Box 42"/>
            <p:cNvSpPr txBox="1">
              <a:spLocks noChangeArrowheads="1"/>
            </p:cNvSpPr>
            <p:nvPr/>
          </p:nvSpPr>
          <p:spPr bwMode="auto">
            <a:xfrm>
              <a:off x="1728" y="2688"/>
              <a:ext cx="3118"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200">
                  <a:solidFill>
                    <a:srgbClr val="000000"/>
                  </a:solidFill>
                  <a:latin typeface="Times New Roman" panose="02020603050405020304" pitchFamily="18" charset="0"/>
                </a:rPr>
                <a:t>プロセス管理, 同期と通信制御 </a:t>
              </a:r>
            </a:p>
            <a:p>
              <a:pPr eaLnBrk="1" hangingPunct="1">
                <a:spcBef>
                  <a:spcPct val="0"/>
                </a:spcBef>
                <a:buSzTx/>
                <a:buFontTx/>
                <a:buNone/>
              </a:pPr>
              <a:r>
                <a:rPr lang="ja-JP" altLang="en-US" sz="2200">
                  <a:solidFill>
                    <a:srgbClr val="000000"/>
                  </a:solidFill>
                  <a:latin typeface="Times New Roman" panose="02020603050405020304" pitchFamily="18" charset="0"/>
                </a:rPr>
                <a:t>ファイルシステム, メモリ管理</a:t>
              </a:r>
            </a:p>
            <a:p>
              <a:pPr eaLnBrk="1" hangingPunct="1">
                <a:spcBef>
                  <a:spcPct val="0"/>
                </a:spcBef>
                <a:buSzTx/>
                <a:buFontTx/>
                <a:buNone/>
              </a:pPr>
              <a:r>
                <a:rPr lang="ja-JP" altLang="en-US" sz="2200">
                  <a:solidFill>
                    <a:srgbClr val="000000"/>
                  </a:solidFill>
                  <a:latin typeface="Times New Roman" panose="02020603050405020304" pitchFamily="18" charset="0"/>
                </a:rPr>
                <a:t>スケジューラ, 割り込み制御, 入出力制御</a:t>
              </a:r>
            </a:p>
            <a:p>
              <a:pPr eaLnBrk="1" hangingPunct="1">
                <a:spcBef>
                  <a:spcPct val="0"/>
                </a:spcBef>
                <a:buSzTx/>
                <a:buFontTx/>
                <a:buNone/>
              </a:pPr>
              <a:r>
                <a:rPr lang="ja-JP" altLang="en-US" sz="2200">
                  <a:solidFill>
                    <a:srgbClr val="000000"/>
                  </a:solidFill>
                  <a:latin typeface="Times New Roman" panose="02020603050405020304" pitchFamily="18" charset="0"/>
                </a:rPr>
                <a:t>タイマ管理, デバイスドライバ 等</a:t>
              </a:r>
            </a:p>
          </p:txBody>
        </p:sp>
      </p:grpSp>
      <p:grpSp>
        <p:nvGrpSpPr>
          <p:cNvPr id="152619" name="Group 43"/>
          <p:cNvGrpSpPr>
            <a:grpSpLocks/>
          </p:cNvGrpSpPr>
          <p:nvPr/>
        </p:nvGrpSpPr>
        <p:grpSpPr bwMode="auto">
          <a:xfrm>
            <a:off x="7607300" y="3962400"/>
            <a:ext cx="549275" cy="1981200"/>
            <a:chOff x="4792" y="2496"/>
            <a:chExt cx="346" cy="1248"/>
          </a:xfrm>
        </p:grpSpPr>
        <p:sp>
          <p:nvSpPr>
            <p:cNvPr id="69649" name="Text Box 44"/>
            <p:cNvSpPr txBox="1">
              <a:spLocks noChangeArrowheads="1"/>
            </p:cNvSpPr>
            <p:nvPr/>
          </p:nvSpPr>
          <p:spPr bwMode="auto">
            <a:xfrm>
              <a:off x="4792" y="2640"/>
              <a:ext cx="346" cy="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狭義のＯＳ</a:t>
              </a:r>
              <a:endParaRPr lang="en-US" altLang="ja-JP" sz="2400">
                <a:latin typeface="Times New Roman" panose="02020603050405020304" pitchFamily="18" charset="0"/>
              </a:endParaRPr>
            </a:p>
          </p:txBody>
        </p:sp>
        <p:sp>
          <p:nvSpPr>
            <p:cNvPr id="69650" name="Line 45"/>
            <p:cNvSpPr>
              <a:spLocks noChangeShapeType="1"/>
            </p:cNvSpPr>
            <p:nvPr/>
          </p:nvSpPr>
          <p:spPr bwMode="auto">
            <a:xfrm flipV="1">
              <a:off x="4944" y="2496"/>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51" name="Line 46"/>
            <p:cNvSpPr>
              <a:spLocks noChangeShapeType="1"/>
            </p:cNvSpPr>
            <p:nvPr/>
          </p:nvSpPr>
          <p:spPr bwMode="auto">
            <a:xfrm>
              <a:off x="4944" y="3600"/>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52623" name="Group 47"/>
          <p:cNvGrpSpPr>
            <a:grpSpLocks/>
          </p:cNvGrpSpPr>
          <p:nvPr/>
        </p:nvGrpSpPr>
        <p:grpSpPr bwMode="auto">
          <a:xfrm>
            <a:off x="8077641" y="3181350"/>
            <a:ext cx="609596" cy="2762250"/>
            <a:chOff x="5093" y="1536"/>
            <a:chExt cx="346" cy="2208"/>
          </a:xfrm>
        </p:grpSpPr>
        <p:sp>
          <p:nvSpPr>
            <p:cNvPr id="69646" name="Text Box 48"/>
            <p:cNvSpPr txBox="1">
              <a:spLocks noChangeArrowheads="1"/>
            </p:cNvSpPr>
            <p:nvPr/>
          </p:nvSpPr>
          <p:spPr bwMode="auto">
            <a:xfrm>
              <a:off x="5093" y="2064"/>
              <a:ext cx="346" cy="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広義のＯＳ</a:t>
              </a:r>
              <a:endParaRPr lang="en-US" altLang="ja-JP" sz="2400" dirty="0">
                <a:latin typeface="Times New Roman" panose="02020603050405020304" pitchFamily="18" charset="0"/>
              </a:endParaRPr>
            </a:p>
          </p:txBody>
        </p:sp>
        <p:sp>
          <p:nvSpPr>
            <p:cNvPr id="69647" name="Line 49"/>
            <p:cNvSpPr>
              <a:spLocks noChangeShapeType="1"/>
            </p:cNvSpPr>
            <p:nvPr/>
          </p:nvSpPr>
          <p:spPr bwMode="auto">
            <a:xfrm flipV="1">
              <a:off x="5280" y="1536"/>
              <a:ext cx="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48" name="Line 50"/>
            <p:cNvSpPr>
              <a:spLocks noChangeShapeType="1"/>
            </p:cNvSpPr>
            <p:nvPr/>
          </p:nvSpPr>
          <p:spPr bwMode="auto">
            <a:xfrm>
              <a:off x="5280" y="3257"/>
              <a:ext cx="0" cy="4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52" name="Group 28">
            <a:extLst>
              <a:ext uri="{FF2B5EF4-FFF2-40B4-BE49-F238E27FC236}">
                <a16:creationId xmlns:a16="http://schemas.microsoft.com/office/drawing/2014/main" id="{C47804A6-7DE1-4F35-8254-93CEF37805BA}"/>
              </a:ext>
            </a:extLst>
          </p:cNvPr>
          <p:cNvGrpSpPr>
            <a:grpSpLocks/>
          </p:cNvGrpSpPr>
          <p:nvPr/>
        </p:nvGrpSpPr>
        <p:grpSpPr bwMode="auto">
          <a:xfrm>
            <a:off x="195262" y="1638299"/>
            <a:ext cx="7040563" cy="628650"/>
            <a:chOff x="336" y="1008"/>
            <a:chExt cx="4435" cy="396"/>
          </a:xfrm>
        </p:grpSpPr>
        <p:pic>
          <p:nvPicPr>
            <p:cNvPr id="53" name="Picture 20" descr="人">
              <a:extLst>
                <a:ext uri="{FF2B5EF4-FFF2-40B4-BE49-F238E27FC236}">
                  <a16:creationId xmlns:a16="http://schemas.microsoft.com/office/drawing/2014/main" id="{9F1578AE-4340-4734-B507-A87618BD6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21">
              <a:extLst>
                <a:ext uri="{FF2B5EF4-FFF2-40B4-BE49-F238E27FC236}">
                  <a16:creationId xmlns:a16="http://schemas.microsoft.com/office/drawing/2014/main" id="{473AD465-C61F-4B0B-A13A-2CE68F8DFF83}"/>
                </a:ext>
              </a:extLst>
            </p:cNvPr>
            <p:cNvSpPr txBox="1">
              <a:spLocks noChangeArrowheads="1"/>
            </p:cNvSpPr>
            <p:nvPr/>
          </p:nvSpPr>
          <p:spPr bwMode="auto">
            <a:xfrm>
              <a:off x="336" y="1056"/>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5"/>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ユーザ</a:t>
              </a:r>
            </a:p>
          </p:txBody>
        </p:sp>
        <p:pic>
          <p:nvPicPr>
            <p:cNvPr id="55" name="Picture 23" descr="人">
              <a:extLst>
                <a:ext uri="{FF2B5EF4-FFF2-40B4-BE49-F238E27FC236}">
                  <a16:creationId xmlns:a16="http://schemas.microsoft.com/office/drawing/2014/main" id="{6C4C9C63-7449-4F28-98EC-485E0D34CB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descr="人">
              <a:extLst>
                <a:ext uri="{FF2B5EF4-FFF2-40B4-BE49-F238E27FC236}">
                  <a16:creationId xmlns:a16="http://schemas.microsoft.com/office/drawing/2014/main" id="{23ABAE44-45A7-406A-B17F-5200B4CBB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27">
              <a:extLst>
                <a:ext uri="{FF2B5EF4-FFF2-40B4-BE49-F238E27FC236}">
                  <a16:creationId xmlns:a16="http://schemas.microsoft.com/office/drawing/2014/main" id="{C96178EA-E135-4F0A-B68A-21F328645A18}"/>
                </a:ext>
              </a:extLst>
            </p:cNvPr>
            <p:cNvSpPr>
              <a:spLocks noChangeShapeType="1"/>
            </p:cNvSpPr>
            <p:nvPr/>
          </p:nvSpPr>
          <p:spPr bwMode="auto">
            <a:xfrm>
              <a:off x="3120" y="1200"/>
              <a:ext cx="100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52619"/>
                                        </p:tgtEl>
                                        <p:attrNameLst>
                                          <p:attrName>style.visibility</p:attrName>
                                        </p:attrNameLst>
                                      </p:cBhvr>
                                      <p:to>
                                        <p:strVal val="visible"/>
                                      </p:to>
                                    </p:set>
                                    <p:animEffect transition="in" filter="barn(outHorizontal)">
                                      <p:cBhvr>
                                        <p:cTn id="7" dur="500"/>
                                        <p:tgtEl>
                                          <p:spTgt spid="152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52623"/>
                                        </p:tgtEl>
                                        <p:attrNameLst>
                                          <p:attrName>style.visibility</p:attrName>
                                        </p:attrNameLst>
                                      </p:cBhvr>
                                      <p:to>
                                        <p:strVal val="visible"/>
                                      </p:to>
                                    </p:set>
                                    <p:animEffect transition="in" filter="barn(outHorizontal)">
                                      <p:cBhvr>
                                        <p:cTn id="12" dur="500"/>
                                        <p:tgtEl>
                                          <p:spTgt spid="15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カーネルの特徴</a:t>
            </a:r>
          </a:p>
        </p:txBody>
      </p:sp>
      <p:sp>
        <p:nvSpPr>
          <p:cNvPr id="70659" name="Rectangle 3"/>
          <p:cNvSpPr>
            <a:spLocks noGrp="1" noChangeArrowheads="1"/>
          </p:cNvSpPr>
          <p:nvPr>
            <p:ph type="body" idx="1"/>
          </p:nvPr>
        </p:nvSpPr>
        <p:spPr>
          <a:xfrm>
            <a:off x="288640" y="1962463"/>
            <a:ext cx="8747856" cy="4114800"/>
          </a:xfrm>
        </p:spPr>
        <p:txBody>
          <a:bodyPr/>
          <a:lstStyle/>
          <a:p>
            <a:pPr eaLnBrk="1" hangingPunct="1"/>
            <a:r>
              <a:rPr lang="ja-JP" altLang="en-US" dirty="0">
                <a:latin typeface="Times New Roman" panose="02020603050405020304" pitchFamily="18" charset="0"/>
              </a:rPr>
              <a:t>カーネルの特徴</a:t>
            </a:r>
          </a:p>
          <a:p>
            <a:pPr lvl="1" eaLnBrk="1" hangingPunct="1"/>
            <a:r>
              <a:rPr lang="ja-JP" altLang="en-US" dirty="0">
                <a:latin typeface="Times New Roman" panose="02020603050405020304" pitchFamily="18" charset="0"/>
              </a:rPr>
              <a:t>割込みにより起動</a:t>
            </a:r>
          </a:p>
          <a:p>
            <a:pPr lvl="1" eaLnBrk="1" hangingPunct="1"/>
            <a:r>
              <a:rPr lang="ja-JP" altLang="en-US" dirty="0">
                <a:latin typeface="Times New Roman" panose="02020603050405020304" pitchFamily="18" charset="0"/>
              </a:rPr>
              <a:t>カーネルモード(特権モード)で動作</a:t>
            </a:r>
          </a:p>
          <a:p>
            <a:pPr lvl="1" eaLnBrk="1" hangingPunct="1"/>
            <a:r>
              <a:rPr lang="ja-JP" altLang="en-US" dirty="0">
                <a:latin typeface="Times New Roman" panose="02020603050405020304" pitchFamily="18" charset="0"/>
              </a:rPr>
              <a:t>アプリケーションプログラムから記憶保護</a:t>
            </a:r>
          </a:p>
          <a:p>
            <a:pPr lvl="1" eaLnBrk="1" hangingPunct="1"/>
            <a:r>
              <a:rPr lang="ja-JP" altLang="en-US" dirty="0">
                <a:latin typeface="Times New Roman" panose="02020603050405020304" pitchFamily="18" charset="0"/>
              </a:rPr>
              <a:t>プログラム実行の管理</a:t>
            </a:r>
          </a:p>
          <a:p>
            <a:pPr lvl="1" eaLnBrk="1" hangingPunct="1"/>
            <a:r>
              <a:rPr lang="ja-JP" altLang="en-US" dirty="0">
                <a:latin typeface="Times New Roman" panose="02020603050405020304" pitchFamily="18" charset="0"/>
              </a:rPr>
              <a:t>計算機資源の管理</a:t>
            </a:r>
          </a:p>
          <a:p>
            <a:pPr lvl="1" eaLnBrk="1" hangingPunct="1"/>
            <a:r>
              <a:rPr lang="ja-JP" altLang="en-US" dirty="0">
                <a:latin typeface="Times New Roman" panose="02020603050405020304" pitchFamily="18" charset="0"/>
              </a:rPr>
              <a:t>特別な特権命令でアプリケーションプログラムに戻る</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カーネル</a:t>
            </a:r>
          </a:p>
        </p:txBody>
      </p:sp>
      <p:sp>
        <p:nvSpPr>
          <p:cNvPr id="71683" name="Rectangle 3"/>
          <p:cNvSpPr>
            <a:spLocks noGrp="1" noChangeArrowheads="1"/>
          </p:cNvSpPr>
          <p:nvPr>
            <p:ph type="body" idx="1"/>
          </p:nvPr>
        </p:nvSpPr>
        <p:spPr>
          <a:xfrm>
            <a:off x="685800" y="1752600"/>
            <a:ext cx="7848600" cy="5105400"/>
          </a:xfrm>
        </p:spPr>
        <p:txBody>
          <a:bodyPr/>
          <a:lstStyle/>
          <a:p>
            <a:pPr eaLnBrk="1" hangingPunct="1">
              <a:lnSpc>
                <a:spcPct val="90000"/>
              </a:lnSpc>
            </a:pPr>
            <a:r>
              <a:rPr lang="ja-JP" altLang="en-US">
                <a:latin typeface="Times New Roman" panose="02020603050405020304" pitchFamily="18" charset="0"/>
              </a:rPr>
              <a:t>カーネルが行うサービス</a:t>
            </a:r>
          </a:p>
          <a:p>
            <a:pPr lvl="1" eaLnBrk="1" hangingPunct="1">
              <a:lnSpc>
                <a:spcPct val="90000"/>
              </a:lnSpc>
            </a:pPr>
            <a:r>
              <a:rPr lang="ja-JP" altLang="en-US">
                <a:latin typeface="Times New Roman" panose="02020603050405020304" pitchFamily="18" charset="0"/>
              </a:rPr>
              <a:t>プロセス管理</a:t>
            </a:r>
          </a:p>
          <a:p>
            <a:pPr lvl="1" eaLnBrk="1" hangingPunct="1">
              <a:lnSpc>
                <a:spcPct val="90000"/>
              </a:lnSpc>
            </a:pPr>
            <a:r>
              <a:rPr lang="ja-JP" altLang="en-US">
                <a:latin typeface="Times New Roman" panose="02020603050405020304" pitchFamily="18" charset="0"/>
              </a:rPr>
              <a:t>同期と通信制御</a:t>
            </a:r>
          </a:p>
          <a:p>
            <a:pPr lvl="1" eaLnBrk="1" hangingPunct="1">
              <a:lnSpc>
                <a:spcPct val="90000"/>
              </a:lnSpc>
            </a:pPr>
            <a:r>
              <a:rPr lang="ja-JP" altLang="en-US">
                <a:latin typeface="Times New Roman" panose="02020603050405020304" pitchFamily="18" charset="0"/>
              </a:rPr>
              <a:t>ファイルシステム</a:t>
            </a:r>
          </a:p>
          <a:p>
            <a:pPr lvl="1" eaLnBrk="1" hangingPunct="1">
              <a:lnSpc>
                <a:spcPct val="90000"/>
              </a:lnSpc>
            </a:pPr>
            <a:r>
              <a:rPr lang="ja-JP" altLang="en-US">
                <a:latin typeface="Times New Roman" panose="02020603050405020304" pitchFamily="18" charset="0"/>
              </a:rPr>
              <a:t>メモリ管理</a:t>
            </a:r>
          </a:p>
          <a:p>
            <a:pPr lvl="1" eaLnBrk="1" hangingPunct="1">
              <a:lnSpc>
                <a:spcPct val="90000"/>
              </a:lnSpc>
            </a:pPr>
            <a:r>
              <a:rPr lang="ja-JP" altLang="en-US">
                <a:latin typeface="Times New Roman" panose="02020603050405020304" pitchFamily="18" charset="0"/>
              </a:rPr>
              <a:t>スケジューラ</a:t>
            </a:r>
          </a:p>
          <a:p>
            <a:pPr lvl="1" eaLnBrk="1" hangingPunct="1">
              <a:lnSpc>
                <a:spcPct val="90000"/>
              </a:lnSpc>
            </a:pPr>
            <a:r>
              <a:rPr lang="ja-JP" altLang="en-US">
                <a:latin typeface="Times New Roman" panose="02020603050405020304" pitchFamily="18" charset="0"/>
              </a:rPr>
              <a:t>割込み制御</a:t>
            </a:r>
          </a:p>
          <a:p>
            <a:pPr lvl="1" eaLnBrk="1" hangingPunct="1">
              <a:lnSpc>
                <a:spcPct val="90000"/>
              </a:lnSpc>
            </a:pPr>
            <a:r>
              <a:rPr lang="ja-JP" altLang="en-US">
                <a:latin typeface="Times New Roman" panose="02020603050405020304" pitchFamily="18" charset="0"/>
              </a:rPr>
              <a:t>入出力制御</a:t>
            </a:r>
          </a:p>
          <a:p>
            <a:pPr lvl="1" eaLnBrk="1" hangingPunct="1">
              <a:lnSpc>
                <a:spcPct val="90000"/>
              </a:lnSpc>
            </a:pPr>
            <a:r>
              <a:rPr lang="ja-JP" altLang="en-US">
                <a:latin typeface="Times New Roman" panose="02020603050405020304" pitchFamily="18" charset="0"/>
              </a:rPr>
              <a:t>タイマ制御</a:t>
            </a:r>
          </a:p>
          <a:p>
            <a:pPr lvl="1" eaLnBrk="1" hangingPunct="1">
              <a:lnSpc>
                <a:spcPct val="90000"/>
              </a:lnSpc>
            </a:pPr>
            <a:r>
              <a:rPr lang="ja-JP" altLang="en-US">
                <a:latin typeface="Times New Roman" panose="02020603050405020304" pitchFamily="18" charset="0"/>
              </a:rPr>
              <a:t>デバイスドライバ</a:t>
            </a:r>
          </a:p>
        </p:txBody>
      </p:sp>
      <p:sp>
        <p:nvSpPr>
          <p:cNvPr id="154628" name="Text Box 4"/>
          <p:cNvSpPr txBox="1">
            <a:spLocks noChangeArrowheads="1"/>
          </p:cNvSpPr>
          <p:nvPr/>
        </p:nvSpPr>
        <p:spPr bwMode="auto">
          <a:xfrm>
            <a:off x="4876800" y="4191000"/>
            <a:ext cx="28733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次週以降</a:t>
            </a:r>
          </a:p>
          <a:p>
            <a:pPr eaLnBrk="1" hangingPunct="1">
              <a:spcBef>
                <a:spcPct val="0"/>
              </a:spcBef>
              <a:buSzTx/>
              <a:buFontTx/>
              <a:buNone/>
            </a:pPr>
            <a:r>
              <a:rPr lang="ja-JP" altLang="en-US">
                <a:latin typeface="Times New Roman" panose="02020603050405020304" pitchFamily="18" charset="0"/>
              </a:rPr>
              <a:t>これらについて</a:t>
            </a:r>
          </a:p>
          <a:p>
            <a:pPr eaLnBrk="1" hangingPunct="1">
              <a:spcBef>
                <a:spcPct val="0"/>
              </a:spcBef>
              <a:buSzTx/>
              <a:buFontTx/>
              <a:buNone/>
            </a:pPr>
            <a:r>
              <a:rPr lang="ja-JP" altLang="en-US">
                <a:latin typeface="Times New Roman" panose="02020603050405020304" pitchFamily="18" charset="0"/>
              </a:rPr>
              <a:t>順次講義します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additive="base">
                                        <p:cTn id="7" dur="500" fill="hold"/>
                                        <p:tgtEl>
                                          <p:spTgt spid="154628"/>
                                        </p:tgtEl>
                                        <p:attrNameLst>
                                          <p:attrName>ppt_x</p:attrName>
                                        </p:attrNameLst>
                                      </p:cBhvr>
                                      <p:tavLst>
                                        <p:tav tm="0">
                                          <p:val>
                                            <p:strVal val="#ppt_x"/>
                                          </p:val>
                                        </p:tav>
                                        <p:tav tm="100000">
                                          <p:val>
                                            <p:strVal val="#ppt_x"/>
                                          </p:val>
                                        </p:tav>
                                      </p:tavLst>
                                    </p:anim>
                                    <p:anim calcmode="lin" valueType="num">
                                      <p:cBhvr additive="base">
                                        <p:cTn id="8"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の起動と終了</a:t>
            </a:r>
          </a:p>
        </p:txBody>
      </p:sp>
      <p:sp>
        <p:nvSpPr>
          <p:cNvPr id="72707" name="Rectangle 3"/>
          <p:cNvSpPr>
            <a:spLocks noGrp="1" noChangeArrowheads="1"/>
          </p:cNvSpPr>
          <p:nvPr>
            <p:ph type="body" idx="1"/>
          </p:nvPr>
        </p:nvSpPr>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はブートストラップとローダにより起動</a:t>
            </a:r>
          </a:p>
          <a:p>
            <a:pPr lvl="1" eaLnBrk="1" hangingPunct="1"/>
            <a:r>
              <a:rPr lang="ja-JP" altLang="en-US">
                <a:latin typeface="Times New Roman" panose="02020603050405020304" pitchFamily="18" charset="0"/>
              </a:rPr>
              <a:t>ブートストラップ(</a:t>
            </a:r>
            <a:r>
              <a:rPr lang="en-US" altLang="ja-JP">
                <a:latin typeface="Times New Roman" panose="02020603050405020304" pitchFamily="18" charset="0"/>
              </a:rPr>
              <a:t>bootstrap)</a:t>
            </a:r>
          </a:p>
          <a:p>
            <a:pPr lvl="2" eaLnBrk="1" hangingPunct="1"/>
            <a:r>
              <a:rPr lang="ja-JP" altLang="en-US">
                <a:latin typeface="Times New Roman" panose="02020603050405020304" pitchFamily="18" charset="0"/>
              </a:rPr>
              <a:t>ブート</a:t>
            </a:r>
            <a:r>
              <a:rPr lang="en-US" altLang="ja-JP">
                <a:latin typeface="Times New Roman" panose="02020603050405020304" pitchFamily="18" charset="0"/>
              </a:rPr>
              <a:t>ROM</a:t>
            </a:r>
            <a:r>
              <a:rPr lang="ja-JP" altLang="en-US">
                <a:latin typeface="Times New Roman" panose="02020603050405020304" pitchFamily="18" charset="0"/>
              </a:rPr>
              <a:t>上に書き込まれている</a:t>
            </a:r>
          </a:p>
          <a:p>
            <a:pPr lvl="2" eaLnBrk="1" hangingPunct="1"/>
            <a:r>
              <a:rPr lang="ja-JP" altLang="en-US">
                <a:latin typeface="Times New Roman" panose="02020603050405020304" pitchFamily="18" charset="0"/>
              </a:rPr>
              <a:t>ハードディスクからローダを読み出し, 起動する</a:t>
            </a:r>
          </a:p>
          <a:p>
            <a:pPr lvl="1" eaLnBrk="1" hangingPunct="1"/>
            <a:r>
              <a:rPr lang="ja-JP" altLang="en-US">
                <a:latin typeface="Times New Roman" panose="02020603050405020304" pitchFamily="18" charset="0"/>
              </a:rPr>
              <a:t>ローダ(</a:t>
            </a:r>
            <a:r>
              <a:rPr lang="en-US" altLang="ja-JP">
                <a:latin typeface="Times New Roman" panose="02020603050405020304" pitchFamily="18" charset="0"/>
              </a:rPr>
              <a:t>loader)</a:t>
            </a:r>
          </a:p>
          <a:p>
            <a:pPr lvl="2" eaLnBrk="1" hangingPunct="1"/>
            <a:r>
              <a:rPr lang="ja-JP" altLang="en-US">
                <a:latin typeface="Times New Roman" panose="02020603050405020304" pitchFamily="18" charset="0"/>
              </a:rPr>
              <a:t>ハードディスク上に書き込まれている</a:t>
            </a:r>
          </a:p>
          <a:p>
            <a:pPr lvl="2" eaLnBrk="1" hangingPunct="1"/>
            <a:r>
              <a:rPr lang="en-US" altLang="ja-JP">
                <a:latin typeface="Times New Roman" panose="02020603050405020304" pitchFamily="18" charset="0"/>
              </a:rPr>
              <a:t>OS</a:t>
            </a:r>
            <a:r>
              <a:rPr lang="ja-JP" altLang="en-US">
                <a:latin typeface="Times New Roman" panose="02020603050405020304" pitchFamily="18" charset="0"/>
              </a:rPr>
              <a:t>の初期化ルーチンを実行する</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の起動と終了</a:t>
            </a:r>
          </a:p>
        </p:txBody>
      </p:sp>
      <p:sp>
        <p:nvSpPr>
          <p:cNvPr id="73731" name="Rectangle 3"/>
          <p:cNvSpPr>
            <a:spLocks noChangeArrowheads="1"/>
          </p:cNvSpPr>
          <p:nvPr/>
        </p:nvSpPr>
        <p:spPr bwMode="auto">
          <a:xfrm>
            <a:off x="3733800" y="2438400"/>
            <a:ext cx="1676400"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73732" name="Text Box 4"/>
          <p:cNvSpPr txBox="1">
            <a:spLocks noChangeArrowheads="1"/>
          </p:cNvSpPr>
          <p:nvPr/>
        </p:nvSpPr>
        <p:spPr bwMode="auto">
          <a:xfrm>
            <a:off x="4038600" y="19050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73733" name="Rectangle 5"/>
          <p:cNvSpPr>
            <a:spLocks noChangeArrowheads="1"/>
          </p:cNvSpPr>
          <p:nvPr/>
        </p:nvSpPr>
        <p:spPr bwMode="auto">
          <a:xfrm>
            <a:off x="3733800" y="5562600"/>
            <a:ext cx="1600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73734" name="Text Box 6"/>
          <p:cNvSpPr txBox="1">
            <a:spLocks noChangeArrowheads="1"/>
          </p:cNvSpPr>
          <p:nvPr/>
        </p:nvSpPr>
        <p:spPr bwMode="auto">
          <a:xfrm>
            <a:off x="4114800" y="5181600"/>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a:latin typeface="Times New Roman" panose="02020603050405020304" pitchFamily="18" charset="0"/>
              </a:rPr>
              <a:t>ROM</a:t>
            </a:r>
          </a:p>
        </p:txBody>
      </p:sp>
      <p:sp>
        <p:nvSpPr>
          <p:cNvPr id="73735" name="AutoShape 7"/>
          <p:cNvSpPr>
            <a:spLocks noChangeArrowheads="1"/>
          </p:cNvSpPr>
          <p:nvPr/>
        </p:nvSpPr>
        <p:spPr bwMode="auto">
          <a:xfrm>
            <a:off x="6400800" y="2743200"/>
            <a:ext cx="2514600" cy="2514600"/>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73736" name="Text Box 8"/>
          <p:cNvSpPr txBox="1">
            <a:spLocks noChangeArrowheads="1"/>
          </p:cNvSpPr>
          <p:nvPr/>
        </p:nvSpPr>
        <p:spPr bwMode="auto">
          <a:xfrm>
            <a:off x="6629400" y="2209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73737" name="Rectangle 9"/>
          <p:cNvSpPr>
            <a:spLocks noChangeArrowheads="1"/>
          </p:cNvSpPr>
          <p:nvPr/>
        </p:nvSpPr>
        <p:spPr bwMode="auto">
          <a:xfrm>
            <a:off x="6477000" y="3581400"/>
            <a:ext cx="2286000" cy="685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73738" name="Rectangle 10"/>
          <p:cNvSpPr>
            <a:spLocks noChangeArrowheads="1"/>
          </p:cNvSpPr>
          <p:nvPr/>
        </p:nvSpPr>
        <p:spPr bwMode="auto">
          <a:xfrm>
            <a:off x="6858000" y="4419600"/>
            <a:ext cx="16002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solidFill>
                  <a:srgbClr val="000000"/>
                </a:solidFill>
                <a:latin typeface="Times New Roman" panose="02020603050405020304" pitchFamily="18" charset="0"/>
              </a:rPr>
              <a:t>ローダ</a:t>
            </a:r>
          </a:p>
        </p:txBody>
      </p:sp>
      <p:sp>
        <p:nvSpPr>
          <p:cNvPr id="73739" name="Rectangle 11"/>
          <p:cNvSpPr>
            <a:spLocks noChangeArrowheads="1"/>
          </p:cNvSpPr>
          <p:nvPr/>
        </p:nvSpPr>
        <p:spPr bwMode="auto">
          <a:xfrm>
            <a:off x="3733800" y="5638800"/>
            <a:ext cx="16002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solidFill>
                  <a:srgbClr val="000000"/>
                </a:solidFill>
                <a:latin typeface="Times New Roman" panose="02020603050405020304" pitchFamily="18" charset="0"/>
              </a:rPr>
              <a:t>ブートストラップ</a:t>
            </a:r>
          </a:p>
        </p:txBody>
      </p:sp>
      <p:sp>
        <p:nvSpPr>
          <p:cNvPr id="73740" name="Text Box 12"/>
          <p:cNvSpPr txBox="1">
            <a:spLocks noChangeArrowheads="1"/>
          </p:cNvSpPr>
          <p:nvPr/>
        </p:nvSpPr>
        <p:spPr bwMode="auto">
          <a:xfrm>
            <a:off x="304800" y="1600200"/>
            <a:ext cx="33051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sz="2400">
                <a:solidFill>
                  <a:schemeClr val="tx1"/>
                </a:solidFill>
                <a:latin typeface="Times New Roman" panose="02020603050405020304" pitchFamily="18" charset="0"/>
                <a:ea typeface="ＭＳ Ｐゴシック" panose="020B0600070205080204" pitchFamily="50" charset="-128"/>
              </a:defRPr>
            </a:lvl1pPr>
            <a:lvl2pPr marL="914400" indent="-457200">
              <a:defRPr kumimoji="1" sz="2400">
                <a:solidFill>
                  <a:schemeClr val="tx1"/>
                </a:solidFill>
                <a:latin typeface="Times New Roman" panose="02020603050405020304" pitchFamily="18" charset="0"/>
                <a:ea typeface="ＭＳ Ｐゴシック" panose="020B0600070205080204" pitchFamily="50" charset="-128"/>
              </a:defRPr>
            </a:lvl2pPr>
            <a:lvl3pPr marL="1371600" indent="-457200">
              <a:defRPr kumimoji="1" sz="2400">
                <a:solidFill>
                  <a:schemeClr val="tx1"/>
                </a:solidFill>
                <a:latin typeface="Times New Roman" panose="02020603050405020304" pitchFamily="18" charset="0"/>
                <a:ea typeface="ＭＳ Ｐゴシック" panose="020B0600070205080204" pitchFamily="50" charset="-128"/>
              </a:defRPr>
            </a:lvl3pPr>
            <a:lvl4pPr marL="1828800" indent="-457200">
              <a:defRPr kumimoji="1" sz="2400">
                <a:solidFill>
                  <a:schemeClr val="tx1"/>
                </a:solidFill>
                <a:latin typeface="Times New Roman" panose="02020603050405020304" pitchFamily="18" charset="0"/>
                <a:ea typeface="ＭＳ Ｐゴシック" panose="020B0600070205080204" pitchFamily="50" charset="-128"/>
              </a:defRPr>
            </a:lvl4pPr>
            <a:lvl5pPr marL="2286000" indent="-457200">
              <a:defRPr kumimoji="1" sz="2400">
                <a:solidFill>
                  <a:schemeClr val="tx1"/>
                </a:solidFill>
                <a:latin typeface="Times New Roman" panose="02020603050405020304" pitchFamily="18" charset="0"/>
                <a:ea typeface="ＭＳ Ｐゴシック" panose="020B0600070205080204" pitchFamily="50" charset="-128"/>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AutoNum type="arabicPeriod"/>
            </a:pPr>
            <a:r>
              <a:rPr lang="ja-JP" altLang="en-US"/>
              <a:t>電源</a:t>
            </a:r>
            <a:r>
              <a:rPr lang="en-US" altLang="ja-JP"/>
              <a:t>ON</a:t>
            </a:r>
          </a:p>
          <a:p>
            <a:pPr eaLnBrk="1" hangingPunct="1">
              <a:buFontTx/>
              <a:buAutoNum type="arabicPeriod"/>
            </a:pPr>
            <a:r>
              <a:rPr lang="ja-JP" altLang="en-US"/>
              <a:t>ブートストラップ実行</a:t>
            </a:r>
          </a:p>
          <a:p>
            <a:pPr eaLnBrk="1" hangingPunct="1">
              <a:buFontTx/>
              <a:buAutoNum type="arabicPeriod"/>
            </a:pPr>
            <a:r>
              <a:rPr lang="ja-JP" altLang="en-US"/>
              <a:t>ローダ読み込み</a:t>
            </a:r>
          </a:p>
          <a:p>
            <a:pPr eaLnBrk="1" hangingPunct="1">
              <a:buFontTx/>
              <a:buAutoNum type="arabicPeriod"/>
            </a:pPr>
            <a:r>
              <a:rPr lang="ja-JP" altLang="en-US"/>
              <a:t>ローダ実行</a:t>
            </a:r>
          </a:p>
          <a:p>
            <a:pPr eaLnBrk="1" hangingPunct="1">
              <a:buFontTx/>
              <a:buAutoNum type="arabicPeriod"/>
            </a:pPr>
            <a:r>
              <a:rPr lang="en-US" altLang="ja-JP"/>
              <a:t>OS</a:t>
            </a:r>
            <a:r>
              <a:rPr lang="ja-JP" altLang="en-US"/>
              <a:t>読み込み</a:t>
            </a:r>
          </a:p>
          <a:p>
            <a:pPr eaLnBrk="1" hangingPunct="1">
              <a:buFontTx/>
              <a:buAutoNum type="arabicPeriod"/>
            </a:pPr>
            <a:r>
              <a:rPr lang="ja-JP" altLang="en-US"/>
              <a:t>初期化ルーチン実行</a:t>
            </a:r>
          </a:p>
        </p:txBody>
      </p:sp>
      <p:pic>
        <p:nvPicPr>
          <p:cNvPr id="167949" name="Picture 13" descr="C:\Documents and Settings\Takashi\My Documents\OS\image\illust_power_m_blac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8768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50" name="Line 14"/>
          <p:cNvSpPr>
            <a:spLocks noChangeShapeType="1"/>
          </p:cNvSpPr>
          <p:nvPr/>
        </p:nvSpPr>
        <p:spPr bwMode="auto">
          <a:xfrm>
            <a:off x="2133600" y="5029200"/>
            <a:ext cx="1524000" cy="6096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43" name="Text Box 15"/>
          <p:cNvSpPr txBox="1">
            <a:spLocks noChangeArrowheads="1"/>
          </p:cNvSpPr>
          <p:nvPr/>
        </p:nvSpPr>
        <p:spPr bwMode="auto">
          <a:xfrm>
            <a:off x="1447800" y="4419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①</a:t>
            </a:r>
          </a:p>
        </p:txBody>
      </p:sp>
      <p:sp>
        <p:nvSpPr>
          <p:cNvPr id="167952" name="Line 16"/>
          <p:cNvSpPr>
            <a:spLocks noChangeShapeType="1"/>
          </p:cNvSpPr>
          <p:nvPr/>
        </p:nvSpPr>
        <p:spPr bwMode="auto">
          <a:xfrm flipV="1">
            <a:off x="5410200" y="4724400"/>
            <a:ext cx="1447800" cy="11430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167953" name="Group 17"/>
          <p:cNvGrpSpPr>
            <a:grpSpLocks/>
          </p:cNvGrpSpPr>
          <p:nvPr/>
        </p:nvGrpSpPr>
        <p:grpSpPr bwMode="auto">
          <a:xfrm>
            <a:off x="3276600" y="5715000"/>
            <a:ext cx="2057400" cy="457200"/>
            <a:chOff x="2064" y="3600"/>
            <a:chExt cx="1296" cy="288"/>
          </a:xfrm>
        </p:grpSpPr>
        <p:sp>
          <p:nvSpPr>
            <p:cNvPr id="73770" name="Text Box 18"/>
            <p:cNvSpPr txBox="1">
              <a:spLocks noChangeArrowheads="1"/>
            </p:cNvSpPr>
            <p:nvPr/>
          </p:nvSpPr>
          <p:spPr bwMode="auto">
            <a:xfrm>
              <a:off x="2064" y="360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②</a:t>
              </a:r>
            </a:p>
          </p:txBody>
        </p:sp>
        <p:sp>
          <p:nvSpPr>
            <p:cNvPr id="73771" name="Line 19"/>
            <p:cNvSpPr>
              <a:spLocks noChangeShapeType="1"/>
            </p:cNvSpPr>
            <p:nvPr/>
          </p:nvSpPr>
          <p:spPr bwMode="auto">
            <a:xfrm>
              <a:off x="2352" y="3792"/>
              <a:ext cx="1008"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67956" name="Line 20"/>
          <p:cNvSpPr>
            <a:spLocks noChangeShapeType="1"/>
          </p:cNvSpPr>
          <p:nvPr/>
        </p:nvSpPr>
        <p:spPr bwMode="auto">
          <a:xfrm flipV="1">
            <a:off x="5410200" y="3962400"/>
            <a:ext cx="1066800" cy="83820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47" name="Line 21"/>
          <p:cNvSpPr>
            <a:spLocks noChangeShapeType="1"/>
          </p:cNvSpPr>
          <p:nvPr/>
        </p:nvSpPr>
        <p:spPr bwMode="auto">
          <a:xfrm>
            <a:off x="6019800" y="5715000"/>
            <a:ext cx="990600" cy="0"/>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48" name="Text Box 22"/>
          <p:cNvSpPr txBox="1">
            <a:spLocks noChangeArrowheads="1"/>
          </p:cNvSpPr>
          <p:nvPr/>
        </p:nvSpPr>
        <p:spPr bwMode="auto">
          <a:xfrm>
            <a:off x="7086600" y="54864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起動命令</a:t>
            </a:r>
          </a:p>
        </p:txBody>
      </p:sp>
      <p:sp>
        <p:nvSpPr>
          <p:cNvPr id="73749" name="Line 23"/>
          <p:cNvSpPr>
            <a:spLocks noChangeShapeType="1"/>
          </p:cNvSpPr>
          <p:nvPr/>
        </p:nvSpPr>
        <p:spPr bwMode="auto">
          <a:xfrm>
            <a:off x="6019800" y="6172200"/>
            <a:ext cx="9906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50" name="Text Box 24"/>
          <p:cNvSpPr txBox="1">
            <a:spLocks noChangeArrowheads="1"/>
          </p:cNvSpPr>
          <p:nvPr/>
        </p:nvSpPr>
        <p:spPr bwMode="auto">
          <a:xfrm>
            <a:off x="7086600" y="59436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読み込み</a:t>
            </a:r>
          </a:p>
        </p:txBody>
      </p:sp>
      <p:sp>
        <p:nvSpPr>
          <p:cNvPr id="73751" name="Line 25"/>
          <p:cNvSpPr>
            <a:spLocks noChangeShapeType="1"/>
          </p:cNvSpPr>
          <p:nvPr/>
        </p:nvSpPr>
        <p:spPr bwMode="auto">
          <a:xfrm>
            <a:off x="6019800" y="6629400"/>
            <a:ext cx="990600"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52" name="Text Box 26"/>
          <p:cNvSpPr txBox="1">
            <a:spLocks noChangeArrowheads="1"/>
          </p:cNvSpPr>
          <p:nvPr/>
        </p:nvSpPr>
        <p:spPr bwMode="auto">
          <a:xfrm>
            <a:off x="7086600" y="64008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実行</a:t>
            </a:r>
          </a:p>
        </p:txBody>
      </p:sp>
      <p:grpSp>
        <p:nvGrpSpPr>
          <p:cNvPr id="167963" name="Group 27"/>
          <p:cNvGrpSpPr>
            <a:grpSpLocks/>
          </p:cNvGrpSpPr>
          <p:nvPr/>
        </p:nvGrpSpPr>
        <p:grpSpPr bwMode="auto">
          <a:xfrm>
            <a:off x="3733800" y="4267200"/>
            <a:ext cx="3124200" cy="762000"/>
            <a:chOff x="2352" y="2688"/>
            <a:chExt cx="1968" cy="480"/>
          </a:xfrm>
        </p:grpSpPr>
        <p:sp>
          <p:nvSpPr>
            <p:cNvPr id="73767" name="Rectangle 28"/>
            <p:cNvSpPr>
              <a:spLocks noChangeArrowheads="1"/>
            </p:cNvSpPr>
            <p:nvPr/>
          </p:nvSpPr>
          <p:spPr bwMode="auto">
            <a:xfrm>
              <a:off x="2352" y="2880"/>
              <a:ext cx="1056" cy="2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solidFill>
                    <a:srgbClr val="000000"/>
                  </a:solidFill>
                  <a:latin typeface="Times New Roman" panose="02020603050405020304" pitchFamily="18" charset="0"/>
                </a:rPr>
                <a:t>ローダ</a:t>
              </a:r>
            </a:p>
          </p:txBody>
        </p:sp>
        <p:sp>
          <p:nvSpPr>
            <p:cNvPr id="73768" name="Line 29"/>
            <p:cNvSpPr>
              <a:spLocks noChangeShapeType="1"/>
            </p:cNvSpPr>
            <p:nvPr/>
          </p:nvSpPr>
          <p:spPr bwMode="auto">
            <a:xfrm flipH="1">
              <a:off x="3456" y="2928"/>
              <a:ext cx="864" cy="96"/>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69" name="Text Box 30"/>
            <p:cNvSpPr txBox="1">
              <a:spLocks noChangeArrowheads="1"/>
            </p:cNvSpPr>
            <p:nvPr/>
          </p:nvSpPr>
          <p:spPr bwMode="auto">
            <a:xfrm>
              <a:off x="3744" y="268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③</a:t>
              </a:r>
            </a:p>
          </p:txBody>
        </p:sp>
      </p:grpSp>
      <p:grpSp>
        <p:nvGrpSpPr>
          <p:cNvPr id="167967" name="Group 31"/>
          <p:cNvGrpSpPr>
            <a:grpSpLocks/>
          </p:cNvGrpSpPr>
          <p:nvPr/>
        </p:nvGrpSpPr>
        <p:grpSpPr bwMode="auto">
          <a:xfrm>
            <a:off x="3276600" y="4648200"/>
            <a:ext cx="2133600" cy="457200"/>
            <a:chOff x="2064" y="2928"/>
            <a:chExt cx="1344" cy="288"/>
          </a:xfrm>
        </p:grpSpPr>
        <p:sp>
          <p:nvSpPr>
            <p:cNvPr id="73765" name="Line 32"/>
            <p:cNvSpPr>
              <a:spLocks noChangeShapeType="1"/>
            </p:cNvSpPr>
            <p:nvPr/>
          </p:nvSpPr>
          <p:spPr bwMode="auto">
            <a:xfrm>
              <a:off x="2352" y="3120"/>
              <a:ext cx="1056"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66" name="Text Box 33"/>
            <p:cNvSpPr txBox="1">
              <a:spLocks noChangeArrowheads="1"/>
            </p:cNvSpPr>
            <p:nvPr/>
          </p:nvSpPr>
          <p:spPr bwMode="auto">
            <a:xfrm>
              <a:off x="2064" y="292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④</a:t>
              </a:r>
            </a:p>
          </p:txBody>
        </p:sp>
      </p:grpSp>
      <p:grpSp>
        <p:nvGrpSpPr>
          <p:cNvPr id="167970" name="Group 34"/>
          <p:cNvGrpSpPr>
            <a:grpSpLocks/>
          </p:cNvGrpSpPr>
          <p:nvPr/>
        </p:nvGrpSpPr>
        <p:grpSpPr bwMode="auto">
          <a:xfrm>
            <a:off x="3733800" y="2895600"/>
            <a:ext cx="2743200" cy="1219200"/>
            <a:chOff x="2352" y="1824"/>
            <a:chExt cx="1728" cy="768"/>
          </a:xfrm>
        </p:grpSpPr>
        <p:grpSp>
          <p:nvGrpSpPr>
            <p:cNvPr id="73760" name="Group 35"/>
            <p:cNvGrpSpPr>
              <a:grpSpLocks/>
            </p:cNvGrpSpPr>
            <p:nvPr/>
          </p:nvGrpSpPr>
          <p:grpSpPr bwMode="auto">
            <a:xfrm>
              <a:off x="2352" y="1824"/>
              <a:ext cx="1056" cy="768"/>
              <a:chOff x="2352" y="1824"/>
              <a:chExt cx="1056" cy="768"/>
            </a:xfrm>
          </p:grpSpPr>
          <p:sp>
            <p:nvSpPr>
              <p:cNvPr id="73763" name="Rectangle 36"/>
              <p:cNvSpPr>
                <a:spLocks noChangeArrowheads="1"/>
              </p:cNvSpPr>
              <p:nvPr/>
            </p:nvSpPr>
            <p:spPr bwMode="auto">
              <a:xfrm>
                <a:off x="2352" y="1824"/>
                <a:ext cx="1056" cy="76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73764" name="Text Box 37"/>
              <p:cNvSpPr txBox="1">
                <a:spLocks noChangeArrowheads="1"/>
              </p:cNvSpPr>
              <p:nvPr/>
            </p:nvSpPr>
            <p:spPr bwMode="auto">
              <a:xfrm>
                <a:off x="2688" y="1872"/>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a:solidFill>
                      <a:srgbClr val="000000"/>
                    </a:solidFill>
                    <a:latin typeface="Times New Roman" panose="02020603050405020304" pitchFamily="18" charset="0"/>
                  </a:rPr>
                  <a:t>OS</a:t>
                </a:r>
              </a:p>
            </p:txBody>
          </p:sp>
        </p:grpSp>
        <p:sp>
          <p:nvSpPr>
            <p:cNvPr id="73761" name="Line 38"/>
            <p:cNvSpPr>
              <a:spLocks noChangeShapeType="1"/>
            </p:cNvSpPr>
            <p:nvPr/>
          </p:nvSpPr>
          <p:spPr bwMode="auto">
            <a:xfrm flipH="1" flipV="1">
              <a:off x="3408" y="2208"/>
              <a:ext cx="672" cy="24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62" name="Text Box 39"/>
            <p:cNvSpPr txBox="1">
              <a:spLocks noChangeArrowheads="1"/>
            </p:cNvSpPr>
            <p:nvPr/>
          </p:nvSpPr>
          <p:spPr bwMode="auto">
            <a:xfrm>
              <a:off x="3648" y="2064"/>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⑤</a:t>
              </a:r>
            </a:p>
          </p:txBody>
        </p:sp>
      </p:grpSp>
      <p:sp>
        <p:nvSpPr>
          <p:cNvPr id="167976" name="Rectangle 40"/>
          <p:cNvSpPr>
            <a:spLocks noChangeArrowheads="1"/>
          </p:cNvSpPr>
          <p:nvPr/>
        </p:nvSpPr>
        <p:spPr bwMode="auto">
          <a:xfrm>
            <a:off x="3733800" y="3581400"/>
            <a:ext cx="1676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初期化ルーチン</a:t>
            </a:r>
          </a:p>
        </p:txBody>
      </p:sp>
      <p:grpSp>
        <p:nvGrpSpPr>
          <p:cNvPr id="167977" name="Group 41"/>
          <p:cNvGrpSpPr>
            <a:grpSpLocks/>
          </p:cNvGrpSpPr>
          <p:nvPr/>
        </p:nvGrpSpPr>
        <p:grpSpPr bwMode="auto">
          <a:xfrm>
            <a:off x="3276600" y="3733800"/>
            <a:ext cx="2133600" cy="457200"/>
            <a:chOff x="2064" y="2352"/>
            <a:chExt cx="1344" cy="288"/>
          </a:xfrm>
        </p:grpSpPr>
        <p:sp>
          <p:nvSpPr>
            <p:cNvPr id="73758" name="Line 42"/>
            <p:cNvSpPr>
              <a:spLocks noChangeShapeType="1"/>
            </p:cNvSpPr>
            <p:nvPr/>
          </p:nvSpPr>
          <p:spPr bwMode="auto">
            <a:xfrm>
              <a:off x="2352" y="2544"/>
              <a:ext cx="1056" cy="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3759" name="Text Box 43"/>
            <p:cNvSpPr txBox="1">
              <a:spLocks noChangeArrowheads="1"/>
            </p:cNvSpPr>
            <p:nvPr/>
          </p:nvSpPr>
          <p:spPr bwMode="auto">
            <a:xfrm>
              <a:off x="2064" y="235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⑥</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7949"/>
                                        </p:tgtEl>
                                        <p:attrNameLst>
                                          <p:attrName>style.visibility</p:attrName>
                                        </p:attrNameLst>
                                      </p:cBhvr>
                                      <p:to>
                                        <p:strVal val="visible"/>
                                      </p:to>
                                    </p:set>
                                    <p:animEffect transition="in" filter="checkerboard(across)">
                                      <p:cBhvr>
                                        <p:cTn id="7" dur="500"/>
                                        <p:tgtEl>
                                          <p:spTgt spid="167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50"/>
                                        </p:tgtEl>
                                        <p:attrNameLst>
                                          <p:attrName>style.visibility</p:attrName>
                                        </p:attrNameLst>
                                      </p:cBhvr>
                                      <p:to>
                                        <p:strVal val="visible"/>
                                      </p:to>
                                    </p:set>
                                    <p:animEffect transition="in" filter="wipe(left)">
                                      <p:cBhvr>
                                        <p:cTn id="12" dur="500"/>
                                        <p:tgtEl>
                                          <p:spTgt spid="1679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7953"/>
                                        </p:tgtEl>
                                        <p:attrNameLst>
                                          <p:attrName>style.visibility</p:attrName>
                                        </p:attrNameLst>
                                      </p:cBhvr>
                                      <p:to>
                                        <p:strVal val="visible"/>
                                      </p:to>
                                    </p:set>
                                    <p:animEffect transition="in" filter="wipe(left)">
                                      <p:cBhvr>
                                        <p:cTn id="17" dur="500"/>
                                        <p:tgtEl>
                                          <p:spTgt spid="1679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52"/>
                                        </p:tgtEl>
                                        <p:attrNameLst>
                                          <p:attrName>style.visibility</p:attrName>
                                        </p:attrNameLst>
                                      </p:cBhvr>
                                      <p:to>
                                        <p:strVal val="visible"/>
                                      </p:to>
                                    </p:set>
                                    <p:animEffect transition="in" filter="wipe(left)">
                                      <p:cBhvr>
                                        <p:cTn id="22" dur="500"/>
                                        <p:tgtEl>
                                          <p:spTgt spid="1679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67963"/>
                                        </p:tgtEl>
                                        <p:attrNameLst>
                                          <p:attrName>style.visibility</p:attrName>
                                        </p:attrNameLst>
                                      </p:cBhvr>
                                      <p:to>
                                        <p:strVal val="visible"/>
                                      </p:to>
                                    </p:set>
                                    <p:animEffect transition="in" filter="wipe(right)">
                                      <p:cBhvr>
                                        <p:cTn id="27" dur="500"/>
                                        <p:tgtEl>
                                          <p:spTgt spid="1679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7967"/>
                                        </p:tgtEl>
                                        <p:attrNameLst>
                                          <p:attrName>style.visibility</p:attrName>
                                        </p:attrNameLst>
                                      </p:cBhvr>
                                      <p:to>
                                        <p:strVal val="visible"/>
                                      </p:to>
                                    </p:set>
                                    <p:animEffect transition="in" filter="wipe(left)">
                                      <p:cBhvr>
                                        <p:cTn id="32" dur="500"/>
                                        <p:tgtEl>
                                          <p:spTgt spid="1679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7956"/>
                                        </p:tgtEl>
                                        <p:attrNameLst>
                                          <p:attrName>style.visibility</p:attrName>
                                        </p:attrNameLst>
                                      </p:cBhvr>
                                      <p:to>
                                        <p:strVal val="visible"/>
                                      </p:to>
                                    </p:set>
                                    <p:animEffect transition="in" filter="wipe(left)">
                                      <p:cBhvr>
                                        <p:cTn id="37" dur="500"/>
                                        <p:tgtEl>
                                          <p:spTgt spid="1679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167970"/>
                                        </p:tgtEl>
                                        <p:attrNameLst>
                                          <p:attrName>style.visibility</p:attrName>
                                        </p:attrNameLst>
                                      </p:cBhvr>
                                      <p:to>
                                        <p:strVal val="visible"/>
                                      </p:to>
                                    </p:set>
                                    <p:animEffect transition="in" filter="wipe(right)">
                                      <p:cBhvr>
                                        <p:cTn id="42" dur="500"/>
                                        <p:tgtEl>
                                          <p:spTgt spid="1679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7976"/>
                                        </p:tgtEl>
                                        <p:attrNameLst>
                                          <p:attrName>style.visibility</p:attrName>
                                        </p:attrNameLst>
                                      </p:cBhvr>
                                      <p:to>
                                        <p:strVal val="visible"/>
                                      </p:to>
                                    </p:set>
                                    <p:animEffect transition="in" filter="checkerboard(across)">
                                      <p:cBhvr>
                                        <p:cTn id="47" dur="500"/>
                                        <p:tgtEl>
                                          <p:spTgt spid="1679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67977"/>
                                        </p:tgtEl>
                                        <p:attrNameLst>
                                          <p:attrName>style.visibility</p:attrName>
                                        </p:attrNameLst>
                                      </p:cBhvr>
                                      <p:to>
                                        <p:strVal val="visible"/>
                                      </p:to>
                                    </p:set>
                                    <p:animEffect transition="in" filter="checkerboard(across)">
                                      <p:cBhvr>
                                        <p:cTn id="52" dur="500"/>
                                        <p:tgtEl>
                                          <p:spTgt spid="167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0" grpId="0" animBg="1"/>
      <p:bldP spid="167952" grpId="0" animBg="1"/>
      <p:bldP spid="167956" grpId="0" animBg="1"/>
      <p:bldP spid="167976"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の起動と終了</a:t>
            </a:r>
          </a:p>
        </p:txBody>
      </p:sp>
      <p:sp>
        <p:nvSpPr>
          <p:cNvPr id="74755" name="Rectangle 3"/>
          <p:cNvSpPr>
            <a:spLocks noGrp="1" noChangeArrowheads="1"/>
          </p:cNvSpPr>
          <p:nvPr>
            <p:ph type="body" idx="1"/>
          </p:nvPr>
        </p:nvSpPr>
        <p:spPr/>
        <p:txBody>
          <a:bodyPr/>
          <a:lstStyle/>
          <a:p>
            <a:pPr marL="609600" indent="-609600" eaLnBrk="1" hangingPunct="1"/>
            <a:r>
              <a:rPr lang="en-US" altLang="ja-JP" dirty="0">
                <a:latin typeface="Times New Roman" panose="02020603050405020304" pitchFamily="18" charset="0"/>
              </a:rPr>
              <a:t>OS</a:t>
            </a:r>
            <a:r>
              <a:rPr lang="ja-JP" altLang="en-US" dirty="0">
                <a:latin typeface="Times New Roman" panose="02020603050405020304" pitchFamily="18" charset="0"/>
              </a:rPr>
              <a:t>の終了はシャットダウン(</a:t>
            </a:r>
            <a:r>
              <a:rPr lang="en-US" altLang="ja-JP" dirty="0">
                <a:latin typeface="Times New Roman" panose="02020603050405020304" pitchFamily="18" charset="0"/>
              </a:rPr>
              <a:t>shutdown)</a:t>
            </a:r>
            <a:r>
              <a:rPr lang="ja-JP" altLang="en-US" dirty="0">
                <a:latin typeface="Times New Roman" panose="02020603050405020304" pitchFamily="18" charset="0"/>
              </a:rPr>
              <a:t>プログラムで実行</a:t>
            </a:r>
          </a:p>
          <a:p>
            <a:pPr marL="990600" lvl="1" indent="-533400" eaLnBrk="1" hangingPunct="1"/>
            <a:r>
              <a:rPr lang="ja-JP" altLang="en-US" dirty="0">
                <a:latin typeface="Times New Roman" panose="02020603050405020304" pitchFamily="18" charset="0"/>
              </a:rPr>
              <a:t>シャットダウンプログラム</a:t>
            </a:r>
          </a:p>
          <a:p>
            <a:pPr marL="1371600" lvl="2" indent="-457200" eaLnBrk="1" hangingPunct="1">
              <a:buFont typeface="Wingdings" panose="05000000000000000000" pitchFamily="2" charset="2"/>
              <a:buAutoNum type="arabicPeriod"/>
            </a:pPr>
            <a:r>
              <a:rPr lang="ja-JP" altLang="en-US" dirty="0">
                <a:latin typeface="Times New Roman" panose="02020603050405020304" pitchFamily="18" charset="0"/>
              </a:rPr>
              <a:t>新規プロセスの生成,ログインを停止</a:t>
            </a:r>
          </a:p>
          <a:p>
            <a:pPr marL="1371600" lvl="2" indent="-457200" eaLnBrk="1" hangingPunct="1">
              <a:buFont typeface="Wingdings" panose="05000000000000000000" pitchFamily="2" charset="2"/>
              <a:buAutoNum type="arabicPeriod"/>
            </a:pPr>
            <a:r>
              <a:rPr lang="ja-JP" altLang="en-US" dirty="0">
                <a:latin typeface="Times New Roman" panose="02020603050405020304" pitchFamily="18" charset="0"/>
              </a:rPr>
              <a:t>実行中のプロセスが終了したことを確認</a:t>
            </a:r>
          </a:p>
          <a:p>
            <a:pPr marL="1371600" lvl="2" indent="-457200" eaLnBrk="1" hangingPunct="1">
              <a:buFont typeface="Wingdings" panose="05000000000000000000" pitchFamily="2" charset="2"/>
              <a:buAutoNum type="arabicPeriod"/>
            </a:pPr>
            <a:r>
              <a:rPr lang="ja-JP" altLang="en-US" dirty="0">
                <a:latin typeface="Times New Roman" panose="02020603050405020304" pitchFamily="18" charset="0"/>
              </a:rPr>
              <a:t>システムプログラムのファイルを閉じる</a:t>
            </a:r>
          </a:p>
          <a:p>
            <a:pPr marL="1371600" lvl="2" indent="-457200" eaLnBrk="1" hangingPunct="1">
              <a:buFont typeface="Wingdings" panose="05000000000000000000" pitchFamily="2" charset="2"/>
              <a:buAutoNum type="arabicPeriod"/>
            </a:pPr>
            <a:r>
              <a:rPr lang="ja-JP" altLang="en-US" dirty="0">
                <a:latin typeface="Times New Roman" panose="02020603050405020304" pitchFamily="18" charset="0"/>
              </a:rPr>
              <a:t>停止</a:t>
            </a:r>
          </a:p>
        </p:txBody>
      </p:sp>
      <p:sp>
        <p:nvSpPr>
          <p:cNvPr id="168964" name="Text Box 4"/>
          <p:cNvSpPr txBox="1">
            <a:spLocks noChangeArrowheads="1"/>
          </p:cNvSpPr>
          <p:nvPr/>
        </p:nvSpPr>
        <p:spPr bwMode="auto">
          <a:xfrm>
            <a:off x="1676400" y="5410200"/>
            <a:ext cx="5070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いきなり電源を切ってはいけない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 calcmode="lin" valueType="num">
                                      <p:cBhvr additive="base">
                                        <p:cTn id="7" dur="500" fill="hold"/>
                                        <p:tgtEl>
                                          <p:spTgt spid="168964"/>
                                        </p:tgtEl>
                                        <p:attrNameLst>
                                          <p:attrName>ppt_x</p:attrName>
                                        </p:attrNameLst>
                                      </p:cBhvr>
                                      <p:tavLst>
                                        <p:tav tm="0">
                                          <p:val>
                                            <p:strVal val="#ppt_x"/>
                                          </p:val>
                                        </p:tav>
                                        <p:tav tm="100000">
                                          <p:val>
                                            <p:strVal val="#ppt_x"/>
                                          </p:val>
                                        </p:tav>
                                      </p:tavLst>
                                    </p:anim>
                                    <p:anim calcmode="lin" valueType="num">
                                      <p:cBhvr additive="base">
                                        <p:cTn id="8"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4876E-7A2F-416F-BC29-20B28C0E7685}"/>
              </a:ext>
            </a:extLst>
          </p:cNvPr>
          <p:cNvSpPr>
            <a:spLocks noGrp="1"/>
          </p:cNvSpPr>
          <p:nvPr>
            <p:ph type="title"/>
          </p:nvPr>
        </p:nvSpPr>
        <p:spPr/>
        <p:txBody>
          <a:bodyPr/>
          <a:lstStyle/>
          <a:p>
            <a:r>
              <a:rPr lang="ja-JP" altLang="en-US" dirty="0"/>
              <a:t>課題テスト</a:t>
            </a:r>
            <a:endParaRPr kumimoji="1" lang="ja-JP" altLang="en-US" dirty="0"/>
          </a:p>
        </p:txBody>
      </p:sp>
      <p:sp>
        <p:nvSpPr>
          <p:cNvPr id="3" name="コンテンツ プレースホルダー 2">
            <a:extLst>
              <a:ext uri="{FF2B5EF4-FFF2-40B4-BE49-F238E27FC236}">
                <a16:creationId xmlns:a16="http://schemas.microsoft.com/office/drawing/2014/main" id="{4E2693AC-7246-468F-88A2-1D7EFC9236E8}"/>
              </a:ext>
            </a:extLst>
          </p:cNvPr>
          <p:cNvSpPr>
            <a:spLocks noGrp="1"/>
          </p:cNvSpPr>
          <p:nvPr>
            <p:ph idx="1"/>
          </p:nvPr>
        </p:nvSpPr>
        <p:spPr>
          <a:xfrm>
            <a:off x="990600" y="1981200"/>
            <a:ext cx="8001000" cy="4267200"/>
          </a:xfrm>
        </p:spPr>
        <p:txBody>
          <a:bodyPr/>
          <a:lstStyle/>
          <a:p>
            <a:r>
              <a:rPr lang="ja-JP" altLang="en-US" dirty="0">
                <a:latin typeface="Times New Roman" panose="02020603050405020304" pitchFamily="18" charset="0"/>
              </a:rPr>
              <a:t>毎週 </a:t>
            </a:r>
            <a:r>
              <a:rPr lang="en-US" altLang="ja-JP" dirty="0" err="1">
                <a:latin typeface="Times New Roman" panose="02020603050405020304" pitchFamily="18" charset="0"/>
              </a:rPr>
              <a:t>GoogleClassroom</a:t>
            </a:r>
            <a:r>
              <a:rPr lang="ja-JP" altLang="en-US" dirty="0">
                <a:latin typeface="Times New Roman" panose="02020603050405020304" pitchFamily="18" charset="0"/>
              </a:rPr>
              <a:t>上で課題テストを行う</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授業後～翌週の授業開始まで</a:t>
            </a:r>
            <a:endParaRPr lang="en-US" altLang="ja-JP" dirty="0">
              <a:latin typeface="Times New Roman" panose="02020603050405020304" pitchFamily="18" charset="0"/>
            </a:endParaRPr>
          </a:p>
          <a:p>
            <a:r>
              <a:rPr lang="en-US" altLang="ja-JP" dirty="0" err="1">
                <a:latin typeface="Times New Roman" panose="02020603050405020304" pitchFamily="18" charset="0"/>
              </a:rPr>
              <a:t>GoogleClassroom</a:t>
            </a:r>
            <a:r>
              <a:rPr kumimoji="1" lang="ja-JP" altLang="en-US" dirty="0">
                <a:latin typeface="Times New Roman" panose="02020603050405020304" pitchFamily="18" charset="0"/>
              </a:rPr>
              <a:t>で</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オペレーティングシステム</a:t>
            </a:r>
            <a:endParaRPr kumimoji="1"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⇒授業</a:t>
            </a:r>
            <a:endParaRPr lang="en-US" altLang="ja-JP" dirty="0">
              <a:latin typeface="Times New Roman" panose="02020603050405020304" pitchFamily="18" charset="0"/>
            </a:endParaRPr>
          </a:p>
          <a:p>
            <a:pPr marL="457200" lvl="1" indent="0">
              <a:buNone/>
            </a:pPr>
            <a:r>
              <a:rPr kumimoji="1" lang="ja-JP" altLang="en-US" dirty="0">
                <a:latin typeface="Times New Roman" panose="02020603050405020304" pitchFamily="18" charset="0"/>
              </a:rPr>
              <a:t>　⇒その回の課題</a:t>
            </a:r>
            <a:endParaRPr kumimoji="1" lang="en-US" altLang="ja-JP" dirty="0">
              <a:latin typeface="Times New Roman" panose="02020603050405020304" pitchFamily="18" charset="0"/>
            </a:endParaRPr>
          </a:p>
          <a:p>
            <a:pPr marL="457200" lvl="1" indent="0">
              <a:buNone/>
            </a:pPr>
            <a:r>
              <a:rPr lang="ja-JP" altLang="en-US" dirty="0">
                <a:latin typeface="Times New Roman" panose="02020603050405020304" pitchFamily="18" charset="0"/>
              </a:rPr>
              <a:t>と辿る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3943325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Web サイト&#10;&#10;自動的に生成された説明">
            <a:extLst>
              <a:ext uri="{FF2B5EF4-FFF2-40B4-BE49-F238E27FC236}">
                <a16:creationId xmlns:a16="http://schemas.microsoft.com/office/drawing/2014/main" id="{05365010-EED6-5C18-A5A3-A92D93AB8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4" name="四角形: 角を丸くする 3">
            <a:extLst>
              <a:ext uri="{FF2B5EF4-FFF2-40B4-BE49-F238E27FC236}">
                <a16:creationId xmlns:a16="http://schemas.microsoft.com/office/drawing/2014/main" id="{55B6DAC5-1A84-4415-B781-88C716D21FAB}"/>
              </a:ext>
            </a:extLst>
          </p:cNvPr>
          <p:cNvSpPr/>
          <p:nvPr/>
        </p:nvSpPr>
        <p:spPr bwMode="auto">
          <a:xfrm>
            <a:off x="3851920" y="980728"/>
            <a:ext cx="9144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3" name="四角形: 角を丸くする 2">
            <a:extLst>
              <a:ext uri="{FF2B5EF4-FFF2-40B4-BE49-F238E27FC236}">
                <a16:creationId xmlns:a16="http://schemas.microsoft.com/office/drawing/2014/main" id="{4BCEB86A-63FD-19CB-5D5E-F90E273E158A}"/>
              </a:ext>
            </a:extLst>
          </p:cNvPr>
          <p:cNvSpPr/>
          <p:nvPr/>
        </p:nvSpPr>
        <p:spPr bwMode="auto">
          <a:xfrm>
            <a:off x="899592" y="5008364"/>
            <a:ext cx="1676400" cy="1295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50501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8ACF683B-457E-8A90-2321-9A98B557D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7" name="四角形: 角を丸くする 6">
            <a:extLst>
              <a:ext uri="{FF2B5EF4-FFF2-40B4-BE49-F238E27FC236}">
                <a16:creationId xmlns:a16="http://schemas.microsoft.com/office/drawing/2014/main" id="{E62CCFE0-0138-4CC9-93AB-7F65274DB68C}"/>
              </a:ext>
            </a:extLst>
          </p:cNvPr>
          <p:cNvSpPr/>
          <p:nvPr/>
        </p:nvSpPr>
        <p:spPr bwMode="auto">
          <a:xfrm>
            <a:off x="1835696" y="5157192"/>
            <a:ext cx="1944216"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41073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99D9D2AA-5C42-7D14-752A-ABEC802FF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4" name="テキスト ボックス 3">
            <a:extLst>
              <a:ext uri="{FF2B5EF4-FFF2-40B4-BE49-F238E27FC236}">
                <a16:creationId xmlns:a16="http://schemas.microsoft.com/office/drawing/2014/main" id="{891F0BFC-AE50-441E-8A81-0F45BF96157E}"/>
              </a:ext>
            </a:extLst>
          </p:cNvPr>
          <p:cNvSpPr txBox="1"/>
          <p:nvPr/>
        </p:nvSpPr>
        <p:spPr>
          <a:xfrm>
            <a:off x="1371600" y="1295400"/>
            <a:ext cx="7106754" cy="707886"/>
          </a:xfrm>
          <a:prstGeom prst="rect">
            <a:avLst/>
          </a:prstGeom>
          <a:solidFill>
            <a:srgbClr val="003300"/>
          </a:solidFill>
          <a:ln>
            <a:solidFill>
              <a:schemeClr val="tx1"/>
            </a:solidFill>
          </a:ln>
        </p:spPr>
        <p:txBody>
          <a:bodyPr wrap="none" rtlCol="0">
            <a:spAutoFit/>
          </a:bodyPr>
          <a:lstStyle/>
          <a:p>
            <a:r>
              <a:rPr lang="en-US" altLang="ja-JP" sz="4000" dirty="0"/>
              <a:t>https://www.info.kindai.ac.jp/OS/</a:t>
            </a:r>
            <a:endParaRPr kumimoji="1" lang="ja-JP" altLang="en-US" sz="4000" dirty="0"/>
          </a:p>
        </p:txBody>
      </p:sp>
      <p:sp>
        <p:nvSpPr>
          <p:cNvPr id="6" name="四角形: 角を丸くする 5">
            <a:extLst>
              <a:ext uri="{FF2B5EF4-FFF2-40B4-BE49-F238E27FC236}">
                <a16:creationId xmlns:a16="http://schemas.microsoft.com/office/drawing/2014/main" id="{F14D81B2-6A91-40FC-20B6-5A7AA716B805}"/>
              </a:ext>
            </a:extLst>
          </p:cNvPr>
          <p:cNvSpPr/>
          <p:nvPr/>
        </p:nvSpPr>
        <p:spPr bwMode="auto">
          <a:xfrm>
            <a:off x="107504" y="4725144"/>
            <a:ext cx="5400600" cy="8374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3049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10;&#10;自動的に生成された説明">
            <a:extLst>
              <a:ext uri="{FF2B5EF4-FFF2-40B4-BE49-F238E27FC236}">
                <a16:creationId xmlns:a16="http://schemas.microsoft.com/office/drawing/2014/main" id="{385157BB-4C85-2E31-90B1-BC6D1699C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3" name="四角形: 角を丸くする 2">
            <a:extLst>
              <a:ext uri="{FF2B5EF4-FFF2-40B4-BE49-F238E27FC236}">
                <a16:creationId xmlns:a16="http://schemas.microsoft.com/office/drawing/2014/main" id="{1F3A52A0-600B-71BE-932E-8D0B5DD12837}"/>
              </a:ext>
            </a:extLst>
          </p:cNvPr>
          <p:cNvSpPr/>
          <p:nvPr/>
        </p:nvSpPr>
        <p:spPr bwMode="auto">
          <a:xfrm>
            <a:off x="1979712" y="4365104"/>
            <a:ext cx="3285728" cy="86409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6403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 Teams&#10;&#10;自動的に生成された説明">
            <a:extLst>
              <a:ext uri="{FF2B5EF4-FFF2-40B4-BE49-F238E27FC236}">
                <a16:creationId xmlns:a16="http://schemas.microsoft.com/office/drawing/2014/main" id="{50FF4782-44AA-6EC2-9B53-9A0D96C1A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Tree>
    <p:extLst>
      <p:ext uri="{BB962C8B-B14F-4D97-AF65-F5344CB8AC3E}">
        <p14:creationId xmlns:p14="http://schemas.microsoft.com/office/powerpoint/2010/main" val="198418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DAC17A71-3911-A68C-1F76-302AB4B9F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Tree>
    <p:extLst>
      <p:ext uri="{BB962C8B-B14F-4D97-AF65-F5344CB8AC3E}">
        <p14:creationId xmlns:p14="http://schemas.microsoft.com/office/powerpoint/2010/main" val="30390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29521866-B09E-00E5-1AC9-0DA41A5A1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4" name="四角形: 角を丸くする 3">
            <a:extLst>
              <a:ext uri="{FF2B5EF4-FFF2-40B4-BE49-F238E27FC236}">
                <a16:creationId xmlns:a16="http://schemas.microsoft.com/office/drawing/2014/main" id="{C51C72E8-8CC1-E595-8D4C-9D01D581F772}"/>
              </a:ext>
            </a:extLst>
          </p:cNvPr>
          <p:cNvSpPr/>
          <p:nvPr/>
        </p:nvSpPr>
        <p:spPr bwMode="auto">
          <a:xfrm>
            <a:off x="1907704" y="4725144"/>
            <a:ext cx="1944216" cy="64807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1039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B90A7661-3355-A991-A89F-8B8D4FA9A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3" name="四角形: 角を丸くする 2">
            <a:extLst>
              <a:ext uri="{FF2B5EF4-FFF2-40B4-BE49-F238E27FC236}">
                <a16:creationId xmlns:a16="http://schemas.microsoft.com/office/drawing/2014/main" id="{E78038B6-39FD-2FBD-5758-4B62B134DBB6}"/>
              </a:ext>
            </a:extLst>
          </p:cNvPr>
          <p:cNvSpPr/>
          <p:nvPr/>
        </p:nvSpPr>
        <p:spPr bwMode="auto">
          <a:xfrm>
            <a:off x="4355976" y="4293096"/>
            <a:ext cx="2808312" cy="72008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1891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あらまし</a:t>
            </a:r>
          </a:p>
        </p:txBody>
      </p:sp>
      <p:sp>
        <p:nvSpPr>
          <p:cNvPr id="9219"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オペレーティングシステム(</a:t>
            </a:r>
            <a:r>
              <a:rPr lang="en-US" altLang="ja-JP">
                <a:latin typeface="Times New Roman" panose="02020603050405020304" pitchFamily="18" charset="0"/>
              </a:rPr>
              <a:t>OS)</a:t>
            </a:r>
            <a:r>
              <a:rPr lang="ja-JP" altLang="en-US">
                <a:latin typeface="Times New Roman" panose="02020603050405020304" pitchFamily="18" charset="0"/>
              </a:rPr>
              <a:t>とは</a:t>
            </a:r>
          </a:p>
          <a:p>
            <a:pPr eaLnBrk="1" hangingPunct="1"/>
            <a:r>
              <a:rPr lang="en-US" altLang="ja-JP">
                <a:latin typeface="Times New Roman" panose="02020603050405020304" pitchFamily="18" charset="0"/>
              </a:rPr>
              <a:t>OS</a:t>
            </a:r>
            <a:r>
              <a:rPr lang="ja-JP" altLang="en-US">
                <a:latin typeface="Times New Roman" panose="02020603050405020304" pitchFamily="18" charset="0"/>
              </a:rPr>
              <a:t>の役割</a:t>
            </a:r>
          </a:p>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a:t>
            </a:r>
          </a:p>
          <a:p>
            <a:pPr eaLnBrk="1" hangingPunct="1"/>
            <a:r>
              <a:rPr lang="en-US" altLang="ja-JP">
                <a:latin typeface="Times New Roman" panose="02020603050405020304" pitchFamily="18" charset="0"/>
              </a:rPr>
              <a:t>OS</a:t>
            </a:r>
            <a:r>
              <a:rPr lang="ja-JP" altLang="en-US">
                <a:latin typeface="Times New Roman" panose="02020603050405020304" pitchFamily="18" charset="0"/>
              </a:rPr>
              <a:t>の構成</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計算機システムの要素</a:t>
            </a:r>
          </a:p>
        </p:txBody>
      </p:sp>
      <p:sp>
        <p:nvSpPr>
          <p:cNvPr id="10243" name="Rectangle 3"/>
          <p:cNvSpPr>
            <a:spLocks noGrp="1" noChangeArrowheads="1"/>
          </p:cNvSpPr>
          <p:nvPr>
            <p:ph type="body" idx="1"/>
          </p:nvPr>
        </p:nvSpPr>
        <p:spPr>
          <a:xfrm>
            <a:off x="685800" y="1981200"/>
            <a:ext cx="7772400" cy="4648200"/>
          </a:xfrm>
        </p:spPr>
        <p:txBody>
          <a:bodyPr/>
          <a:lstStyle/>
          <a:p>
            <a:pPr eaLnBrk="1" hangingPunct="1">
              <a:lnSpc>
                <a:spcPct val="90000"/>
              </a:lnSpc>
            </a:pPr>
            <a:r>
              <a:rPr lang="ja-JP" altLang="en-US">
                <a:latin typeface="Times New Roman" panose="02020603050405020304" pitchFamily="18" charset="0"/>
              </a:rPr>
              <a:t>ハードウェア</a:t>
            </a:r>
          </a:p>
          <a:p>
            <a:pPr lvl="1" eaLnBrk="1" hangingPunct="1">
              <a:lnSpc>
                <a:spcPct val="90000"/>
              </a:lnSpc>
            </a:pPr>
            <a:r>
              <a:rPr lang="ja-JP" altLang="en-US">
                <a:latin typeface="Times New Roman" panose="02020603050405020304" pitchFamily="18" charset="0"/>
              </a:rPr>
              <a:t>基本的な計算資源を供給する</a:t>
            </a:r>
          </a:p>
          <a:p>
            <a:pPr lvl="2" eaLnBrk="1" hangingPunct="1">
              <a:lnSpc>
                <a:spcPct val="90000"/>
              </a:lnSpc>
            </a:pPr>
            <a:r>
              <a:rPr lang="en-US" altLang="ja-JP">
                <a:latin typeface="Times New Roman" panose="02020603050405020304" pitchFamily="18" charset="0"/>
              </a:rPr>
              <a:t>CPU, </a:t>
            </a:r>
            <a:r>
              <a:rPr lang="ja-JP" altLang="en-US">
                <a:latin typeface="Times New Roman" panose="02020603050405020304" pitchFamily="18" charset="0"/>
              </a:rPr>
              <a:t>主記憶, </a:t>
            </a:r>
            <a:r>
              <a:rPr lang="en-US" altLang="ja-JP">
                <a:latin typeface="Times New Roman" panose="02020603050405020304" pitchFamily="18" charset="0"/>
              </a:rPr>
              <a:t>IO</a:t>
            </a:r>
            <a:r>
              <a:rPr lang="ja-JP" altLang="en-US">
                <a:latin typeface="Times New Roman" panose="02020603050405020304" pitchFamily="18" charset="0"/>
              </a:rPr>
              <a:t>装置等</a:t>
            </a:r>
          </a:p>
          <a:p>
            <a:pPr eaLnBrk="1" hangingPunct="1">
              <a:lnSpc>
                <a:spcPct val="90000"/>
              </a:lnSpc>
            </a:pPr>
            <a:r>
              <a:rPr lang="ja-JP" altLang="en-US">
                <a:latin typeface="Times New Roman" panose="02020603050405020304" pitchFamily="18" charset="0"/>
              </a:rPr>
              <a:t>アプリケーションプログラム(</a:t>
            </a:r>
            <a:r>
              <a:rPr lang="en-US" altLang="ja-JP">
                <a:latin typeface="Times New Roman" panose="02020603050405020304" pitchFamily="18" charset="0"/>
              </a:rPr>
              <a:t>AP)</a:t>
            </a:r>
          </a:p>
          <a:p>
            <a:pPr lvl="1" eaLnBrk="1" hangingPunct="1">
              <a:lnSpc>
                <a:spcPct val="90000"/>
              </a:lnSpc>
            </a:pPr>
            <a:r>
              <a:rPr lang="ja-JP" altLang="en-US">
                <a:latin typeface="Times New Roman" panose="02020603050405020304" pitchFamily="18" charset="0"/>
              </a:rPr>
              <a:t>システム資源を利用してユーザの問題を解く</a:t>
            </a:r>
          </a:p>
          <a:p>
            <a:pPr lvl="2" eaLnBrk="1" hangingPunct="1">
              <a:lnSpc>
                <a:spcPct val="90000"/>
              </a:lnSpc>
            </a:pPr>
            <a:r>
              <a:rPr lang="ja-JP" altLang="en-US">
                <a:latin typeface="Times New Roman" panose="02020603050405020304" pitchFamily="18" charset="0"/>
              </a:rPr>
              <a:t>コンパイラ, データベースシステム, ビデオゲーム, ビジネスプログラム等</a:t>
            </a:r>
          </a:p>
          <a:p>
            <a:pPr eaLnBrk="1" hangingPunct="1">
              <a:lnSpc>
                <a:spcPct val="90000"/>
              </a:lnSpc>
            </a:pPr>
            <a:r>
              <a:rPr lang="ja-JP" altLang="en-US">
                <a:latin typeface="Times New Roman" panose="02020603050405020304" pitchFamily="18" charset="0"/>
              </a:rPr>
              <a:t>ユーザ</a:t>
            </a:r>
          </a:p>
          <a:p>
            <a:pPr lvl="1" eaLnBrk="1" hangingPunct="1">
              <a:lnSpc>
                <a:spcPct val="90000"/>
              </a:lnSpc>
            </a:pPr>
            <a:r>
              <a:rPr lang="ja-JP" altLang="en-US">
                <a:latin typeface="Times New Roman" panose="02020603050405020304" pitchFamily="18" charset="0"/>
              </a:rPr>
              <a:t>計算機を利用して問題を解く</a:t>
            </a:r>
          </a:p>
          <a:p>
            <a:pPr lvl="2" eaLnBrk="1" hangingPunct="1">
              <a:lnSpc>
                <a:spcPct val="90000"/>
              </a:lnSpc>
            </a:pPr>
            <a:r>
              <a:rPr lang="ja-JP" altLang="en-US">
                <a:latin typeface="Times New Roman" panose="02020603050405020304" pitchFamily="18" charset="0"/>
              </a:rPr>
              <a:t>人間, マシン, 他の計算機等</a:t>
            </a:r>
          </a:p>
        </p:txBody>
      </p:sp>
      <p:grpSp>
        <p:nvGrpSpPr>
          <p:cNvPr id="10244" name="Group 6"/>
          <p:cNvGrpSpPr>
            <a:grpSpLocks/>
          </p:cNvGrpSpPr>
          <p:nvPr/>
        </p:nvGrpSpPr>
        <p:grpSpPr bwMode="auto">
          <a:xfrm>
            <a:off x="6705600" y="3124200"/>
            <a:ext cx="827088" cy="741363"/>
            <a:chOff x="2304" y="1584"/>
            <a:chExt cx="1740" cy="1554"/>
          </a:xfrm>
        </p:grpSpPr>
        <p:sp>
          <p:nvSpPr>
            <p:cNvPr id="10247"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0248"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0249"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0250"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pic>
        <p:nvPicPr>
          <p:cNvPr id="10245" name="Picture 11"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05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1336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オペレーティングシステムとは</a:t>
            </a:r>
          </a:p>
        </p:txBody>
      </p:sp>
      <p:sp>
        <p:nvSpPr>
          <p:cNvPr id="11267" name="Rectangle 3"/>
          <p:cNvSpPr>
            <a:spLocks noGrp="1" noChangeArrowheads="1"/>
          </p:cNvSpPr>
          <p:nvPr>
            <p:ph type="body" idx="1"/>
          </p:nvPr>
        </p:nvSpPr>
        <p:spPr>
          <a:xfrm>
            <a:off x="685800" y="1981200"/>
            <a:ext cx="7772400" cy="1447800"/>
          </a:xfrm>
        </p:spPr>
        <p:txBody>
          <a:bodyPr/>
          <a:lstStyle/>
          <a:p>
            <a:pPr eaLnBrk="1" hangingPunct="1"/>
            <a:r>
              <a:rPr lang="ja-JP" altLang="en-US" dirty="0">
                <a:latin typeface="Times New Roman" panose="02020603050405020304" pitchFamily="18" charset="0"/>
              </a:rPr>
              <a:t>ユーザとハードウェアの仲介の役割をするプログラム</a:t>
            </a:r>
          </a:p>
        </p:txBody>
      </p:sp>
      <p:grpSp>
        <p:nvGrpSpPr>
          <p:cNvPr id="9239" name="Group 23"/>
          <p:cNvGrpSpPr>
            <a:grpSpLocks/>
          </p:cNvGrpSpPr>
          <p:nvPr/>
        </p:nvGrpSpPr>
        <p:grpSpPr bwMode="auto">
          <a:xfrm>
            <a:off x="1600200" y="3200400"/>
            <a:ext cx="6400800" cy="3581400"/>
            <a:chOff x="1008" y="2016"/>
            <a:chExt cx="4032" cy="2256"/>
          </a:xfrm>
        </p:grpSpPr>
        <p:sp>
          <p:nvSpPr>
            <p:cNvPr id="11285" name="Rectangle 4"/>
            <p:cNvSpPr>
              <a:spLocks noChangeArrowheads="1"/>
            </p:cNvSpPr>
            <p:nvPr/>
          </p:nvSpPr>
          <p:spPr bwMode="auto">
            <a:xfrm>
              <a:off x="1008" y="2160"/>
              <a:ext cx="4032" cy="2112"/>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useBgFill="1">
          <p:nvSpPr>
            <p:cNvPr id="11286" name="Text Box 6"/>
            <p:cNvSpPr txBox="1">
              <a:spLocks noChangeArrowheads="1"/>
            </p:cNvSpPr>
            <p:nvPr/>
          </p:nvSpPr>
          <p:spPr bwMode="auto">
            <a:xfrm>
              <a:off x="1104" y="2016"/>
              <a:ext cx="1396"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計算機システム</a:t>
              </a:r>
            </a:p>
          </p:txBody>
        </p:sp>
      </p:grpSp>
      <p:grpSp>
        <p:nvGrpSpPr>
          <p:cNvPr id="9227" name="Group 11"/>
          <p:cNvGrpSpPr>
            <a:grpSpLocks/>
          </p:cNvGrpSpPr>
          <p:nvPr/>
        </p:nvGrpSpPr>
        <p:grpSpPr bwMode="auto">
          <a:xfrm>
            <a:off x="3657600" y="4419600"/>
            <a:ext cx="1679575" cy="1371600"/>
            <a:chOff x="2064" y="2880"/>
            <a:chExt cx="1058" cy="864"/>
          </a:xfrm>
        </p:grpSpPr>
        <p:sp>
          <p:nvSpPr>
            <p:cNvPr id="11283" name="AutoShape 9"/>
            <p:cNvSpPr>
              <a:spLocks noChangeArrowheads="1"/>
            </p:cNvSpPr>
            <p:nvPr/>
          </p:nvSpPr>
          <p:spPr bwMode="auto">
            <a:xfrm>
              <a:off x="2064" y="2880"/>
              <a:ext cx="480" cy="864"/>
            </a:xfrm>
            <a:prstGeom prst="upDownArrow">
              <a:avLst>
                <a:gd name="adj1" fmla="val 50000"/>
                <a:gd name="adj2" fmla="val 36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1284" name="Text Box 10"/>
            <p:cNvSpPr txBox="1">
              <a:spLocks noChangeArrowheads="1"/>
            </p:cNvSpPr>
            <p:nvPr/>
          </p:nvSpPr>
          <p:spPr bwMode="auto">
            <a:xfrm>
              <a:off x="2638" y="3120"/>
              <a:ext cx="4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3600">
                  <a:latin typeface="Times New Roman" panose="02020603050405020304" pitchFamily="18" charset="0"/>
                </a:rPr>
                <a:t>OS</a:t>
              </a:r>
            </a:p>
          </p:txBody>
        </p:sp>
      </p:grpSp>
      <p:grpSp>
        <p:nvGrpSpPr>
          <p:cNvPr id="9236" name="Group 20"/>
          <p:cNvGrpSpPr>
            <a:grpSpLocks/>
          </p:cNvGrpSpPr>
          <p:nvPr/>
        </p:nvGrpSpPr>
        <p:grpSpPr bwMode="auto">
          <a:xfrm>
            <a:off x="2209800" y="3657600"/>
            <a:ext cx="5410200" cy="762000"/>
            <a:chOff x="1152" y="2400"/>
            <a:chExt cx="3408" cy="480"/>
          </a:xfrm>
        </p:grpSpPr>
        <p:sp>
          <p:nvSpPr>
            <p:cNvPr id="11277" name="Rectangle 8"/>
            <p:cNvSpPr>
              <a:spLocks noChangeArrowheads="1"/>
            </p:cNvSpPr>
            <p:nvPr/>
          </p:nvSpPr>
          <p:spPr bwMode="auto">
            <a:xfrm>
              <a:off x="1776" y="2400"/>
              <a:ext cx="2784"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アプリケーションプログラム</a:t>
              </a:r>
            </a:p>
          </p:txBody>
        </p:sp>
        <p:grpSp>
          <p:nvGrpSpPr>
            <p:cNvPr id="11278" name="Group 12"/>
            <p:cNvGrpSpPr>
              <a:grpSpLocks/>
            </p:cNvGrpSpPr>
            <p:nvPr/>
          </p:nvGrpSpPr>
          <p:grpSpPr bwMode="auto">
            <a:xfrm>
              <a:off x="1152" y="2400"/>
              <a:ext cx="521" cy="467"/>
              <a:chOff x="2304" y="1584"/>
              <a:chExt cx="1740" cy="1554"/>
            </a:xfrm>
          </p:grpSpPr>
          <p:sp>
            <p:nvSpPr>
              <p:cNvPr id="11279"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1280"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1281"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1282"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grpSp>
      <p:grpSp>
        <p:nvGrpSpPr>
          <p:cNvPr id="9235" name="Group 19"/>
          <p:cNvGrpSpPr>
            <a:grpSpLocks/>
          </p:cNvGrpSpPr>
          <p:nvPr/>
        </p:nvGrpSpPr>
        <p:grpSpPr bwMode="auto">
          <a:xfrm>
            <a:off x="381000" y="3581400"/>
            <a:ext cx="1076325" cy="1143000"/>
            <a:chOff x="240" y="2256"/>
            <a:chExt cx="678" cy="720"/>
          </a:xfrm>
        </p:grpSpPr>
        <p:pic>
          <p:nvPicPr>
            <p:cNvPr id="11275" name="Picture 17"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256"/>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8"/>
            <p:cNvSpPr txBox="1">
              <a:spLocks noChangeArrowheads="1"/>
            </p:cNvSpPr>
            <p:nvPr/>
          </p:nvSpPr>
          <p:spPr bwMode="auto">
            <a:xfrm>
              <a:off x="240" y="2688"/>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a:t>
              </a:r>
            </a:p>
          </p:txBody>
        </p:sp>
      </p:grpSp>
      <p:grpSp>
        <p:nvGrpSpPr>
          <p:cNvPr id="9238" name="Group 22"/>
          <p:cNvGrpSpPr>
            <a:grpSpLocks/>
          </p:cNvGrpSpPr>
          <p:nvPr/>
        </p:nvGrpSpPr>
        <p:grpSpPr bwMode="auto">
          <a:xfrm>
            <a:off x="2209800" y="5791200"/>
            <a:ext cx="5410200" cy="742950"/>
            <a:chOff x="1152" y="3744"/>
            <a:chExt cx="3408" cy="468"/>
          </a:xfrm>
        </p:grpSpPr>
        <p:sp>
          <p:nvSpPr>
            <p:cNvPr id="11273" name="Rectangle 7"/>
            <p:cNvSpPr>
              <a:spLocks noChangeArrowheads="1"/>
            </p:cNvSpPr>
            <p:nvPr/>
          </p:nvSpPr>
          <p:spPr bwMode="auto">
            <a:xfrm>
              <a:off x="1776" y="3744"/>
              <a:ext cx="2784"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ハードウェア</a:t>
              </a:r>
            </a:p>
          </p:txBody>
        </p:sp>
        <p:pic>
          <p:nvPicPr>
            <p:cNvPr id="11274" name="Picture 21" descr="icon-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3744"/>
              <a:ext cx="52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checkerboard(across)">
                                      <p:cBhvr>
                                        <p:cTn id="7" dur="500"/>
                                        <p:tgtEl>
                                          <p:spTgt spid="923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239"/>
                                        </p:tgtEl>
                                        <p:attrNameLst>
                                          <p:attrName>style.visibility</p:attrName>
                                        </p:attrNameLst>
                                      </p:cBhvr>
                                      <p:to>
                                        <p:strVal val="visible"/>
                                      </p:to>
                                    </p:set>
                                    <p:animEffect transition="in" filter="checkerboard(across)">
                                      <p:cBhvr>
                                        <p:cTn id="11" dur="500"/>
                                        <p:tgtEl>
                                          <p:spTgt spid="92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236"/>
                                        </p:tgtEl>
                                        <p:attrNameLst>
                                          <p:attrName>style.visibility</p:attrName>
                                        </p:attrNameLst>
                                      </p:cBhvr>
                                      <p:to>
                                        <p:strVal val="visible"/>
                                      </p:to>
                                    </p:set>
                                    <p:animEffect transition="in" filter="checkerboard(across)">
                                      <p:cBhvr>
                                        <p:cTn id="16" dur="500"/>
                                        <p:tgtEl>
                                          <p:spTgt spid="92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9238"/>
                                        </p:tgtEl>
                                        <p:attrNameLst>
                                          <p:attrName>style.visibility</p:attrName>
                                        </p:attrNameLst>
                                      </p:cBhvr>
                                      <p:to>
                                        <p:strVal val="visible"/>
                                      </p:to>
                                    </p:set>
                                    <p:animEffect transition="in" filter="checkerboard(across)">
                                      <p:cBhvr>
                                        <p:cTn id="21" dur="500"/>
                                        <p:tgtEl>
                                          <p:spTgt spid="92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9227"/>
                                        </p:tgtEl>
                                        <p:attrNameLst>
                                          <p:attrName>style.visibility</p:attrName>
                                        </p:attrNameLst>
                                      </p:cBhvr>
                                      <p:to>
                                        <p:strVal val="visible"/>
                                      </p:to>
                                    </p:set>
                                    <p:animEffect transition="in" filter="checkerboard(across)">
                                      <p:cBhvr>
                                        <p:cTn id="26"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の概念図</a:t>
            </a:r>
          </a:p>
        </p:txBody>
      </p:sp>
      <p:grpSp>
        <p:nvGrpSpPr>
          <p:cNvPr id="13315" name="Group 19"/>
          <p:cNvGrpSpPr>
            <a:grpSpLocks/>
          </p:cNvGrpSpPr>
          <p:nvPr/>
        </p:nvGrpSpPr>
        <p:grpSpPr bwMode="auto">
          <a:xfrm>
            <a:off x="1143000" y="2819400"/>
            <a:ext cx="7010400" cy="1447800"/>
            <a:chOff x="624" y="1728"/>
            <a:chExt cx="4416" cy="912"/>
          </a:xfrm>
        </p:grpSpPr>
        <p:sp>
          <p:nvSpPr>
            <p:cNvPr id="13334" name="Rectangle 8"/>
            <p:cNvSpPr>
              <a:spLocks noChangeArrowheads="1"/>
            </p:cNvSpPr>
            <p:nvPr/>
          </p:nvSpPr>
          <p:spPr bwMode="auto">
            <a:xfrm>
              <a:off x="624" y="1728"/>
              <a:ext cx="4416" cy="9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13335" name="Text Box 9"/>
            <p:cNvSpPr txBox="1">
              <a:spLocks noChangeArrowheads="1"/>
            </p:cNvSpPr>
            <p:nvPr/>
          </p:nvSpPr>
          <p:spPr bwMode="auto">
            <a:xfrm>
              <a:off x="2016" y="2160"/>
              <a:ext cx="22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アプリケーションプログラム</a:t>
              </a:r>
            </a:p>
          </p:txBody>
        </p:sp>
        <p:grpSp>
          <p:nvGrpSpPr>
            <p:cNvPr id="13336" name="Group 10"/>
            <p:cNvGrpSpPr>
              <a:grpSpLocks noChangeAspect="1"/>
            </p:cNvGrpSpPr>
            <p:nvPr/>
          </p:nvGrpSpPr>
          <p:grpSpPr bwMode="auto">
            <a:xfrm>
              <a:off x="1392" y="2016"/>
              <a:ext cx="524" cy="468"/>
              <a:chOff x="2304" y="1584"/>
              <a:chExt cx="1740" cy="1554"/>
            </a:xfrm>
          </p:grpSpPr>
          <p:sp>
            <p:nvSpPr>
              <p:cNvPr id="13341" name="Film"/>
              <p:cNvSpPr>
                <a:spLocks noChangeAspect="1"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13342" name="Sound"/>
              <p:cNvSpPr>
                <a:spLocks noChangeAspect="1"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3343" name="Photo"/>
              <p:cNvSpPr>
                <a:spLocks noChangeAspect="1"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3344" name="Music"/>
              <p:cNvSpPr>
                <a:spLocks noChangeAspect="1"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13337" name="Text Box 15"/>
            <p:cNvSpPr txBox="1">
              <a:spLocks noChangeArrowheads="1"/>
            </p:cNvSpPr>
            <p:nvPr/>
          </p:nvSpPr>
          <p:spPr bwMode="auto">
            <a:xfrm>
              <a:off x="672" y="1776"/>
              <a:ext cx="11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ウェブブラウザ</a:t>
              </a:r>
            </a:p>
          </p:txBody>
        </p:sp>
        <p:sp>
          <p:nvSpPr>
            <p:cNvPr id="13338" name="Text Box 16"/>
            <p:cNvSpPr txBox="1">
              <a:spLocks noChangeArrowheads="1"/>
            </p:cNvSpPr>
            <p:nvPr/>
          </p:nvSpPr>
          <p:spPr bwMode="auto">
            <a:xfrm>
              <a:off x="1776" y="1776"/>
              <a:ext cx="1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テキストエディタ</a:t>
              </a:r>
            </a:p>
          </p:txBody>
        </p:sp>
        <p:sp>
          <p:nvSpPr>
            <p:cNvPr id="13339" name="Text Box 17"/>
            <p:cNvSpPr txBox="1">
              <a:spLocks noChangeArrowheads="1"/>
            </p:cNvSpPr>
            <p:nvPr/>
          </p:nvSpPr>
          <p:spPr bwMode="auto">
            <a:xfrm>
              <a:off x="3984" y="1776"/>
              <a:ext cx="9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データベース</a:t>
              </a:r>
            </a:p>
          </p:txBody>
        </p:sp>
        <p:sp>
          <p:nvSpPr>
            <p:cNvPr id="13340" name="Line 18"/>
            <p:cNvSpPr>
              <a:spLocks noChangeShapeType="1"/>
            </p:cNvSpPr>
            <p:nvPr/>
          </p:nvSpPr>
          <p:spPr bwMode="auto">
            <a:xfrm>
              <a:off x="3072" y="1920"/>
              <a:ext cx="912"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5389" name="Group 29"/>
          <p:cNvGrpSpPr>
            <a:grpSpLocks/>
          </p:cNvGrpSpPr>
          <p:nvPr/>
        </p:nvGrpSpPr>
        <p:grpSpPr bwMode="auto">
          <a:xfrm>
            <a:off x="1905000" y="2209800"/>
            <a:ext cx="5486400" cy="609600"/>
            <a:chOff x="1200" y="1392"/>
            <a:chExt cx="3456" cy="384"/>
          </a:xfrm>
        </p:grpSpPr>
        <p:sp>
          <p:nvSpPr>
            <p:cNvPr id="13331" name="AutoShape 22"/>
            <p:cNvSpPr>
              <a:spLocks noChangeArrowheads="1"/>
            </p:cNvSpPr>
            <p:nvPr/>
          </p:nvSpPr>
          <p:spPr bwMode="auto">
            <a:xfrm>
              <a:off x="1200" y="1392"/>
              <a:ext cx="192" cy="384"/>
            </a:xfrm>
            <a:prstGeom prst="upDownArrow">
              <a:avLst>
                <a:gd name="adj1" fmla="val 50000"/>
                <a:gd name="adj2" fmla="val 4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3332" name="AutoShape 24"/>
            <p:cNvSpPr>
              <a:spLocks noChangeArrowheads="1"/>
            </p:cNvSpPr>
            <p:nvPr/>
          </p:nvSpPr>
          <p:spPr bwMode="auto">
            <a:xfrm>
              <a:off x="2352" y="1392"/>
              <a:ext cx="192" cy="384"/>
            </a:xfrm>
            <a:prstGeom prst="upDownArrow">
              <a:avLst>
                <a:gd name="adj1" fmla="val 50000"/>
                <a:gd name="adj2" fmla="val 4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3333" name="AutoShape 26"/>
            <p:cNvSpPr>
              <a:spLocks noChangeArrowheads="1"/>
            </p:cNvSpPr>
            <p:nvPr/>
          </p:nvSpPr>
          <p:spPr bwMode="auto">
            <a:xfrm>
              <a:off x="4464" y="1392"/>
              <a:ext cx="192" cy="384"/>
            </a:xfrm>
            <a:prstGeom prst="upDownArrow">
              <a:avLst>
                <a:gd name="adj1" fmla="val 50000"/>
                <a:gd name="adj2" fmla="val 4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5388" name="Group 28"/>
          <p:cNvGrpSpPr>
            <a:grpSpLocks/>
          </p:cNvGrpSpPr>
          <p:nvPr/>
        </p:nvGrpSpPr>
        <p:grpSpPr bwMode="auto">
          <a:xfrm>
            <a:off x="533400" y="1600200"/>
            <a:ext cx="7040563" cy="628650"/>
            <a:chOff x="336" y="1008"/>
            <a:chExt cx="4435" cy="396"/>
          </a:xfrm>
        </p:grpSpPr>
        <p:pic>
          <p:nvPicPr>
            <p:cNvPr id="13326" name="Picture 20"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21"/>
            <p:cNvSpPr txBox="1">
              <a:spLocks noChangeArrowheads="1"/>
            </p:cNvSpPr>
            <p:nvPr/>
          </p:nvSpPr>
          <p:spPr bwMode="auto">
            <a:xfrm>
              <a:off x="336" y="1056"/>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a:t>
              </a:r>
            </a:p>
          </p:txBody>
        </p:sp>
        <p:pic>
          <p:nvPicPr>
            <p:cNvPr id="13328" name="Picture 23"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5"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1008"/>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Line 27"/>
            <p:cNvSpPr>
              <a:spLocks noChangeShapeType="1"/>
            </p:cNvSpPr>
            <p:nvPr/>
          </p:nvSpPr>
          <p:spPr bwMode="auto">
            <a:xfrm>
              <a:off x="3120" y="1200"/>
              <a:ext cx="100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5393" name="Group 33"/>
          <p:cNvGrpSpPr>
            <a:grpSpLocks/>
          </p:cNvGrpSpPr>
          <p:nvPr/>
        </p:nvGrpSpPr>
        <p:grpSpPr bwMode="auto">
          <a:xfrm>
            <a:off x="3581400" y="4267200"/>
            <a:ext cx="1606550" cy="914400"/>
            <a:chOff x="2256" y="2688"/>
            <a:chExt cx="1012" cy="576"/>
          </a:xfrm>
        </p:grpSpPr>
        <p:sp>
          <p:nvSpPr>
            <p:cNvPr id="13324" name="AutoShape 31"/>
            <p:cNvSpPr>
              <a:spLocks noChangeArrowheads="1"/>
            </p:cNvSpPr>
            <p:nvPr/>
          </p:nvSpPr>
          <p:spPr bwMode="auto">
            <a:xfrm>
              <a:off x="2256" y="2688"/>
              <a:ext cx="480" cy="576"/>
            </a:xfrm>
            <a:prstGeom prst="upDownArrow">
              <a:avLst>
                <a:gd name="adj1" fmla="val 50000"/>
                <a:gd name="adj2" fmla="val 24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3325" name="Text Box 32"/>
            <p:cNvSpPr txBox="1">
              <a:spLocks noChangeArrowheads="1"/>
            </p:cNvSpPr>
            <p:nvPr/>
          </p:nvSpPr>
          <p:spPr bwMode="auto">
            <a:xfrm>
              <a:off x="2784" y="2784"/>
              <a:ext cx="4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3600">
                  <a:latin typeface="Times New Roman" panose="02020603050405020304" pitchFamily="18" charset="0"/>
                </a:rPr>
                <a:t>OS</a:t>
              </a:r>
            </a:p>
          </p:txBody>
        </p:sp>
      </p:grpSp>
      <p:grpSp>
        <p:nvGrpSpPr>
          <p:cNvPr id="13319" name="Group 35"/>
          <p:cNvGrpSpPr>
            <a:grpSpLocks/>
          </p:cNvGrpSpPr>
          <p:nvPr/>
        </p:nvGrpSpPr>
        <p:grpSpPr bwMode="auto">
          <a:xfrm>
            <a:off x="1828800" y="5181600"/>
            <a:ext cx="5715000" cy="1016000"/>
            <a:chOff x="1152" y="3264"/>
            <a:chExt cx="3600" cy="640"/>
          </a:xfrm>
        </p:grpSpPr>
        <p:pic>
          <p:nvPicPr>
            <p:cNvPr id="13320" name="Picture 4" descr="icon-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360"/>
              <a:ext cx="52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5"/>
            <p:cNvSpPr txBox="1">
              <a:spLocks noChangeArrowheads="1"/>
            </p:cNvSpPr>
            <p:nvPr/>
          </p:nvSpPr>
          <p:spPr bwMode="auto">
            <a:xfrm>
              <a:off x="2112" y="3456"/>
              <a:ext cx="1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13322" name="Rectangle 6"/>
            <p:cNvSpPr>
              <a:spLocks noChangeArrowheads="1"/>
            </p:cNvSpPr>
            <p:nvPr/>
          </p:nvSpPr>
          <p:spPr bwMode="auto">
            <a:xfrm>
              <a:off x="1152" y="3264"/>
              <a:ext cx="3600" cy="6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3323" name="Text Box 34"/>
            <p:cNvSpPr txBox="1">
              <a:spLocks noChangeArrowheads="1"/>
            </p:cNvSpPr>
            <p:nvPr/>
          </p:nvSpPr>
          <p:spPr bwMode="auto">
            <a:xfrm>
              <a:off x="3360" y="3264"/>
              <a:ext cx="9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dirty="0">
                  <a:latin typeface="Times New Roman" panose="02020603050405020304" pitchFamily="18" charset="0"/>
                </a:rPr>
                <a:t>演算装置</a:t>
              </a:r>
              <a:endParaRPr lang="en-US" altLang="ja-JP" sz="2000" dirty="0">
                <a:latin typeface="Times New Roman" panose="02020603050405020304" pitchFamily="18" charset="0"/>
              </a:endParaRPr>
            </a:p>
            <a:p>
              <a:pPr eaLnBrk="1" hangingPunct="1">
                <a:spcBef>
                  <a:spcPct val="0"/>
                </a:spcBef>
                <a:buSzTx/>
                <a:buFontTx/>
                <a:buNone/>
              </a:pPr>
              <a:r>
                <a:rPr lang="ja-JP" altLang="en-US" sz="2000" dirty="0">
                  <a:latin typeface="Times New Roman" panose="02020603050405020304" pitchFamily="18" charset="0"/>
                </a:rPr>
                <a:t>記憶装置</a:t>
              </a:r>
              <a:endParaRPr lang="en-US" altLang="ja-JP" sz="2000" dirty="0">
                <a:latin typeface="Times New Roman" panose="02020603050405020304" pitchFamily="18" charset="0"/>
              </a:endParaRPr>
            </a:p>
            <a:p>
              <a:pPr eaLnBrk="1" hangingPunct="1">
                <a:spcBef>
                  <a:spcPct val="0"/>
                </a:spcBef>
                <a:buSzTx/>
                <a:buFontTx/>
                <a:buNone/>
              </a:pPr>
              <a:r>
                <a:rPr lang="ja-JP" altLang="en-US" sz="2000" dirty="0">
                  <a:latin typeface="Times New Roman" panose="02020603050405020304" pitchFamily="18" charset="0"/>
                </a:rPr>
                <a:t>入出力装置</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5393"/>
                                        </p:tgtEl>
                                        <p:attrNameLst>
                                          <p:attrName>style.visibility</p:attrName>
                                        </p:attrNameLst>
                                      </p:cBhvr>
                                      <p:to>
                                        <p:strVal val="visible"/>
                                      </p:to>
                                    </p:set>
                                    <p:animEffect transition="in" filter="barn(outHorizontal)">
                                      <p:cBhvr>
                                        <p:cTn id="7" dur="500"/>
                                        <p:tgtEl>
                                          <p:spTgt spid="15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88"/>
                                        </p:tgtEl>
                                        <p:attrNameLst>
                                          <p:attrName>style.visibility</p:attrName>
                                        </p:attrNameLst>
                                      </p:cBhvr>
                                      <p:to>
                                        <p:strVal val="visible"/>
                                      </p:to>
                                    </p:set>
                                    <p:animEffect transition="in" filter="checkerboard(across)">
                                      <p:cBhvr>
                                        <p:cTn id="12" dur="500"/>
                                        <p:tgtEl>
                                          <p:spTgt spid="15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15389"/>
                                        </p:tgtEl>
                                        <p:attrNameLst>
                                          <p:attrName>style.visibility</p:attrName>
                                        </p:attrNameLst>
                                      </p:cBhvr>
                                      <p:to>
                                        <p:strVal val="visible"/>
                                      </p:to>
                                    </p:set>
                                    <p:animEffect transition="in" filter="barn(outHorizontal)">
                                      <p:cBhvr>
                                        <p:cTn id="17" dur="500"/>
                                        <p:tgtEl>
                                          <p:spTgt spid="1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の役割</a:t>
            </a:r>
          </a:p>
        </p:txBody>
      </p:sp>
      <p:sp>
        <p:nvSpPr>
          <p:cNvPr id="14339" name="Oval 4"/>
          <p:cNvSpPr>
            <a:spLocks noChangeArrowheads="1"/>
          </p:cNvSpPr>
          <p:nvPr/>
        </p:nvSpPr>
        <p:spPr bwMode="auto">
          <a:xfrm>
            <a:off x="3708400" y="3284538"/>
            <a:ext cx="1439863" cy="1439862"/>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a:solidFill>
                  <a:srgbClr val="000000"/>
                </a:solidFill>
                <a:latin typeface="Times New Roman" panose="02020603050405020304" pitchFamily="18" charset="0"/>
              </a:rPr>
              <a:t>OS</a:t>
            </a:r>
          </a:p>
        </p:txBody>
      </p:sp>
      <p:sp>
        <p:nvSpPr>
          <p:cNvPr id="145414" name="Oval 6"/>
          <p:cNvSpPr>
            <a:spLocks noChangeArrowheads="1"/>
          </p:cNvSpPr>
          <p:nvPr/>
        </p:nvSpPr>
        <p:spPr bwMode="auto">
          <a:xfrm>
            <a:off x="2843213" y="2492375"/>
            <a:ext cx="4321175" cy="865188"/>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a:solidFill>
                  <a:srgbClr val="000000"/>
                </a:solidFill>
                <a:latin typeface="Times New Roman" panose="02020603050405020304" pitchFamily="18" charset="0"/>
              </a:rPr>
              <a:t>資源管理者</a:t>
            </a:r>
          </a:p>
        </p:txBody>
      </p:sp>
      <p:sp>
        <p:nvSpPr>
          <p:cNvPr id="145415" name="Oval 7"/>
          <p:cNvSpPr>
            <a:spLocks noChangeArrowheads="1"/>
          </p:cNvSpPr>
          <p:nvPr/>
        </p:nvSpPr>
        <p:spPr bwMode="auto">
          <a:xfrm>
            <a:off x="539750" y="4365625"/>
            <a:ext cx="4321175" cy="865188"/>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a:solidFill>
                  <a:srgbClr val="000000"/>
                </a:solidFill>
                <a:latin typeface="Times New Roman" panose="02020603050405020304" pitchFamily="18" charset="0"/>
              </a:rPr>
              <a:t>制御プログラム</a:t>
            </a:r>
          </a:p>
        </p:txBody>
      </p:sp>
      <p:sp>
        <p:nvSpPr>
          <p:cNvPr id="145416" name="Oval 8"/>
          <p:cNvSpPr>
            <a:spLocks noChangeArrowheads="1"/>
          </p:cNvSpPr>
          <p:nvPr/>
        </p:nvSpPr>
        <p:spPr bwMode="auto">
          <a:xfrm>
            <a:off x="4822825" y="3933825"/>
            <a:ext cx="4321175" cy="865188"/>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a:solidFill>
                  <a:srgbClr val="000000"/>
                </a:solidFill>
                <a:latin typeface="Times New Roman" panose="02020603050405020304" pitchFamily="18" charset="0"/>
              </a:rPr>
              <a:t>仮想計算機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checkerboard(across)">
                                      <p:cBhvr>
                                        <p:cTn id="7" dur="500"/>
                                        <p:tgtEl>
                                          <p:spTgt spid="145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5415"/>
                                        </p:tgtEl>
                                        <p:attrNameLst>
                                          <p:attrName>style.visibility</p:attrName>
                                        </p:attrNameLst>
                                      </p:cBhvr>
                                      <p:to>
                                        <p:strVal val="visible"/>
                                      </p:to>
                                    </p:set>
                                    <p:animEffect transition="in" filter="checkerboard(across)">
                                      <p:cBhvr>
                                        <p:cTn id="12" dur="500"/>
                                        <p:tgtEl>
                                          <p:spTgt spid="145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5416"/>
                                        </p:tgtEl>
                                        <p:attrNameLst>
                                          <p:attrName>style.visibility</p:attrName>
                                        </p:attrNameLst>
                                      </p:cBhvr>
                                      <p:to>
                                        <p:strVal val="visible"/>
                                      </p:to>
                                    </p:set>
                                    <p:animEffect transition="in" filter="checkerboard(across)">
                                      <p:cBhvr>
                                        <p:cTn id="17"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15" grpId="0" animBg="1"/>
      <p:bldP spid="1454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本科目の内容</a:t>
            </a:r>
          </a:p>
        </p:txBody>
      </p:sp>
      <p:sp>
        <p:nvSpPr>
          <p:cNvPr id="6147" name="Rectangle 3"/>
          <p:cNvSpPr>
            <a:spLocks noGrp="1" noChangeArrowheads="1"/>
          </p:cNvSpPr>
          <p:nvPr>
            <p:ph type="body" idx="1"/>
          </p:nvPr>
        </p:nvSpPr>
        <p:spPr>
          <a:xfrm>
            <a:off x="609600" y="1676400"/>
            <a:ext cx="8305800" cy="4724400"/>
          </a:xfrm>
        </p:spPr>
        <p:txBody>
          <a:bodyPr/>
          <a:lstStyle/>
          <a:p>
            <a:pPr eaLnBrk="1" hangingPunct="1"/>
            <a:r>
              <a:rPr lang="ja-JP" altLang="en-US" dirty="0">
                <a:latin typeface="Times New Roman" panose="02020603050405020304" pitchFamily="18" charset="0"/>
              </a:rPr>
              <a:t>本科目で学ぶこと</a:t>
            </a:r>
          </a:p>
          <a:p>
            <a:pPr lvl="1" eaLnBrk="1" hangingPunct="1"/>
            <a:r>
              <a:rPr lang="ja-JP" altLang="en-US" dirty="0">
                <a:latin typeface="Times New Roman" panose="02020603050405020304" pitchFamily="18" charset="0"/>
              </a:rPr>
              <a:t>オペレーティングシステム(</a:t>
            </a:r>
            <a:r>
              <a:rPr lang="en-US" altLang="ja-JP" dirty="0">
                <a:latin typeface="Times New Roman" panose="02020603050405020304" pitchFamily="18" charset="0"/>
              </a:rPr>
              <a:t>OS)</a:t>
            </a:r>
            <a:r>
              <a:rPr lang="ja-JP" altLang="en-US" dirty="0">
                <a:latin typeface="Times New Roman" panose="02020603050405020304" pitchFamily="18" charset="0"/>
              </a:rPr>
              <a:t>の基本概念</a:t>
            </a:r>
          </a:p>
          <a:p>
            <a:pPr lvl="1" eaLnBrk="1" hangingPunct="1"/>
            <a:r>
              <a:rPr lang="en-US" altLang="ja-JP" dirty="0">
                <a:latin typeface="Times New Roman" panose="02020603050405020304" pitchFamily="18" charset="0"/>
              </a:rPr>
              <a:t>OS</a:t>
            </a:r>
            <a:r>
              <a:rPr lang="ja-JP" altLang="en-US" dirty="0">
                <a:latin typeface="Times New Roman" panose="02020603050405020304" pitchFamily="18" charset="0"/>
              </a:rPr>
              <a:t>の役割・目的</a:t>
            </a:r>
          </a:p>
          <a:p>
            <a:pPr lvl="2" eaLnBrk="1" hangingPunct="1"/>
            <a:r>
              <a:rPr lang="ja-JP" altLang="en-US" dirty="0">
                <a:latin typeface="Times New Roman" panose="02020603050405020304" pitchFamily="18" charset="0"/>
              </a:rPr>
              <a:t>プロセス・スレッドの生成・管理</a:t>
            </a:r>
          </a:p>
          <a:p>
            <a:pPr lvl="2" eaLnBrk="1" hangingPunct="1"/>
            <a:r>
              <a:rPr lang="ja-JP" altLang="en-US" dirty="0">
                <a:latin typeface="Times New Roman" panose="02020603050405020304" pitchFamily="18" charset="0"/>
              </a:rPr>
              <a:t>スケジューリング</a:t>
            </a:r>
          </a:p>
          <a:p>
            <a:pPr lvl="2" eaLnBrk="1" hangingPunct="1"/>
            <a:r>
              <a:rPr lang="ja-JP" altLang="en-US" dirty="0">
                <a:latin typeface="Times New Roman" panose="02020603050405020304" pitchFamily="18" charset="0"/>
              </a:rPr>
              <a:t>プロセス間通信・デッドロック</a:t>
            </a:r>
          </a:p>
          <a:p>
            <a:pPr lvl="2" eaLnBrk="1" hangingPunct="1"/>
            <a:r>
              <a:rPr lang="ja-JP" altLang="en-US" dirty="0">
                <a:latin typeface="Times New Roman" panose="02020603050405020304" pitchFamily="18" charset="0"/>
              </a:rPr>
              <a:t>メモリ管理</a:t>
            </a:r>
          </a:p>
          <a:p>
            <a:pPr lvl="2" eaLnBrk="1" hangingPunct="1"/>
            <a:r>
              <a:rPr lang="ja-JP" altLang="en-US" dirty="0">
                <a:latin typeface="Times New Roman" panose="02020603050405020304" pitchFamily="18" charset="0"/>
              </a:rPr>
              <a:t>割込み</a:t>
            </a:r>
          </a:p>
          <a:p>
            <a:pPr lvl="2" eaLnBrk="1" hangingPunct="1"/>
            <a:r>
              <a:rPr lang="ja-JP" altLang="en-US" dirty="0">
                <a:latin typeface="Times New Roman" panose="02020603050405020304" pitchFamily="18" charset="0"/>
              </a:rPr>
              <a:t>入出力の制御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55625"/>
            <a:ext cx="7772400" cy="1249363"/>
          </a:xfrm>
        </p:spPr>
        <p:txBody>
          <a:bodyPr/>
          <a:lstStyle/>
          <a:p>
            <a:pPr eaLnBrk="1" hangingPunct="1"/>
            <a:r>
              <a:rPr lang="en-US" altLang="ja-JP" sz="3200">
                <a:latin typeface="Times New Roman" panose="02020603050405020304" pitchFamily="18" charset="0"/>
              </a:rPr>
              <a:t>OS</a:t>
            </a:r>
            <a:r>
              <a:rPr lang="ja-JP" altLang="en-US" sz="3200">
                <a:latin typeface="Times New Roman" panose="02020603050405020304" pitchFamily="18" charset="0"/>
              </a:rPr>
              <a:t>の役割: </a:t>
            </a:r>
            <a:r>
              <a:rPr lang="ja-JP" altLang="en-US">
                <a:latin typeface="Times New Roman" panose="02020603050405020304" pitchFamily="18" charset="0"/>
              </a:rPr>
              <a:t>資源管理者</a:t>
            </a:r>
            <a:br>
              <a:rPr lang="ja-JP" altLang="en-US">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resource manager, resource allocator)</a:t>
            </a:r>
            <a:endParaRPr lang="ja-JP" altLang="en-US" sz="3200">
              <a:latin typeface="Times New Roman" panose="02020603050405020304" pitchFamily="18" charset="0"/>
            </a:endParaRPr>
          </a:p>
        </p:txBody>
      </p:sp>
      <p:sp>
        <p:nvSpPr>
          <p:cNvPr id="15363" name="Rectangle 3"/>
          <p:cNvSpPr>
            <a:spLocks noGrp="1" noChangeArrowheads="1"/>
          </p:cNvSpPr>
          <p:nvPr>
            <p:ph type="body" idx="1"/>
          </p:nvPr>
        </p:nvSpPr>
        <p:spPr>
          <a:xfrm>
            <a:off x="685800" y="1981200"/>
            <a:ext cx="7772400" cy="4495800"/>
          </a:xfrm>
        </p:spPr>
        <p:txBody>
          <a:bodyPr/>
          <a:lstStyle/>
          <a:p>
            <a:pPr eaLnBrk="1" hangingPunct="1"/>
            <a:r>
              <a:rPr lang="ja-JP" altLang="en-US" sz="2800">
                <a:latin typeface="Times New Roman" panose="02020603050405020304" pitchFamily="18" charset="0"/>
              </a:rPr>
              <a:t>資源</a:t>
            </a:r>
          </a:p>
          <a:p>
            <a:pPr lvl="1" eaLnBrk="1" hangingPunct="1"/>
            <a:r>
              <a:rPr lang="ja-JP" altLang="en-US" sz="2400">
                <a:latin typeface="Times New Roman" panose="02020603050405020304" pitchFamily="18" charset="0"/>
              </a:rPr>
              <a:t>ハードウェア : </a:t>
            </a:r>
            <a:r>
              <a:rPr lang="en-US" altLang="ja-JP" sz="2400">
                <a:latin typeface="Times New Roman" panose="02020603050405020304" pitchFamily="18" charset="0"/>
              </a:rPr>
              <a:t>CPU, </a:t>
            </a:r>
            <a:r>
              <a:rPr lang="ja-JP" altLang="en-US" sz="2400">
                <a:latin typeface="Times New Roman" panose="02020603050405020304" pitchFamily="18" charset="0"/>
              </a:rPr>
              <a:t>メモリ, </a:t>
            </a:r>
            <a:r>
              <a:rPr lang="en-US" altLang="ja-JP" sz="2400">
                <a:latin typeface="Times New Roman" panose="02020603050405020304" pitchFamily="18" charset="0"/>
              </a:rPr>
              <a:t>IO</a:t>
            </a:r>
            <a:r>
              <a:rPr lang="ja-JP" altLang="en-US" sz="2400">
                <a:latin typeface="Times New Roman" panose="02020603050405020304" pitchFamily="18" charset="0"/>
              </a:rPr>
              <a:t>装置, ハードディスク</a:t>
            </a:r>
          </a:p>
          <a:p>
            <a:pPr lvl="1" eaLnBrk="1" hangingPunct="1"/>
            <a:r>
              <a:rPr lang="ja-JP" altLang="en-US" sz="2400">
                <a:latin typeface="Times New Roman" panose="02020603050405020304" pitchFamily="18" charset="0"/>
              </a:rPr>
              <a:t>ソフトウェア : プログラム, データ等</a:t>
            </a:r>
          </a:p>
          <a:p>
            <a:pPr eaLnBrk="1" hangingPunct="1"/>
            <a:r>
              <a:rPr lang="ja-JP" altLang="en-US" sz="2800">
                <a:latin typeface="Times New Roman" panose="02020603050405020304" pitchFamily="18" charset="0"/>
              </a:rPr>
              <a:t>目的</a:t>
            </a:r>
          </a:p>
          <a:p>
            <a:pPr lvl="1" eaLnBrk="1" hangingPunct="1"/>
            <a:r>
              <a:rPr lang="ja-JP" altLang="en-US" sz="2400">
                <a:latin typeface="Times New Roman" panose="02020603050405020304" pitchFamily="18" charset="0"/>
              </a:rPr>
              <a:t>共有資源の状態を維持</a:t>
            </a:r>
          </a:p>
          <a:p>
            <a:pPr lvl="1" eaLnBrk="1" hangingPunct="1"/>
            <a:r>
              <a:rPr lang="en-US" altLang="ja-JP" sz="2400">
                <a:latin typeface="Times New Roman" panose="02020603050405020304" pitchFamily="18" charset="0"/>
              </a:rPr>
              <a:t>AP</a:t>
            </a:r>
            <a:r>
              <a:rPr lang="ja-JP" altLang="en-US" sz="2400">
                <a:latin typeface="Times New Roman" panose="02020603050405020304" pitchFamily="18" charset="0"/>
              </a:rPr>
              <a:t>からのアクセスを管理,資源を適正に利用させる</a:t>
            </a:r>
          </a:p>
          <a:p>
            <a:pPr eaLnBrk="1" hangingPunct="1"/>
            <a:r>
              <a:rPr lang="ja-JP" altLang="en-US" sz="2800">
                <a:latin typeface="Times New Roman" panose="02020603050405020304" pitchFamily="18" charset="0"/>
              </a:rPr>
              <a:t>要求</a:t>
            </a:r>
          </a:p>
          <a:p>
            <a:pPr lvl="1" eaLnBrk="1" hangingPunct="1"/>
            <a:r>
              <a:rPr lang="ja-JP" altLang="en-US" sz="2400">
                <a:latin typeface="Times New Roman" panose="02020603050405020304" pitchFamily="18" charset="0"/>
              </a:rPr>
              <a:t>効率</a:t>
            </a:r>
          </a:p>
          <a:p>
            <a:pPr lvl="1" eaLnBrk="1" hangingPunct="1"/>
            <a:r>
              <a:rPr lang="ja-JP" altLang="en-US" sz="2400">
                <a:latin typeface="Times New Roman" panose="02020603050405020304" pitchFamily="18" charset="0"/>
              </a:rPr>
              <a:t>公平性</a:t>
            </a:r>
          </a:p>
        </p:txBody>
      </p:sp>
      <p:grpSp>
        <p:nvGrpSpPr>
          <p:cNvPr id="54280" name="Group 8"/>
          <p:cNvGrpSpPr>
            <a:grpSpLocks/>
          </p:cNvGrpSpPr>
          <p:nvPr/>
        </p:nvGrpSpPr>
        <p:grpSpPr bwMode="auto">
          <a:xfrm>
            <a:off x="2667000" y="5486400"/>
            <a:ext cx="2139950" cy="533400"/>
            <a:chOff x="1680" y="3456"/>
            <a:chExt cx="1348" cy="336"/>
          </a:xfrm>
        </p:grpSpPr>
        <p:grpSp>
          <p:nvGrpSpPr>
            <p:cNvPr id="15366" name="Group 6"/>
            <p:cNvGrpSpPr>
              <a:grpSpLocks/>
            </p:cNvGrpSpPr>
            <p:nvPr/>
          </p:nvGrpSpPr>
          <p:grpSpPr bwMode="auto">
            <a:xfrm>
              <a:off x="1680" y="3456"/>
              <a:ext cx="288" cy="336"/>
              <a:chOff x="1680" y="3456"/>
              <a:chExt cx="288" cy="384"/>
            </a:xfrm>
          </p:grpSpPr>
          <p:sp>
            <p:nvSpPr>
              <p:cNvPr id="15368" name="Arc 4"/>
              <p:cNvSpPr>
                <a:spLocks/>
              </p:cNvSpPr>
              <p:nvPr/>
            </p:nvSpPr>
            <p:spPr bwMode="auto">
              <a:xfrm>
                <a:off x="1680" y="3456"/>
                <a:ext cx="28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99CC"/>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9" name="Arc 5"/>
              <p:cNvSpPr>
                <a:spLocks/>
              </p:cNvSpPr>
              <p:nvPr/>
            </p:nvSpPr>
            <p:spPr bwMode="auto">
              <a:xfrm flipV="1">
                <a:off x="1680" y="3648"/>
                <a:ext cx="28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99CC"/>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367" name="Text Box 7"/>
            <p:cNvSpPr txBox="1">
              <a:spLocks noChangeArrowheads="1"/>
            </p:cNvSpPr>
            <p:nvPr/>
          </p:nvSpPr>
          <p:spPr bwMode="auto">
            <a:xfrm>
              <a:off x="1968" y="3456"/>
              <a:ext cx="10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トレードオフ</a:t>
              </a:r>
            </a:p>
          </p:txBody>
        </p:sp>
      </p:grpSp>
      <p:sp>
        <p:nvSpPr>
          <p:cNvPr id="54281" name="Text Box 9"/>
          <p:cNvSpPr txBox="1">
            <a:spLocks noChangeArrowheads="1"/>
          </p:cNvSpPr>
          <p:nvPr/>
        </p:nvSpPr>
        <p:spPr bwMode="auto">
          <a:xfrm>
            <a:off x="5181600" y="51054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公平性を追求すると</a:t>
            </a:r>
          </a:p>
          <a:p>
            <a:pPr eaLnBrk="1" hangingPunct="1">
              <a:spcBef>
                <a:spcPct val="0"/>
              </a:spcBef>
              <a:buSzTx/>
              <a:buFontTx/>
              <a:buNone/>
            </a:pPr>
            <a:r>
              <a:rPr lang="ja-JP" altLang="en-US" sz="2400">
                <a:latin typeface="Times New Roman" panose="02020603050405020304" pitchFamily="18" charset="0"/>
              </a:rPr>
              <a:t>効率が下がる</a:t>
            </a:r>
          </a:p>
          <a:p>
            <a:pPr eaLnBrk="1" hangingPunct="1">
              <a:spcBef>
                <a:spcPct val="0"/>
              </a:spcBef>
              <a:buSzTx/>
              <a:buFontTx/>
              <a:buNone/>
            </a:pPr>
            <a:r>
              <a:rPr lang="ja-JP" altLang="en-US" sz="2400">
                <a:latin typeface="Times New Roman" panose="02020603050405020304" pitchFamily="18" charset="0"/>
              </a:rPr>
              <a:t>逆も同じ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checkerboard(across)">
                                      <p:cBhvr>
                                        <p:cTn id="7" dur="5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 calcmode="lin" valueType="num">
                                      <p:cBhvr additive="base">
                                        <p:cTn id="12" dur="500" fill="hold"/>
                                        <p:tgtEl>
                                          <p:spTgt spid="54281"/>
                                        </p:tgtEl>
                                        <p:attrNameLst>
                                          <p:attrName>ppt_x</p:attrName>
                                        </p:attrNameLst>
                                      </p:cBhvr>
                                      <p:tavLst>
                                        <p:tav tm="0">
                                          <p:val>
                                            <p:strVal val="#ppt_x"/>
                                          </p:val>
                                        </p:tav>
                                        <p:tav tm="100000">
                                          <p:val>
                                            <p:strVal val="#ppt_x"/>
                                          </p:val>
                                        </p:tav>
                                      </p:tavLst>
                                    </p:anim>
                                    <p:anim calcmode="lin" valueType="num">
                                      <p:cBhvr additive="base">
                                        <p:cTn id="13"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5800" y="1981200"/>
            <a:ext cx="7772400" cy="2286000"/>
          </a:xfrm>
        </p:spPr>
        <p:txBody>
          <a:bodyPr/>
          <a:lstStyle/>
          <a:p>
            <a:pPr eaLnBrk="1" hangingPunct="1"/>
            <a:r>
              <a:rPr lang="ja-JP" altLang="en-US">
                <a:latin typeface="Times New Roman" panose="02020603050405020304" pitchFamily="18" charset="0"/>
              </a:rPr>
              <a:t>資源管理(</a:t>
            </a:r>
            <a:r>
              <a:rPr lang="en-US" altLang="ja-JP">
                <a:latin typeface="Times New Roman" panose="02020603050405020304" pitchFamily="18" charset="0"/>
              </a:rPr>
              <a:t>resource manager)</a:t>
            </a:r>
          </a:p>
          <a:p>
            <a:pPr lvl="1" eaLnBrk="1" hangingPunct="1"/>
            <a:r>
              <a:rPr lang="ja-JP" altLang="en-US">
                <a:latin typeface="Times New Roman" panose="02020603050405020304" pitchFamily="18" charset="0"/>
              </a:rPr>
              <a:t>ハードウェア資源の管理</a:t>
            </a:r>
          </a:p>
          <a:p>
            <a:pPr eaLnBrk="1" hangingPunct="1"/>
            <a:r>
              <a:rPr lang="ja-JP" altLang="en-US">
                <a:latin typeface="Times New Roman" panose="02020603050405020304" pitchFamily="18" charset="0"/>
              </a:rPr>
              <a:t>情報管理(</a:t>
            </a:r>
            <a:r>
              <a:rPr lang="en-US" altLang="ja-JP">
                <a:latin typeface="Times New Roman" panose="02020603050405020304" pitchFamily="18" charset="0"/>
              </a:rPr>
              <a:t>information manager)</a:t>
            </a:r>
          </a:p>
          <a:p>
            <a:pPr lvl="1" eaLnBrk="1" hangingPunct="1"/>
            <a:r>
              <a:rPr lang="ja-JP" altLang="en-US">
                <a:latin typeface="Times New Roman" panose="02020603050405020304" pitchFamily="18" charset="0"/>
              </a:rPr>
              <a:t>ソフトウェア資源の管理</a:t>
            </a:r>
          </a:p>
        </p:txBody>
      </p:sp>
      <p:sp>
        <p:nvSpPr>
          <p:cNvPr id="16387" name="Oval 4"/>
          <p:cNvSpPr>
            <a:spLocks noChangeArrowheads="1"/>
          </p:cNvSpPr>
          <p:nvPr/>
        </p:nvSpPr>
        <p:spPr bwMode="auto">
          <a:xfrm>
            <a:off x="4038600" y="4876800"/>
            <a:ext cx="1143000" cy="1066800"/>
          </a:xfrm>
          <a:prstGeom prst="ellipse">
            <a:avLst/>
          </a:prstGeom>
          <a:solidFill>
            <a:srgbClr val="CCFFCC"/>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pic>
        <p:nvPicPr>
          <p:cNvPr id="16388" name="Picture 5"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343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6388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p:cNvSpPr>
            <a:spLocks noChangeArrowheads="1"/>
          </p:cNvSpPr>
          <p:nvPr/>
        </p:nvSpPr>
        <p:spPr bwMode="auto">
          <a:xfrm>
            <a:off x="5791200" y="45720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dirty="0">
                <a:latin typeface="Times New Roman" panose="02020603050405020304" pitchFamily="18" charset="0"/>
              </a:rPr>
              <a:t>CPU</a:t>
            </a:r>
          </a:p>
        </p:txBody>
      </p:sp>
      <p:sp>
        <p:nvSpPr>
          <p:cNvPr id="16391" name="Rectangle 8"/>
          <p:cNvSpPr>
            <a:spLocks noChangeArrowheads="1"/>
          </p:cNvSpPr>
          <p:nvPr/>
        </p:nvSpPr>
        <p:spPr bwMode="auto">
          <a:xfrm>
            <a:off x="5791200" y="52578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メモリ</a:t>
            </a:r>
          </a:p>
        </p:txBody>
      </p:sp>
      <p:sp>
        <p:nvSpPr>
          <p:cNvPr id="16392" name="Rectangle 9"/>
          <p:cNvSpPr>
            <a:spLocks noChangeArrowheads="1"/>
          </p:cNvSpPr>
          <p:nvPr/>
        </p:nvSpPr>
        <p:spPr bwMode="auto">
          <a:xfrm>
            <a:off x="5791200" y="59436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IO</a:t>
            </a:r>
          </a:p>
        </p:txBody>
      </p:sp>
      <p:sp>
        <p:nvSpPr>
          <p:cNvPr id="16393" name="Rectangle 10"/>
          <p:cNvSpPr>
            <a:spLocks noChangeArrowheads="1"/>
          </p:cNvSpPr>
          <p:nvPr/>
        </p:nvSpPr>
        <p:spPr bwMode="auto">
          <a:xfrm>
            <a:off x="7010400" y="45720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プログラム</a:t>
            </a:r>
          </a:p>
        </p:txBody>
      </p:sp>
      <p:sp>
        <p:nvSpPr>
          <p:cNvPr id="16394" name="Rectangle 11"/>
          <p:cNvSpPr>
            <a:spLocks noChangeArrowheads="1"/>
          </p:cNvSpPr>
          <p:nvPr/>
        </p:nvSpPr>
        <p:spPr bwMode="auto">
          <a:xfrm>
            <a:off x="7010400" y="52578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a:t>
            </a:r>
          </a:p>
        </p:txBody>
      </p:sp>
      <p:sp>
        <p:nvSpPr>
          <p:cNvPr id="51212" name="AutoShape 12"/>
          <p:cNvSpPr>
            <a:spLocks noChangeArrowheads="1"/>
          </p:cNvSpPr>
          <p:nvPr/>
        </p:nvSpPr>
        <p:spPr bwMode="auto">
          <a:xfrm>
            <a:off x="457200" y="4114800"/>
            <a:ext cx="1752600" cy="838200"/>
          </a:xfrm>
          <a:prstGeom prst="wedgeRoundRectCallout">
            <a:avLst>
              <a:gd name="adj1" fmla="val 73370"/>
              <a:gd name="adj2" fmla="val 1363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メモリを</a:t>
            </a:r>
          </a:p>
          <a:p>
            <a:pPr algn="ctr" eaLnBrk="1" hangingPunct="1">
              <a:spcBef>
                <a:spcPct val="0"/>
              </a:spcBef>
              <a:buSzTx/>
              <a:buFontTx/>
              <a:buNone/>
            </a:pPr>
            <a:r>
              <a:rPr lang="ja-JP" altLang="en-US" sz="2400">
                <a:latin typeface="Times New Roman" panose="02020603050405020304" pitchFamily="18" charset="0"/>
              </a:rPr>
              <a:t>使いたい</a:t>
            </a:r>
          </a:p>
        </p:txBody>
      </p:sp>
      <p:grpSp>
        <p:nvGrpSpPr>
          <p:cNvPr id="51217" name="Group 17"/>
          <p:cNvGrpSpPr>
            <a:grpSpLocks/>
          </p:cNvGrpSpPr>
          <p:nvPr/>
        </p:nvGrpSpPr>
        <p:grpSpPr bwMode="auto">
          <a:xfrm>
            <a:off x="3429000" y="4648200"/>
            <a:ext cx="2362200" cy="914400"/>
            <a:chOff x="2160" y="2928"/>
            <a:chExt cx="1488" cy="576"/>
          </a:xfrm>
        </p:grpSpPr>
        <p:sp>
          <p:nvSpPr>
            <p:cNvPr id="16401" name="Line 15"/>
            <p:cNvSpPr>
              <a:spLocks noChangeShapeType="1"/>
            </p:cNvSpPr>
            <p:nvPr/>
          </p:nvSpPr>
          <p:spPr bwMode="auto">
            <a:xfrm flipH="1" flipV="1">
              <a:off x="2928" y="3408"/>
              <a:ext cx="720" cy="96"/>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402" name="Line 16"/>
            <p:cNvSpPr>
              <a:spLocks noChangeShapeType="1"/>
            </p:cNvSpPr>
            <p:nvPr/>
          </p:nvSpPr>
          <p:spPr bwMode="auto">
            <a:xfrm flipH="1" flipV="1">
              <a:off x="2160" y="2928"/>
              <a:ext cx="768" cy="48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1218" name="AutoShape 18"/>
          <p:cNvSpPr>
            <a:spLocks noChangeArrowheads="1"/>
          </p:cNvSpPr>
          <p:nvPr/>
        </p:nvSpPr>
        <p:spPr bwMode="auto">
          <a:xfrm>
            <a:off x="609600" y="5257800"/>
            <a:ext cx="1752600" cy="838200"/>
          </a:xfrm>
          <a:prstGeom prst="wedgeRoundRectCallout">
            <a:avLst>
              <a:gd name="adj1" fmla="val 69023"/>
              <a:gd name="adj2" fmla="val -4546"/>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メモリを</a:t>
            </a:r>
          </a:p>
          <a:p>
            <a:pPr algn="ctr" eaLnBrk="1" hangingPunct="1">
              <a:spcBef>
                <a:spcPct val="0"/>
              </a:spcBef>
              <a:buSzTx/>
              <a:buFontTx/>
              <a:buNone/>
            </a:pPr>
            <a:r>
              <a:rPr lang="ja-JP" altLang="en-US" sz="2400">
                <a:latin typeface="Times New Roman" panose="02020603050405020304" pitchFamily="18" charset="0"/>
              </a:rPr>
              <a:t>使いたい</a:t>
            </a:r>
          </a:p>
        </p:txBody>
      </p:sp>
      <p:sp useBgFill="1">
        <p:nvSpPr>
          <p:cNvPr id="51219" name="AutoShape 19"/>
          <p:cNvSpPr>
            <a:spLocks noChangeArrowheads="1"/>
          </p:cNvSpPr>
          <p:nvPr/>
        </p:nvSpPr>
        <p:spPr bwMode="auto">
          <a:xfrm>
            <a:off x="4648200" y="5715000"/>
            <a:ext cx="3429000" cy="990600"/>
          </a:xfrm>
          <a:prstGeom prst="wedgeRoundRectCallout">
            <a:avLst>
              <a:gd name="adj1" fmla="val -45602"/>
              <a:gd name="adj2" fmla="val -68912"/>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今貸し出し中だから少し待って</a:t>
            </a:r>
          </a:p>
        </p:txBody>
      </p:sp>
      <p:sp>
        <p:nvSpPr>
          <p:cNvPr id="16400" name="Rectangle 20"/>
          <p:cNvSpPr>
            <a:spLocks noGrp="1" noChangeArrowheads="1"/>
          </p:cNvSpPr>
          <p:nvPr>
            <p:ph type="title"/>
          </p:nvPr>
        </p:nvSpPr>
        <p:spPr>
          <a:xfrm>
            <a:off x="685800" y="800100"/>
            <a:ext cx="7772400" cy="762000"/>
          </a:xfrm>
        </p:spPr>
        <p:txBody>
          <a:bodyPr/>
          <a:lstStyle/>
          <a:p>
            <a:pPr eaLnBrk="1" hangingPunct="1"/>
            <a:r>
              <a:rPr lang="en-US" altLang="ja-JP" sz="3200">
                <a:latin typeface="Times New Roman" panose="02020603050405020304" pitchFamily="18" charset="0"/>
              </a:rPr>
              <a:t>OS</a:t>
            </a:r>
            <a:r>
              <a:rPr lang="ja-JP" altLang="en-US" sz="3200">
                <a:latin typeface="Times New Roman" panose="02020603050405020304" pitchFamily="18" charset="0"/>
              </a:rPr>
              <a:t>の役割 : </a:t>
            </a:r>
            <a:r>
              <a:rPr lang="ja-JP" altLang="en-US">
                <a:latin typeface="Times New Roman" panose="02020603050405020304" pitchFamily="18" charset="0"/>
              </a:rPr>
              <a:t>資源管理者</a:t>
            </a:r>
          </a:p>
        </p:txBody>
      </p:sp>
      <p:sp>
        <p:nvSpPr>
          <p:cNvPr id="51213" name="AutoShape 13"/>
          <p:cNvSpPr>
            <a:spLocks noChangeArrowheads="1"/>
          </p:cNvSpPr>
          <p:nvPr/>
        </p:nvSpPr>
        <p:spPr bwMode="auto">
          <a:xfrm>
            <a:off x="4876800" y="4191000"/>
            <a:ext cx="1752600" cy="457200"/>
          </a:xfrm>
          <a:prstGeom prst="wedgeRoundRectCallout">
            <a:avLst>
              <a:gd name="adj1" fmla="val -44023"/>
              <a:gd name="adj2" fmla="val 130556"/>
              <a:gd name="adj3" fmla="val 16667"/>
            </a:avLst>
          </a:prstGeom>
          <a:solidFill>
            <a:schemeClr val="bg1"/>
          </a:solidFill>
          <a:ln w="19050">
            <a:solidFill>
              <a:schemeClr val="tx1"/>
            </a:solidFill>
            <a:miter lim="800000"/>
            <a:headEnd/>
            <a:tailEnd/>
          </a:ln>
          <a:effec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どうぞ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checkerboard(across)">
                                      <p:cBhvr>
                                        <p:cTn id="7" dur="500"/>
                                        <p:tgtEl>
                                          <p:spTgt spid="51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Effect transition="in" filter="checkerboard(across)">
                                      <p:cBhvr>
                                        <p:cTn id="12" dur="500"/>
                                        <p:tgtEl>
                                          <p:spTgt spid="512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1217"/>
                                        </p:tgtEl>
                                        <p:attrNameLst>
                                          <p:attrName>style.visibility</p:attrName>
                                        </p:attrNameLst>
                                      </p:cBhvr>
                                      <p:to>
                                        <p:strVal val="visible"/>
                                      </p:to>
                                    </p:set>
                                    <p:animEffect transition="in" filter="wipe(right)">
                                      <p:cBhvr>
                                        <p:cTn id="17" dur="500"/>
                                        <p:tgtEl>
                                          <p:spTgt spid="512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18"/>
                                        </p:tgtEl>
                                        <p:attrNameLst>
                                          <p:attrName>style.visibility</p:attrName>
                                        </p:attrNameLst>
                                      </p:cBhvr>
                                      <p:to>
                                        <p:strVal val="visible"/>
                                      </p:to>
                                    </p:set>
                                    <p:animEffect transition="in" filter="checkerboard(across)">
                                      <p:cBhvr>
                                        <p:cTn id="22" dur="500"/>
                                        <p:tgtEl>
                                          <p:spTgt spid="512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19"/>
                                        </p:tgtEl>
                                        <p:attrNameLst>
                                          <p:attrName>style.visibility</p:attrName>
                                        </p:attrNameLst>
                                      </p:cBhvr>
                                      <p:to>
                                        <p:strVal val="visible"/>
                                      </p:to>
                                    </p:set>
                                    <p:animEffect transition="in" filter="checkerboard(across)">
                                      <p:cBhvr>
                                        <p:cTn id="27" dur="500"/>
                                        <p:tgtEl>
                                          <p:spTgt spid="5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2" grpId="0" animBg="1" autoUpdateAnimBg="0"/>
      <p:bldP spid="51218" grpId="0" animBg="1" autoUpdateAnimBg="0"/>
      <p:bldP spid="51219" grpId="0" animBg="1" autoUpdateAnimBg="0"/>
      <p:bldP spid="5121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8350"/>
            <a:ext cx="7772400" cy="823913"/>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の役割 : </a:t>
            </a:r>
            <a:r>
              <a:rPr lang="ja-JP" altLang="en-US" sz="4800">
                <a:latin typeface="Times New Roman" panose="02020603050405020304" pitchFamily="18" charset="0"/>
              </a:rPr>
              <a:t>資源管理者</a:t>
            </a:r>
          </a:p>
        </p:txBody>
      </p:sp>
      <p:sp>
        <p:nvSpPr>
          <p:cNvPr id="17411" name="Rectangle 4"/>
          <p:cNvSpPr>
            <a:spLocks noChangeArrowheads="1"/>
          </p:cNvSpPr>
          <p:nvPr/>
        </p:nvSpPr>
        <p:spPr bwMode="auto">
          <a:xfrm>
            <a:off x="3759200" y="2593975"/>
            <a:ext cx="1905000" cy="3657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7412" name="Text Box 5"/>
          <p:cNvSpPr txBox="1">
            <a:spLocks noChangeArrowheads="1"/>
          </p:cNvSpPr>
          <p:nvPr/>
        </p:nvSpPr>
        <p:spPr bwMode="auto">
          <a:xfrm>
            <a:off x="4140200" y="2060575"/>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147462" name="Rectangle 6"/>
          <p:cNvSpPr>
            <a:spLocks noChangeArrowheads="1"/>
          </p:cNvSpPr>
          <p:nvPr/>
        </p:nvSpPr>
        <p:spPr bwMode="auto">
          <a:xfrm>
            <a:off x="3759200" y="5413375"/>
            <a:ext cx="1905000" cy="838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147463" name="Rectangle 7"/>
          <p:cNvSpPr>
            <a:spLocks noChangeArrowheads="1"/>
          </p:cNvSpPr>
          <p:nvPr/>
        </p:nvSpPr>
        <p:spPr bwMode="auto">
          <a:xfrm>
            <a:off x="3759200" y="2593975"/>
            <a:ext cx="1905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AP1</a:t>
            </a:r>
          </a:p>
        </p:txBody>
      </p:sp>
      <p:sp>
        <p:nvSpPr>
          <p:cNvPr id="147464" name="Rectangle 8"/>
          <p:cNvSpPr>
            <a:spLocks noChangeArrowheads="1"/>
          </p:cNvSpPr>
          <p:nvPr/>
        </p:nvSpPr>
        <p:spPr bwMode="auto">
          <a:xfrm>
            <a:off x="3759200" y="3279775"/>
            <a:ext cx="19050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AP2</a:t>
            </a:r>
          </a:p>
        </p:txBody>
      </p:sp>
      <p:sp>
        <p:nvSpPr>
          <p:cNvPr id="147465" name="Rectangle 9"/>
          <p:cNvSpPr>
            <a:spLocks noChangeArrowheads="1"/>
          </p:cNvSpPr>
          <p:nvPr/>
        </p:nvSpPr>
        <p:spPr bwMode="auto">
          <a:xfrm>
            <a:off x="3759200" y="4194175"/>
            <a:ext cx="1905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AP3</a:t>
            </a:r>
          </a:p>
        </p:txBody>
      </p:sp>
      <p:sp>
        <p:nvSpPr>
          <p:cNvPr id="17417" name="AutoShape 10"/>
          <p:cNvSpPr>
            <a:spLocks noChangeArrowheads="1"/>
          </p:cNvSpPr>
          <p:nvPr/>
        </p:nvSpPr>
        <p:spPr bwMode="auto">
          <a:xfrm>
            <a:off x="5889625" y="3213100"/>
            <a:ext cx="3059113" cy="2376488"/>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7418" name="Text Box 11"/>
          <p:cNvSpPr txBox="1">
            <a:spLocks noChangeArrowheads="1"/>
          </p:cNvSpPr>
          <p:nvPr/>
        </p:nvSpPr>
        <p:spPr bwMode="auto">
          <a:xfrm>
            <a:off x="6300788" y="2492375"/>
            <a:ext cx="2011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grpSp>
        <p:nvGrpSpPr>
          <p:cNvPr id="17419" name="Group 17"/>
          <p:cNvGrpSpPr>
            <a:grpSpLocks/>
          </p:cNvGrpSpPr>
          <p:nvPr/>
        </p:nvGrpSpPr>
        <p:grpSpPr bwMode="auto">
          <a:xfrm>
            <a:off x="539750" y="3213100"/>
            <a:ext cx="1584325" cy="2662238"/>
            <a:chOff x="839" y="1344"/>
            <a:chExt cx="998" cy="1677"/>
          </a:xfrm>
        </p:grpSpPr>
        <p:sp>
          <p:nvSpPr>
            <p:cNvPr id="17428" name="AutoShape 13"/>
            <p:cNvSpPr>
              <a:spLocks noChangeArrowheads="1"/>
            </p:cNvSpPr>
            <p:nvPr/>
          </p:nvSpPr>
          <p:spPr bwMode="auto">
            <a:xfrm>
              <a:off x="839" y="1344"/>
              <a:ext cx="998" cy="317"/>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AP1</a:t>
              </a:r>
            </a:p>
          </p:txBody>
        </p:sp>
        <p:sp>
          <p:nvSpPr>
            <p:cNvPr id="17429" name="AutoShape 14"/>
            <p:cNvSpPr>
              <a:spLocks noChangeArrowheads="1"/>
            </p:cNvSpPr>
            <p:nvPr/>
          </p:nvSpPr>
          <p:spPr bwMode="auto">
            <a:xfrm>
              <a:off x="839" y="1797"/>
              <a:ext cx="998" cy="317"/>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AP2</a:t>
              </a:r>
            </a:p>
          </p:txBody>
        </p:sp>
        <p:sp>
          <p:nvSpPr>
            <p:cNvPr id="17430" name="AutoShape 15"/>
            <p:cNvSpPr>
              <a:spLocks noChangeArrowheads="1"/>
            </p:cNvSpPr>
            <p:nvPr/>
          </p:nvSpPr>
          <p:spPr bwMode="auto">
            <a:xfrm>
              <a:off x="839" y="2251"/>
              <a:ext cx="998" cy="317"/>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AP3</a:t>
              </a:r>
            </a:p>
          </p:txBody>
        </p:sp>
        <p:sp>
          <p:nvSpPr>
            <p:cNvPr id="17431" name="AutoShape 16"/>
            <p:cNvSpPr>
              <a:spLocks noChangeArrowheads="1"/>
            </p:cNvSpPr>
            <p:nvPr/>
          </p:nvSpPr>
          <p:spPr bwMode="auto">
            <a:xfrm>
              <a:off x="839" y="2704"/>
              <a:ext cx="998" cy="317"/>
            </a:xfrm>
            <a:prstGeom prst="flowChartProcess">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AP4</a:t>
              </a:r>
            </a:p>
          </p:txBody>
        </p:sp>
      </p:grpSp>
      <p:sp>
        <p:nvSpPr>
          <p:cNvPr id="147474" name="AutoShape 18"/>
          <p:cNvSpPr>
            <a:spLocks noChangeArrowheads="1"/>
          </p:cNvSpPr>
          <p:nvPr/>
        </p:nvSpPr>
        <p:spPr bwMode="auto">
          <a:xfrm>
            <a:off x="971550" y="1557338"/>
            <a:ext cx="2376488" cy="1223962"/>
          </a:xfrm>
          <a:prstGeom prst="wedgeRoundRectCallout">
            <a:avLst>
              <a:gd name="adj1" fmla="val -59685"/>
              <a:gd name="adj2" fmla="val 26912"/>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この</a:t>
            </a:r>
            <a:r>
              <a:rPr lang="en-US" altLang="ja-JP" sz="2000">
                <a:latin typeface="Times New Roman" panose="02020603050405020304" pitchFamily="18" charset="0"/>
              </a:rPr>
              <a:t>4</a:t>
            </a:r>
            <a:r>
              <a:rPr lang="ja-JP" altLang="en-US" sz="2000">
                <a:latin typeface="Times New Roman" panose="02020603050405020304" pitchFamily="18" charset="0"/>
              </a:rPr>
              <a:t>つの</a:t>
            </a:r>
          </a:p>
          <a:p>
            <a:pPr eaLnBrk="1" hangingPunct="1">
              <a:spcBef>
                <a:spcPct val="0"/>
              </a:spcBef>
              <a:buSzTx/>
              <a:buFontTx/>
              <a:buNone/>
            </a:pPr>
            <a:r>
              <a:rPr lang="ja-JP" altLang="en-US" sz="2000">
                <a:latin typeface="Times New Roman" panose="02020603050405020304" pitchFamily="18" charset="0"/>
              </a:rPr>
              <a:t>アプリケーションを</a:t>
            </a:r>
          </a:p>
          <a:p>
            <a:pPr eaLnBrk="1" hangingPunct="1">
              <a:spcBef>
                <a:spcPct val="0"/>
              </a:spcBef>
              <a:buSzTx/>
              <a:buFontTx/>
              <a:buNone/>
            </a:pPr>
            <a:r>
              <a:rPr lang="ja-JP" altLang="en-US" sz="2000">
                <a:latin typeface="Times New Roman" panose="02020603050405020304" pitchFamily="18" charset="0"/>
              </a:rPr>
              <a:t>使いたい</a:t>
            </a:r>
          </a:p>
        </p:txBody>
      </p:sp>
      <p:pic>
        <p:nvPicPr>
          <p:cNvPr id="17421" name="Picture 19"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05038"/>
            <a:ext cx="6397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80" name="Group 24"/>
          <p:cNvGrpSpPr>
            <a:grpSpLocks/>
          </p:cNvGrpSpPr>
          <p:nvPr/>
        </p:nvGrpSpPr>
        <p:grpSpPr bwMode="auto">
          <a:xfrm>
            <a:off x="6176963" y="4076700"/>
            <a:ext cx="2160587" cy="1009650"/>
            <a:chOff x="4014" y="2840"/>
            <a:chExt cx="1361" cy="636"/>
          </a:xfrm>
        </p:grpSpPr>
        <p:sp>
          <p:nvSpPr>
            <p:cNvPr id="17424" name="Rectangle 20"/>
            <p:cNvSpPr>
              <a:spLocks noChangeArrowheads="1"/>
            </p:cNvSpPr>
            <p:nvPr/>
          </p:nvSpPr>
          <p:spPr bwMode="auto">
            <a:xfrm>
              <a:off x="4014" y="2840"/>
              <a:ext cx="635"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dirty="0">
                  <a:solidFill>
                    <a:srgbClr val="000000"/>
                  </a:solidFill>
                  <a:latin typeface="Times New Roman" panose="02020603050405020304" pitchFamily="18" charset="0"/>
                </a:rPr>
                <a:t>AP1</a:t>
              </a:r>
            </a:p>
          </p:txBody>
        </p:sp>
        <p:sp>
          <p:nvSpPr>
            <p:cNvPr id="17425" name="Rectangle 21"/>
            <p:cNvSpPr>
              <a:spLocks noChangeArrowheads="1"/>
            </p:cNvSpPr>
            <p:nvPr/>
          </p:nvSpPr>
          <p:spPr bwMode="auto">
            <a:xfrm>
              <a:off x="4740" y="2840"/>
              <a:ext cx="635"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AP2</a:t>
              </a:r>
            </a:p>
          </p:txBody>
        </p:sp>
        <p:sp>
          <p:nvSpPr>
            <p:cNvPr id="17426" name="Rectangle 22"/>
            <p:cNvSpPr>
              <a:spLocks noChangeArrowheads="1"/>
            </p:cNvSpPr>
            <p:nvPr/>
          </p:nvSpPr>
          <p:spPr bwMode="auto">
            <a:xfrm>
              <a:off x="4014" y="3203"/>
              <a:ext cx="635"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AP3</a:t>
              </a:r>
            </a:p>
          </p:txBody>
        </p:sp>
        <p:sp>
          <p:nvSpPr>
            <p:cNvPr id="17427" name="Rectangle 23"/>
            <p:cNvSpPr>
              <a:spLocks noChangeArrowheads="1"/>
            </p:cNvSpPr>
            <p:nvPr/>
          </p:nvSpPr>
          <p:spPr bwMode="auto">
            <a:xfrm>
              <a:off x="4740" y="3203"/>
              <a:ext cx="635"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AP4</a:t>
              </a:r>
            </a:p>
          </p:txBody>
        </p:sp>
      </p:grpSp>
      <p:sp>
        <p:nvSpPr>
          <p:cNvPr id="147481" name="AutoShape 25"/>
          <p:cNvSpPr>
            <a:spLocks noChangeArrowheads="1"/>
          </p:cNvSpPr>
          <p:nvPr/>
        </p:nvSpPr>
        <p:spPr bwMode="auto">
          <a:xfrm>
            <a:off x="5940425" y="5589588"/>
            <a:ext cx="3024188" cy="1052512"/>
          </a:xfrm>
          <a:prstGeom prst="wedgeRoundRectCallout">
            <a:avLst>
              <a:gd name="adj1" fmla="val -58926"/>
              <a:gd name="adj2" fmla="val -42611"/>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今は使わないから</a:t>
            </a:r>
            <a:r>
              <a:rPr lang="en-US" altLang="ja-JP" sz="2400">
                <a:latin typeface="Times New Roman" panose="02020603050405020304" pitchFamily="18" charset="0"/>
              </a:rPr>
              <a:t>AP4</a:t>
            </a:r>
            <a:r>
              <a:rPr lang="ja-JP" altLang="en-US" sz="2400">
                <a:latin typeface="Times New Roman" panose="02020603050405020304" pitchFamily="18" charset="0"/>
              </a:rPr>
              <a:t>は</a:t>
            </a:r>
            <a:r>
              <a:rPr lang="en-US" altLang="ja-JP" sz="2400">
                <a:latin typeface="Times New Roman" panose="02020603050405020304" pitchFamily="18" charset="0"/>
              </a:rPr>
              <a:t>HD</a:t>
            </a:r>
            <a:r>
              <a:rPr lang="ja-JP" altLang="en-US" sz="2400">
                <a:latin typeface="Times New Roman" panose="02020603050405020304" pitchFamily="18" charset="0"/>
              </a:rPr>
              <a:t>に置こう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74"/>
                                        </p:tgtEl>
                                        <p:attrNameLst>
                                          <p:attrName>style.visibility</p:attrName>
                                        </p:attrNameLst>
                                      </p:cBhvr>
                                      <p:to>
                                        <p:strVal val="visible"/>
                                      </p:to>
                                    </p:set>
                                    <p:animEffect transition="in" filter="checkerboard(across)">
                                      <p:cBhvr>
                                        <p:cTn id="7" dur="500"/>
                                        <p:tgtEl>
                                          <p:spTgt spid="147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63"/>
                                        </p:tgtEl>
                                        <p:attrNameLst>
                                          <p:attrName>style.visibility</p:attrName>
                                        </p:attrNameLst>
                                      </p:cBhvr>
                                      <p:to>
                                        <p:strVal val="visible"/>
                                      </p:to>
                                    </p:set>
                                    <p:animEffect transition="in" filter="checkerboard(across)">
                                      <p:cBhvr>
                                        <p:cTn id="12" dur="500"/>
                                        <p:tgtEl>
                                          <p:spTgt spid="147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checkerboard(across)">
                                      <p:cBhvr>
                                        <p:cTn id="17" dur="500"/>
                                        <p:tgtEl>
                                          <p:spTgt spid="147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7465"/>
                                        </p:tgtEl>
                                        <p:attrNameLst>
                                          <p:attrName>style.visibility</p:attrName>
                                        </p:attrNameLst>
                                      </p:cBhvr>
                                      <p:to>
                                        <p:strVal val="visible"/>
                                      </p:to>
                                    </p:set>
                                    <p:animEffect transition="in" filter="checkerboard(across)">
                                      <p:cBhvr>
                                        <p:cTn id="22" dur="500"/>
                                        <p:tgtEl>
                                          <p:spTgt spid="1474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7481"/>
                                        </p:tgtEl>
                                        <p:attrNameLst>
                                          <p:attrName>style.visibility</p:attrName>
                                        </p:attrNameLst>
                                      </p:cBhvr>
                                      <p:to>
                                        <p:strVal val="visible"/>
                                      </p:to>
                                    </p:set>
                                    <p:animEffect transition="in" filter="checkerboard(across)">
                                      <p:cBhvr>
                                        <p:cTn id="27" dur="500"/>
                                        <p:tgtEl>
                                          <p:spTgt spid="147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nimBg="1" autoUpdateAnimBg="0"/>
      <p:bldP spid="147464" grpId="0" animBg="1" autoUpdateAnimBg="0"/>
      <p:bldP spid="147465" grpId="0" animBg="1" autoUpdateAnimBg="0"/>
      <p:bldP spid="147474" grpId="0" animBg="1"/>
      <p:bldP spid="1474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5800" y="796925"/>
            <a:ext cx="7772400" cy="768350"/>
          </a:xfrm>
        </p:spPr>
        <p:txBody>
          <a:bodyPr/>
          <a:lstStyle/>
          <a:p>
            <a:pPr eaLnBrk="1" hangingPunct="1"/>
            <a:r>
              <a:rPr lang="ja-JP" altLang="en-US"/>
              <a:t>効率と公平性</a:t>
            </a:r>
          </a:p>
        </p:txBody>
      </p:sp>
      <p:sp>
        <p:nvSpPr>
          <p:cNvPr id="3" name="正方形/長方形 2"/>
          <p:cNvSpPr/>
          <p:nvPr/>
        </p:nvSpPr>
        <p:spPr bwMode="auto">
          <a:xfrm>
            <a:off x="1547664" y="3429000"/>
            <a:ext cx="6154738" cy="1368425"/>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sp>
        <p:nvSpPr>
          <p:cNvPr id="4" name="正方形/長方形 3"/>
          <p:cNvSpPr/>
          <p:nvPr/>
        </p:nvSpPr>
        <p:spPr bwMode="auto">
          <a:xfrm>
            <a:off x="4317852" y="1989137"/>
            <a:ext cx="576262" cy="4392613"/>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cxnSp>
        <p:nvCxnSpPr>
          <p:cNvPr id="18437" name="直線コネクタ 5"/>
          <p:cNvCxnSpPr>
            <a:cxnSpLocks noChangeShapeType="1"/>
          </p:cNvCxnSpPr>
          <p:nvPr/>
        </p:nvCxnSpPr>
        <p:spPr bwMode="auto">
          <a:xfrm>
            <a:off x="1798489"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直線コネクタ 8"/>
          <p:cNvCxnSpPr>
            <a:cxnSpLocks noChangeShapeType="1"/>
          </p:cNvCxnSpPr>
          <p:nvPr/>
        </p:nvCxnSpPr>
        <p:spPr bwMode="auto">
          <a:xfrm>
            <a:off x="2806552" y="4095750"/>
            <a:ext cx="503237"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直線コネクタ 9"/>
          <p:cNvCxnSpPr>
            <a:cxnSpLocks noChangeShapeType="1"/>
          </p:cNvCxnSpPr>
          <p:nvPr/>
        </p:nvCxnSpPr>
        <p:spPr bwMode="auto">
          <a:xfrm>
            <a:off x="3814614"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直線コネクタ 10"/>
          <p:cNvCxnSpPr>
            <a:cxnSpLocks noChangeShapeType="1"/>
          </p:cNvCxnSpPr>
          <p:nvPr/>
        </p:nvCxnSpPr>
        <p:spPr bwMode="auto">
          <a:xfrm>
            <a:off x="4894114"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直線コネクタ 11"/>
          <p:cNvCxnSpPr>
            <a:cxnSpLocks noChangeShapeType="1"/>
          </p:cNvCxnSpPr>
          <p:nvPr/>
        </p:nvCxnSpPr>
        <p:spPr bwMode="auto">
          <a:xfrm>
            <a:off x="5902177"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直線コネクタ 12"/>
          <p:cNvCxnSpPr>
            <a:cxnSpLocks noChangeShapeType="1"/>
          </p:cNvCxnSpPr>
          <p:nvPr/>
        </p:nvCxnSpPr>
        <p:spPr bwMode="auto">
          <a:xfrm>
            <a:off x="6910239"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43"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864" y="3513137"/>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図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989" y="35115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図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664" y="34988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図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539" y="3492500"/>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図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489" y="4200525"/>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0239" y="4206875"/>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図 2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677" y="4219575"/>
            <a:ext cx="9413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1914" y="4227512"/>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51" name="直線コネクタ 25"/>
          <p:cNvCxnSpPr>
            <a:cxnSpLocks noChangeShapeType="1"/>
          </p:cNvCxnSpPr>
          <p:nvPr/>
        </p:nvCxnSpPr>
        <p:spPr bwMode="auto">
          <a:xfrm>
            <a:off x="4317852" y="3511550"/>
            <a:ext cx="0" cy="50006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直線コネクタ 26"/>
          <p:cNvCxnSpPr>
            <a:cxnSpLocks noChangeShapeType="1"/>
          </p:cNvCxnSpPr>
          <p:nvPr/>
        </p:nvCxnSpPr>
        <p:spPr bwMode="auto">
          <a:xfrm>
            <a:off x="4917927" y="4184650"/>
            <a:ext cx="0" cy="4984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直線コネクタ 27"/>
          <p:cNvCxnSpPr>
            <a:cxnSpLocks noChangeShapeType="1"/>
          </p:cNvCxnSpPr>
          <p:nvPr/>
        </p:nvCxnSpPr>
        <p:spPr bwMode="auto">
          <a:xfrm>
            <a:off x="4390877" y="4797425"/>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4" name="直線コネクタ 39"/>
          <p:cNvCxnSpPr>
            <a:cxnSpLocks noChangeShapeType="1"/>
          </p:cNvCxnSpPr>
          <p:nvPr/>
        </p:nvCxnSpPr>
        <p:spPr bwMode="auto">
          <a:xfrm>
            <a:off x="4390877" y="3429000"/>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79" name="図 4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5477" y="4919662"/>
            <a:ext cx="5000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グループ化 70"/>
          <p:cNvGrpSpPr>
            <a:grpSpLocks/>
          </p:cNvGrpSpPr>
          <p:nvPr/>
        </p:nvGrpSpPr>
        <p:grpSpPr bwMode="auto">
          <a:xfrm>
            <a:off x="3890814" y="2541587"/>
            <a:ext cx="361950" cy="1050925"/>
            <a:chOff x="2064137" y="1956556"/>
            <a:chExt cx="361422" cy="1049424"/>
          </a:xfrm>
        </p:grpSpPr>
        <p:sp>
          <p:nvSpPr>
            <p:cNvPr id="42" name="角丸四角形 41"/>
            <p:cNvSpPr/>
            <p:nvPr/>
          </p:nvSpPr>
          <p:spPr bwMode="auto">
            <a:xfrm>
              <a:off x="2064137" y="19565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5" name="円/楕円 42"/>
            <p:cNvSpPr>
              <a:spLocks noChangeArrowheads="1"/>
            </p:cNvSpPr>
            <p:nvPr/>
          </p:nvSpPr>
          <p:spPr bwMode="auto">
            <a:xfrm>
              <a:off x="2095094" y="2669667"/>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6" name="円/楕円 43"/>
            <p:cNvSpPr>
              <a:spLocks noChangeArrowheads="1"/>
            </p:cNvSpPr>
            <p:nvPr/>
          </p:nvSpPr>
          <p:spPr bwMode="auto">
            <a:xfrm>
              <a:off x="2105404" y="23672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7" name="円/楕円 44"/>
            <p:cNvSpPr>
              <a:spLocks noChangeArrowheads="1"/>
            </p:cNvSpPr>
            <p:nvPr/>
          </p:nvSpPr>
          <p:spPr bwMode="auto">
            <a:xfrm>
              <a:off x="2097413" y="2046255"/>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59" name="グループ化 59"/>
          <p:cNvGrpSpPr>
            <a:grpSpLocks/>
          </p:cNvGrpSpPr>
          <p:nvPr/>
        </p:nvGrpSpPr>
        <p:grpSpPr bwMode="auto">
          <a:xfrm>
            <a:off x="4748064" y="2982912"/>
            <a:ext cx="1020763" cy="360363"/>
            <a:chOff x="3843836" y="2611125"/>
            <a:chExt cx="1020276" cy="360040"/>
          </a:xfrm>
        </p:grpSpPr>
        <p:sp>
          <p:nvSpPr>
            <p:cNvPr id="56" name="角丸四角形 55"/>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1" name="円/楕円 56"/>
            <p:cNvSpPr>
              <a:spLocks noChangeArrowheads="1"/>
            </p:cNvSpPr>
            <p:nvPr/>
          </p:nvSpPr>
          <p:spPr bwMode="auto">
            <a:xfrm>
              <a:off x="3878779"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2" name="円/楕円 57"/>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3" name="円/楕円 58"/>
            <p:cNvSpPr>
              <a:spLocks noChangeArrowheads="1"/>
            </p:cNvSpPr>
            <p:nvPr/>
          </p:nvSpPr>
          <p:spPr bwMode="auto">
            <a:xfrm>
              <a:off x="4535436"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0" name="グループ化 60"/>
          <p:cNvGrpSpPr>
            <a:grpSpLocks/>
          </p:cNvGrpSpPr>
          <p:nvPr/>
        </p:nvGrpSpPr>
        <p:grpSpPr bwMode="auto">
          <a:xfrm>
            <a:off x="3392339" y="4876800"/>
            <a:ext cx="1020763" cy="360362"/>
            <a:chOff x="3843836" y="2611125"/>
            <a:chExt cx="1020276" cy="360040"/>
          </a:xfrm>
        </p:grpSpPr>
        <p:sp>
          <p:nvSpPr>
            <p:cNvPr id="62" name="角丸四角形 61"/>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7" name="円/楕円 62"/>
            <p:cNvSpPr>
              <a:spLocks noChangeArrowheads="1"/>
            </p:cNvSpPr>
            <p:nvPr/>
          </p:nvSpPr>
          <p:spPr bwMode="auto">
            <a:xfrm>
              <a:off x="3878779"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8" name="円/楕円 63"/>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9" name="円/楕円 64"/>
            <p:cNvSpPr>
              <a:spLocks noChangeArrowheads="1"/>
            </p:cNvSpPr>
            <p:nvPr/>
          </p:nvSpPr>
          <p:spPr bwMode="auto">
            <a:xfrm>
              <a:off x="4535436"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1" name="グループ化 69"/>
          <p:cNvGrpSpPr>
            <a:grpSpLocks/>
          </p:cNvGrpSpPr>
          <p:nvPr/>
        </p:nvGrpSpPr>
        <p:grpSpPr bwMode="auto">
          <a:xfrm>
            <a:off x="4989364" y="4587875"/>
            <a:ext cx="361950" cy="1049337"/>
            <a:chOff x="2216537" y="2108956"/>
            <a:chExt cx="361422" cy="1049424"/>
          </a:xfrm>
        </p:grpSpPr>
        <p:sp>
          <p:nvSpPr>
            <p:cNvPr id="66" name="角丸四角形 65"/>
            <p:cNvSpPr/>
            <p:nvPr/>
          </p:nvSpPr>
          <p:spPr bwMode="auto">
            <a:xfrm>
              <a:off x="2216537" y="21089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3" name="円/楕円 66"/>
            <p:cNvSpPr>
              <a:spLocks noChangeArrowheads="1"/>
            </p:cNvSpPr>
            <p:nvPr/>
          </p:nvSpPr>
          <p:spPr bwMode="auto">
            <a:xfrm>
              <a:off x="2247494" y="2822067"/>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4" name="円/楕円 67"/>
            <p:cNvSpPr>
              <a:spLocks noChangeArrowheads="1"/>
            </p:cNvSpPr>
            <p:nvPr/>
          </p:nvSpPr>
          <p:spPr bwMode="auto">
            <a:xfrm>
              <a:off x="2257804" y="25196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5" name="円/楕円 68"/>
            <p:cNvSpPr>
              <a:spLocks noChangeArrowheads="1"/>
            </p:cNvSpPr>
            <p:nvPr/>
          </p:nvSpPr>
          <p:spPr bwMode="auto">
            <a:xfrm>
              <a:off x="2249813" y="2198655"/>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2" name="テキスト ボックス 1"/>
          <p:cNvSpPr txBox="1"/>
          <p:nvPr/>
        </p:nvSpPr>
        <p:spPr>
          <a:xfrm>
            <a:off x="301715" y="1933555"/>
            <a:ext cx="3315331" cy="954107"/>
          </a:xfrm>
          <a:prstGeom prst="rect">
            <a:avLst/>
          </a:prstGeom>
          <a:noFill/>
        </p:spPr>
        <p:txBody>
          <a:bodyPr wrap="none" rtlCol="0">
            <a:spAutoFit/>
          </a:bodyPr>
          <a:lstStyle/>
          <a:p>
            <a:r>
              <a:rPr kumimoji="1" lang="ja-JP" altLang="en-US" sz="2800" dirty="0"/>
              <a:t>大通り</a:t>
            </a:r>
            <a:r>
              <a:rPr kumimoji="1" lang="en-US" altLang="ja-JP" sz="2800" dirty="0"/>
              <a:t>: 3600</a:t>
            </a:r>
            <a:r>
              <a:rPr kumimoji="1" lang="ja-JP" altLang="en-US" sz="2800" dirty="0"/>
              <a:t>台</a:t>
            </a:r>
            <a:r>
              <a:rPr kumimoji="1" lang="en-US" altLang="ja-JP" sz="2800" dirty="0"/>
              <a:t>/</a:t>
            </a:r>
            <a:r>
              <a:rPr kumimoji="1" lang="ja-JP" altLang="en-US" sz="2800" dirty="0"/>
              <a:t>時間</a:t>
            </a:r>
            <a:endParaRPr kumimoji="1" lang="en-US" altLang="ja-JP" sz="2800" dirty="0"/>
          </a:p>
          <a:p>
            <a:r>
              <a:rPr lang="ja-JP" altLang="en-US" sz="2800" dirty="0"/>
              <a:t>路地　</a:t>
            </a:r>
            <a:r>
              <a:rPr lang="en-US" altLang="ja-JP" sz="2800" dirty="0"/>
              <a:t>:        1</a:t>
            </a:r>
            <a:r>
              <a:rPr lang="ja-JP" altLang="en-US" sz="2800" dirty="0"/>
              <a:t>台</a:t>
            </a:r>
            <a:r>
              <a:rPr lang="en-US" altLang="ja-JP" sz="2800" dirty="0"/>
              <a:t>/</a:t>
            </a:r>
            <a:r>
              <a:rPr lang="ja-JP" altLang="en-US" sz="2800" dirty="0"/>
              <a:t>時間</a:t>
            </a:r>
            <a:endParaRPr kumimoji="1" lang="ja-JP" altLang="en-US" sz="2800" dirty="0"/>
          </a:p>
        </p:txBody>
      </p:sp>
      <p:sp>
        <p:nvSpPr>
          <p:cNvPr id="5" name="テキスト ボックス 4"/>
          <p:cNvSpPr txBox="1"/>
          <p:nvPr/>
        </p:nvSpPr>
        <p:spPr>
          <a:xfrm>
            <a:off x="4979462" y="5799824"/>
            <a:ext cx="4158511" cy="523220"/>
          </a:xfrm>
          <a:prstGeom prst="rect">
            <a:avLst/>
          </a:prstGeom>
          <a:noFill/>
        </p:spPr>
        <p:txBody>
          <a:bodyPr wrap="none" rtlCol="0">
            <a:spAutoFit/>
          </a:bodyPr>
          <a:lstStyle/>
          <a:p>
            <a:r>
              <a:rPr kumimoji="1" lang="ja-JP" altLang="en-US" sz="2800" dirty="0"/>
              <a:t>この信号をどう設定する？</a:t>
            </a:r>
          </a:p>
        </p:txBody>
      </p:sp>
    </p:spTree>
    <p:extLst>
      <p:ext uri="{BB962C8B-B14F-4D97-AF65-F5344CB8AC3E}">
        <p14:creationId xmlns:p14="http://schemas.microsoft.com/office/powerpoint/2010/main" val="78271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5800" y="796925"/>
            <a:ext cx="7772400" cy="768350"/>
          </a:xfrm>
        </p:spPr>
        <p:txBody>
          <a:bodyPr/>
          <a:lstStyle/>
          <a:p>
            <a:pPr eaLnBrk="1" hangingPunct="1"/>
            <a:r>
              <a:rPr lang="ja-JP" altLang="en-US" dirty="0"/>
              <a:t>効率と公平性：公平性優先</a:t>
            </a:r>
          </a:p>
        </p:txBody>
      </p:sp>
      <p:sp>
        <p:nvSpPr>
          <p:cNvPr id="3" name="正方形/長方形 2"/>
          <p:cNvSpPr/>
          <p:nvPr/>
        </p:nvSpPr>
        <p:spPr bwMode="auto">
          <a:xfrm>
            <a:off x="1547664" y="3429000"/>
            <a:ext cx="6154738" cy="1368425"/>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sp>
        <p:nvSpPr>
          <p:cNvPr id="4" name="正方形/長方形 3"/>
          <p:cNvSpPr/>
          <p:nvPr/>
        </p:nvSpPr>
        <p:spPr bwMode="auto">
          <a:xfrm>
            <a:off x="4317852" y="1989137"/>
            <a:ext cx="576262" cy="4392613"/>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cxnSp>
        <p:nvCxnSpPr>
          <p:cNvPr id="18437" name="直線コネクタ 5"/>
          <p:cNvCxnSpPr>
            <a:cxnSpLocks noChangeShapeType="1"/>
          </p:cNvCxnSpPr>
          <p:nvPr/>
        </p:nvCxnSpPr>
        <p:spPr bwMode="auto">
          <a:xfrm>
            <a:off x="1798489"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直線コネクタ 8"/>
          <p:cNvCxnSpPr>
            <a:cxnSpLocks noChangeShapeType="1"/>
          </p:cNvCxnSpPr>
          <p:nvPr/>
        </p:nvCxnSpPr>
        <p:spPr bwMode="auto">
          <a:xfrm>
            <a:off x="2806552" y="4095750"/>
            <a:ext cx="503237"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直線コネクタ 9"/>
          <p:cNvCxnSpPr>
            <a:cxnSpLocks noChangeShapeType="1"/>
          </p:cNvCxnSpPr>
          <p:nvPr/>
        </p:nvCxnSpPr>
        <p:spPr bwMode="auto">
          <a:xfrm>
            <a:off x="3814614"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直線コネクタ 10"/>
          <p:cNvCxnSpPr>
            <a:cxnSpLocks noChangeShapeType="1"/>
          </p:cNvCxnSpPr>
          <p:nvPr/>
        </p:nvCxnSpPr>
        <p:spPr bwMode="auto">
          <a:xfrm>
            <a:off x="4894114"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直線コネクタ 11"/>
          <p:cNvCxnSpPr>
            <a:cxnSpLocks noChangeShapeType="1"/>
          </p:cNvCxnSpPr>
          <p:nvPr/>
        </p:nvCxnSpPr>
        <p:spPr bwMode="auto">
          <a:xfrm>
            <a:off x="5902177"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直線コネクタ 12"/>
          <p:cNvCxnSpPr>
            <a:cxnSpLocks noChangeShapeType="1"/>
          </p:cNvCxnSpPr>
          <p:nvPr/>
        </p:nvCxnSpPr>
        <p:spPr bwMode="auto">
          <a:xfrm>
            <a:off x="6910239"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43"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864" y="3513137"/>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図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989" y="35115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図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664" y="34988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図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539" y="3492500"/>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図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489" y="4200525"/>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0239" y="4206875"/>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図 2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677" y="4219575"/>
            <a:ext cx="9413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1914" y="4227512"/>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51" name="直線コネクタ 25"/>
          <p:cNvCxnSpPr>
            <a:cxnSpLocks noChangeShapeType="1"/>
          </p:cNvCxnSpPr>
          <p:nvPr/>
        </p:nvCxnSpPr>
        <p:spPr bwMode="auto">
          <a:xfrm>
            <a:off x="4317852" y="3511550"/>
            <a:ext cx="0" cy="50006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直線コネクタ 26"/>
          <p:cNvCxnSpPr>
            <a:cxnSpLocks noChangeShapeType="1"/>
          </p:cNvCxnSpPr>
          <p:nvPr/>
        </p:nvCxnSpPr>
        <p:spPr bwMode="auto">
          <a:xfrm>
            <a:off x="4917927" y="4184650"/>
            <a:ext cx="0" cy="4984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直線コネクタ 27"/>
          <p:cNvCxnSpPr>
            <a:cxnSpLocks noChangeShapeType="1"/>
          </p:cNvCxnSpPr>
          <p:nvPr/>
        </p:nvCxnSpPr>
        <p:spPr bwMode="auto">
          <a:xfrm>
            <a:off x="4390877" y="4797425"/>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4" name="直線コネクタ 39"/>
          <p:cNvCxnSpPr>
            <a:cxnSpLocks noChangeShapeType="1"/>
          </p:cNvCxnSpPr>
          <p:nvPr/>
        </p:nvCxnSpPr>
        <p:spPr bwMode="auto">
          <a:xfrm>
            <a:off x="4390877" y="3429000"/>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79" name="図 4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5477" y="4919662"/>
            <a:ext cx="5000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グループ化 70"/>
          <p:cNvGrpSpPr>
            <a:grpSpLocks/>
          </p:cNvGrpSpPr>
          <p:nvPr/>
        </p:nvGrpSpPr>
        <p:grpSpPr bwMode="auto">
          <a:xfrm>
            <a:off x="3890814" y="2541587"/>
            <a:ext cx="361950" cy="1050925"/>
            <a:chOff x="2064137" y="1956556"/>
            <a:chExt cx="361422" cy="1049424"/>
          </a:xfrm>
        </p:grpSpPr>
        <p:sp>
          <p:nvSpPr>
            <p:cNvPr id="42" name="角丸四角形 41"/>
            <p:cNvSpPr/>
            <p:nvPr/>
          </p:nvSpPr>
          <p:spPr bwMode="auto">
            <a:xfrm>
              <a:off x="2064137" y="19565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5" name="円/楕円 42"/>
            <p:cNvSpPr>
              <a:spLocks noChangeArrowheads="1"/>
            </p:cNvSpPr>
            <p:nvPr/>
          </p:nvSpPr>
          <p:spPr bwMode="auto">
            <a:xfrm>
              <a:off x="2095094" y="2669667"/>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6" name="円/楕円 43"/>
            <p:cNvSpPr>
              <a:spLocks noChangeArrowheads="1"/>
            </p:cNvSpPr>
            <p:nvPr/>
          </p:nvSpPr>
          <p:spPr bwMode="auto">
            <a:xfrm>
              <a:off x="2105404" y="23672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7" name="円/楕円 44"/>
            <p:cNvSpPr>
              <a:spLocks noChangeArrowheads="1"/>
            </p:cNvSpPr>
            <p:nvPr/>
          </p:nvSpPr>
          <p:spPr bwMode="auto">
            <a:xfrm>
              <a:off x="2097413" y="2046255"/>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59" name="グループ化 59"/>
          <p:cNvGrpSpPr>
            <a:grpSpLocks/>
          </p:cNvGrpSpPr>
          <p:nvPr/>
        </p:nvGrpSpPr>
        <p:grpSpPr bwMode="auto">
          <a:xfrm>
            <a:off x="4748064" y="2982912"/>
            <a:ext cx="1020763" cy="360363"/>
            <a:chOff x="3843836" y="2611125"/>
            <a:chExt cx="1020276" cy="360040"/>
          </a:xfrm>
        </p:grpSpPr>
        <p:sp>
          <p:nvSpPr>
            <p:cNvPr id="56" name="角丸四角形 55"/>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1" name="円/楕円 56"/>
            <p:cNvSpPr>
              <a:spLocks noChangeArrowheads="1"/>
            </p:cNvSpPr>
            <p:nvPr/>
          </p:nvSpPr>
          <p:spPr bwMode="auto">
            <a:xfrm>
              <a:off x="3878779"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2" name="円/楕円 57"/>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3" name="円/楕円 58"/>
            <p:cNvSpPr>
              <a:spLocks noChangeArrowheads="1"/>
            </p:cNvSpPr>
            <p:nvPr/>
          </p:nvSpPr>
          <p:spPr bwMode="auto">
            <a:xfrm>
              <a:off x="4535436"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0" name="グループ化 60"/>
          <p:cNvGrpSpPr>
            <a:grpSpLocks/>
          </p:cNvGrpSpPr>
          <p:nvPr/>
        </p:nvGrpSpPr>
        <p:grpSpPr bwMode="auto">
          <a:xfrm>
            <a:off x="3392339" y="4876800"/>
            <a:ext cx="1020763" cy="360362"/>
            <a:chOff x="3843836" y="2611125"/>
            <a:chExt cx="1020276" cy="360040"/>
          </a:xfrm>
        </p:grpSpPr>
        <p:sp>
          <p:nvSpPr>
            <p:cNvPr id="62" name="角丸四角形 61"/>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7" name="円/楕円 62"/>
            <p:cNvSpPr>
              <a:spLocks noChangeArrowheads="1"/>
            </p:cNvSpPr>
            <p:nvPr/>
          </p:nvSpPr>
          <p:spPr bwMode="auto">
            <a:xfrm>
              <a:off x="3878779"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8" name="円/楕円 63"/>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9" name="円/楕円 64"/>
            <p:cNvSpPr>
              <a:spLocks noChangeArrowheads="1"/>
            </p:cNvSpPr>
            <p:nvPr/>
          </p:nvSpPr>
          <p:spPr bwMode="auto">
            <a:xfrm>
              <a:off x="4535436"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1" name="グループ化 69"/>
          <p:cNvGrpSpPr>
            <a:grpSpLocks/>
          </p:cNvGrpSpPr>
          <p:nvPr/>
        </p:nvGrpSpPr>
        <p:grpSpPr bwMode="auto">
          <a:xfrm>
            <a:off x="4989364" y="4587875"/>
            <a:ext cx="361950" cy="1049337"/>
            <a:chOff x="2216537" y="2108956"/>
            <a:chExt cx="361422" cy="1049424"/>
          </a:xfrm>
        </p:grpSpPr>
        <p:sp>
          <p:nvSpPr>
            <p:cNvPr id="66" name="角丸四角形 65"/>
            <p:cNvSpPr/>
            <p:nvPr/>
          </p:nvSpPr>
          <p:spPr bwMode="auto">
            <a:xfrm>
              <a:off x="2216537" y="21089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3" name="円/楕円 66"/>
            <p:cNvSpPr>
              <a:spLocks noChangeArrowheads="1"/>
            </p:cNvSpPr>
            <p:nvPr/>
          </p:nvSpPr>
          <p:spPr bwMode="auto">
            <a:xfrm>
              <a:off x="2247494" y="2822067"/>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4" name="円/楕円 67"/>
            <p:cNvSpPr>
              <a:spLocks noChangeArrowheads="1"/>
            </p:cNvSpPr>
            <p:nvPr/>
          </p:nvSpPr>
          <p:spPr bwMode="auto">
            <a:xfrm>
              <a:off x="2257804" y="25196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5" name="円/楕円 68"/>
            <p:cNvSpPr>
              <a:spLocks noChangeArrowheads="1"/>
            </p:cNvSpPr>
            <p:nvPr/>
          </p:nvSpPr>
          <p:spPr bwMode="auto">
            <a:xfrm>
              <a:off x="2249813" y="2198655"/>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aphicFrame>
        <p:nvGraphicFramePr>
          <p:cNvPr id="9" name="グラフ 8"/>
          <p:cNvGraphicFramePr/>
          <p:nvPr>
            <p:extLst>
              <p:ext uri="{D42A27DB-BD31-4B8C-83A1-F6EECF244321}">
                <p14:modId xmlns:p14="http://schemas.microsoft.com/office/powerpoint/2010/main" val="2210577358"/>
              </p:ext>
            </p:extLst>
          </p:nvPr>
        </p:nvGraphicFramePr>
        <p:xfrm>
          <a:off x="557068" y="1881454"/>
          <a:ext cx="3017309" cy="1614450"/>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p:cNvSpPr txBox="1"/>
          <p:nvPr/>
        </p:nvSpPr>
        <p:spPr>
          <a:xfrm>
            <a:off x="389022" y="2436553"/>
            <a:ext cx="1029449" cy="461665"/>
          </a:xfrm>
          <a:prstGeom prst="rect">
            <a:avLst/>
          </a:prstGeom>
          <a:noFill/>
        </p:spPr>
        <p:txBody>
          <a:bodyPr wrap="none" rtlCol="0">
            <a:spAutoFit/>
          </a:bodyPr>
          <a:lstStyle/>
          <a:p>
            <a:r>
              <a:rPr kumimoji="1" lang="ja-JP" altLang="en-US" dirty="0"/>
              <a:t>大通り</a:t>
            </a:r>
          </a:p>
        </p:txBody>
      </p:sp>
      <p:graphicFrame>
        <p:nvGraphicFramePr>
          <p:cNvPr id="51" name="グラフ 50"/>
          <p:cNvGraphicFramePr/>
          <p:nvPr>
            <p:extLst>
              <p:ext uri="{D42A27DB-BD31-4B8C-83A1-F6EECF244321}">
                <p14:modId xmlns:p14="http://schemas.microsoft.com/office/powerpoint/2010/main" val="3730153444"/>
              </p:ext>
            </p:extLst>
          </p:nvPr>
        </p:nvGraphicFramePr>
        <p:xfrm>
          <a:off x="5884844" y="1873393"/>
          <a:ext cx="3017309" cy="1614450"/>
        </p:xfrm>
        <a:graphic>
          <a:graphicData uri="http://schemas.openxmlformats.org/drawingml/2006/chart">
            <c:chart xmlns:c="http://schemas.openxmlformats.org/drawingml/2006/chart" xmlns:r="http://schemas.openxmlformats.org/officeDocument/2006/relationships" r:id="rId14"/>
          </a:graphicData>
        </a:graphic>
      </p:graphicFrame>
      <p:sp>
        <p:nvSpPr>
          <p:cNvPr id="52" name="テキスト ボックス 51"/>
          <p:cNvSpPr txBox="1"/>
          <p:nvPr/>
        </p:nvSpPr>
        <p:spPr>
          <a:xfrm>
            <a:off x="5716798" y="2428492"/>
            <a:ext cx="800219" cy="461665"/>
          </a:xfrm>
          <a:prstGeom prst="rect">
            <a:avLst/>
          </a:prstGeom>
          <a:noFill/>
        </p:spPr>
        <p:txBody>
          <a:bodyPr wrap="none" rtlCol="0">
            <a:spAutoFit/>
          </a:bodyPr>
          <a:lstStyle/>
          <a:p>
            <a:r>
              <a:rPr kumimoji="1" lang="ja-JP" altLang="en-US" dirty="0"/>
              <a:t>路地</a:t>
            </a:r>
          </a:p>
        </p:txBody>
      </p:sp>
      <p:sp>
        <p:nvSpPr>
          <p:cNvPr id="11" name="テキスト ボックス 10"/>
          <p:cNvSpPr txBox="1"/>
          <p:nvPr/>
        </p:nvSpPr>
        <p:spPr>
          <a:xfrm>
            <a:off x="259341" y="1503870"/>
            <a:ext cx="4253087" cy="523220"/>
          </a:xfrm>
          <a:prstGeom prst="rect">
            <a:avLst/>
          </a:prstGeom>
          <a:noFill/>
        </p:spPr>
        <p:txBody>
          <a:bodyPr wrap="none" rtlCol="0">
            <a:spAutoFit/>
          </a:bodyPr>
          <a:lstStyle/>
          <a:p>
            <a:r>
              <a:rPr lang="ja-JP" altLang="en-US" sz="2800" dirty="0"/>
              <a:t>赤と青を完全に半々にする</a:t>
            </a:r>
            <a:endParaRPr kumimoji="1" lang="ja-JP" altLang="en-US" sz="2800" dirty="0"/>
          </a:p>
        </p:txBody>
      </p:sp>
      <p:sp>
        <p:nvSpPr>
          <p:cNvPr id="12" name="テキスト ボックス 11"/>
          <p:cNvSpPr txBox="1"/>
          <p:nvPr/>
        </p:nvSpPr>
        <p:spPr>
          <a:xfrm>
            <a:off x="458067" y="4924669"/>
            <a:ext cx="2816797" cy="1200329"/>
          </a:xfrm>
          <a:prstGeom prst="rect">
            <a:avLst/>
          </a:prstGeom>
          <a:noFill/>
        </p:spPr>
        <p:txBody>
          <a:bodyPr wrap="none" rtlCol="0">
            <a:spAutoFit/>
          </a:bodyPr>
          <a:lstStyle/>
          <a:p>
            <a:r>
              <a:rPr kumimoji="1" lang="ja-JP" altLang="en-US" dirty="0"/>
              <a:t>大通り：</a:t>
            </a:r>
            <a:r>
              <a:rPr kumimoji="1" lang="en-US" altLang="ja-JP" dirty="0"/>
              <a:t>1800</a:t>
            </a:r>
            <a:r>
              <a:rPr kumimoji="1" lang="ja-JP" altLang="en-US" dirty="0"/>
              <a:t>台</a:t>
            </a:r>
            <a:r>
              <a:rPr kumimoji="1" lang="en-US" altLang="ja-JP" dirty="0"/>
              <a:t>/</a:t>
            </a:r>
            <a:r>
              <a:rPr kumimoji="1" lang="ja-JP" altLang="en-US" dirty="0"/>
              <a:t>時間</a:t>
            </a:r>
            <a:endParaRPr kumimoji="1" lang="en-US" altLang="ja-JP" dirty="0"/>
          </a:p>
          <a:p>
            <a:r>
              <a:rPr lang="ja-JP" altLang="en-US" dirty="0"/>
              <a:t>路地   </a:t>
            </a:r>
            <a:r>
              <a:rPr lang="en-US" altLang="ja-JP" dirty="0"/>
              <a:t>: </a:t>
            </a:r>
            <a:r>
              <a:rPr lang="ja-JP" altLang="en-US" dirty="0"/>
              <a:t>      </a:t>
            </a:r>
            <a:r>
              <a:rPr lang="en-US" altLang="ja-JP" dirty="0"/>
              <a:t>1</a:t>
            </a:r>
            <a:r>
              <a:rPr lang="ja-JP" altLang="en-US" dirty="0"/>
              <a:t>台</a:t>
            </a:r>
            <a:r>
              <a:rPr lang="en-US" altLang="ja-JP" dirty="0"/>
              <a:t>/</a:t>
            </a:r>
            <a:r>
              <a:rPr lang="ja-JP" altLang="en-US" dirty="0"/>
              <a:t>時間</a:t>
            </a:r>
            <a:endParaRPr lang="en-US" altLang="ja-JP" dirty="0"/>
          </a:p>
          <a:p>
            <a:r>
              <a:rPr lang="ja-JP" altLang="en-US" dirty="0"/>
              <a:t>計       </a:t>
            </a:r>
            <a:r>
              <a:rPr lang="en-US" altLang="ja-JP" dirty="0"/>
              <a:t>: 1801</a:t>
            </a:r>
            <a:r>
              <a:rPr lang="ja-JP" altLang="en-US" dirty="0"/>
              <a:t>台</a:t>
            </a:r>
            <a:r>
              <a:rPr lang="en-US" altLang="ja-JP" dirty="0"/>
              <a:t>/</a:t>
            </a:r>
            <a:r>
              <a:rPr lang="ja-JP" altLang="en-US" dirty="0"/>
              <a:t>時間</a:t>
            </a:r>
            <a:endParaRPr lang="en-US" altLang="ja-JP" dirty="0"/>
          </a:p>
        </p:txBody>
      </p:sp>
      <p:sp>
        <p:nvSpPr>
          <p:cNvPr id="13" name="テキスト ボックス 12"/>
          <p:cNvSpPr txBox="1"/>
          <p:nvPr/>
        </p:nvSpPr>
        <p:spPr>
          <a:xfrm>
            <a:off x="130555" y="6135702"/>
            <a:ext cx="4164923" cy="584775"/>
          </a:xfrm>
          <a:prstGeom prst="rect">
            <a:avLst/>
          </a:prstGeom>
          <a:noFill/>
        </p:spPr>
        <p:txBody>
          <a:bodyPr wrap="none" rtlCol="0">
            <a:spAutoFit/>
          </a:bodyPr>
          <a:lstStyle/>
          <a:p>
            <a:r>
              <a:rPr kumimoji="1" lang="ja-JP" altLang="en-US" sz="3200" dirty="0"/>
              <a:t>効率</a:t>
            </a:r>
            <a:r>
              <a:rPr kumimoji="1" lang="en-US" altLang="ja-JP" sz="3200" dirty="0"/>
              <a:t>:1801/3601 = 50%</a:t>
            </a:r>
            <a:endParaRPr kumimoji="1" lang="ja-JP" altLang="en-US" sz="3200" dirty="0"/>
          </a:p>
        </p:txBody>
      </p:sp>
      <p:sp>
        <p:nvSpPr>
          <p:cNvPr id="14" name="テキスト ボックス 13"/>
          <p:cNvSpPr txBox="1"/>
          <p:nvPr/>
        </p:nvSpPr>
        <p:spPr>
          <a:xfrm>
            <a:off x="5063599" y="5849664"/>
            <a:ext cx="3823483" cy="584775"/>
          </a:xfrm>
          <a:prstGeom prst="rect">
            <a:avLst/>
          </a:prstGeom>
          <a:noFill/>
        </p:spPr>
        <p:txBody>
          <a:bodyPr wrap="none" rtlCol="0">
            <a:spAutoFit/>
          </a:bodyPr>
          <a:lstStyle/>
          <a:p>
            <a:r>
              <a:rPr kumimoji="1" lang="ja-JP" altLang="en-US" sz="3200" dirty="0"/>
              <a:t>公平だが効率が悪い</a:t>
            </a:r>
          </a:p>
        </p:txBody>
      </p:sp>
    </p:spTree>
    <p:extLst>
      <p:ext uri="{BB962C8B-B14F-4D97-AF65-F5344CB8AC3E}">
        <p14:creationId xmlns:p14="http://schemas.microsoft.com/office/powerpoint/2010/main" val="37104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5800" y="796925"/>
            <a:ext cx="7772400" cy="768350"/>
          </a:xfrm>
        </p:spPr>
        <p:txBody>
          <a:bodyPr/>
          <a:lstStyle/>
          <a:p>
            <a:pPr eaLnBrk="1" hangingPunct="1"/>
            <a:r>
              <a:rPr lang="ja-JP" altLang="en-US" dirty="0"/>
              <a:t>効率と公平性：効率優先</a:t>
            </a:r>
          </a:p>
        </p:txBody>
      </p:sp>
      <p:sp>
        <p:nvSpPr>
          <p:cNvPr id="3" name="正方形/長方形 2"/>
          <p:cNvSpPr/>
          <p:nvPr/>
        </p:nvSpPr>
        <p:spPr bwMode="auto">
          <a:xfrm>
            <a:off x="1547664" y="3429000"/>
            <a:ext cx="6154738" cy="1368425"/>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sp>
        <p:nvSpPr>
          <p:cNvPr id="4" name="正方形/長方形 3"/>
          <p:cNvSpPr/>
          <p:nvPr/>
        </p:nvSpPr>
        <p:spPr bwMode="auto">
          <a:xfrm>
            <a:off x="4317852" y="1989137"/>
            <a:ext cx="576262" cy="4392613"/>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cxnSp>
        <p:nvCxnSpPr>
          <p:cNvPr id="18437" name="直線コネクタ 5"/>
          <p:cNvCxnSpPr>
            <a:cxnSpLocks noChangeShapeType="1"/>
          </p:cNvCxnSpPr>
          <p:nvPr/>
        </p:nvCxnSpPr>
        <p:spPr bwMode="auto">
          <a:xfrm>
            <a:off x="1798489"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直線コネクタ 8"/>
          <p:cNvCxnSpPr>
            <a:cxnSpLocks noChangeShapeType="1"/>
          </p:cNvCxnSpPr>
          <p:nvPr/>
        </p:nvCxnSpPr>
        <p:spPr bwMode="auto">
          <a:xfrm>
            <a:off x="2806552" y="4095750"/>
            <a:ext cx="503237"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直線コネクタ 9"/>
          <p:cNvCxnSpPr>
            <a:cxnSpLocks noChangeShapeType="1"/>
          </p:cNvCxnSpPr>
          <p:nvPr/>
        </p:nvCxnSpPr>
        <p:spPr bwMode="auto">
          <a:xfrm>
            <a:off x="3814614"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直線コネクタ 10"/>
          <p:cNvCxnSpPr>
            <a:cxnSpLocks noChangeShapeType="1"/>
          </p:cNvCxnSpPr>
          <p:nvPr/>
        </p:nvCxnSpPr>
        <p:spPr bwMode="auto">
          <a:xfrm>
            <a:off x="4894114"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直線コネクタ 11"/>
          <p:cNvCxnSpPr>
            <a:cxnSpLocks noChangeShapeType="1"/>
          </p:cNvCxnSpPr>
          <p:nvPr/>
        </p:nvCxnSpPr>
        <p:spPr bwMode="auto">
          <a:xfrm>
            <a:off x="5902177"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直線コネクタ 12"/>
          <p:cNvCxnSpPr>
            <a:cxnSpLocks noChangeShapeType="1"/>
          </p:cNvCxnSpPr>
          <p:nvPr/>
        </p:nvCxnSpPr>
        <p:spPr bwMode="auto">
          <a:xfrm>
            <a:off x="6910239"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43"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864" y="3513137"/>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図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989" y="35115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図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664" y="34988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図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539" y="3492500"/>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図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489" y="4200525"/>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0239" y="4206875"/>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図 2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677" y="4219575"/>
            <a:ext cx="9413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1914" y="4227512"/>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51" name="直線コネクタ 25"/>
          <p:cNvCxnSpPr>
            <a:cxnSpLocks noChangeShapeType="1"/>
          </p:cNvCxnSpPr>
          <p:nvPr/>
        </p:nvCxnSpPr>
        <p:spPr bwMode="auto">
          <a:xfrm>
            <a:off x="4317852" y="3511550"/>
            <a:ext cx="0" cy="50006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直線コネクタ 26"/>
          <p:cNvCxnSpPr>
            <a:cxnSpLocks noChangeShapeType="1"/>
          </p:cNvCxnSpPr>
          <p:nvPr/>
        </p:nvCxnSpPr>
        <p:spPr bwMode="auto">
          <a:xfrm>
            <a:off x="4917927" y="4184650"/>
            <a:ext cx="0" cy="4984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直線コネクタ 27"/>
          <p:cNvCxnSpPr>
            <a:cxnSpLocks noChangeShapeType="1"/>
          </p:cNvCxnSpPr>
          <p:nvPr/>
        </p:nvCxnSpPr>
        <p:spPr bwMode="auto">
          <a:xfrm>
            <a:off x="4390877" y="4797425"/>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4" name="直線コネクタ 39"/>
          <p:cNvCxnSpPr>
            <a:cxnSpLocks noChangeShapeType="1"/>
          </p:cNvCxnSpPr>
          <p:nvPr/>
        </p:nvCxnSpPr>
        <p:spPr bwMode="auto">
          <a:xfrm>
            <a:off x="4390877" y="3429000"/>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79" name="図 4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5477" y="4919662"/>
            <a:ext cx="5000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グループ化 70"/>
          <p:cNvGrpSpPr>
            <a:grpSpLocks/>
          </p:cNvGrpSpPr>
          <p:nvPr/>
        </p:nvGrpSpPr>
        <p:grpSpPr bwMode="auto">
          <a:xfrm>
            <a:off x="3890814" y="2541587"/>
            <a:ext cx="361950" cy="1050925"/>
            <a:chOff x="2064137" y="1956556"/>
            <a:chExt cx="361422" cy="1049424"/>
          </a:xfrm>
        </p:grpSpPr>
        <p:sp>
          <p:nvSpPr>
            <p:cNvPr id="42" name="角丸四角形 41"/>
            <p:cNvSpPr/>
            <p:nvPr/>
          </p:nvSpPr>
          <p:spPr bwMode="auto">
            <a:xfrm>
              <a:off x="2064137" y="19565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5" name="円/楕円 42"/>
            <p:cNvSpPr>
              <a:spLocks noChangeArrowheads="1"/>
            </p:cNvSpPr>
            <p:nvPr/>
          </p:nvSpPr>
          <p:spPr bwMode="auto">
            <a:xfrm>
              <a:off x="2095094" y="2669667"/>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6" name="円/楕円 43"/>
            <p:cNvSpPr>
              <a:spLocks noChangeArrowheads="1"/>
            </p:cNvSpPr>
            <p:nvPr/>
          </p:nvSpPr>
          <p:spPr bwMode="auto">
            <a:xfrm>
              <a:off x="2105404" y="23672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7" name="円/楕円 44"/>
            <p:cNvSpPr>
              <a:spLocks noChangeArrowheads="1"/>
            </p:cNvSpPr>
            <p:nvPr/>
          </p:nvSpPr>
          <p:spPr bwMode="auto">
            <a:xfrm>
              <a:off x="2097413" y="2046255"/>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59" name="グループ化 59"/>
          <p:cNvGrpSpPr>
            <a:grpSpLocks/>
          </p:cNvGrpSpPr>
          <p:nvPr/>
        </p:nvGrpSpPr>
        <p:grpSpPr bwMode="auto">
          <a:xfrm>
            <a:off x="4748064" y="2982912"/>
            <a:ext cx="1020763" cy="360363"/>
            <a:chOff x="3843836" y="2611125"/>
            <a:chExt cx="1020276" cy="360040"/>
          </a:xfrm>
        </p:grpSpPr>
        <p:sp>
          <p:nvSpPr>
            <p:cNvPr id="56" name="角丸四角形 55"/>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1" name="円/楕円 56"/>
            <p:cNvSpPr>
              <a:spLocks noChangeArrowheads="1"/>
            </p:cNvSpPr>
            <p:nvPr/>
          </p:nvSpPr>
          <p:spPr bwMode="auto">
            <a:xfrm>
              <a:off x="3878779"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2" name="円/楕円 57"/>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3" name="円/楕円 58"/>
            <p:cNvSpPr>
              <a:spLocks noChangeArrowheads="1"/>
            </p:cNvSpPr>
            <p:nvPr/>
          </p:nvSpPr>
          <p:spPr bwMode="auto">
            <a:xfrm>
              <a:off x="4535436"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0" name="グループ化 60"/>
          <p:cNvGrpSpPr>
            <a:grpSpLocks/>
          </p:cNvGrpSpPr>
          <p:nvPr/>
        </p:nvGrpSpPr>
        <p:grpSpPr bwMode="auto">
          <a:xfrm>
            <a:off x="3392339" y="4876800"/>
            <a:ext cx="1020763" cy="360362"/>
            <a:chOff x="3843836" y="2611125"/>
            <a:chExt cx="1020276" cy="360040"/>
          </a:xfrm>
        </p:grpSpPr>
        <p:sp>
          <p:nvSpPr>
            <p:cNvPr id="62" name="角丸四角形 61"/>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7" name="円/楕円 62"/>
            <p:cNvSpPr>
              <a:spLocks noChangeArrowheads="1"/>
            </p:cNvSpPr>
            <p:nvPr/>
          </p:nvSpPr>
          <p:spPr bwMode="auto">
            <a:xfrm>
              <a:off x="3878779"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8" name="円/楕円 63"/>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9" name="円/楕円 64"/>
            <p:cNvSpPr>
              <a:spLocks noChangeArrowheads="1"/>
            </p:cNvSpPr>
            <p:nvPr/>
          </p:nvSpPr>
          <p:spPr bwMode="auto">
            <a:xfrm>
              <a:off x="4535436"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1" name="グループ化 69"/>
          <p:cNvGrpSpPr>
            <a:grpSpLocks/>
          </p:cNvGrpSpPr>
          <p:nvPr/>
        </p:nvGrpSpPr>
        <p:grpSpPr bwMode="auto">
          <a:xfrm>
            <a:off x="4989364" y="4587875"/>
            <a:ext cx="361950" cy="1049337"/>
            <a:chOff x="2216537" y="2108956"/>
            <a:chExt cx="361422" cy="1049424"/>
          </a:xfrm>
        </p:grpSpPr>
        <p:sp>
          <p:nvSpPr>
            <p:cNvPr id="66" name="角丸四角形 65"/>
            <p:cNvSpPr/>
            <p:nvPr/>
          </p:nvSpPr>
          <p:spPr bwMode="auto">
            <a:xfrm>
              <a:off x="2216537" y="21089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3" name="円/楕円 66"/>
            <p:cNvSpPr>
              <a:spLocks noChangeArrowheads="1"/>
            </p:cNvSpPr>
            <p:nvPr/>
          </p:nvSpPr>
          <p:spPr bwMode="auto">
            <a:xfrm>
              <a:off x="2247494" y="2822067"/>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4" name="円/楕円 67"/>
            <p:cNvSpPr>
              <a:spLocks noChangeArrowheads="1"/>
            </p:cNvSpPr>
            <p:nvPr/>
          </p:nvSpPr>
          <p:spPr bwMode="auto">
            <a:xfrm>
              <a:off x="2257804" y="25196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5" name="円/楕円 68"/>
            <p:cNvSpPr>
              <a:spLocks noChangeArrowheads="1"/>
            </p:cNvSpPr>
            <p:nvPr/>
          </p:nvSpPr>
          <p:spPr bwMode="auto">
            <a:xfrm>
              <a:off x="2249813" y="2198655"/>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aphicFrame>
        <p:nvGraphicFramePr>
          <p:cNvPr id="9" name="グラフ 8"/>
          <p:cNvGraphicFramePr/>
          <p:nvPr>
            <p:extLst>
              <p:ext uri="{D42A27DB-BD31-4B8C-83A1-F6EECF244321}">
                <p14:modId xmlns:p14="http://schemas.microsoft.com/office/powerpoint/2010/main" val="2569071964"/>
              </p:ext>
            </p:extLst>
          </p:nvPr>
        </p:nvGraphicFramePr>
        <p:xfrm>
          <a:off x="557068" y="1881454"/>
          <a:ext cx="3017309" cy="1614450"/>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p:cNvSpPr txBox="1"/>
          <p:nvPr/>
        </p:nvSpPr>
        <p:spPr>
          <a:xfrm>
            <a:off x="389022" y="2436553"/>
            <a:ext cx="1029449" cy="461665"/>
          </a:xfrm>
          <a:prstGeom prst="rect">
            <a:avLst/>
          </a:prstGeom>
          <a:noFill/>
        </p:spPr>
        <p:txBody>
          <a:bodyPr wrap="none" rtlCol="0">
            <a:spAutoFit/>
          </a:bodyPr>
          <a:lstStyle/>
          <a:p>
            <a:r>
              <a:rPr kumimoji="1" lang="ja-JP" altLang="en-US" dirty="0"/>
              <a:t>大通り</a:t>
            </a:r>
          </a:p>
        </p:txBody>
      </p:sp>
      <p:graphicFrame>
        <p:nvGraphicFramePr>
          <p:cNvPr id="51" name="グラフ 50"/>
          <p:cNvGraphicFramePr/>
          <p:nvPr>
            <p:extLst>
              <p:ext uri="{D42A27DB-BD31-4B8C-83A1-F6EECF244321}">
                <p14:modId xmlns:p14="http://schemas.microsoft.com/office/powerpoint/2010/main" val="3279343325"/>
              </p:ext>
            </p:extLst>
          </p:nvPr>
        </p:nvGraphicFramePr>
        <p:xfrm>
          <a:off x="5884844" y="1873393"/>
          <a:ext cx="3017309" cy="1614450"/>
        </p:xfrm>
        <a:graphic>
          <a:graphicData uri="http://schemas.openxmlformats.org/drawingml/2006/chart">
            <c:chart xmlns:c="http://schemas.openxmlformats.org/drawingml/2006/chart" xmlns:r="http://schemas.openxmlformats.org/officeDocument/2006/relationships" r:id="rId14"/>
          </a:graphicData>
        </a:graphic>
      </p:graphicFrame>
      <p:sp>
        <p:nvSpPr>
          <p:cNvPr id="52" name="テキスト ボックス 51"/>
          <p:cNvSpPr txBox="1"/>
          <p:nvPr/>
        </p:nvSpPr>
        <p:spPr>
          <a:xfrm>
            <a:off x="5716798" y="2428492"/>
            <a:ext cx="800219" cy="461665"/>
          </a:xfrm>
          <a:prstGeom prst="rect">
            <a:avLst/>
          </a:prstGeom>
          <a:noFill/>
        </p:spPr>
        <p:txBody>
          <a:bodyPr wrap="none" rtlCol="0">
            <a:spAutoFit/>
          </a:bodyPr>
          <a:lstStyle/>
          <a:p>
            <a:r>
              <a:rPr kumimoji="1" lang="ja-JP" altLang="en-US" dirty="0"/>
              <a:t>路地</a:t>
            </a:r>
          </a:p>
        </p:txBody>
      </p:sp>
      <p:sp>
        <p:nvSpPr>
          <p:cNvPr id="11" name="テキスト ボックス 10"/>
          <p:cNvSpPr txBox="1"/>
          <p:nvPr/>
        </p:nvSpPr>
        <p:spPr>
          <a:xfrm>
            <a:off x="259341" y="1503870"/>
            <a:ext cx="3526928" cy="523220"/>
          </a:xfrm>
          <a:prstGeom prst="rect">
            <a:avLst/>
          </a:prstGeom>
          <a:noFill/>
        </p:spPr>
        <p:txBody>
          <a:bodyPr wrap="none" rtlCol="0">
            <a:spAutoFit/>
          </a:bodyPr>
          <a:lstStyle/>
          <a:p>
            <a:r>
              <a:rPr lang="ja-JP" altLang="en-US" sz="2800" dirty="0"/>
              <a:t>大通りを常に青にする</a:t>
            </a:r>
            <a:endParaRPr kumimoji="1" lang="ja-JP" altLang="en-US" sz="2800" dirty="0"/>
          </a:p>
        </p:txBody>
      </p:sp>
      <p:sp>
        <p:nvSpPr>
          <p:cNvPr id="12" name="テキスト ボックス 11"/>
          <p:cNvSpPr txBox="1"/>
          <p:nvPr/>
        </p:nvSpPr>
        <p:spPr>
          <a:xfrm>
            <a:off x="458067" y="4924669"/>
            <a:ext cx="2816797" cy="1200329"/>
          </a:xfrm>
          <a:prstGeom prst="rect">
            <a:avLst/>
          </a:prstGeom>
          <a:noFill/>
        </p:spPr>
        <p:txBody>
          <a:bodyPr wrap="none" rtlCol="0">
            <a:spAutoFit/>
          </a:bodyPr>
          <a:lstStyle/>
          <a:p>
            <a:r>
              <a:rPr kumimoji="1" lang="ja-JP" altLang="en-US" dirty="0"/>
              <a:t>大通り：</a:t>
            </a:r>
            <a:r>
              <a:rPr lang="en-US" altLang="ja-JP" dirty="0"/>
              <a:t>36</a:t>
            </a:r>
            <a:r>
              <a:rPr kumimoji="1" lang="en-US" altLang="ja-JP" dirty="0"/>
              <a:t>00</a:t>
            </a:r>
            <a:r>
              <a:rPr kumimoji="1" lang="ja-JP" altLang="en-US" dirty="0"/>
              <a:t>台</a:t>
            </a:r>
            <a:r>
              <a:rPr kumimoji="1" lang="en-US" altLang="ja-JP" dirty="0"/>
              <a:t>/</a:t>
            </a:r>
            <a:r>
              <a:rPr kumimoji="1" lang="ja-JP" altLang="en-US" dirty="0"/>
              <a:t>時間</a:t>
            </a:r>
            <a:endParaRPr kumimoji="1" lang="en-US" altLang="ja-JP" dirty="0"/>
          </a:p>
          <a:p>
            <a:r>
              <a:rPr lang="ja-JP" altLang="en-US" dirty="0"/>
              <a:t>路地   </a:t>
            </a:r>
            <a:r>
              <a:rPr lang="en-US" altLang="ja-JP" dirty="0"/>
              <a:t>: </a:t>
            </a:r>
            <a:r>
              <a:rPr lang="ja-JP" altLang="en-US" dirty="0"/>
              <a:t>      </a:t>
            </a:r>
            <a:r>
              <a:rPr lang="en-US" altLang="ja-JP" dirty="0"/>
              <a:t>0</a:t>
            </a:r>
            <a:r>
              <a:rPr lang="ja-JP" altLang="en-US" dirty="0"/>
              <a:t>台</a:t>
            </a:r>
            <a:r>
              <a:rPr lang="en-US" altLang="ja-JP" dirty="0"/>
              <a:t>/</a:t>
            </a:r>
            <a:r>
              <a:rPr lang="ja-JP" altLang="en-US" dirty="0"/>
              <a:t>時間</a:t>
            </a:r>
            <a:endParaRPr lang="en-US" altLang="ja-JP" dirty="0"/>
          </a:p>
          <a:p>
            <a:r>
              <a:rPr lang="ja-JP" altLang="en-US" dirty="0"/>
              <a:t>計       </a:t>
            </a:r>
            <a:r>
              <a:rPr lang="en-US" altLang="ja-JP" dirty="0"/>
              <a:t>: 3600</a:t>
            </a:r>
            <a:r>
              <a:rPr lang="ja-JP" altLang="en-US" dirty="0"/>
              <a:t>台</a:t>
            </a:r>
            <a:r>
              <a:rPr lang="en-US" altLang="ja-JP" dirty="0"/>
              <a:t>/</a:t>
            </a:r>
            <a:r>
              <a:rPr lang="ja-JP" altLang="en-US" dirty="0"/>
              <a:t>時間</a:t>
            </a:r>
            <a:endParaRPr lang="en-US" altLang="ja-JP" dirty="0"/>
          </a:p>
        </p:txBody>
      </p:sp>
      <p:sp>
        <p:nvSpPr>
          <p:cNvPr id="13" name="テキスト ボックス 12"/>
          <p:cNvSpPr txBox="1"/>
          <p:nvPr/>
        </p:nvSpPr>
        <p:spPr>
          <a:xfrm>
            <a:off x="130555" y="6135702"/>
            <a:ext cx="4418197" cy="584775"/>
          </a:xfrm>
          <a:prstGeom prst="rect">
            <a:avLst/>
          </a:prstGeom>
          <a:noFill/>
        </p:spPr>
        <p:txBody>
          <a:bodyPr wrap="none" rtlCol="0">
            <a:spAutoFit/>
          </a:bodyPr>
          <a:lstStyle/>
          <a:p>
            <a:r>
              <a:rPr kumimoji="1" lang="ja-JP" altLang="en-US" sz="3200" dirty="0"/>
              <a:t>効率</a:t>
            </a:r>
            <a:r>
              <a:rPr kumimoji="1" lang="en-US" altLang="ja-JP" sz="3200" dirty="0"/>
              <a:t>:3600/3601 = 100%</a:t>
            </a:r>
            <a:endParaRPr kumimoji="1" lang="ja-JP" altLang="en-US" sz="3200" dirty="0"/>
          </a:p>
        </p:txBody>
      </p:sp>
      <p:sp>
        <p:nvSpPr>
          <p:cNvPr id="14" name="テキスト ボックス 13"/>
          <p:cNvSpPr txBox="1"/>
          <p:nvPr/>
        </p:nvSpPr>
        <p:spPr>
          <a:xfrm>
            <a:off x="5188453" y="5706070"/>
            <a:ext cx="3443571" cy="1077218"/>
          </a:xfrm>
          <a:prstGeom prst="rect">
            <a:avLst/>
          </a:prstGeom>
          <a:noFill/>
        </p:spPr>
        <p:txBody>
          <a:bodyPr wrap="none" rtlCol="0">
            <a:spAutoFit/>
          </a:bodyPr>
          <a:lstStyle/>
          <a:p>
            <a:r>
              <a:rPr lang="ja-JP" altLang="en-US" sz="3200" dirty="0"/>
              <a:t>路地の車が永久に</a:t>
            </a:r>
            <a:endParaRPr lang="en-US" altLang="ja-JP" sz="3200" dirty="0"/>
          </a:p>
          <a:p>
            <a:r>
              <a:rPr kumimoji="1" lang="ja-JP" altLang="en-US" sz="3200" dirty="0"/>
              <a:t>動けない</a:t>
            </a:r>
          </a:p>
        </p:txBody>
      </p:sp>
    </p:spTree>
    <p:extLst>
      <p:ext uri="{BB962C8B-B14F-4D97-AF65-F5344CB8AC3E}">
        <p14:creationId xmlns:p14="http://schemas.microsoft.com/office/powerpoint/2010/main" val="16423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5800" y="796925"/>
            <a:ext cx="7772400" cy="768350"/>
          </a:xfrm>
        </p:spPr>
        <p:txBody>
          <a:bodyPr/>
          <a:lstStyle/>
          <a:p>
            <a:pPr eaLnBrk="1" hangingPunct="1"/>
            <a:r>
              <a:rPr lang="ja-JP" altLang="en-US" dirty="0"/>
              <a:t>効率と公平性：妥協案</a:t>
            </a:r>
          </a:p>
        </p:txBody>
      </p:sp>
      <p:sp>
        <p:nvSpPr>
          <p:cNvPr id="3" name="正方形/長方形 2"/>
          <p:cNvSpPr/>
          <p:nvPr/>
        </p:nvSpPr>
        <p:spPr bwMode="auto">
          <a:xfrm>
            <a:off x="1547664" y="3429000"/>
            <a:ext cx="6154738" cy="1368425"/>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sp>
        <p:nvSpPr>
          <p:cNvPr id="4" name="正方形/長方形 3"/>
          <p:cNvSpPr/>
          <p:nvPr/>
        </p:nvSpPr>
        <p:spPr bwMode="auto">
          <a:xfrm>
            <a:off x="4317852" y="1989137"/>
            <a:ext cx="576262" cy="4392613"/>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cxnSp>
        <p:nvCxnSpPr>
          <p:cNvPr id="18437" name="直線コネクタ 5"/>
          <p:cNvCxnSpPr>
            <a:cxnSpLocks noChangeShapeType="1"/>
          </p:cNvCxnSpPr>
          <p:nvPr/>
        </p:nvCxnSpPr>
        <p:spPr bwMode="auto">
          <a:xfrm>
            <a:off x="1798489"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直線コネクタ 8"/>
          <p:cNvCxnSpPr>
            <a:cxnSpLocks noChangeShapeType="1"/>
          </p:cNvCxnSpPr>
          <p:nvPr/>
        </p:nvCxnSpPr>
        <p:spPr bwMode="auto">
          <a:xfrm>
            <a:off x="2806552" y="4095750"/>
            <a:ext cx="503237"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直線コネクタ 9"/>
          <p:cNvCxnSpPr>
            <a:cxnSpLocks noChangeShapeType="1"/>
          </p:cNvCxnSpPr>
          <p:nvPr/>
        </p:nvCxnSpPr>
        <p:spPr bwMode="auto">
          <a:xfrm>
            <a:off x="3814614"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直線コネクタ 10"/>
          <p:cNvCxnSpPr>
            <a:cxnSpLocks noChangeShapeType="1"/>
          </p:cNvCxnSpPr>
          <p:nvPr/>
        </p:nvCxnSpPr>
        <p:spPr bwMode="auto">
          <a:xfrm>
            <a:off x="4894114"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直線コネクタ 11"/>
          <p:cNvCxnSpPr>
            <a:cxnSpLocks noChangeShapeType="1"/>
          </p:cNvCxnSpPr>
          <p:nvPr/>
        </p:nvCxnSpPr>
        <p:spPr bwMode="auto">
          <a:xfrm>
            <a:off x="5902177"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直線コネクタ 12"/>
          <p:cNvCxnSpPr>
            <a:cxnSpLocks noChangeShapeType="1"/>
          </p:cNvCxnSpPr>
          <p:nvPr/>
        </p:nvCxnSpPr>
        <p:spPr bwMode="auto">
          <a:xfrm>
            <a:off x="6910239"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43"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864" y="3513137"/>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図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989" y="35115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図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664" y="34988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図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539" y="3492500"/>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図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489" y="4200525"/>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0239" y="4206875"/>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図 2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677" y="4219575"/>
            <a:ext cx="9413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1914" y="4227512"/>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51" name="直線コネクタ 25"/>
          <p:cNvCxnSpPr>
            <a:cxnSpLocks noChangeShapeType="1"/>
          </p:cNvCxnSpPr>
          <p:nvPr/>
        </p:nvCxnSpPr>
        <p:spPr bwMode="auto">
          <a:xfrm>
            <a:off x="4317852" y="3511550"/>
            <a:ext cx="0" cy="50006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直線コネクタ 26"/>
          <p:cNvCxnSpPr>
            <a:cxnSpLocks noChangeShapeType="1"/>
          </p:cNvCxnSpPr>
          <p:nvPr/>
        </p:nvCxnSpPr>
        <p:spPr bwMode="auto">
          <a:xfrm>
            <a:off x="4917927" y="4184650"/>
            <a:ext cx="0" cy="4984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直線コネクタ 27"/>
          <p:cNvCxnSpPr>
            <a:cxnSpLocks noChangeShapeType="1"/>
          </p:cNvCxnSpPr>
          <p:nvPr/>
        </p:nvCxnSpPr>
        <p:spPr bwMode="auto">
          <a:xfrm>
            <a:off x="4390877" y="4797425"/>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4" name="直線コネクタ 39"/>
          <p:cNvCxnSpPr>
            <a:cxnSpLocks noChangeShapeType="1"/>
          </p:cNvCxnSpPr>
          <p:nvPr/>
        </p:nvCxnSpPr>
        <p:spPr bwMode="auto">
          <a:xfrm>
            <a:off x="4390877" y="3429000"/>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79" name="図 4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5477" y="4919662"/>
            <a:ext cx="5000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グループ化 70"/>
          <p:cNvGrpSpPr>
            <a:grpSpLocks/>
          </p:cNvGrpSpPr>
          <p:nvPr/>
        </p:nvGrpSpPr>
        <p:grpSpPr bwMode="auto">
          <a:xfrm>
            <a:off x="3890814" y="2541587"/>
            <a:ext cx="361950" cy="1050925"/>
            <a:chOff x="2064137" y="1956556"/>
            <a:chExt cx="361422" cy="1049424"/>
          </a:xfrm>
        </p:grpSpPr>
        <p:sp>
          <p:nvSpPr>
            <p:cNvPr id="42" name="角丸四角形 41"/>
            <p:cNvSpPr/>
            <p:nvPr/>
          </p:nvSpPr>
          <p:spPr bwMode="auto">
            <a:xfrm>
              <a:off x="2064137" y="19565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5" name="円/楕円 42"/>
            <p:cNvSpPr>
              <a:spLocks noChangeArrowheads="1"/>
            </p:cNvSpPr>
            <p:nvPr/>
          </p:nvSpPr>
          <p:spPr bwMode="auto">
            <a:xfrm>
              <a:off x="2095094" y="2669667"/>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6" name="円/楕円 43"/>
            <p:cNvSpPr>
              <a:spLocks noChangeArrowheads="1"/>
            </p:cNvSpPr>
            <p:nvPr/>
          </p:nvSpPr>
          <p:spPr bwMode="auto">
            <a:xfrm>
              <a:off x="2105404" y="23672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7" name="円/楕円 44"/>
            <p:cNvSpPr>
              <a:spLocks noChangeArrowheads="1"/>
            </p:cNvSpPr>
            <p:nvPr/>
          </p:nvSpPr>
          <p:spPr bwMode="auto">
            <a:xfrm>
              <a:off x="2097413" y="2046255"/>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59" name="グループ化 59"/>
          <p:cNvGrpSpPr>
            <a:grpSpLocks/>
          </p:cNvGrpSpPr>
          <p:nvPr/>
        </p:nvGrpSpPr>
        <p:grpSpPr bwMode="auto">
          <a:xfrm>
            <a:off x="4748064" y="2982912"/>
            <a:ext cx="1020763" cy="360363"/>
            <a:chOff x="3843836" y="2611125"/>
            <a:chExt cx="1020276" cy="360040"/>
          </a:xfrm>
        </p:grpSpPr>
        <p:sp>
          <p:nvSpPr>
            <p:cNvPr id="56" name="角丸四角形 55"/>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1" name="円/楕円 56"/>
            <p:cNvSpPr>
              <a:spLocks noChangeArrowheads="1"/>
            </p:cNvSpPr>
            <p:nvPr/>
          </p:nvSpPr>
          <p:spPr bwMode="auto">
            <a:xfrm>
              <a:off x="3878779"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2" name="円/楕円 57"/>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3" name="円/楕円 58"/>
            <p:cNvSpPr>
              <a:spLocks noChangeArrowheads="1"/>
            </p:cNvSpPr>
            <p:nvPr/>
          </p:nvSpPr>
          <p:spPr bwMode="auto">
            <a:xfrm>
              <a:off x="4535436"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0" name="グループ化 60"/>
          <p:cNvGrpSpPr>
            <a:grpSpLocks/>
          </p:cNvGrpSpPr>
          <p:nvPr/>
        </p:nvGrpSpPr>
        <p:grpSpPr bwMode="auto">
          <a:xfrm>
            <a:off x="3392339" y="4876800"/>
            <a:ext cx="1020763" cy="360362"/>
            <a:chOff x="3843836" y="2611125"/>
            <a:chExt cx="1020276" cy="360040"/>
          </a:xfrm>
        </p:grpSpPr>
        <p:sp>
          <p:nvSpPr>
            <p:cNvPr id="62" name="角丸四角形 61"/>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7" name="円/楕円 62"/>
            <p:cNvSpPr>
              <a:spLocks noChangeArrowheads="1"/>
            </p:cNvSpPr>
            <p:nvPr/>
          </p:nvSpPr>
          <p:spPr bwMode="auto">
            <a:xfrm>
              <a:off x="3878779"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8" name="円/楕円 63"/>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9" name="円/楕円 64"/>
            <p:cNvSpPr>
              <a:spLocks noChangeArrowheads="1"/>
            </p:cNvSpPr>
            <p:nvPr/>
          </p:nvSpPr>
          <p:spPr bwMode="auto">
            <a:xfrm>
              <a:off x="4535436"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1" name="グループ化 69"/>
          <p:cNvGrpSpPr>
            <a:grpSpLocks/>
          </p:cNvGrpSpPr>
          <p:nvPr/>
        </p:nvGrpSpPr>
        <p:grpSpPr bwMode="auto">
          <a:xfrm>
            <a:off x="4989364" y="4587875"/>
            <a:ext cx="361950" cy="1049337"/>
            <a:chOff x="2216537" y="2108956"/>
            <a:chExt cx="361422" cy="1049424"/>
          </a:xfrm>
        </p:grpSpPr>
        <p:sp>
          <p:nvSpPr>
            <p:cNvPr id="66" name="角丸四角形 65"/>
            <p:cNvSpPr/>
            <p:nvPr/>
          </p:nvSpPr>
          <p:spPr bwMode="auto">
            <a:xfrm>
              <a:off x="2216537" y="21089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3" name="円/楕円 66"/>
            <p:cNvSpPr>
              <a:spLocks noChangeArrowheads="1"/>
            </p:cNvSpPr>
            <p:nvPr/>
          </p:nvSpPr>
          <p:spPr bwMode="auto">
            <a:xfrm>
              <a:off x="2247494" y="2822067"/>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4" name="円/楕円 67"/>
            <p:cNvSpPr>
              <a:spLocks noChangeArrowheads="1"/>
            </p:cNvSpPr>
            <p:nvPr/>
          </p:nvSpPr>
          <p:spPr bwMode="auto">
            <a:xfrm>
              <a:off x="2257804" y="25196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5" name="円/楕円 68"/>
            <p:cNvSpPr>
              <a:spLocks noChangeArrowheads="1"/>
            </p:cNvSpPr>
            <p:nvPr/>
          </p:nvSpPr>
          <p:spPr bwMode="auto">
            <a:xfrm>
              <a:off x="2249813" y="2198655"/>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aphicFrame>
        <p:nvGraphicFramePr>
          <p:cNvPr id="9" name="グラフ 8"/>
          <p:cNvGraphicFramePr/>
          <p:nvPr>
            <p:extLst>
              <p:ext uri="{D42A27DB-BD31-4B8C-83A1-F6EECF244321}">
                <p14:modId xmlns:p14="http://schemas.microsoft.com/office/powerpoint/2010/main" val="1692764334"/>
              </p:ext>
            </p:extLst>
          </p:nvPr>
        </p:nvGraphicFramePr>
        <p:xfrm>
          <a:off x="557068" y="1881454"/>
          <a:ext cx="3017309" cy="1614450"/>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p:cNvSpPr txBox="1"/>
          <p:nvPr/>
        </p:nvSpPr>
        <p:spPr>
          <a:xfrm>
            <a:off x="389022" y="2436553"/>
            <a:ext cx="1029449" cy="461665"/>
          </a:xfrm>
          <a:prstGeom prst="rect">
            <a:avLst/>
          </a:prstGeom>
          <a:noFill/>
        </p:spPr>
        <p:txBody>
          <a:bodyPr wrap="none" rtlCol="0">
            <a:spAutoFit/>
          </a:bodyPr>
          <a:lstStyle/>
          <a:p>
            <a:r>
              <a:rPr kumimoji="1" lang="ja-JP" altLang="en-US" dirty="0"/>
              <a:t>大通り</a:t>
            </a:r>
          </a:p>
        </p:txBody>
      </p:sp>
      <p:graphicFrame>
        <p:nvGraphicFramePr>
          <p:cNvPr id="51" name="グラフ 50"/>
          <p:cNvGraphicFramePr/>
          <p:nvPr>
            <p:extLst>
              <p:ext uri="{D42A27DB-BD31-4B8C-83A1-F6EECF244321}">
                <p14:modId xmlns:p14="http://schemas.microsoft.com/office/powerpoint/2010/main" val="986617139"/>
              </p:ext>
            </p:extLst>
          </p:nvPr>
        </p:nvGraphicFramePr>
        <p:xfrm>
          <a:off x="5884844" y="1873393"/>
          <a:ext cx="3017309" cy="1614450"/>
        </p:xfrm>
        <a:graphic>
          <a:graphicData uri="http://schemas.openxmlformats.org/drawingml/2006/chart">
            <c:chart xmlns:c="http://schemas.openxmlformats.org/drawingml/2006/chart" xmlns:r="http://schemas.openxmlformats.org/officeDocument/2006/relationships" r:id="rId14"/>
          </a:graphicData>
        </a:graphic>
      </p:graphicFrame>
      <p:sp>
        <p:nvSpPr>
          <p:cNvPr id="52" name="テキスト ボックス 51"/>
          <p:cNvSpPr txBox="1"/>
          <p:nvPr/>
        </p:nvSpPr>
        <p:spPr>
          <a:xfrm>
            <a:off x="5716798" y="2428492"/>
            <a:ext cx="800219" cy="461665"/>
          </a:xfrm>
          <a:prstGeom prst="rect">
            <a:avLst/>
          </a:prstGeom>
          <a:noFill/>
        </p:spPr>
        <p:txBody>
          <a:bodyPr wrap="none" rtlCol="0">
            <a:spAutoFit/>
          </a:bodyPr>
          <a:lstStyle/>
          <a:p>
            <a:r>
              <a:rPr kumimoji="1" lang="ja-JP" altLang="en-US" dirty="0"/>
              <a:t>路地</a:t>
            </a:r>
          </a:p>
        </p:txBody>
      </p:sp>
      <p:sp>
        <p:nvSpPr>
          <p:cNvPr id="11" name="テキスト ボックス 10"/>
          <p:cNvSpPr txBox="1"/>
          <p:nvPr/>
        </p:nvSpPr>
        <p:spPr>
          <a:xfrm>
            <a:off x="259341" y="1503870"/>
            <a:ext cx="5008102" cy="523220"/>
          </a:xfrm>
          <a:prstGeom prst="rect">
            <a:avLst/>
          </a:prstGeom>
          <a:noFill/>
        </p:spPr>
        <p:txBody>
          <a:bodyPr wrap="none" rtlCol="0">
            <a:spAutoFit/>
          </a:bodyPr>
          <a:lstStyle/>
          <a:p>
            <a:r>
              <a:rPr lang="ja-JP" altLang="en-US" sz="2800" dirty="0"/>
              <a:t>路地を</a:t>
            </a:r>
            <a:r>
              <a:rPr lang="en-US" altLang="ja-JP" sz="2800" dirty="0"/>
              <a:t>1</a:t>
            </a:r>
            <a:r>
              <a:rPr lang="ja-JP" altLang="en-US" sz="2800" dirty="0"/>
              <a:t>時間に</a:t>
            </a:r>
            <a:r>
              <a:rPr lang="en-US" altLang="ja-JP" sz="2800" dirty="0"/>
              <a:t>1</a:t>
            </a:r>
            <a:r>
              <a:rPr lang="ja-JP" altLang="en-US" sz="2800" dirty="0"/>
              <a:t>分だけ青にする</a:t>
            </a:r>
            <a:endParaRPr kumimoji="1" lang="ja-JP" altLang="en-US" sz="2800" dirty="0"/>
          </a:p>
        </p:txBody>
      </p:sp>
      <p:sp>
        <p:nvSpPr>
          <p:cNvPr id="12" name="テキスト ボックス 11"/>
          <p:cNvSpPr txBox="1"/>
          <p:nvPr/>
        </p:nvSpPr>
        <p:spPr>
          <a:xfrm>
            <a:off x="458067" y="4924669"/>
            <a:ext cx="2816797" cy="1200329"/>
          </a:xfrm>
          <a:prstGeom prst="rect">
            <a:avLst/>
          </a:prstGeom>
          <a:noFill/>
        </p:spPr>
        <p:txBody>
          <a:bodyPr wrap="none" rtlCol="0">
            <a:spAutoFit/>
          </a:bodyPr>
          <a:lstStyle/>
          <a:p>
            <a:r>
              <a:rPr kumimoji="1" lang="ja-JP" altLang="en-US" dirty="0"/>
              <a:t>大通り：</a:t>
            </a:r>
            <a:r>
              <a:rPr lang="en-US" altLang="ja-JP" dirty="0"/>
              <a:t>3540</a:t>
            </a:r>
            <a:r>
              <a:rPr kumimoji="1" lang="ja-JP" altLang="en-US" dirty="0"/>
              <a:t>台</a:t>
            </a:r>
            <a:r>
              <a:rPr kumimoji="1" lang="en-US" altLang="ja-JP" dirty="0"/>
              <a:t>/</a:t>
            </a:r>
            <a:r>
              <a:rPr kumimoji="1" lang="ja-JP" altLang="en-US" dirty="0"/>
              <a:t>時間</a:t>
            </a:r>
            <a:endParaRPr kumimoji="1" lang="en-US" altLang="ja-JP" dirty="0"/>
          </a:p>
          <a:p>
            <a:r>
              <a:rPr lang="ja-JP" altLang="en-US" dirty="0"/>
              <a:t>路地   </a:t>
            </a:r>
            <a:r>
              <a:rPr lang="en-US" altLang="ja-JP" dirty="0"/>
              <a:t>: </a:t>
            </a:r>
            <a:r>
              <a:rPr lang="ja-JP" altLang="en-US" dirty="0"/>
              <a:t>      </a:t>
            </a:r>
            <a:r>
              <a:rPr lang="en-US" altLang="ja-JP" dirty="0"/>
              <a:t>1</a:t>
            </a:r>
            <a:r>
              <a:rPr lang="ja-JP" altLang="en-US" dirty="0"/>
              <a:t>台</a:t>
            </a:r>
            <a:r>
              <a:rPr lang="en-US" altLang="ja-JP" dirty="0"/>
              <a:t>/</a:t>
            </a:r>
            <a:r>
              <a:rPr lang="ja-JP" altLang="en-US" dirty="0"/>
              <a:t>時間</a:t>
            </a:r>
            <a:endParaRPr lang="en-US" altLang="ja-JP" dirty="0"/>
          </a:p>
          <a:p>
            <a:r>
              <a:rPr lang="ja-JP" altLang="en-US" dirty="0"/>
              <a:t>計       </a:t>
            </a:r>
            <a:r>
              <a:rPr lang="en-US" altLang="ja-JP" dirty="0"/>
              <a:t>: 3541</a:t>
            </a:r>
            <a:r>
              <a:rPr lang="ja-JP" altLang="en-US" dirty="0"/>
              <a:t>台</a:t>
            </a:r>
            <a:r>
              <a:rPr lang="en-US" altLang="ja-JP" dirty="0"/>
              <a:t>/</a:t>
            </a:r>
            <a:r>
              <a:rPr lang="ja-JP" altLang="en-US" dirty="0"/>
              <a:t>時間</a:t>
            </a:r>
            <a:endParaRPr lang="en-US" altLang="ja-JP" dirty="0"/>
          </a:p>
        </p:txBody>
      </p:sp>
      <p:sp>
        <p:nvSpPr>
          <p:cNvPr id="13" name="テキスト ボックス 12"/>
          <p:cNvSpPr txBox="1"/>
          <p:nvPr/>
        </p:nvSpPr>
        <p:spPr>
          <a:xfrm>
            <a:off x="130555" y="6135702"/>
            <a:ext cx="4062331" cy="584775"/>
          </a:xfrm>
          <a:prstGeom prst="rect">
            <a:avLst/>
          </a:prstGeom>
          <a:noFill/>
        </p:spPr>
        <p:txBody>
          <a:bodyPr wrap="none" rtlCol="0">
            <a:spAutoFit/>
          </a:bodyPr>
          <a:lstStyle/>
          <a:p>
            <a:r>
              <a:rPr kumimoji="1" lang="ja-JP" altLang="en-US" sz="3200" dirty="0"/>
              <a:t>効率</a:t>
            </a:r>
            <a:r>
              <a:rPr kumimoji="1" lang="en-US" altLang="ja-JP" sz="3200" dirty="0"/>
              <a:t>:3541/3601 = 98%</a:t>
            </a:r>
            <a:endParaRPr kumimoji="1" lang="ja-JP" altLang="en-US" sz="3200" dirty="0"/>
          </a:p>
        </p:txBody>
      </p:sp>
      <p:sp>
        <p:nvSpPr>
          <p:cNvPr id="14" name="テキスト ボックス 13"/>
          <p:cNvSpPr txBox="1"/>
          <p:nvPr/>
        </p:nvSpPr>
        <p:spPr>
          <a:xfrm>
            <a:off x="5415428" y="5043880"/>
            <a:ext cx="3278462" cy="584775"/>
          </a:xfrm>
          <a:prstGeom prst="rect">
            <a:avLst/>
          </a:prstGeom>
          <a:noFill/>
        </p:spPr>
        <p:txBody>
          <a:bodyPr wrap="none" rtlCol="0">
            <a:spAutoFit/>
          </a:bodyPr>
          <a:lstStyle/>
          <a:p>
            <a:r>
              <a:rPr kumimoji="1" lang="ja-JP" altLang="en-US" sz="3200" dirty="0"/>
              <a:t>かなり効率がいい</a:t>
            </a:r>
          </a:p>
        </p:txBody>
      </p:sp>
      <p:sp>
        <p:nvSpPr>
          <p:cNvPr id="2" name="テキスト ボックス 1"/>
          <p:cNvSpPr txBox="1"/>
          <p:nvPr/>
        </p:nvSpPr>
        <p:spPr>
          <a:xfrm>
            <a:off x="5439994" y="5710697"/>
            <a:ext cx="3525324" cy="584775"/>
          </a:xfrm>
          <a:prstGeom prst="rect">
            <a:avLst/>
          </a:prstGeom>
          <a:noFill/>
        </p:spPr>
        <p:txBody>
          <a:bodyPr wrap="none" rtlCol="0">
            <a:spAutoFit/>
          </a:bodyPr>
          <a:lstStyle/>
          <a:p>
            <a:r>
              <a:rPr kumimoji="1" lang="ja-JP" altLang="en-US" sz="3200" dirty="0"/>
              <a:t>待ち時間</a:t>
            </a:r>
            <a:r>
              <a:rPr kumimoji="1" lang="en-US" altLang="ja-JP" sz="3200" dirty="0"/>
              <a:t>:</a:t>
            </a:r>
            <a:r>
              <a:rPr kumimoji="1" lang="ja-JP" altLang="en-US" sz="3200" dirty="0"/>
              <a:t>最悪</a:t>
            </a:r>
            <a:r>
              <a:rPr kumimoji="1" lang="en-US" altLang="ja-JP" sz="3200" dirty="0"/>
              <a:t>59</a:t>
            </a:r>
            <a:r>
              <a:rPr kumimoji="1" lang="ja-JP" altLang="en-US" sz="3200" dirty="0"/>
              <a:t>分</a:t>
            </a:r>
          </a:p>
        </p:txBody>
      </p:sp>
    </p:spTree>
    <p:extLst>
      <p:ext uri="{BB962C8B-B14F-4D97-AF65-F5344CB8AC3E}">
        <p14:creationId xmlns:p14="http://schemas.microsoft.com/office/powerpoint/2010/main" val="37166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85800" y="796925"/>
            <a:ext cx="7772400" cy="768350"/>
          </a:xfrm>
        </p:spPr>
        <p:txBody>
          <a:bodyPr/>
          <a:lstStyle/>
          <a:p>
            <a:pPr eaLnBrk="1" hangingPunct="1"/>
            <a:r>
              <a:rPr lang="ja-JP" altLang="en-US" dirty="0"/>
              <a:t>効率と公平性：改良案</a:t>
            </a:r>
          </a:p>
        </p:txBody>
      </p:sp>
      <p:sp>
        <p:nvSpPr>
          <p:cNvPr id="3" name="正方形/長方形 2"/>
          <p:cNvSpPr/>
          <p:nvPr/>
        </p:nvSpPr>
        <p:spPr bwMode="auto">
          <a:xfrm>
            <a:off x="1547664" y="3429000"/>
            <a:ext cx="6154738" cy="1368425"/>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sp>
        <p:nvSpPr>
          <p:cNvPr id="4" name="正方形/長方形 3"/>
          <p:cNvSpPr/>
          <p:nvPr/>
        </p:nvSpPr>
        <p:spPr bwMode="auto">
          <a:xfrm>
            <a:off x="4317852" y="1989137"/>
            <a:ext cx="576262" cy="4392613"/>
          </a:xfrm>
          <a:prstGeom prst="rect">
            <a:avLst/>
          </a:prstGeom>
          <a:solidFill>
            <a:schemeClr val="accent4"/>
          </a:solidFill>
          <a:ln w="9525" cap="flat" cmpd="sng" algn="ctr">
            <a:noFill/>
            <a:prstDash val="solid"/>
            <a:round/>
            <a:headEnd type="none" w="med" len="med"/>
            <a:tailEnd type="none" w="med" len="med"/>
          </a:ln>
          <a:effectLst/>
        </p:spPr>
        <p:txBody>
          <a:bodyPr wrap="none"/>
          <a:lstStyle/>
          <a:p>
            <a:pPr eaLnBrk="1" hangingPunct="1">
              <a:defRPr/>
            </a:pPr>
            <a:endParaRPr lang="ja-JP" altLang="en-US"/>
          </a:p>
        </p:txBody>
      </p:sp>
      <p:cxnSp>
        <p:nvCxnSpPr>
          <p:cNvPr id="18437" name="直線コネクタ 5"/>
          <p:cNvCxnSpPr>
            <a:cxnSpLocks noChangeShapeType="1"/>
          </p:cNvCxnSpPr>
          <p:nvPr/>
        </p:nvCxnSpPr>
        <p:spPr bwMode="auto">
          <a:xfrm>
            <a:off x="1798489"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直線コネクタ 8"/>
          <p:cNvCxnSpPr>
            <a:cxnSpLocks noChangeShapeType="1"/>
          </p:cNvCxnSpPr>
          <p:nvPr/>
        </p:nvCxnSpPr>
        <p:spPr bwMode="auto">
          <a:xfrm>
            <a:off x="2806552" y="4095750"/>
            <a:ext cx="503237"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直線コネクタ 9"/>
          <p:cNvCxnSpPr>
            <a:cxnSpLocks noChangeShapeType="1"/>
          </p:cNvCxnSpPr>
          <p:nvPr/>
        </p:nvCxnSpPr>
        <p:spPr bwMode="auto">
          <a:xfrm>
            <a:off x="3814614" y="4095750"/>
            <a:ext cx="503238"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直線コネクタ 10"/>
          <p:cNvCxnSpPr>
            <a:cxnSpLocks noChangeShapeType="1"/>
          </p:cNvCxnSpPr>
          <p:nvPr/>
        </p:nvCxnSpPr>
        <p:spPr bwMode="auto">
          <a:xfrm>
            <a:off x="4894114"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1" name="直線コネクタ 11"/>
          <p:cNvCxnSpPr>
            <a:cxnSpLocks noChangeShapeType="1"/>
          </p:cNvCxnSpPr>
          <p:nvPr/>
        </p:nvCxnSpPr>
        <p:spPr bwMode="auto">
          <a:xfrm>
            <a:off x="5902177"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直線コネクタ 12"/>
          <p:cNvCxnSpPr>
            <a:cxnSpLocks noChangeShapeType="1"/>
          </p:cNvCxnSpPr>
          <p:nvPr/>
        </p:nvCxnSpPr>
        <p:spPr bwMode="auto">
          <a:xfrm>
            <a:off x="6910239" y="4095750"/>
            <a:ext cx="5048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443" name="図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864" y="3513137"/>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図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8989" y="35115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図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664" y="3498850"/>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図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539" y="3492500"/>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図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8489" y="4200525"/>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0239" y="4206875"/>
            <a:ext cx="9413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図 2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677" y="4219575"/>
            <a:ext cx="9413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1914" y="4227512"/>
            <a:ext cx="941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51" name="直線コネクタ 25"/>
          <p:cNvCxnSpPr>
            <a:cxnSpLocks noChangeShapeType="1"/>
          </p:cNvCxnSpPr>
          <p:nvPr/>
        </p:nvCxnSpPr>
        <p:spPr bwMode="auto">
          <a:xfrm>
            <a:off x="4317852" y="3511550"/>
            <a:ext cx="0" cy="500062"/>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2" name="直線コネクタ 26"/>
          <p:cNvCxnSpPr>
            <a:cxnSpLocks noChangeShapeType="1"/>
          </p:cNvCxnSpPr>
          <p:nvPr/>
        </p:nvCxnSpPr>
        <p:spPr bwMode="auto">
          <a:xfrm>
            <a:off x="4917927" y="4184650"/>
            <a:ext cx="0" cy="4984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直線コネクタ 27"/>
          <p:cNvCxnSpPr>
            <a:cxnSpLocks noChangeShapeType="1"/>
          </p:cNvCxnSpPr>
          <p:nvPr/>
        </p:nvCxnSpPr>
        <p:spPr bwMode="auto">
          <a:xfrm>
            <a:off x="4390877" y="4797425"/>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4" name="直線コネクタ 39"/>
          <p:cNvCxnSpPr>
            <a:cxnSpLocks noChangeShapeType="1"/>
          </p:cNvCxnSpPr>
          <p:nvPr/>
        </p:nvCxnSpPr>
        <p:spPr bwMode="auto">
          <a:xfrm>
            <a:off x="4390877" y="3429000"/>
            <a:ext cx="4318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79" name="図 4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5477" y="4919662"/>
            <a:ext cx="5000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6" name="グループ化 70"/>
          <p:cNvGrpSpPr>
            <a:grpSpLocks/>
          </p:cNvGrpSpPr>
          <p:nvPr/>
        </p:nvGrpSpPr>
        <p:grpSpPr bwMode="auto">
          <a:xfrm>
            <a:off x="3890814" y="2541587"/>
            <a:ext cx="361950" cy="1050925"/>
            <a:chOff x="2064137" y="1956556"/>
            <a:chExt cx="361422" cy="1049424"/>
          </a:xfrm>
        </p:grpSpPr>
        <p:sp>
          <p:nvSpPr>
            <p:cNvPr id="42" name="角丸四角形 41"/>
            <p:cNvSpPr/>
            <p:nvPr/>
          </p:nvSpPr>
          <p:spPr bwMode="auto">
            <a:xfrm>
              <a:off x="2064137" y="19565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5" name="円/楕円 42"/>
            <p:cNvSpPr>
              <a:spLocks noChangeArrowheads="1"/>
            </p:cNvSpPr>
            <p:nvPr/>
          </p:nvSpPr>
          <p:spPr bwMode="auto">
            <a:xfrm>
              <a:off x="2095094" y="2669667"/>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6" name="円/楕円 43"/>
            <p:cNvSpPr>
              <a:spLocks noChangeArrowheads="1"/>
            </p:cNvSpPr>
            <p:nvPr/>
          </p:nvSpPr>
          <p:spPr bwMode="auto">
            <a:xfrm>
              <a:off x="2105404" y="23672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7" name="円/楕円 44"/>
            <p:cNvSpPr>
              <a:spLocks noChangeArrowheads="1"/>
            </p:cNvSpPr>
            <p:nvPr/>
          </p:nvSpPr>
          <p:spPr bwMode="auto">
            <a:xfrm>
              <a:off x="2097413" y="2046255"/>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59" name="グループ化 59"/>
          <p:cNvGrpSpPr>
            <a:grpSpLocks/>
          </p:cNvGrpSpPr>
          <p:nvPr/>
        </p:nvGrpSpPr>
        <p:grpSpPr bwMode="auto">
          <a:xfrm>
            <a:off x="4748064" y="2982912"/>
            <a:ext cx="1020763" cy="360363"/>
            <a:chOff x="3843836" y="2611125"/>
            <a:chExt cx="1020276" cy="360040"/>
          </a:xfrm>
        </p:grpSpPr>
        <p:sp>
          <p:nvSpPr>
            <p:cNvPr id="56" name="角丸四角形 55"/>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71" name="円/楕円 56"/>
            <p:cNvSpPr>
              <a:spLocks noChangeArrowheads="1"/>
            </p:cNvSpPr>
            <p:nvPr/>
          </p:nvSpPr>
          <p:spPr bwMode="auto">
            <a:xfrm>
              <a:off x="3878779"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2" name="円/楕円 57"/>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73" name="円/楕円 58"/>
            <p:cNvSpPr>
              <a:spLocks noChangeArrowheads="1"/>
            </p:cNvSpPr>
            <p:nvPr/>
          </p:nvSpPr>
          <p:spPr bwMode="auto">
            <a:xfrm>
              <a:off x="4535436"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0" name="グループ化 60"/>
          <p:cNvGrpSpPr>
            <a:grpSpLocks/>
          </p:cNvGrpSpPr>
          <p:nvPr/>
        </p:nvGrpSpPr>
        <p:grpSpPr bwMode="auto">
          <a:xfrm>
            <a:off x="3392339" y="4876800"/>
            <a:ext cx="1020763" cy="360362"/>
            <a:chOff x="3843836" y="2611125"/>
            <a:chExt cx="1020276" cy="360040"/>
          </a:xfrm>
        </p:grpSpPr>
        <p:sp>
          <p:nvSpPr>
            <p:cNvPr id="62" name="角丸四角形 61"/>
            <p:cNvSpPr/>
            <p:nvPr/>
          </p:nvSpPr>
          <p:spPr bwMode="auto">
            <a:xfrm>
              <a:off x="3843836" y="2611125"/>
              <a:ext cx="1020276" cy="360040"/>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7" name="円/楕円 62"/>
            <p:cNvSpPr>
              <a:spLocks noChangeArrowheads="1"/>
            </p:cNvSpPr>
            <p:nvPr/>
          </p:nvSpPr>
          <p:spPr bwMode="auto">
            <a:xfrm>
              <a:off x="3878779"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8" name="円/楕円 63"/>
            <p:cNvSpPr>
              <a:spLocks noChangeArrowheads="1"/>
            </p:cNvSpPr>
            <p:nvPr/>
          </p:nvSpPr>
          <p:spPr bwMode="auto">
            <a:xfrm>
              <a:off x="4216771" y="2658246"/>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9" name="円/楕円 64"/>
            <p:cNvSpPr>
              <a:spLocks noChangeArrowheads="1"/>
            </p:cNvSpPr>
            <p:nvPr/>
          </p:nvSpPr>
          <p:spPr bwMode="auto">
            <a:xfrm>
              <a:off x="4535436" y="2658246"/>
              <a:ext cx="279003" cy="279003"/>
            </a:xfrm>
            <a:prstGeom prst="ellipse">
              <a:avLst/>
            </a:prstGeom>
            <a:solidFill>
              <a:srgbClr val="FF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18461" name="グループ化 69"/>
          <p:cNvGrpSpPr>
            <a:grpSpLocks/>
          </p:cNvGrpSpPr>
          <p:nvPr/>
        </p:nvGrpSpPr>
        <p:grpSpPr bwMode="auto">
          <a:xfrm>
            <a:off x="4989364" y="4587875"/>
            <a:ext cx="361950" cy="1049337"/>
            <a:chOff x="2216537" y="2108956"/>
            <a:chExt cx="361422" cy="1049424"/>
          </a:xfrm>
        </p:grpSpPr>
        <p:sp>
          <p:nvSpPr>
            <p:cNvPr id="66" name="角丸四角形 65"/>
            <p:cNvSpPr/>
            <p:nvPr/>
          </p:nvSpPr>
          <p:spPr bwMode="auto">
            <a:xfrm>
              <a:off x="2216537" y="2108956"/>
              <a:ext cx="361422" cy="104942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18463" name="円/楕円 66"/>
            <p:cNvSpPr>
              <a:spLocks noChangeArrowheads="1"/>
            </p:cNvSpPr>
            <p:nvPr/>
          </p:nvSpPr>
          <p:spPr bwMode="auto">
            <a:xfrm>
              <a:off x="2247494" y="2822067"/>
              <a:ext cx="279003" cy="279003"/>
            </a:xfrm>
            <a:prstGeom prst="ellipse">
              <a:avLst/>
            </a:prstGeom>
            <a:solidFill>
              <a:srgbClr val="00B0F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4" name="円/楕円 67"/>
            <p:cNvSpPr>
              <a:spLocks noChangeArrowheads="1"/>
            </p:cNvSpPr>
            <p:nvPr/>
          </p:nvSpPr>
          <p:spPr bwMode="auto">
            <a:xfrm>
              <a:off x="2257804" y="2519670"/>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8465" name="円/楕円 68"/>
            <p:cNvSpPr>
              <a:spLocks noChangeArrowheads="1"/>
            </p:cNvSpPr>
            <p:nvPr/>
          </p:nvSpPr>
          <p:spPr bwMode="auto">
            <a:xfrm>
              <a:off x="2249813" y="2198655"/>
              <a:ext cx="279003" cy="279003"/>
            </a:xfrm>
            <a:prstGeom prst="ellipse">
              <a:avLst/>
            </a:prstGeom>
            <a:solidFill>
              <a:srgbClr val="000000"/>
            </a:solidFill>
            <a:ln w="9525" algn="ctr">
              <a:solidFill>
                <a:schemeClr val="tx1"/>
              </a:solidFill>
              <a:round/>
              <a:headEnd/>
              <a:tailEnd/>
            </a:ln>
          </p:spPr>
          <p:txBody>
            <a:bodyPr wrap="none"/>
            <a:lstStyle>
              <a:lvl1pPr>
                <a:spcBef>
                  <a:spcPct val="20000"/>
                </a:spcBef>
                <a:buSzPct val="85000"/>
                <a:buBlip>
                  <a:blip r:embed="rId1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aphicFrame>
        <p:nvGraphicFramePr>
          <p:cNvPr id="9" name="グラフ 8"/>
          <p:cNvGraphicFramePr/>
          <p:nvPr/>
        </p:nvGraphicFramePr>
        <p:xfrm>
          <a:off x="557068" y="1881454"/>
          <a:ext cx="3017309" cy="1614450"/>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p:cNvSpPr txBox="1"/>
          <p:nvPr/>
        </p:nvSpPr>
        <p:spPr>
          <a:xfrm>
            <a:off x="389022" y="2436553"/>
            <a:ext cx="1029449" cy="461665"/>
          </a:xfrm>
          <a:prstGeom prst="rect">
            <a:avLst/>
          </a:prstGeom>
          <a:noFill/>
        </p:spPr>
        <p:txBody>
          <a:bodyPr wrap="none" rtlCol="0">
            <a:spAutoFit/>
          </a:bodyPr>
          <a:lstStyle/>
          <a:p>
            <a:r>
              <a:rPr kumimoji="1" lang="ja-JP" altLang="en-US" dirty="0"/>
              <a:t>大通り</a:t>
            </a:r>
          </a:p>
        </p:txBody>
      </p:sp>
      <p:graphicFrame>
        <p:nvGraphicFramePr>
          <p:cNvPr id="51" name="グラフ 50"/>
          <p:cNvGraphicFramePr/>
          <p:nvPr/>
        </p:nvGraphicFramePr>
        <p:xfrm>
          <a:off x="5884844" y="1873393"/>
          <a:ext cx="3017309" cy="1614450"/>
        </p:xfrm>
        <a:graphic>
          <a:graphicData uri="http://schemas.openxmlformats.org/drawingml/2006/chart">
            <c:chart xmlns:c="http://schemas.openxmlformats.org/drawingml/2006/chart" xmlns:r="http://schemas.openxmlformats.org/officeDocument/2006/relationships" r:id="rId14"/>
          </a:graphicData>
        </a:graphic>
      </p:graphicFrame>
      <p:sp>
        <p:nvSpPr>
          <p:cNvPr id="52" name="テキスト ボックス 51"/>
          <p:cNvSpPr txBox="1"/>
          <p:nvPr/>
        </p:nvSpPr>
        <p:spPr>
          <a:xfrm>
            <a:off x="5716798" y="2428492"/>
            <a:ext cx="800219" cy="461665"/>
          </a:xfrm>
          <a:prstGeom prst="rect">
            <a:avLst/>
          </a:prstGeom>
          <a:noFill/>
        </p:spPr>
        <p:txBody>
          <a:bodyPr wrap="none" rtlCol="0">
            <a:spAutoFit/>
          </a:bodyPr>
          <a:lstStyle/>
          <a:p>
            <a:r>
              <a:rPr kumimoji="1" lang="ja-JP" altLang="en-US" dirty="0"/>
              <a:t>路地</a:t>
            </a:r>
          </a:p>
        </p:txBody>
      </p:sp>
      <p:sp>
        <p:nvSpPr>
          <p:cNvPr id="11" name="テキスト ボックス 10"/>
          <p:cNvSpPr txBox="1"/>
          <p:nvPr/>
        </p:nvSpPr>
        <p:spPr>
          <a:xfrm>
            <a:off x="259341" y="1503870"/>
            <a:ext cx="6361037" cy="523220"/>
          </a:xfrm>
          <a:prstGeom prst="rect">
            <a:avLst/>
          </a:prstGeom>
          <a:noFill/>
        </p:spPr>
        <p:txBody>
          <a:bodyPr wrap="none" rtlCol="0">
            <a:spAutoFit/>
          </a:bodyPr>
          <a:lstStyle/>
          <a:p>
            <a:r>
              <a:rPr lang="ja-JP" altLang="en-US" sz="2800" dirty="0"/>
              <a:t>押しボタンが押されれば</a:t>
            </a:r>
            <a:r>
              <a:rPr lang="en-US" altLang="ja-JP" sz="2800" dirty="0"/>
              <a:t>1</a:t>
            </a:r>
            <a:r>
              <a:rPr lang="ja-JP" altLang="en-US" sz="2800" dirty="0"/>
              <a:t>分だけ青にする</a:t>
            </a:r>
            <a:endParaRPr kumimoji="1" lang="ja-JP" altLang="en-US" sz="2800" dirty="0"/>
          </a:p>
        </p:txBody>
      </p:sp>
      <p:sp>
        <p:nvSpPr>
          <p:cNvPr id="12" name="テキスト ボックス 11"/>
          <p:cNvSpPr txBox="1"/>
          <p:nvPr/>
        </p:nvSpPr>
        <p:spPr>
          <a:xfrm>
            <a:off x="458067" y="4924669"/>
            <a:ext cx="2816797" cy="1200329"/>
          </a:xfrm>
          <a:prstGeom prst="rect">
            <a:avLst/>
          </a:prstGeom>
          <a:noFill/>
        </p:spPr>
        <p:txBody>
          <a:bodyPr wrap="none" rtlCol="0">
            <a:spAutoFit/>
          </a:bodyPr>
          <a:lstStyle/>
          <a:p>
            <a:r>
              <a:rPr kumimoji="1" lang="ja-JP" altLang="en-US" dirty="0"/>
              <a:t>大通り：</a:t>
            </a:r>
            <a:r>
              <a:rPr lang="en-US" altLang="ja-JP" dirty="0"/>
              <a:t>3540</a:t>
            </a:r>
            <a:r>
              <a:rPr kumimoji="1" lang="ja-JP" altLang="en-US" dirty="0"/>
              <a:t>台</a:t>
            </a:r>
            <a:r>
              <a:rPr kumimoji="1" lang="en-US" altLang="ja-JP" dirty="0"/>
              <a:t>/</a:t>
            </a:r>
            <a:r>
              <a:rPr kumimoji="1" lang="ja-JP" altLang="en-US" dirty="0"/>
              <a:t>時間</a:t>
            </a:r>
            <a:endParaRPr kumimoji="1" lang="en-US" altLang="ja-JP" dirty="0"/>
          </a:p>
          <a:p>
            <a:r>
              <a:rPr lang="ja-JP" altLang="en-US" dirty="0"/>
              <a:t>路地   </a:t>
            </a:r>
            <a:r>
              <a:rPr lang="en-US" altLang="ja-JP" dirty="0"/>
              <a:t>: </a:t>
            </a:r>
            <a:r>
              <a:rPr lang="ja-JP" altLang="en-US" dirty="0"/>
              <a:t>      </a:t>
            </a:r>
            <a:r>
              <a:rPr lang="en-US" altLang="ja-JP" dirty="0"/>
              <a:t>1</a:t>
            </a:r>
            <a:r>
              <a:rPr lang="ja-JP" altLang="en-US" dirty="0"/>
              <a:t>台</a:t>
            </a:r>
            <a:r>
              <a:rPr lang="en-US" altLang="ja-JP" dirty="0"/>
              <a:t>/</a:t>
            </a:r>
            <a:r>
              <a:rPr lang="ja-JP" altLang="en-US" dirty="0"/>
              <a:t>時間</a:t>
            </a:r>
            <a:endParaRPr lang="en-US" altLang="ja-JP" dirty="0"/>
          </a:p>
          <a:p>
            <a:r>
              <a:rPr lang="ja-JP" altLang="en-US" dirty="0"/>
              <a:t>計       </a:t>
            </a:r>
            <a:r>
              <a:rPr lang="en-US" altLang="ja-JP" dirty="0"/>
              <a:t>: 3541</a:t>
            </a:r>
            <a:r>
              <a:rPr lang="ja-JP" altLang="en-US" dirty="0"/>
              <a:t>台</a:t>
            </a:r>
            <a:r>
              <a:rPr lang="en-US" altLang="ja-JP" dirty="0"/>
              <a:t>/</a:t>
            </a:r>
            <a:r>
              <a:rPr lang="ja-JP" altLang="en-US" dirty="0"/>
              <a:t>時間</a:t>
            </a:r>
            <a:endParaRPr lang="en-US" altLang="ja-JP" dirty="0"/>
          </a:p>
        </p:txBody>
      </p:sp>
      <p:sp>
        <p:nvSpPr>
          <p:cNvPr id="13" name="テキスト ボックス 12"/>
          <p:cNvSpPr txBox="1"/>
          <p:nvPr/>
        </p:nvSpPr>
        <p:spPr>
          <a:xfrm>
            <a:off x="130555" y="6135702"/>
            <a:ext cx="4062331" cy="584775"/>
          </a:xfrm>
          <a:prstGeom prst="rect">
            <a:avLst/>
          </a:prstGeom>
          <a:noFill/>
        </p:spPr>
        <p:txBody>
          <a:bodyPr wrap="none" rtlCol="0">
            <a:spAutoFit/>
          </a:bodyPr>
          <a:lstStyle/>
          <a:p>
            <a:r>
              <a:rPr kumimoji="1" lang="ja-JP" altLang="en-US" sz="3200" dirty="0"/>
              <a:t>効率</a:t>
            </a:r>
            <a:r>
              <a:rPr kumimoji="1" lang="en-US" altLang="ja-JP" sz="3200" dirty="0"/>
              <a:t>:3541/3601 = 98%</a:t>
            </a:r>
            <a:endParaRPr kumimoji="1" lang="ja-JP" altLang="en-US" sz="3200" dirty="0"/>
          </a:p>
        </p:txBody>
      </p:sp>
      <p:sp>
        <p:nvSpPr>
          <p:cNvPr id="2" name="テキスト ボックス 1"/>
          <p:cNvSpPr txBox="1"/>
          <p:nvPr/>
        </p:nvSpPr>
        <p:spPr>
          <a:xfrm>
            <a:off x="5439994" y="5710697"/>
            <a:ext cx="3320140" cy="584775"/>
          </a:xfrm>
          <a:prstGeom prst="rect">
            <a:avLst/>
          </a:prstGeom>
          <a:noFill/>
        </p:spPr>
        <p:txBody>
          <a:bodyPr wrap="none" rtlCol="0">
            <a:spAutoFit/>
          </a:bodyPr>
          <a:lstStyle/>
          <a:p>
            <a:r>
              <a:rPr kumimoji="1" lang="ja-JP" altLang="en-US" sz="3200" dirty="0"/>
              <a:t>待ち時間</a:t>
            </a:r>
            <a:r>
              <a:rPr kumimoji="1" lang="en-US" altLang="ja-JP" sz="3200" dirty="0"/>
              <a:t>:</a:t>
            </a:r>
            <a:r>
              <a:rPr kumimoji="1" lang="ja-JP" altLang="en-US" sz="3200" dirty="0"/>
              <a:t>最悪</a:t>
            </a:r>
            <a:r>
              <a:rPr lang="en-US" altLang="ja-JP" sz="3200" dirty="0"/>
              <a:t>1</a:t>
            </a:r>
            <a:r>
              <a:rPr kumimoji="1" lang="ja-JP" altLang="en-US" sz="3200" dirty="0"/>
              <a:t>分</a:t>
            </a:r>
          </a:p>
        </p:txBody>
      </p:sp>
      <p:grpSp>
        <p:nvGrpSpPr>
          <p:cNvPr id="8" name="グループ化 7"/>
          <p:cNvGrpSpPr/>
          <p:nvPr/>
        </p:nvGrpSpPr>
        <p:grpSpPr>
          <a:xfrm>
            <a:off x="3562882" y="5300927"/>
            <a:ext cx="637175" cy="834775"/>
            <a:chOff x="3562882" y="5300927"/>
            <a:chExt cx="637175" cy="834775"/>
          </a:xfrm>
        </p:grpSpPr>
        <p:sp>
          <p:nvSpPr>
            <p:cNvPr id="5" name="正方形/長方形 4"/>
            <p:cNvSpPr/>
            <p:nvPr/>
          </p:nvSpPr>
          <p:spPr bwMode="auto">
            <a:xfrm>
              <a:off x="3562882" y="5300927"/>
              <a:ext cx="637175" cy="834775"/>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6" name="正方形/長方形 5"/>
            <p:cNvSpPr/>
            <p:nvPr/>
          </p:nvSpPr>
          <p:spPr bwMode="auto">
            <a:xfrm>
              <a:off x="3587757" y="5365555"/>
              <a:ext cx="577497" cy="118389"/>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55" name="正方形/長方形 54"/>
            <p:cNvSpPr/>
            <p:nvPr/>
          </p:nvSpPr>
          <p:spPr bwMode="auto">
            <a:xfrm>
              <a:off x="3608022" y="5950117"/>
              <a:ext cx="541784" cy="12182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sp>
          <p:nvSpPr>
            <p:cNvPr id="7" name="円/楕円 6"/>
            <p:cNvSpPr/>
            <p:nvPr/>
          </p:nvSpPr>
          <p:spPr bwMode="auto">
            <a:xfrm>
              <a:off x="3706435" y="5548490"/>
              <a:ext cx="340142" cy="34014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p:txBody>
        </p:sp>
      </p:grpSp>
    </p:spTree>
    <p:extLst>
      <p:ext uri="{BB962C8B-B14F-4D97-AF65-F5344CB8AC3E}">
        <p14:creationId xmlns:p14="http://schemas.microsoft.com/office/powerpoint/2010/main" val="24364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55625"/>
            <a:ext cx="7772400" cy="1249363"/>
          </a:xfrm>
        </p:spPr>
        <p:txBody>
          <a:bodyPr/>
          <a:lstStyle/>
          <a:p>
            <a:pPr eaLnBrk="1" hangingPunct="1"/>
            <a:r>
              <a:rPr lang="en-US" altLang="ja-JP" sz="3200">
                <a:latin typeface="Times New Roman" panose="02020603050405020304" pitchFamily="18" charset="0"/>
              </a:rPr>
              <a:t>OS</a:t>
            </a:r>
            <a:r>
              <a:rPr lang="ja-JP" altLang="en-US" sz="3200">
                <a:latin typeface="Times New Roman" panose="02020603050405020304" pitchFamily="18" charset="0"/>
              </a:rPr>
              <a:t>の役割 : </a:t>
            </a:r>
            <a:r>
              <a:rPr lang="ja-JP" altLang="en-US">
                <a:latin typeface="Times New Roman" panose="02020603050405020304" pitchFamily="18" charset="0"/>
              </a:rPr>
              <a:t>制御プログラム</a:t>
            </a:r>
            <a:br>
              <a:rPr lang="ja-JP" altLang="en-US">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control program)</a:t>
            </a:r>
          </a:p>
        </p:txBody>
      </p:sp>
      <p:sp>
        <p:nvSpPr>
          <p:cNvPr id="19459" name="Rectangle 3"/>
          <p:cNvSpPr>
            <a:spLocks noGrp="1" noChangeArrowheads="1"/>
          </p:cNvSpPr>
          <p:nvPr>
            <p:ph type="body" idx="1"/>
          </p:nvPr>
        </p:nvSpPr>
        <p:spPr/>
        <p:txBody>
          <a:bodyPr/>
          <a:lstStyle/>
          <a:p>
            <a:pPr eaLnBrk="1" hangingPunct="1"/>
            <a:r>
              <a:rPr lang="ja-JP" altLang="en-US" dirty="0">
                <a:latin typeface="Times New Roman" panose="02020603050405020304" pitchFamily="18" charset="0"/>
              </a:rPr>
              <a:t>アプリケーションプログラムの管理</a:t>
            </a:r>
          </a:p>
          <a:p>
            <a:pPr eaLnBrk="1" hangingPunct="1"/>
            <a:r>
              <a:rPr lang="ja-JP" altLang="en-US" dirty="0">
                <a:latin typeface="Times New Roman" panose="02020603050405020304" pitchFamily="18" charset="0"/>
              </a:rPr>
              <a:t>ハードウェア資源の管理</a:t>
            </a:r>
          </a:p>
          <a:p>
            <a:pPr lvl="1" eaLnBrk="1" hangingPunct="1"/>
            <a:r>
              <a:rPr lang="ja-JP" altLang="en-US" dirty="0">
                <a:latin typeface="Times New Roman" panose="02020603050405020304" pitchFamily="18" charset="0"/>
              </a:rPr>
              <a:t>ハードウェア資源へのアクセスの制御</a:t>
            </a:r>
          </a:p>
          <a:p>
            <a:pPr lvl="1" eaLnBrk="1" hangingPunct="1"/>
            <a:r>
              <a:rPr lang="ja-JP" altLang="en-US" dirty="0">
                <a:latin typeface="Times New Roman" panose="02020603050405020304" pitchFamily="18" charset="0"/>
              </a:rPr>
              <a:t>性能の保証, 信頼性の保証</a:t>
            </a:r>
          </a:p>
        </p:txBody>
      </p:sp>
      <p:sp>
        <p:nvSpPr>
          <p:cNvPr id="19460" name="Oval 4"/>
          <p:cNvSpPr>
            <a:spLocks noChangeArrowheads="1"/>
          </p:cNvSpPr>
          <p:nvPr/>
        </p:nvSpPr>
        <p:spPr bwMode="auto">
          <a:xfrm>
            <a:off x="4038600" y="4876800"/>
            <a:ext cx="1143000" cy="10668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19461" name="Rectangle 7"/>
          <p:cNvSpPr>
            <a:spLocks noChangeArrowheads="1"/>
          </p:cNvSpPr>
          <p:nvPr/>
        </p:nvSpPr>
        <p:spPr bwMode="auto">
          <a:xfrm>
            <a:off x="5791200" y="45720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CPU</a:t>
            </a:r>
          </a:p>
        </p:txBody>
      </p:sp>
      <p:sp>
        <p:nvSpPr>
          <p:cNvPr id="19462" name="Rectangle 8"/>
          <p:cNvSpPr>
            <a:spLocks noChangeArrowheads="1"/>
          </p:cNvSpPr>
          <p:nvPr/>
        </p:nvSpPr>
        <p:spPr bwMode="auto">
          <a:xfrm>
            <a:off x="5791200" y="52578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メモリ</a:t>
            </a:r>
          </a:p>
        </p:txBody>
      </p:sp>
      <p:sp>
        <p:nvSpPr>
          <p:cNvPr id="19463" name="Rectangle 9"/>
          <p:cNvSpPr>
            <a:spLocks noChangeArrowheads="1"/>
          </p:cNvSpPr>
          <p:nvPr/>
        </p:nvSpPr>
        <p:spPr bwMode="auto">
          <a:xfrm>
            <a:off x="5791200" y="59436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latin typeface="Times New Roman" panose="02020603050405020304" pitchFamily="18" charset="0"/>
              </a:rPr>
              <a:t>IO</a:t>
            </a:r>
          </a:p>
        </p:txBody>
      </p:sp>
      <p:sp>
        <p:nvSpPr>
          <p:cNvPr id="19464" name="Rectangle 10"/>
          <p:cNvSpPr>
            <a:spLocks noChangeArrowheads="1"/>
          </p:cNvSpPr>
          <p:nvPr/>
        </p:nvSpPr>
        <p:spPr bwMode="auto">
          <a:xfrm>
            <a:off x="7010400" y="45720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プログラム</a:t>
            </a:r>
          </a:p>
        </p:txBody>
      </p:sp>
      <p:sp>
        <p:nvSpPr>
          <p:cNvPr id="19465" name="Rectangle 11"/>
          <p:cNvSpPr>
            <a:spLocks noChangeArrowheads="1"/>
          </p:cNvSpPr>
          <p:nvPr/>
        </p:nvSpPr>
        <p:spPr bwMode="auto">
          <a:xfrm>
            <a:off x="7010400" y="5257800"/>
            <a:ext cx="1066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a:t>
            </a:r>
          </a:p>
        </p:txBody>
      </p:sp>
      <p:sp>
        <p:nvSpPr>
          <p:cNvPr id="52243" name="Line 19"/>
          <p:cNvSpPr>
            <a:spLocks noChangeShapeType="1"/>
          </p:cNvSpPr>
          <p:nvPr/>
        </p:nvSpPr>
        <p:spPr bwMode="auto">
          <a:xfrm>
            <a:off x="4648200" y="5334000"/>
            <a:ext cx="1143000" cy="838200"/>
          </a:xfrm>
          <a:prstGeom prst="line">
            <a:avLst/>
          </a:prstGeom>
          <a:noFill/>
          <a:ln w="412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471" name="AutoShape 21"/>
          <p:cNvSpPr>
            <a:spLocks noChangeArrowheads="1"/>
          </p:cNvSpPr>
          <p:nvPr/>
        </p:nvSpPr>
        <p:spPr bwMode="auto">
          <a:xfrm>
            <a:off x="1524372" y="5067300"/>
            <a:ext cx="2399928" cy="914400"/>
          </a:xfrm>
          <a:prstGeom prst="foldedCorner">
            <a:avLst>
              <a:gd name="adj" fmla="val 12500"/>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アプリケーション</a:t>
            </a:r>
            <a:endParaRPr lang="en-US" altLang="ja-JP" sz="2400" dirty="0">
              <a:solidFill>
                <a:srgbClr val="000000"/>
              </a:solidFill>
              <a:latin typeface="Times New Roman" panose="02020603050405020304" pitchFamily="18" charset="0"/>
            </a:endParaRPr>
          </a:p>
          <a:p>
            <a:pPr algn="ctr" eaLnBrk="1" hangingPunct="1">
              <a:spcBef>
                <a:spcPct val="0"/>
              </a:spcBef>
              <a:buSzTx/>
              <a:buFontTx/>
              <a:buNone/>
            </a:pPr>
            <a:r>
              <a:rPr lang="ja-JP" altLang="en-US" sz="2400" dirty="0">
                <a:solidFill>
                  <a:srgbClr val="000000"/>
                </a:solidFill>
                <a:latin typeface="Times New Roman" panose="02020603050405020304" pitchFamily="18" charset="0"/>
              </a:rPr>
              <a:t>プログラム</a:t>
            </a:r>
          </a:p>
        </p:txBody>
      </p:sp>
      <p:sp>
        <p:nvSpPr>
          <p:cNvPr id="52237" name="AutoShape 13"/>
          <p:cNvSpPr>
            <a:spLocks noChangeArrowheads="1"/>
          </p:cNvSpPr>
          <p:nvPr/>
        </p:nvSpPr>
        <p:spPr bwMode="auto">
          <a:xfrm>
            <a:off x="4876800" y="4191000"/>
            <a:ext cx="1752600" cy="457200"/>
          </a:xfrm>
          <a:prstGeom prst="wedgeRoundRectCallout">
            <a:avLst>
              <a:gd name="adj1" fmla="val -44023"/>
              <a:gd name="adj2" fmla="val 130556"/>
              <a:gd name="adj3" fmla="val 16667"/>
            </a:avLst>
          </a:prstGeom>
          <a:solidFill>
            <a:schemeClr val="bg1"/>
          </a:solidFill>
          <a:ln w="19050">
            <a:solidFill>
              <a:schemeClr val="tx1"/>
            </a:solidFill>
            <a:miter lim="800000"/>
            <a:headEnd/>
            <a:tailEnd/>
          </a:ln>
          <a:effec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了解</a:t>
            </a:r>
          </a:p>
        </p:txBody>
      </p:sp>
      <p:sp>
        <p:nvSpPr>
          <p:cNvPr id="52242" name="Line 18"/>
          <p:cNvSpPr>
            <a:spLocks noChangeShapeType="1"/>
          </p:cNvSpPr>
          <p:nvPr/>
        </p:nvSpPr>
        <p:spPr bwMode="auto">
          <a:xfrm flipH="1" flipV="1">
            <a:off x="4648200" y="5334000"/>
            <a:ext cx="1143000" cy="228600"/>
          </a:xfrm>
          <a:prstGeom prst="line">
            <a:avLst/>
          </a:prstGeom>
          <a:noFill/>
          <a:ln w="41275">
            <a:solidFill>
              <a:srgbClr val="FF00FF"/>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2236" name="AutoShape 12"/>
          <p:cNvSpPr>
            <a:spLocks noChangeArrowheads="1"/>
          </p:cNvSpPr>
          <p:nvPr/>
        </p:nvSpPr>
        <p:spPr bwMode="auto">
          <a:xfrm>
            <a:off x="175846" y="4152900"/>
            <a:ext cx="2667000" cy="838200"/>
          </a:xfrm>
          <a:prstGeom prst="wedgeRoundRectCallout">
            <a:avLst>
              <a:gd name="adj1" fmla="val 28143"/>
              <a:gd name="adj2" fmla="val 68999"/>
              <a:gd name="adj3" fmla="val 16667"/>
            </a:avLst>
          </a:prstGeom>
          <a:solidFill>
            <a:srgbClr val="000066"/>
          </a:solidFill>
          <a:ln w="19050">
            <a:solidFill>
              <a:schemeClr val="tx1"/>
            </a:solidFill>
            <a:miter lim="800000"/>
            <a:headEnd/>
            <a:tailEnd/>
          </a:ln>
          <a:effec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このデータを</a:t>
            </a:r>
          </a:p>
          <a:p>
            <a:pPr algn="ctr" eaLnBrk="1" hangingPunct="1">
              <a:spcBef>
                <a:spcPct val="0"/>
              </a:spcBef>
              <a:buSzTx/>
              <a:buFontTx/>
              <a:buNone/>
            </a:pPr>
            <a:r>
              <a:rPr lang="ja-JP" altLang="en-US" sz="2400" dirty="0">
                <a:latin typeface="Times New Roman" panose="02020603050405020304" pitchFamily="18" charset="0"/>
              </a:rPr>
              <a:t>画面に表示して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checkerboard(across)">
                                      <p:cBhvr>
                                        <p:cTn id="7" dur="500"/>
                                        <p:tgtEl>
                                          <p:spTgt spid="52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37"/>
                                        </p:tgtEl>
                                        <p:attrNameLst>
                                          <p:attrName>style.visibility</p:attrName>
                                        </p:attrNameLst>
                                      </p:cBhvr>
                                      <p:to>
                                        <p:strVal val="visible"/>
                                      </p:to>
                                    </p:set>
                                    <p:animEffect transition="in" filter="checkerboard(across)">
                                      <p:cBhvr>
                                        <p:cTn id="12" dur="500"/>
                                        <p:tgtEl>
                                          <p:spTgt spid="52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2242"/>
                                        </p:tgtEl>
                                        <p:attrNameLst>
                                          <p:attrName>style.visibility</p:attrName>
                                        </p:attrNameLst>
                                      </p:cBhvr>
                                      <p:to>
                                        <p:strVal val="visible"/>
                                      </p:to>
                                    </p:set>
                                    <p:animEffect transition="in" filter="wipe(right)">
                                      <p:cBhvr>
                                        <p:cTn id="17" dur="500"/>
                                        <p:tgtEl>
                                          <p:spTgt spid="52242"/>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2243"/>
                                        </p:tgtEl>
                                        <p:attrNameLst>
                                          <p:attrName>style.visibility</p:attrName>
                                        </p:attrNameLst>
                                      </p:cBhvr>
                                      <p:to>
                                        <p:strVal val="visible"/>
                                      </p:to>
                                    </p:set>
                                    <p:animEffect transition="in" filter="wipe(left)">
                                      <p:cBhvr>
                                        <p:cTn id="21" dur="500"/>
                                        <p:tgtEl>
                                          <p:spTgt spid="52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P spid="52237" grpId="0" animBg="1" autoUpdateAnimBg="0"/>
      <p:bldP spid="52242" grpId="0" animBg="1"/>
      <p:bldP spid="5223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800100"/>
            <a:ext cx="7772400" cy="762000"/>
          </a:xfrm>
        </p:spPr>
        <p:txBody>
          <a:bodyPr/>
          <a:lstStyle/>
          <a:p>
            <a:pPr eaLnBrk="1" hangingPunct="1"/>
            <a:r>
              <a:rPr lang="ja-JP" altLang="en-US" sz="3200">
                <a:latin typeface="Times New Roman" panose="02020603050405020304" pitchFamily="18" charset="0"/>
              </a:rPr>
              <a:t>制御プログラム : </a:t>
            </a:r>
            <a:r>
              <a:rPr lang="ja-JP" altLang="en-US">
                <a:latin typeface="Times New Roman" panose="02020603050405020304" pitchFamily="18" charset="0"/>
              </a:rPr>
              <a:t>性能の保証</a:t>
            </a:r>
          </a:p>
        </p:txBody>
      </p:sp>
      <p:sp>
        <p:nvSpPr>
          <p:cNvPr id="20483" name="Rectangle 3"/>
          <p:cNvSpPr>
            <a:spLocks noChangeArrowheads="1"/>
          </p:cNvSpPr>
          <p:nvPr/>
        </p:nvSpPr>
        <p:spPr bwMode="auto">
          <a:xfrm>
            <a:off x="3505200" y="3200400"/>
            <a:ext cx="5181600" cy="31242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useBgFill="1">
        <p:nvSpPr>
          <p:cNvPr id="20484" name="Text Box 4"/>
          <p:cNvSpPr txBox="1">
            <a:spLocks noChangeArrowheads="1"/>
          </p:cNvSpPr>
          <p:nvPr/>
        </p:nvSpPr>
        <p:spPr bwMode="auto">
          <a:xfrm>
            <a:off x="3581400" y="2971800"/>
            <a:ext cx="17875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20485" name="Rectangle 5"/>
          <p:cNvSpPr>
            <a:spLocks noChangeArrowheads="1"/>
          </p:cNvSpPr>
          <p:nvPr/>
        </p:nvSpPr>
        <p:spPr bwMode="auto">
          <a:xfrm>
            <a:off x="4038600" y="3962400"/>
            <a:ext cx="1143000" cy="2286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6" name="Text Box 6"/>
          <p:cNvSpPr txBox="1">
            <a:spLocks noChangeArrowheads="1"/>
          </p:cNvSpPr>
          <p:nvPr/>
        </p:nvSpPr>
        <p:spPr bwMode="auto">
          <a:xfrm>
            <a:off x="4114800" y="34290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20488" name="AutoShape 8"/>
          <p:cNvSpPr>
            <a:spLocks noChangeArrowheads="1"/>
          </p:cNvSpPr>
          <p:nvPr/>
        </p:nvSpPr>
        <p:spPr bwMode="auto">
          <a:xfrm>
            <a:off x="7010400" y="4267200"/>
            <a:ext cx="1219200" cy="762000"/>
          </a:xfrm>
          <a:prstGeom prst="flowChartMagneticDisk">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en-US" altLang="ja-JP" sz="2400">
              <a:latin typeface="Times New Roman" panose="02020603050405020304" pitchFamily="18" charset="0"/>
            </a:endParaRPr>
          </a:p>
        </p:txBody>
      </p:sp>
      <p:sp>
        <p:nvSpPr>
          <p:cNvPr id="20489" name="Rectangle 9"/>
          <p:cNvSpPr>
            <a:spLocks noChangeArrowheads="1"/>
          </p:cNvSpPr>
          <p:nvPr/>
        </p:nvSpPr>
        <p:spPr bwMode="auto">
          <a:xfrm>
            <a:off x="4038600" y="3962400"/>
            <a:ext cx="11430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0" name="Rectangle 10"/>
          <p:cNvSpPr>
            <a:spLocks noChangeArrowheads="1"/>
          </p:cNvSpPr>
          <p:nvPr/>
        </p:nvSpPr>
        <p:spPr bwMode="auto">
          <a:xfrm>
            <a:off x="4038600" y="4343400"/>
            <a:ext cx="11430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1" name="Rectangle 11"/>
          <p:cNvSpPr>
            <a:spLocks noChangeArrowheads="1"/>
          </p:cNvSpPr>
          <p:nvPr/>
        </p:nvSpPr>
        <p:spPr bwMode="auto">
          <a:xfrm>
            <a:off x="4038600" y="4724400"/>
            <a:ext cx="11430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2" name="Rectangle 12"/>
          <p:cNvSpPr>
            <a:spLocks noChangeArrowheads="1"/>
          </p:cNvSpPr>
          <p:nvPr/>
        </p:nvSpPr>
        <p:spPr bwMode="auto">
          <a:xfrm>
            <a:off x="4038600" y="5105400"/>
            <a:ext cx="11430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3" name="Rectangle 13"/>
          <p:cNvSpPr>
            <a:spLocks noChangeArrowheads="1"/>
          </p:cNvSpPr>
          <p:nvPr/>
        </p:nvSpPr>
        <p:spPr bwMode="auto">
          <a:xfrm>
            <a:off x="4038600" y="5486400"/>
            <a:ext cx="1143000" cy="38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4" name="Rectangle 14"/>
          <p:cNvSpPr>
            <a:spLocks noChangeArrowheads="1"/>
          </p:cNvSpPr>
          <p:nvPr/>
        </p:nvSpPr>
        <p:spPr bwMode="auto">
          <a:xfrm>
            <a:off x="4038600" y="5867400"/>
            <a:ext cx="1143000" cy="381000"/>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20495" name="AutoShape 15"/>
          <p:cNvSpPr>
            <a:spLocks noChangeArrowheads="1"/>
          </p:cNvSpPr>
          <p:nvPr/>
        </p:nvSpPr>
        <p:spPr bwMode="auto">
          <a:xfrm>
            <a:off x="7010400" y="5105400"/>
            <a:ext cx="1219200" cy="762000"/>
          </a:xfrm>
          <a:prstGeom prst="flowChartMagneticDisk">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en-US" altLang="ja-JP" sz="2400">
              <a:latin typeface="Times New Roman" panose="02020603050405020304" pitchFamily="18" charset="0"/>
            </a:endParaRPr>
          </a:p>
        </p:txBody>
      </p:sp>
      <p:sp>
        <p:nvSpPr>
          <p:cNvPr id="20496" name="Text Box 16"/>
          <p:cNvSpPr txBox="1">
            <a:spLocks noChangeArrowheads="1"/>
          </p:cNvSpPr>
          <p:nvPr/>
        </p:nvSpPr>
        <p:spPr bwMode="auto">
          <a:xfrm>
            <a:off x="6629400" y="3733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20497" name="AutoShape 17"/>
          <p:cNvSpPr>
            <a:spLocks noChangeArrowheads="1"/>
          </p:cNvSpPr>
          <p:nvPr/>
        </p:nvSpPr>
        <p:spPr bwMode="auto">
          <a:xfrm>
            <a:off x="5181600" y="4724400"/>
            <a:ext cx="457200" cy="533400"/>
          </a:xfrm>
          <a:prstGeom prst="leftRight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8" name="AutoShape 18"/>
          <p:cNvSpPr>
            <a:spLocks noChangeArrowheads="1"/>
          </p:cNvSpPr>
          <p:nvPr/>
        </p:nvSpPr>
        <p:spPr bwMode="auto">
          <a:xfrm>
            <a:off x="6477000" y="4724400"/>
            <a:ext cx="457200" cy="533400"/>
          </a:xfrm>
          <a:prstGeom prst="leftRight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pic>
        <p:nvPicPr>
          <p:cNvPr id="20499" name="Picture 19"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0" name="Group 20"/>
          <p:cNvGrpSpPr>
            <a:grpSpLocks/>
          </p:cNvGrpSpPr>
          <p:nvPr/>
        </p:nvGrpSpPr>
        <p:grpSpPr bwMode="auto">
          <a:xfrm>
            <a:off x="1828800" y="3429000"/>
            <a:ext cx="827088" cy="741363"/>
            <a:chOff x="2304" y="1584"/>
            <a:chExt cx="1740" cy="1554"/>
          </a:xfrm>
        </p:grpSpPr>
        <p:sp>
          <p:nvSpPr>
            <p:cNvPr id="20533"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534"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35"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36"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501" name="AutoShape 25"/>
          <p:cNvSpPr>
            <a:spLocks noChangeArrowheads="1"/>
          </p:cNvSpPr>
          <p:nvPr/>
        </p:nvSpPr>
        <p:spPr bwMode="auto">
          <a:xfrm>
            <a:off x="1219200" y="3733800"/>
            <a:ext cx="533400" cy="228600"/>
          </a:xfrm>
          <a:prstGeom prst="leftRightArrow">
            <a:avLst>
              <a:gd name="adj1" fmla="val 50000"/>
              <a:gd name="adj2" fmla="val 4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02" name="AutoShape 26"/>
          <p:cNvSpPr>
            <a:spLocks noChangeArrowheads="1"/>
          </p:cNvSpPr>
          <p:nvPr/>
        </p:nvSpPr>
        <p:spPr bwMode="auto">
          <a:xfrm>
            <a:off x="2819400" y="3733800"/>
            <a:ext cx="609600" cy="228600"/>
          </a:xfrm>
          <a:prstGeom prst="leftRightArrow">
            <a:avLst>
              <a:gd name="adj1" fmla="val 50000"/>
              <a:gd name="adj2" fmla="val 5333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pic>
        <p:nvPicPr>
          <p:cNvPr id="20503" name="Picture 27"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4" name="Group 28"/>
          <p:cNvGrpSpPr>
            <a:grpSpLocks/>
          </p:cNvGrpSpPr>
          <p:nvPr/>
        </p:nvGrpSpPr>
        <p:grpSpPr bwMode="auto">
          <a:xfrm>
            <a:off x="1828800" y="4419600"/>
            <a:ext cx="827088" cy="741363"/>
            <a:chOff x="2304" y="1584"/>
            <a:chExt cx="1740" cy="1554"/>
          </a:xfrm>
        </p:grpSpPr>
        <p:sp>
          <p:nvSpPr>
            <p:cNvPr id="20529"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530"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31"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32"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505" name="AutoShape 33"/>
          <p:cNvSpPr>
            <a:spLocks noChangeArrowheads="1"/>
          </p:cNvSpPr>
          <p:nvPr/>
        </p:nvSpPr>
        <p:spPr bwMode="auto">
          <a:xfrm>
            <a:off x="1219200" y="4724400"/>
            <a:ext cx="533400" cy="228600"/>
          </a:xfrm>
          <a:prstGeom prst="leftRightArrow">
            <a:avLst>
              <a:gd name="adj1" fmla="val 50000"/>
              <a:gd name="adj2" fmla="val 4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06" name="AutoShape 34"/>
          <p:cNvSpPr>
            <a:spLocks noChangeArrowheads="1"/>
          </p:cNvSpPr>
          <p:nvPr/>
        </p:nvSpPr>
        <p:spPr bwMode="auto">
          <a:xfrm>
            <a:off x="2819400" y="4724400"/>
            <a:ext cx="609600" cy="228600"/>
          </a:xfrm>
          <a:prstGeom prst="leftRightArrow">
            <a:avLst>
              <a:gd name="adj1" fmla="val 50000"/>
              <a:gd name="adj2" fmla="val 5333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pic>
        <p:nvPicPr>
          <p:cNvPr id="20507" name="Picture 35"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486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8" name="Group 36"/>
          <p:cNvGrpSpPr>
            <a:grpSpLocks/>
          </p:cNvGrpSpPr>
          <p:nvPr/>
        </p:nvGrpSpPr>
        <p:grpSpPr bwMode="auto">
          <a:xfrm>
            <a:off x="1828800" y="5334000"/>
            <a:ext cx="827088" cy="741363"/>
            <a:chOff x="2304" y="1584"/>
            <a:chExt cx="1740" cy="1554"/>
          </a:xfrm>
        </p:grpSpPr>
        <p:sp>
          <p:nvSpPr>
            <p:cNvPr id="20525"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0526"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27"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0528"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0509" name="AutoShape 41"/>
          <p:cNvSpPr>
            <a:spLocks noChangeArrowheads="1"/>
          </p:cNvSpPr>
          <p:nvPr/>
        </p:nvSpPr>
        <p:spPr bwMode="auto">
          <a:xfrm>
            <a:off x="1219200" y="5638800"/>
            <a:ext cx="533400" cy="228600"/>
          </a:xfrm>
          <a:prstGeom prst="leftRightArrow">
            <a:avLst>
              <a:gd name="adj1" fmla="val 50000"/>
              <a:gd name="adj2" fmla="val 4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10" name="AutoShape 42"/>
          <p:cNvSpPr>
            <a:spLocks noChangeArrowheads="1"/>
          </p:cNvSpPr>
          <p:nvPr/>
        </p:nvSpPr>
        <p:spPr bwMode="auto">
          <a:xfrm>
            <a:off x="2819400" y="5638800"/>
            <a:ext cx="609600" cy="228600"/>
          </a:xfrm>
          <a:prstGeom prst="leftRightArrow">
            <a:avLst>
              <a:gd name="adj1" fmla="val 50000"/>
              <a:gd name="adj2" fmla="val 5333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7387" name="AutoShape 43"/>
          <p:cNvSpPr>
            <a:spLocks noChangeArrowheads="1"/>
          </p:cNvSpPr>
          <p:nvPr/>
        </p:nvSpPr>
        <p:spPr bwMode="auto">
          <a:xfrm>
            <a:off x="304800" y="3505200"/>
            <a:ext cx="2743200" cy="762000"/>
          </a:xfrm>
          <a:prstGeom prst="roundRect">
            <a:avLst>
              <a:gd name="adj" fmla="val 16667"/>
            </a:avLst>
          </a:prstGeom>
          <a:noFill/>
          <a:ln w="38100">
            <a:solidFill>
              <a:srgbClr val="FF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7388" name="Rectangle 44"/>
          <p:cNvSpPr>
            <a:spLocks noChangeArrowheads="1"/>
          </p:cNvSpPr>
          <p:nvPr/>
        </p:nvSpPr>
        <p:spPr bwMode="auto">
          <a:xfrm>
            <a:off x="4038600" y="3962400"/>
            <a:ext cx="1143000" cy="381000"/>
          </a:xfrm>
          <a:prstGeom prst="rect">
            <a:avLst/>
          </a:prstGeom>
          <a:solidFill>
            <a:srgbClr val="FF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7389" name="Rectangle 45"/>
          <p:cNvSpPr>
            <a:spLocks noChangeArrowheads="1"/>
          </p:cNvSpPr>
          <p:nvPr/>
        </p:nvSpPr>
        <p:spPr bwMode="auto">
          <a:xfrm>
            <a:off x="7086600" y="4572000"/>
            <a:ext cx="304800" cy="228600"/>
          </a:xfrm>
          <a:prstGeom prst="rect">
            <a:avLst/>
          </a:prstGeom>
          <a:solidFill>
            <a:srgbClr val="FF00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57390" name="Group 46"/>
          <p:cNvGrpSpPr>
            <a:grpSpLocks/>
          </p:cNvGrpSpPr>
          <p:nvPr/>
        </p:nvGrpSpPr>
        <p:grpSpPr bwMode="auto">
          <a:xfrm>
            <a:off x="304800" y="4419600"/>
            <a:ext cx="7391400" cy="1295400"/>
            <a:chOff x="192" y="2976"/>
            <a:chExt cx="4656" cy="816"/>
          </a:xfrm>
        </p:grpSpPr>
        <p:sp>
          <p:nvSpPr>
            <p:cNvPr id="20522" name="AutoShape 47"/>
            <p:cNvSpPr>
              <a:spLocks noChangeArrowheads="1"/>
            </p:cNvSpPr>
            <p:nvPr/>
          </p:nvSpPr>
          <p:spPr bwMode="auto">
            <a:xfrm>
              <a:off x="192" y="2976"/>
              <a:ext cx="1728" cy="480"/>
            </a:xfrm>
            <a:prstGeom prst="roundRect">
              <a:avLst>
                <a:gd name="adj" fmla="val 16667"/>
              </a:avLst>
            </a:prstGeom>
            <a:noFill/>
            <a:ln w="38100">
              <a:solidFill>
                <a:srgbClr val="00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23" name="Rectangle 48"/>
            <p:cNvSpPr>
              <a:spLocks noChangeArrowheads="1"/>
            </p:cNvSpPr>
            <p:nvPr/>
          </p:nvSpPr>
          <p:spPr bwMode="auto">
            <a:xfrm>
              <a:off x="2544" y="3168"/>
              <a:ext cx="720" cy="24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24" name="Rectangle 49"/>
            <p:cNvSpPr>
              <a:spLocks noChangeArrowheads="1"/>
            </p:cNvSpPr>
            <p:nvPr/>
          </p:nvSpPr>
          <p:spPr bwMode="auto">
            <a:xfrm>
              <a:off x="4464" y="3648"/>
              <a:ext cx="384"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57394" name="Group 50"/>
          <p:cNvGrpSpPr>
            <a:grpSpLocks/>
          </p:cNvGrpSpPr>
          <p:nvPr/>
        </p:nvGrpSpPr>
        <p:grpSpPr bwMode="auto">
          <a:xfrm>
            <a:off x="304800" y="4343400"/>
            <a:ext cx="7620000" cy="1752600"/>
            <a:chOff x="192" y="2928"/>
            <a:chExt cx="4800" cy="1104"/>
          </a:xfrm>
        </p:grpSpPr>
        <p:sp>
          <p:nvSpPr>
            <p:cNvPr id="20518" name="AutoShape 51"/>
            <p:cNvSpPr>
              <a:spLocks noChangeArrowheads="1"/>
            </p:cNvSpPr>
            <p:nvPr/>
          </p:nvSpPr>
          <p:spPr bwMode="auto">
            <a:xfrm>
              <a:off x="192" y="3552"/>
              <a:ext cx="1728" cy="480"/>
            </a:xfrm>
            <a:prstGeom prst="roundRect">
              <a:avLst>
                <a:gd name="adj" fmla="val 16667"/>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19" name="Rectangle 52"/>
            <p:cNvSpPr>
              <a:spLocks noChangeArrowheads="1"/>
            </p:cNvSpPr>
            <p:nvPr/>
          </p:nvSpPr>
          <p:spPr bwMode="auto">
            <a:xfrm>
              <a:off x="2544" y="2928"/>
              <a:ext cx="72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20" name="Rectangle 53"/>
            <p:cNvSpPr>
              <a:spLocks noChangeArrowheads="1"/>
            </p:cNvSpPr>
            <p:nvPr/>
          </p:nvSpPr>
          <p:spPr bwMode="auto">
            <a:xfrm>
              <a:off x="2544" y="3408"/>
              <a:ext cx="720" cy="24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521" name="Rectangle 54"/>
            <p:cNvSpPr>
              <a:spLocks noChangeArrowheads="1"/>
            </p:cNvSpPr>
            <p:nvPr/>
          </p:nvSpPr>
          <p:spPr bwMode="auto">
            <a:xfrm>
              <a:off x="4656" y="3072"/>
              <a:ext cx="336" cy="14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useBgFill="1">
        <p:nvSpPr>
          <p:cNvPr id="57399" name="AutoShape 55"/>
          <p:cNvSpPr>
            <a:spLocks noChangeArrowheads="1"/>
          </p:cNvSpPr>
          <p:nvPr/>
        </p:nvSpPr>
        <p:spPr bwMode="auto">
          <a:xfrm>
            <a:off x="1981200" y="2133600"/>
            <a:ext cx="1981200" cy="838200"/>
          </a:xfrm>
          <a:prstGeom prst="wedgeRoundRectCallout">
            <a:avLst>
              <a:gd name="adj1" fmla="val 8333"/>
              <a:gd name="adj2" fmla="val 18788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応答時間の保証をする</a:t>
            </a:r>
          </a:p>
        </p:txBody>
      </p:sp>
      <p:sp>
        <p:nvSpPr>
          <p:cNvPr id="57400" name="AutoShape 56"/>
          <p:cNvSpPr>
            <a:spLocks noChangeArrowheads="1"/>
          </p:cNvSpPr>
          <p:nvPr/>
        </p:nvSpPr>
        <p:spPr bwMode="auto">
          <a:xfrm>
            <a:off x="5791200" y="2133600"/>
            <a:ext cx="3124200" cy="838200"/>
          </a:xfrm>
          <a:prstGeom prst="wedgeRoundRectCallout">
            <a:avLst>
              <a:gd name="adj1" fmla="val -42986"/>
              <a:gd name="adj2" fmla="val 14715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システム資源を</a:t>
            </a:r>
          </a:p>
          <a:p>
            <a:pPr algn="ctr" eaLnBrk="1" hangingPunct="1">
              <a:spcBef>
                <a:spcPct val="0"/>
              </a:spcBef>
              <a:buSzTx/>
              <a:buFontTx/>
              <a:buNone/>
            </a:pPr>
            <a:r>
              <a:rPr lang="ja-JP" altLang="en-US" sz="2400">
                <a:latin typeface="Times New Roman" panose="02020603050405020304" pitchFamily="18" charset="0"/>
              </a:rPr>
              <a:t>100%使用する</a:t>
            </a:r>
          </a:p>
        </p:txBody>
      </p:sp>
      <p:pic>
        <p:nvPicPr>
          <p:cNvPr id="57" name="グラフィックス 56" descr="プロセッサ 単色塗りつぶし">
            <a:extLst>
              <a:ext uri="{FF2B5EF4-FFF2-40B4-BE49-F238E27FC236}">
                <a16:creationId xmlns:a16="http://schemas.microsoft.com/office/drawing/2014/main" id="{FEFF1E6A-BA87-4033-A7ED-A3D4BC20E5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00700" y="4555136"/>
            <a:ext cx="914400" cy="914400"/>
          </a:xfrm>
          <a:prstGeom prst="rect">
            <a:avLst/>
          </a:prstGeom>
        </p:spPr>
      </p:pic>
      <p:sp>
        <p:nvSpPr>
          <p:cNvPr id="58" name="テキスト ボックス 57">
            <a:extLst>
              <a:ext uri="{FF2B5EF4-FFF2-40B4-BE49-F238E27FC236}">
                <a16:creationId xmlns:a16="http://schemas.microsoft.com/office/drawing/2014/main" id="{8CC05778-944F-4DFC-9DB7-F611407A294C}"/>
              </a:ext>
            </a:extLst>
          </p:cNvPr>
          <p:cNvSpPr txBox="1"/>
          <p:nvPr/>
        </p:nvSpPr>
        <p:spPr>
          <a:xfrm>
            <a:off x="5638800" y="4124980"/>
            <a:ext cx="883575" cy="523220"/>
          </a:xfrm>
          <a:prstGeom prst="rect">
            <a:avLst/>
          </a:prstGeom>
          <a:noFill/>
        </p:spPr>
        <p:txBody>
          <a:bodyPr wrap="none" rtlCol="0">
            <a:spAutoFit/>
          </a:bodyPr>
          <a:lstStyle/>
          <a:p>
            <a:pPr algn="l"/>
            <a:r>
              <a:rPr kumimoji="1" lang="en-US" altLang="ja-JP" sz="2800" i="0" dirty="0"/>
              <a:t>CPU</a:t>
            </a:r>
            <a:endParaRPr kumimoji="1" lang="ja-JP" altLang="en-US" sz="2800"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87"/>
                                        </p:tgtEl>
                                        <p:attrNameLst>
                                          <p:attrName>style.visibility</p:attrName>
                                        </p:attrNameLst>
                                      </p:cBhvr>
                                      <p:to>
                                        <p:strVal val="visible"/>
                                      </p:to>
                                    </p:set>
                                    <p:animEffect transition="in" filter="checkerboard(across)">
                                      <p:cBhvr>
                                        <p:cTn id="7" dur="500"/>
                                        <p:tgtEl>
                                          <p:spTgt spid="57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88"/>
                                        </p:tgtEl>
                                        <p:attrNameLst>
                                          <p:attrName>style.visibility</p:attrName>
                                        </p:attrNameLst>
                                      </p:cBhvr>
                                      <p:to>
                                        <p:strVal val="visible"/>
                                      </p:to>
                                    </p:set>
                                    <p:animEffect transition="in" filter="checkerboard(across)">
                                      <p:cBhvr>
                                        <p:cTn id="12" dur="500"/>
                                        <p:tgtEl>
                                          <p:spTgt spid="57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89"/>
                                        </p:tgtEl>
                                        <p:attrNameLst>
                                          <p:attrName>style.visibility</p:attrName>
                                        </p:attrNameLst>
                                      </p:cBhvr>
                                      <p:to>
                                        <p:strVal val="visible"/>
                                      </p:to>
                                    </p:set>
                                    <p:animEffect transition="in" filter="checkerboard(across)">
                                      <p:cBhvr>
                                        <p:cTn id="17" dur="500"/>
                                        <p:tgtEl>
                                          <p:spTgt spid="57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7390"/>
                                        </p:tgtEl>
                                        <p:attrNameLst>
                                          <p:attrName>style.visibility</p:attrName>
                                        </p:attrNameLst>
                                      </p:cBhvr>
                                      <p:to>
                                        <p:strVal val="visible"/>
                                      </p:to>
                                    </p:set>
                                    <p:animEffect transition="in" filter="checkerboard(across)">
                                      <p:cBhvr>
                                        <p:cTn id="22" dur="500"/>
                                        <p:tgtEl>
                                          <p:spTgt spid="573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7394"/>
                                        </p:tgtEl>
                                        <p:attrNameLst>
                                          <p:attrName>style.visibility</p:attrName>
                                        </p:attrNameLst>
                                      </p:cBhvr>
                                      <p:to>
                                        <p:strVal val="visible"/>
                                      </p:to>
                                    </p:set>
                                    <p:animEffect transition="in" filter="checkerboard(across)">
                                      <p:cBhvr>
                                        <p:cTn id="27" dur="500"/>
                                        <p:tgtEl>
                                          <p:spTgt spid="573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400"/>
                                        </p:tgtEl>
                                        <p:attrNameLst>
                                          <p:attrName>style.visibility</p:attrName>
                                        </p:attrNameLst>
                                      </p:cBhvr>
                                      <p:to>
                                        <p:strVal val="visible"/>
                                      </p:to>
                                    </p:set>
                                    <p:animEffect transition="in" filter="checkerboard(across)">
                                      <p:cBhvr>
                                        <p:cTn id="32" dur="500"/>
                                        <p:tgtEl>
                                          <p:spTgt spid="574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7399"/>
                                        </p:tgtEl>
                                        <p:attrNameLst>
                                          <p:attrName>style.visibility</p:attrName>
                                        </p:attrNameLst>
                                      </p:cBhvr>
                                      <p:to>
                                        <p:strVal val="visible"/>
                                      </p:to>
                                    </p:set>
                                    <p:animEffect transition="in" filter="checkerboard(across)">
                                      <p:cBhvr>
                                        <p:cTn id="37" dur="500"/>
                                        <p:tgtEl>
                                          <p:spTgt spid="57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7" grpId="0" animBg="1"/>
      <p:bldP spid="57388" grpId="0" animBg="1"/>
      <p:bldP spid="57389" grpId="0" animBg="1"/>
      <p:bldP spid="57399" grpId="0" animBg="1" autoUpdateAnimBg="0"/>
      <p:bldP spid="5740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2B8265C-7C1A-41B3-8E3C-1988D64309D8}"/>
              </a:ext>
            </a:extLst>
          </p:cNvPr>
          <p:cNvSpPr>
            <a:spLocks noGrp="1"/>
          </p:cNvSpPr>
          <p:nvPr>
            <p:ph type="title"/>
          </p:nvPr>
        </p:nvSpPr>
        <p:spPr>
          <a:xfrm>
            <a:off x="1066800" y="119743"/>
            <a:ext cx="7543800" cy="764177"/>
          </a:xfrm>
        </p:spPr>
        <p:txBody>
          <a:bodyPr/>
          <a:lstStyle/>
          <a:p>
            <a:r>
              <a:rPr kumimoji="1" lang="ja-JP" altLang="en-US" dirty="0"/>
              <a:t>成績について</a:t>
            </a:r>
          </a:p>
        </p:txBody>
      </p:sp>
      <p:sp>
        <p:nvSpPr>
          <p:cNvPr id="7" name="コンテンツ プレースホルダー 6">
            <a:extLst>
              <a:ext uri="{FF2B5EF4-FFF2-40B4-BE49-F238E27FC236}">
                <a16:creationId xmlns:a16="http://schemas.microsoft.com/office/drawing/2014/main" id="{587DA3C5-D725-42C5-85D9-FFE7E419C9F0}"/>
              </a:ext>
            </a:extLst>
          </p:cNvPr>
          <p:cNvSpPr>
            <a:spLocks noGrp="1"/>
          </p:cNvSpPr>
          <p:nvPr>
            <p:ph idx="1"/>
          </p:nvPr>
        </p:nvSpPr>
        <p:spPr>
          <a:xfrm>
            <a:off x="1066800" y="2999232"/>
            <a:ext cx="7543800" cy="2590800"/>
          </a:xfrm>
        </p:spPr>
        <p:txBody>
          <a:bodyPr/>
          <a:lstStyle/>
          <a:p>
            <a:pPr eaLnBrk="1" hangingPunct="1">
              <a:defRPr/>
            </a:pPr>
            <a:r>
              <a:rPr lang="ja-JP" altLang="en-US" dirty="0">
                <a:latin typeface="Times New Roman" panose="02020603050405020304" pitchFamily="18" charset="0"/>
              </a:rPr>
              <a:t>無届欠席禁止</a:t>
            </a:r>
          </a:p>
          <a:p>
            <a:pPr lvl="1" eaLnBrk="1" hangingPunct="1">
              <a:defRPr/>
            </a:pPr>
            <a:r>
              <a:rPr lang="ja-JP" altLang="en-US" dirty="0">
                <a:latin typeface="Times New Roman" panose="02020603050405020304" pitchFamily="18" charset="0"/>
              </a:rPr>
              <a:t>やむを得ず欠席した場合は翌週までに欠席届を提出すること</a:t>
            </a:r>
          </a:p>
          <a:p>
            <a:pPr lvl="1" eaLnBrk="1" hangingPunct="1">
              <a:defRPr/>
            </a:pPr>
            <a:r>
              <a:rPr lang="ja-JP" altLang="en-US" dirty="0">
                <a:latin typeface="Times New Roman" panose="02020603050405020304" pitchFamily="18" charset="0"/>
              </a:rPr>
              <a:t>無届欠席が複数回ある場合は試験の点数に関わりなく不受となる</a:t>
            </a:r>
            <a:endParaRPr lang="en-US" altLang="ja-JP" dirty="0">
              <a:latin typeface="Times New Roman" panose="02020603050405020304" pitchFamily="18" charset="0"/>
            </a:endParaRPr>
          </a:p>
          <a:p>
            <a:pPr marL="0" indent="0" eaLnBrk="1" hangingPunct="1">
              <a:buNone/>
              <a:defRPr/>
            </a:pPr>
            <a:r>
              <a:rPr lang="ja-JP" altLang="en-US" dirty="0">
                <a:latin typeface="Times New Roman" panose="02020603050405020304" pitchFamily="18" charset="0"/>
              </a:rPr>
              <a:t>オンライン授業では </a:t>
            </a:r>
            <a:r>
              <a:rPr lang="en-US" altLang="ja-JP" dirty="0" err="1">
                <a:latin typeface="Times New Roman" panose="02020603050405020304" pitchFamily="18" charset="0"/>
              </a:rPr>
              <a:t>GoogleClassroom</a:t>
            </a:r>
            <a:r>
              <a:rPr lang="en-US" altLang="ja-JP" dirty="0">
                <a:latin typeface="Times New Roman" panose="02020603050405020304" pitchFamily="18" charset="0"/>
              </a:rPr>
              <a:t> </a:t>
            </a:r>
            <a:r>
              <a:rPr lang="ja-JP" altLang="en-US" dirty="0">
                <a:latin typeface="Times New Roman" panose="02020603050405020304" pitchFamily="18" charset="0"/>
              </a:rPr>
              <a:t>から出席カードが提出されれば出席とします</a:t>
            </a:r>
            <a:endParaRPr lang="en-US" altLang="ja-JP" dirty="0">
              <a:latin typeface="Times New Roman" panose="02020603050405020304" pitchFamily="18" charset="0"/>
            </a:endParaRPr>
          </a:p>
          <a:p>
            <a:endParaRPr kumimoji="1" lang="ja-JP" altLang="en-US" dirty="0"/>
          </a:p>
        </p:txBody>
      </p:sp>
      <p:graphicFrame>
        <p:nvGraphicFramePr>
          <p:cNvPr id="5" name="表 5">
            <a:extLst>
              <a:ext uri="{FF2B5EF4-FFF2-40B4-BE49-F238E27FC236}">
                <a16:creationId xmlns:a16="http://schemas.microsoft.com/office/drawing/2014/main" id="{BA1C407C-CA87-42C8-A3D9-C0BAD1FB8988}"/>
              </a:ext>
            </a:extLst>
          </p:cNvPr>
          <p:cNvGraphicFramePr>
            <a:graphicFrameLocks noGrp="1"/>
          </p:cNvGraphicFramePr>
          <p:nvPr>
            <p:extLst>
              <p:ext uri="{D42A27DB-BD31-4B8C-83A1-F6EECF244321}">
                <p14:modId xmlns:p14="http://schemas.microsoft.com/office/powerpoint/2010/main" val="1833267832"/>
              </p:ext>
            </p:extLst>
          </p:nvPr>
        </p:nvGraphicFramePr>
        <p:xfrm>
          <a:off x="875184" y="1072896"/>
          <a:ext cx="7393632" cy="1737360"/>
        </p:xfrm>
        <a:graphic>
          <a:graphicData uri="http://schemas.openxmlformats.org/drawingml/2006/table">
            <a:tbl>
              <a:tblPr firstRow="1" bandRow="1">
                <a:tableStyleId>{5C22544A-7EE6-4342-B048-85BDC9FD1C3A}</a:tableStyleId>
              </a:tblPr>
              <a:tblGrid>
                <a:gridCol w="5175542">
                  <a:extLst>
                    <a:ext uri="{9D8B030D-6E8A-4147-A177-3AD203B41FA5}">
                      <a16:colId xmlns:a16="http://schemas.microsoft.com/office/drawing/2014/main" val="3444411470"/>
                    </a:ext>
                  </a:extLst>
                </a:gridCol>
                <a:gridCol w="2218090">
                  <a:extLst>
                    <a:ext uri="{9D8B030D-6E8A-4147-A177-3AD203B41FA5}">
                      <a16:colId xmlns:a16="http://schemas.microsoft.com/office/drawing/2014/main" val="2501146759"/>
                    </a:ext>
                  </a:extLst>
                </a:gridCol>
              </a:tblGrid>
              <a:tr h="370840">
                <a:tc gridSpan="2">
                  <a:txBody>
                    <a:bodyPr/>
                    <a:lstStyle/>
                    <a:p>
                      <a:pPr algn="ctr"/>
                      <a:r>
                        <a:rPr kumimoji="1" lang="ja-JP" altLang="en-US" sz="3200" baseline="0" dirty="0">
                          <a:latin typeface="Times New Roman" panose="02020603050405020304" pitchFamily="18" charset="0"/>
                        </a:rPr>
                        <a:t>評価基準</a:t>
                      </a:r>
                    </a:p>
                  </a:txBody>
                  <a:tcPr>
                    <a:solidFill>
                      <a:srgbClr val="003300"/>
                    </a:solidFill>
                  </a:tcPr>
                </a:tc>
                <a:tc hMerge="1">
                  <a:txBody>
                    <a:bodyPr/>
                    <a:lstStyle/>
                    <a:p>
                      <a:endParaRPr kumimoji="1" lang="ja-JP" altLang="en-US" dirty="0"/>
                    </a:p>
                  </a:txBody>
                  <a:tcPr/>
                </a:tc>
                <a:extLst>
                  <a:ext uri="{0D108BD9-81ED-4DB2-BD59-A6C34878D82A}">
                    <a16:rowId xmlns:a16="http://schemas.microsoft.com/office/drawing/2014/main" val="1564164559"/>
                  </a:ext>
                </a:extLst>
              </a:tr>
              <a:tr h="370840">
                <a:tc>
                  <a:txBody>
                    <a:bodyPr/>
                    <a:lstStyle/>
                    <a:p>
                      <a:pPr algn="ctr"/>
                      <a:r>
                        <a:rPr kumimoji="1" lang="ja-JP" altLang="en-US" sz="3200" baseline="0" dirty="0">
                          <a:latin typeface="Times New Roman" panose="02020603050405020304" pitchFamily="18" charset="0"/>
                          <a:ea typeface="ＭＳ Ｐゴシック" panose="020B0600070205080204" pitchFamily="50" charset="-128"/>
                        </a:rPr>
                        <a:t>オンライン課題 </a:t>
                      </a:r>
                      <a:r>
                        <a:rPr kumimoji="1" lang="en-US" altLang="ja-JP" sz="3200" baseline="0" dirty="0">
                          <a:latin typeface="Times New Roman" panose="02020603050405020304" pitchFamily="18" charset="0"/>
                          <a:ea typeface="ＭＳ Ｐゴシック" panose="020B0600070205080204" pitchFamily="50" charset="-128"/>
                        </a:rPr>
                        <a:t>(</a:t>
                      </a:r>
                      <a:r>
                        <a:rPr kumimoji="1" lang="ja-JP" altLang="en-US" sz="3200" baseline="0" dirty="0">
                          <a:latin typeface="Times New Roman" panose="02020603050405020304" pitchFamily="18" charset="0"/>
                          <a:ea typeface="ＭＳ Ｐゴシック" panose="020B0600070205080204" pitchFamily="50" charset="-128"/>
                        </a:rPr>
                        <a:t>毎週</a:t>
                      </a:r>
                      <a:r>
                        <a:rPr kumimoji="1" lang="en-US" altLang="ja-JP" sz="3200" baseline="0" dirty="0">
                          <a:latin typeface="Times New Roman" panose="02020603050405020304" pitchFamily="18" charset="0"/>
                          <a:ea typeface="ＭＳ Ｐゴシック" panose="020B0600070205080204" pitchFamily="50" charset="-128"/>
                        </a:rPr>
                        <a:t>)</a:t>
                      </a:r>
                      <a:endParaRPr kumimoji="1" lang="ja-JP" altLang="en-US" sz="3200" baseline="0" dirty="0">
                        <a:latin typeface="Times New Roman" panose="02020603050405020304" pitchFamily="18" charset="0"/>
                        <a:ea typeface="ＭＳ Ｐゴシック" panose="020B0600070205080204" pitchFamily="50" charset="-128"/>
                      </a:endParaRPr>
                    </a:p>
                  </a:txBody>
                  <a:tcPr/>
                </a:tc>
                <a:tc>
                  <a:txBody>
                    <a:bodyPr/>
                    <a:lstStyle/>
                    <a:p>
                      <a:pPr algn="ctr"/>
                      <a:r>
                        <a:rPr kumimoji="1" lang="en-US" altLang="ja-JP" sz="3200" baseline="0" dirty="0">
                          <a:latin typeface="Times New Roman" panose="02020603050405020304" pitchFamily="18" charset="0"/>
                          <a:ea typeface="ＭＳ Ｐゴシック" panose="020B0600070205080204" pitchFamily="50" charset="-128"/>
                        </a:rPr>
                        <a:t>30%</a:t>
                      </a:r>
                      <a:endParaRPr kumimoji="1" lang="ja-JP" altLang="en-US" sz="3200" baseline="0" dirty="0">
                        <a:latin typeface="Times New Roman" panose="02020603050405020304" pitchFamily="18" charset="0"/>
                        <a:ea typeface="ＭＳ Ｐゴシック" panose="020B0600070205080204" pitchFamily="50" charset="-128"/>
                      </a:endParaRPr>
                    </a:p>
                  </a:txBody>
                  <a:tcPr/>
                </a:tc>
                <a:extLst>
                  <a:ext uri="{0D108BD9-81ED-4DB2-BD59-A6C34878D82A}">
                    <a16:rowId xmlns:a16="http://schemas.microsoft.com/office/drawing/2014/main" val="2120326933"/>
                  </a:ext>
                </a:extLst>
              </a:tr>
              <a:tr h="370840">
                <a:tc>
                  <a:txBody>
                    <a:bodyPr/>
                    <a:lstStyle/>
                    <a:p>
                      <a:pPr algn="ctr"/>
                      <a:r>
                        <a:rPr kumimoji="1" lang="ja-JP" altLang="en-US" sz="3200" baseline="0" dirty="0">
                          <a:latin typeface="Times New Roman" panose="02020603050405020304" pitchFamily="18" charset="0"/>
                          <a:ea typeface="ＭＳ Ｐゴシック" panose="020B0600070205080204" pitchFamily="50" charset="-128"/>
                        </a:rPr>
                        <a:t>オンライン試験 </a:t>
                      </a:r>
                      <a:r>
                        <a:rPr kumimoji="1" lang="en-US" altLang="ja-JP" sz="3200" baseline="0" dirty="0">
                          <a:latin typeface="Times New Roman" panose="02020603050405020304" pitchFamily="18" charset="0"/>
                          <a:ea typeface="ＭＳ Ｐゴシック" panose="020B0600070205080204" pitchFamily="50" charset="-128"/>
                        </a:rPr>
                        <a:t>(</a:t>
                      </a:r>
                      <a:r>
                        <a:rPr kumimoji="1" lang="ja-JP" altLang="en-US" sz="3200" baseline="0" dirty="0">
                          <a:latin typeface="Times New Roman" panose="02020603050405020304" pitchFamily="18" charset="0"/>
                          <a:ea typeface="ＭＳ Ｐゴシック" panose="020B0600070205080204" pitchFamily="50" charset="-128"/>
                        </a:rPr>
                        <a:t>第</a:t>
                      </a:r>
                      <a:r>
                        <a:rPr kumimoji="1" lang="en-US" altLang="ja-JP" sz="3200" baseline="0" dirty="0">
                          <a:latin typeface="Times New Roman" panose="02020603050405020304" pitchFamily="18" charset="0"/>
                          <a:ea typeface="ＭＳ Ｐゴシック" panose="020B0600070205080204" pitchFamily="50" charset="-128"/>
                        </a:rPr>
                        <a:t>15</a:t>
                      </a:r>
                      <a:r>
                        <a:rPr kumimoji="1" lang="ja-JP" altLang="en-US" sz="3200" baseline="0" dirty="0">
                          <a:latin typeface="Times New Roman" panose="02020603050405020304" pitchFamily="18" charset="0"/>
                          <a:ea typeface="ＭＳ Ｐゴシック" panose="020B0600070205080204" pitchFamily="50" charset="-128"/>
                        </a:rPr>
                        <a:t>週</a:t>
                      </a:r>
                      <a:r>
                        <a:rPr kumimoji="1" lang="en-US" altLang="ja-JP" sz="3200" baseline="0" dirty="0">
                          <a:latin typeface="Times New Roman" panose="02020603050405020304" pitchFamily="18" charset="0"/>
                          <a:ea typeface="ＭＳ Ｐゴシック" panose="020B0600070205080204" pitchFamily="50" charset="-128"/>
                        </a:rPr>
                        <a:t>)</a:t>
                      </a:r>
                      <a:endParaRPr kumimoji="1" lang="ja-JP" altLang="en-US" sz="3200" baseline="0" dirty="0">
                        <a:latin typeface="Times New Roman" panose="02020603050405020304" pitchFamily="18" charset="0"/>
                        <a:ea typeface="ＭＳ Ｐゴシック" panose="020B0600070205080204" pitchFamily="50" charset="-128"/>
                      </a:endParaRPr>
                    </a:p>
                  </a:txBody>
                  <a:tcPr/>
                </a:tc>
                <a:tc>
                  <a:txBody>
                    <a:bodyPr/>
                    <a:lstStyle/>
                    <a:p>
                      <a:pPr algn="ctr"/>
                      <a:r>
                        <a:rPr kumimoji="1" lang="en-US" altLang="ja-JP" sz="3200" baseline="0" dirty="0">
                          <a:latin typeface="Times New Roman" panose="02020603050405020304" pitchFamily="18" charset="0"/>
                          <a:ea typeface="ＭＳ Ｐゴシック" panose="020B0600070205080204" pitchFamily="50" charset="-128"/>
                        </a:rPr>
                        <a:t>70%</a:t>
                      </a:r>
                      <a:endParaRPr kumimoji="1" lang="ja-JP" altLang="en-US" sz="3200" baseline="0" dirty="0">
                        <a:latin typeface="Times New Roman" panose="02020603050405020304" pitchFamily="18" charset="0"/>
                        <a:ea typeface="ＭＳ Ｐゴシック" panose="020B0600070205080204" pitchFamily="50" charset="-128"/>
                      </a:endParaRPr>
                    </a:p>
                  </a:txBody>
                  <a:tcPr/>
                </a:tc>
                <a:extLst>
                  <a:ext uri="{0D108BD9-81ED-4DB2-BD59-A6C34878D82A}">
                    <a16:rowId xmlns:a16="http://schemas.microsoft.com/office/drawing/2014/main" val="2091125395"/>
                  </a:ext>
                </a:extLst>
              </a:tr>
            </a:tbl>
          </a:graphicData>
        </a:graphic>
      </p:graphicFrame>
    </p:spTree>
    <p:extLst>
      <p:ext uri="{BB962C8B-B14F-4D97-AF65-F5344CB8AC3E}">
        <p14:creationId xmlns:p14="http://schemas.microsoft.com/office/powerpoint/2010/main" val="17747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800100"/>
            <a:ext cx="7772400" cy="762000"/>
          </a:xfrm>
        </p:spPr>
        <p:txBody>
          <a:bodyPr/>
          <a:lstStyle/>
          <a:p>
            <a:pPr eaLnBrk="1" hangingPunct="1"/>
            <a:r>
              <a:rPr lang="ja-JP" altLang="en-US" sz="3200">
                <a:latin typeface="Times New Roman" panose="02020603050405020304" pitchFamily="18" charset="0"/>
              </a:rPr>
              <a:t>制御プログラム: </a:t>
            </a:r>
            <a:r>
              <a:rPr lang="ja-JP" altLang="en-US">
                <a:latin typeface="Times New Roman" panose="02020603050405020304" pitchFamily="18" charset="0"/>
              </a:rPr>
              <a:t>信頼性の保証</a:t>
            </a:r>
          </a:p>
        </p:txBody>
      </p:sp>
      <p:sp>
        <p:nvSpPr>
          <p:cNvPr id="21507" name="Text Box 3"/>
          <p:cNvSpPr txBox="1">
            <a:spLocks noChangeArrowheads="1"/>
          </p:cNvSpPr>
          <p:nvPr/>
        </p:nvSpPr>
        <p:spPr bwMode="auto">
          <a:xfrm>
            <a:off x="1143000" y="1905000"/>
            <a:ext cx="205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例 : メモリ保護</a:t>
            </a:r>
          </a:p>
        </p:txBody>
      </p:sp>
      <p:sp>
        <p:nvSpPr>
          <p:cNvPr id="21508" name="Rectangle 4"/>
          <p:cNvSpPr>
            <a:spLocks noChangeArrowheads="1"/>
          </p:cNvSpPr>
          <p:nvPr/>
        </p:nvSpPr>
        <p:spPr bwMode="auto">
          <a:xfrm>
            <a:off x="3048000" y="2819400"/>
            <a:ext cx="259080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1509" name="Text Box 5"/>
          <p:cNvSpPr txBox="1">
            <a:spLocks noChangeArrowheads="1"/>
          </p:cNvSpPr>
          <p:nvPr/>
        </p:nvSpPr>
        <p:spPr bwMode="auto">
          <a:xfrm>
            <a:off x="3886200" y="23622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21510" name="Rectangle 6"/>
          <p:cNvSpPr>
            <a:spLocks noChangeArrowheads="1"/>
          </p:cNvSpPr>
          <p:nvPr/>
        </p:nvSpPr>
        <p:spPr bwMode="auto">
          <a:xfrm>
            <a:off x="3048000" y="5791200"/>
            <a:ext cx="2590800" cy="838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grpSp>
        <p:nvGrpSpPr>
          <p:cNvPr id="21511" name="Group 7"/>
          <p:cNvGrpSpPr>
            <a:grpSpLocks/>
          </p:cNvGrpSpPr>
          <p:nvPr/>
        </p:nvGrpSpPr>
        <p:grpSpPr bwMode="auto">
          <a:xfrm>
            <a:off x="304800" y="2971800"/>
            <a:ext cx="2041525" cy="3587750"/>
            <a:chOff x="192" y="1903"/>
            <a:chExt cx="1286" cy="2260"/>
          </a:xfrm>
        </p:grpSpPr>
        <p:grpSp>
          <p:nvGrpSpPr>
            <p:cNvPr id="21533" name="Group 8"/>
            <p:cNvGrpSpPr>
              <a:grpSpLocks/>
            </p:cNvGrpSpPr>
            <p:nvPr/>
          </p:nvGrpSpPr>
          <p:grpSpPr bwMode="auto">
            <a:xfrm>
              <a:off x="480" y="2112"/>
              <a:ext cx="521" cy="467"/>
              <a:chOff x="2304" y="1584"/>
              <a:chExt cx="1740" cy="1554"/>
            </a:xfrm>
          </p:grpSpPr>
          <p:sp>
            <p:nvSpPr>
              <p:cNvPr id="21547"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1548"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49"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50"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1534" name="Text Box 13"/>
            <p:cNvSpPr txBox="1">
              <a:spLocks noChangeArrowheads="1"/>
            </p:cNvSpPr>
            <p:nvPr/>
          </p:nvSpPr>
          <p:spPr bwMode="auto">
            <a:xfrm>
              <a:off x="192" y="1903"/>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アプリケーション1</a:t>
              </a:r>
            </a:p>
          </p:txBody>
        </p:sp>
        <p:grpSp>
          <p:nvGrpSpPr>
            <p:cNvPr id="21535" name="Group 14"/>
            <p:cNvGrpSpPr>
              <a:grpSpLocks/>
            </p:cNvGrpSpPr>
            <p:nvPr/>
          </p:nvGrpSpPr>
          <p:grpSpPr bwMode="auto">
            <a:xfrm>
              <a:off x="480" y="2928"/>
              <a:ext cx="521" cy="467"/>
              <a:chOff x="2304" y="1584"/>
              <a:chExt cx="1740" cy="1554"/>
            </a:xfrm>
          </p:grpSpPr>
          <p:sp>
            <p:nvSpPr>
              <p:cNvPr id="21543"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1544"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45"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46"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1536" name="Text Box 19"/>
            <p:cNvSpPr txBox="1">
              <a:spLocks noChangeArrowheads="1"/>
            </p:cNvSpPr>
            <p:nvPr/>
          </p:nvSpPr>
          <p:spPr bwMode="auto">
            <a:xfrm>
              <a:off x="192" y="2719"/>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アプリケーション2</a:t>
              </a:r>
            </a:p>
          </p:txBody>
        </p:sp>
        <p:grpSp>
          <p:nvGrpSpPr>
            <p:cNvPr id="21537" name="Group 20"/>
            <p:cNvGrpSpPr>
              <a:grpSpLocks/>
            </p:cNvGrpSpPr>
            <p:nvPr/>
          </p:nvGrpSpPr>
          <p:grpSpPr bwMode="auto">
            <a:xfrm>
              <a:off x="480" y="3696"/>
              <a:ext cx="521" cy="467"/>
              <a:chOff x="2304" y="1584"/>
              <a:chExt cx="1740" cy="1554"/>
            </a:xfrm>
          </p:grpSpPr>
          <p:sp>
            <p:nvSpPr>
              <p:cNvPr id="21539" name="Film"/>
              <p:cNvSpPr>
                <a:spLocks noEditPoints="1" noChangeArrowheads="1"/>
              </p:cNvSpPr>
              <p:nvPr/>
            </p:nvSpPr>
            <p:spPr bwMode="auto">
              <a:xfrm>
                <a:off x="2304" y="1980"/>
                <a:ext cx="726" cy="11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4969 w 21600"/>
                  <a:gd name="T25" fmla="*/ 8133 h 21600"/>
                  <a:gd name="T26" fmla="*/ 17078 w 21600"/>
                  <a:gd name="T27" fmla="*/ 13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ja-JP" altLang="en-US"/>
              </a:p>
            </p:txBody>
          </p:sp>
          <p:sp>
            <p:nvSpPr>
              <p:cNvPr id="21540" name="Sound"/>
              <p:cNvSpPr>
                <a:spLocks noEditPoints="1" noChangeArrowheads="1"/>
              </p:cNvSpPr>
              <p:nvPr/>
            </p:nvSpPr>
            <p:spPr bwMode="auto">
              <a:xfrm>
                <a:off x="2724" y="1584"/>
                <a:ext cx="100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6 w 21600"/>
                  <a:gd name="T13" fmla="*/ 7594 h 21600"/>
                  <a:gd name="T14" fmla="*/ 10757 w 21600"/>
                  <a:gd name="T15" fmla="*/ 13556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41" name="Photo"/>
              <p:cNvSpPr>
                <a:spLocks noEditPoints="1" noChangeArrowheads="1"/>
              </p:cNvSpPr>
              <p:nvPr/>
            </p:nvSpPr>
            <p:spPr bwMode="auto">
              <a:xfrm>
                <a:off x="3108" y="2040"/>
                <a:ext cx="936" cy="6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77 w 21600"/>
                  <a:gd name="T25" fmla="*/ 8224 h 21600"/>
                  <a:gd name="T26" fmla="*/ 13754 w 21600"/>
                  <a:gd name="T27" fmla="*/ 1688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21542" name="Music"/>
              <p:cNvSpPr>
                <a:spLocks noEditPoints="1" noChangeArrowheads="1"/>
              </p:cNvSpPr>
              <p:nvPr/>
            </p:nvSpPr>
            <p:spPr bwMode="auto">
              <a:xfrm>
                <a:off x="3216" y="2448"/>
                <a:ext cx="76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7988 w 21600"/>
                  <a:gd name="T16" fmla="*/ 932 h 21600"/>
                  <a:gd name="T17" fmla="*/ 20925 w 21600"/>
                  <a:gd name="T18" fmla="*/ 5368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grpSp>
        <p:sp>
          <p:nvSpPr>
            <p:cNvPr id="21538" name="Text Box 25"/>
            <p:cNvSpPr txBox="1">
              <a:spLocks noChangeArrowheads="1"/>
            </p:cNvSpPr>
            <p:nvPr/>
          </p:nvSpPr>
          <p:spPr bwMode="auto">
            <a:xfrm>
              <a:off x="192" y="3487"/>
              <a:ext cx="12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a:latin typeface="Times New Roman" panose="02020603050405020304" pitchFamily="18" charset="0"/>
                </a:rPr>
                <a:t>アプリケーション3</a:t>
              </a:r>
            </a:p>
          </p:txBody>
        </p:sp>
      </p:grpSp>
      <p:sp>
        <p:nvSpPr>
          <p:cNvPr id="58394" name="Rectangle 26"/>
          <p:cNvSpPr>
            <a:spLocks noChangeArrowheads="1"/>
          </p:cNvSpPr>
          <p:nvPr/>
        </p:nvSpPr>
        <p:spPr bwMode="auto">
          <a:xfrm>
            <a:off x="3048000" y="2819400"/>
            <a:ext cx="2590800" cy="8382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アプリケーション1</a:t>
            </a:r>
          </a:p>
        </p:txBody>
      </p:sp>
      <p:sp>
        <p:nvSpPr>
          <p:cNvPr id="58395" name="Rectangle 27"/>
          <p:cNvSpPr>
            <a:spLocks noChangeArrowheads="1"/>
          </p:cNvSpPr>
          <p:nvPr/>
        </p:nvSpPr>
        <p:spPr bwMode="auto">
          <a:xfrm>
            <a:off x="3048000" y="3657600"/>
            <a:ext cx="2590800" cy="9906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アプリケーション2</a:t>
            </a:r>
          </a:p>
        </p:txBody>
      </p:sp>
      <p:sp>
        <p:nvSpPr>
          <p:cNvPr id="58396" name="Rectangle 28"/>
          <p:cNvSpPr>
            <a:spLocks noChangeArrowheads="1"/>
          </p:cNvSpPr>
          <p:nvPr/>
        </p:nvSpPr>
        <p:spPr bwMode="auto">
          <a:xfrm>
            <a:off x="3048000" y="4648200"/>
            <a:ext cx="2590800" cy="5334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アプリケーション3</a:t>
            </a:r>
          </a:p>
        </p:txBody>
      </p:sp>
      <p:sp>
        <p:nvSpPr>
          <p:cNvPr id="58397" name="Text Box 29"/>
          <p:cNvSpPr txBox="1">
            <a:spLocks noChangeArrowheads="1"/>
          </p:cNvSpPr>
          <p:nvPr/>
        </p:nvSpPr>
        <p:spPr bwMode="auto">
          <a:xfrm>
            <a:off x="6019800" y="2514600"/>
            <a:ext cx="2239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1が2の領域へ</a:t>
            </a:r>
          </a:p>
          <a:p>
            <a:pPr eaLnBrk="1" hangingPunct="1">
              <a:spcBef>
                <a:spcPct val="0"/>
              </a:spcBef>
              <a:buSzTx/>
              <a:buFontTx/>
              <a:buNone/>
            </a:pPr>
            <a:r>
              <a:rPr lang="ja-JP" altLang="en-US" sz="2400">
                <a:latin typeface="Times New Roman" panose="02020603050405020304" pitchFamily="18" charset="0"/>
              </a:rPr>
              <a:t>不当な書き込み</a:t>
            </a:r>
          </a:p>
        </p:txBody>
      </p:sp>
      <p:sp>
        <p:nvSpPr>
          <p:cNvPr id="58398" name="Text Box 30"/>
          <p:cNvSpPr txBox="1">
            <a:spLocks noChangeArrowheads="1"/>
          </p:cNvSpPr>
          <p:nvPr/>
        </p:nvSpPr>
        <p:spPr bwMode="auto">
          <a:xfrm>
            <a:off x="6019800" y="3429000"/>
            <a:ext cx="2287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2が1の領域から</a:t>
            </a:r>
          </a:p>
          <a:p>
            <a:pPr eaLnBrk="1" hangingPunct="1">
              <a:spcBef>
                <a:spcPct val="0"/>
              </a:spcBef>
              <a:buSzTx/>
              <a:buFontTx/>
              <a:buNone/>
            </a:pPr>
            <a:r>
              <a:rPr lang="ja-JP" altLang="en-US" sz="2400">
                <a:latin typeface="Times New Roman" panose="02020603050405020304" pitchFamily="18" charset="0"/>
              </a:rPr>
              <a:t>不当な読み込み</a:t>
            </a:r>
          </a:p>
        </p:txBody>
      </p:sp>
      <p:sp>
        <p:nvSpPr>
          <p:cNvPr id="58399" name="Text Box 31"/>
          <p:cNvSpPr txBox="1">
            <a:spLocks noChangeArrowheads="1"/>
          </p:cNvSpPr>
          <p:nvPr/>
        </p:nvSpPr>
        <p:spPr bwMode="auto">
          <a:xfrm>
            <a:off x="6096000" y="4343400"/>
            <a:ext cx="2239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3が</a:t>
            </a:r>
            <a:r>
              <a:rPr lang="en-US" altLang="ja-JP" sz="2400">
                <a:latin typeface="Times New Roman" panose="02020603050405020304" pitchFamily="18" charset="0"/>
              </a:rPr>
              <a:t>OS</a:t>
            </a:r>
            <a:r>
              <a:rPr lang="ja-JP" altLang="en-US" sz="2400">
                <a:latin typeface="Times New Roman" panose="02020603050405020304" pitchFamily="18" charset="0"/>
              </a:rPr>
              <a:t>の領域に</a:t>
            </a:r>
          </a:p>
          <a:p>
            <a:pPr eaLnBrk="1" hangingPunct="1">
              <a:spcBef>
                <a:spcPct val="0"/>
              </a:spcBef>
              <a:buSzTx/>
              <a:buFontTx/>
              <a:buNone/>
            </a:pPr>
            <a:r>
              <a:rPr lang="ja-JP" altLang="en-US" sz="2400">
                <a:latin typeface="Times New Roman" panose="02020603050405020304" pitchFamily="18" charset="0"/>
              </a:rPr>
              <a:t>不当な書き込み</a:t>
            </a:r>
          </a:p>
        </p:txBody>
      </p:sp>
      <p:grpSp>
        <p:nvGrpSpPr>
          <p:cNvPr id="58400" name="Group 32"/>
          <p:cNvGrpSpPr>
            <a:grpSpLocks/>
          </p:cNvGrpSpPr>
          <p:nvPr/>
        </p:nvGrpSpPr>
        <p:grpSpPr bwMode="auto">
          <a:xfrm>
            <a:off x="6096000" y="5334000"/>
            <a:ext cx="2524125" cy="1355725"/>
            <a:chOff x="3840" y="3360"/>
            <a:chExt cx="1590" cy="854"/>
          </a:xfrm>
        </p:grpSpPr>
        <p:sp>
          <p:nvSpPr>
            <p:cNvPr id="21531" name="AutoShape 33"/>
            <p:cNvSpPr>
              <a:spLocks noChangeArrowheads="1"/>
            </p:cNvSpPr>
            <p:nvPr/>
          </p:nvSpPr>
          <p:spPr bwMode="auto">
            <a:xfrm>
              <a:off x="4272" y="3360"/>
              <a:ext cx="480" cy="288"/>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1532" name="Text Box 34"/>
            <p:cNvSpPr txBox="1">
              <a:spLocks noChangeArrowheads="1"/>
            </p:cNvSpPr>
            <p:nvPr/>
          </p:nvSpPr>
          <p:spPr bwMode="auto">
            <a:xfrm>
              <a:off x="3840" y="3696"/>
              <a:ext cx="159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アプリケーションを</a:t>
              </a:r>
            </a:p>
            <a:p>
              <a:pPr eaLnBrk="1" hangingPunct="1">
                <a:spcBef>
                  <a:spcPct val="0"/>
                </a:spcBef>
                <a:buSzTx/>
                <a:buFontTx/>
                <a:buNone/>
              </a:pPr>
              <a:r>
                <a:rPr lang="ja-JP" altLang="en-US" sz="2400">
                  <a:latin typeface="Times New Roman" panose="02020603050405020304" pitchFamily="18" charset="0"/>
                </a:rPr>
                <a:t>停止する</a:t>
              </a:r>
            </a:p>
          </p:txBody>
        </p:sp>
      </p:grpSp>
      <p:grpSp>
        <p:nvGrpSpPr>
          <p:cNvPr id="58403" name="Group 35"/>
          <p:cNvGrpSpPr>
            <a:grpSpLocks/>
          </p:cNvGrpSpPr>
          <p:nvPr/>
        </p:nvGrpSpPr>
        <p:grpSpPr bwMode="auto">
          <a:xfrm>
            <a:off x="3733800" y="2971800"/>
            <a:ext cx="1447800" cy="990600"/>
            <a:chOff x="2352" y="1872"/>
            <a:chExt cx="912" cy="624"/>
          </a:xfrm>
        </p:grpSpPr>
        <p:sp>
          <p:nvSpPr>
            <p:cNvPr id="21528" name="Line 36"/>
            <p:cNvSpPr>
              <a:spLocks noChangeShapeType="1"/>
            </p:cNvSpPr>
            <p:nvPr/>
          </p:nvSpPr>
          <p:spPr bwMode="auto">
            <a:xfrm>
              <a:off x="2784" y="2112"/>
              <a:ext cx="144" cy="24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29" name="Rectangle 37"/>
            <p:cNvSpPr>
              <a:spLocks noChangeArrowheads="1"/>
            </p:cNvSpPr>
            <p:nvPr/>
          </p:nvSpPr>
          <p:spPr bwMode="auto">
            <a:xfrm>
              <a:off x="2928" y="2352"/>
              <a:ext cx="240" cy="144"/>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1530" name="Rectangle 38"/>
            <p:cNvSpPr>
              <a:spLocks noChangeArrowheads="1"/>
            </p:cNvSpPr>
            <p:nvPr/>
          </p:nvSpPr>
          <p:spPr bwMode="auto">
            <a:xfrm>
              <a:off x="2352" y="1872"/>
              <a:ext cx="912" cy="24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a:t>
              </a:r>
            </a:p>
          </p:txBody>
        </p:sp>
      </p:grpSp>
      <p:grpSp>
        <p:nvGrpSpPr>
          <p:cNvPr id="58407" name="Group 39"/>
          <p:cNvGrpSpPr>
            <a:grpSpLocks/>
          </p:cNvGrpSpPr>
          <p:nvPr/>
        </p:nvGrpSpPr>
        <p:grpSpPr bwMode="auto">
          <a:xfrm>
            <a:off x="3200400" y="3352800"/>
            <a:ext cx="1447800" cy="914400"/>
            <a:chOff x="2016" y="2112"/>
            <a:chExt cx="912" cy="576"/>
          </a:xfrm>
        </p:grpSpPr>
        <p:sp>
          <p:nvSpPr>
            <p:cNvPr id="21525" name="Rectangle 40"/>
            <p:cNvSpPr>
              <a:spLocks noChangeArrowheads="1"/>
            </p:cNvSpPr>
            <p:nvPr/>
          </p:nvSpPr>
          <p:spPr bwMode="auto">
            <a:xfrm>
              <a:off x="2016" y="2112"/>
              <a:ext cx="288" cy="1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1526" name="Line 41"/>
            <p:cNvSpPr>
              <a:spLocks noChangeShapeType="1"/>
            </p:cNvSpPr>
            <p:nvPr/>
          </p:nvSpPr>
          <p:spPr bwMode="auto">
            <a:xfrm>
              <a:off x="2160" y="2256"/>
              <a:ext cx="0" cy="19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27" name="Rectangle 42"/>
            <p:cNvSpPr>
              <a:spLocks noChangeArrowheads="1"/>
            </p:cNvSpPr>
            <p:nvPr/>
          </p:nvSpPr>
          <p:spPr bwMode="auto">
            <a:xfrm>
              <a:off x="2016" y="2448"/>
              <a:ext cx="912" cy="24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プログラム</a:t>
              </a:r>
            </a:p>
          </p:txBody>
        </p:sp>
      </p:grpSp>
      <p:grpSp>
        <p:nvGrpSpPr>
          <p:cNvPr id="58411" name="Group 43"/>
          <p:cNvGrpSpPr>
            <a:grpSpLocks/>
          </p:cNvGrpSpPr>
          <p:nvPr/>
        </p:nvGrpSpPr>
        <p:grpSpPr bwMode="auto">
          <a:xfrm>
            <a:off x="3276600" y="4648200"/>
            <a:ext cx="1524000" cy="1600200"/>
            <a:chOff x="2064" y="2928"/>
            <a:chExt cx="960" cy="1008"/>
          </a:xfrm>
        </p:grpSpPr>
        <p:sp>
          <p:nvSpPr>
            <p:cNvPr id="21522" name="Rectangle 44"/>
            <p:cNvSpPr>
              <a:spLocks noChangeArrowheads="1"/>
            </p:cNvSpPr>
            <p:nvPr/>
          </p:nvSpPr>
          <p:spPr bwMode="auto">
            <a:xfrm>
              <a:off x="2112" y="3792"/>
              <a:ext cx="240" cy="144"/>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1523" name="Line 45"/>
            <p:cNvSpPr>
              <a:spLocks noChangeShapeType="1"/>
            </p:cNvSpPr>
            <p:nvPr/>
          </p:nvSpPr>
          <p:spPr bwMode="auto">
            <a:xfrm>
              <a:off x="2208" y="3168"/>
              <a:ext cx="0" cy="62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24" name="Rectangle 46"/>
            <p:cNvSpPr>
              <a:spLocks noChangeArrowheads="1"/>
            </p:cNvSpPr>
            <p:nvPr/>
          </p:nvSpPr>
          <p:spPr bwMode="auto">
            <a:xfrm>
              <a:off x="2064" y="2928"/>
              <a:ext cx="960" cy="24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プログラム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94"/>
                                        </p:tgtEl>
                                        <p:attrNameLst>
                                          <p:attrName>style.visibility</p:attrName>
                                        </p:attrNameLst>
                                      </p:cBhvr>
                                      <p:to>
                                        <p:strVal val="visible"/>
                                      </p:to>
                                    </p:set>
                                    <p:animEffect transition="in" filter="checkerboard(across)">
                                      <p:cBhvr>
                                        <p:cTn id="7" dur="500"/>
                                        <p:tgtEl>
                                          <p:spTgt spid="58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95"/>
                                        </p:tgtEl>
                                        <p:attrNameLst>
                                          <p:attrName>style.visibility</p:attrName>
                                        </p:attrNameLst>
                                      </p:cBhvr>
                                      <p:to>
                                        <p:strVal val="visible"/>
                                      </p:to>
                                    </p:set>
                                    <p:animEffect transition="in" filter="checkerboard(across)">
                                      <p:cBhvr>
                                        <p:cTn id="12" dur="500"/>
                                        <p:tgtEl>
                                          <p:spTgt spid="58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396"/>
                                        </p:tgtEl>
                                        <p:attrNameLst>
                                          <p:attrName>style.visibility</p:attrName>
                                        </p:attrNameLst>
                                      </p:cBhvr>
                                      <p:to>
                                        <p:strVal val="visible"/>
                                      </p:to>
                                    </p:set>
                                    <p:animEffect transition="in" filter="checkerboard(across)">
                                      <p:cBhvr>
                                        <p:cTn id="17" dur="500"/>
                                        <p:tgtEl>
                                          <p:spTgt spid="58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8403"/>
                                        </p:tgtEl>
                                        <p:attrNameLst>
                                          <p:attrName>style.visibility</p:attrName>
                                        </p:attrNameLst>
                                      </p:cBhvr>
                                      <p:to>
                                        <p:strVal val="visible"/>
                                      </p:to>
                                    </p:set>
                                    <p:animEffect transition="in" filter="wipe(up)">
                                      <p:cBhvr>
                                        <p:cTn id="22" dur="500"/>
                                        <p:tgtEl>
                                          <p:spTgt spid="584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397"/>
                                        </p:tgtEl>
                                        <p:attrNameLst>
                                          <p:attrName>style.visibility</p:attrName>
                                        </p:attrNameLst>
                                      </p:cBhvr>
                                      <p:to>
                                        <p:strVal val="visible"/>
                                      </p:to>
                                    </p:set>
                                    <p:animEffect transition="in" filter="checkerboard(across)">
                                      <p:cBhvr>
                                        <p:cTn id="27" dur="500"/>
                                        <p:tgtEl>
                                          <p:spTgt spid="583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8407"/>
                                        </p:tgtEl>
                                        <p:attrNameLst>
                                          <p:attrName>style.visibility</p:attrName>
                                        </p:attrNameLst>
                                      </p:cBhvr>
                                      <p:to>
                                        <p:strVal val="visible"/>
                                      </p:to>
                                    </p:set>
                                    <p:animEffect transition="in" filter="wipe(down)">
                                      <p:cBhvr>
                                        <p:cTn id="32" dur="500"/>
                                        <p:tgtEl>
                                          <p:spTgt spid="584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8398"/>
                                        </p:tgtEl>
                                        <p:attrNameLst>
                                          <p:attrName>style.visibility</p:attrName>
                                        </p:attrNameLst>
                                      </p:cBhvr>
                                      <p:to>
                                        <p:strVal val="visible"/>
                                      </p:to>
                                    </p:set>
                                    <p:animEffect transition="in" filter="checkerboard(across)">
                                      <p:cBhvr>
                                        <p:cTn id="37" dur="500"/>
                                        <p:tgtEl>
                                          <p:spTgt spid="583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8411"/>
                                        </p:tgtEl>
                                        <p:attrNameLst>
                                          <p:attrName>style.visibility</p:attrName>
                                        </p:attrNameLst>
                                      </p:cBhvr>
                                      <p:to>
                                        <p:strVal val="visible"/>
                                      </p:to>
                                    </p:set>
                                    <p:animEffect transition="in" filter="wipe(up)">
                                      <p:cBhvr>
                                        <p:cTn id="42" dur="500"/>
                                        <p:tgtEl>
                                          <p:spTgt spid="584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8399"/>
                                        </p:tgtEl>
                                        <p:attrNameLst>
                                          <p:attrName>style.visibility</p:attrName>
                                        </p:attrNameLst>
                                      </p:cBhvr>
                                      <p:to>
                                        <p:strVal val="visible"/>
                                      </p:to>
                                    </p:set>
                                    <p:animEffect transition="in" filter="checkerboard(across)">
                                      <p:cBhvr>
                                        <p:cTn id="47" dur="500"/>
                                        <p:tgtEl>
                                          <p:spTgt spid="583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58400"/>
                                        </p:tgtEl>
                                        <p:attrNameLst>
                                          <p:attrName>style.visibility</p:attrName>
                                        </p:attrNameLst>
                                      </p:cBhvr>
                                      <p:to>
                                        <p:strVal val="visible"/>
                                      </p:to>
                                    </p:set>
                                    <p:animEffect transition="in" filter="wipe(up)">
                                      <p:cBhvr>
                                        <p:cTn id="52" dur="500"/>
                                        <p:tgtEl>
                                          <p:spTgt spid="58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animBg="1" autoUpdateAnimBg="0"/>
      <p:bldP spid="58395" grpId="0" animBg="1" autoUpdateAnimBg="0"/>
      <p:bldP spid="58396" grpId="0" animBg="1" autoUpdateAnimBg="0"/>
      <p:bldP spid="58397" grpId="0" autoUpdateAnimBg="0"/>
      <p:bldP spid="58398" grpId="0" autoUpdateAnimBg="0"/>
      <p:bldP spid="5839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555625"/>
            <a:ext cx="7772400" cy="1249363"/>
          </a:xfrm>
        </p:spPr>
        <p:txBody>
          <a:bodyPr/>
          <a:lstStyle/>
          <a:p>
            <a:pPr eaLnBrk="1" hangingPunct="1"/>
            <a:r>
              <a:rPr lang="en-US" altLang="ja-JP" sz="3200">
                <a:latin typeface="Times New Roman" panose="02020603050405020304" pitchFamily="18" charset="0"/>
              </a:rPr>
              <a:t>OS</a:t>
            </a:r>
            <a:r>
              <a:rPr lang="ja-JP" altLang="en-US" sz="3200">
                <a:latin typeface="Times New Roman" panose="02020603050405020304" pitchFamily="18" charset="0"/>
              </a:rPr>
              <a:t>の役割 : </a:t>
            </a:r>
            <a:r>
              <a:rPr lang="ja-JP" altLang="en-US">
                <a:latin typeface="Times New Roman" panose="02020603050405020304" pitchFamily="18" charset="0"/>
              </a:rPr>
              <a:t>仮想計算機</a:t>
            </a:r>
            <a:r>
              <a:rPr lang="ja-JP" altLang="en-US" sz="3200">
                <a:latin typeface="Times New Roman" panose="02020603050405020304" pitchFamily="18" charset="0"/>
              </a:rPr>
              <a:t>(拡張計算機)</a:t>
            </a:r>
            <a:br>
              <a:rPr lang="ja-JP" altLang="en-US" sz="3200">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virtual machine, extended machine)</a:t>
            </a:r>
            <a:endParaRPr lang="ja-JP" altLang="en-US" sz="3200">
              <a:latin typeface="Times New Roman" panose="02020603050405020304" pitchFamily="18" charset="0"/>
            </a:endParaRPr>
          </a:p>
        </p:txBody>
      </p:sp>
      <p:sp>
        <p:nvSpPr>
          <p:cNvPr id="22531"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ハードウェアを抽象化</a:t>
            </a:r>
          </a:p>
          <a:p>
            <a:pPr eaLnBrk="1" hangingPunct="1"/>
            <a:r>
              <a:rPr lang="ja-JP" altLang="en-US">
                <a:latin typeface="Times New Roman" panose="02020603050405020304" pitchFamily="18" charset="0"/>
              </a:rPr>
              <a:t>抽象概念に対するアクセス手段の提供</a:t>
            </a:r>
          </a:p>
          <a:p>
            <a:pPr eaLnBrk="1" hangingPunct="1"/>
            <a:r>
              <a:rPr lang="ja-JP" altLang="en-US">
                <a:latin typeface="Times New Roman" panose="02020603050405020304" pitchFamily="18" charset="0"/>
              </a:rPr>
              <a:t>プログラミング環境の提供</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85788"/>
            <a:ext cx="7772400" cy="1189037"/>
          </a:xfrm>
        </p:spPr>
        <p:txBody>
          <a:bodyPr/>
          <a:lstStyle/>
          <a:p>
            <a:pPr eaLnBrk="1" hangingPunct="1"/>
            <a:r>
              <a:rPr lang="ja-JP" altLang="en-US" sz="3200">
                <a:latin typeface="Times New Roman" panose="02020603050405020304" pitchFamily="18" charset="0"/>
              </a:rPr>
              <a:t>仮想計算機 : </a:t>
            </a:r>
            <a:br>
              <a:rPr lang="ja-JP" altLang="en-US" sz="4000">
                <a:latin typeface="Times New Roman" panose="02020603050405020304" pitchFamily="18" charset="0"/>
              </a:rPr>
            </a:br>
            <a:r>
              <a:rPr lang="ja-JP" altLang="en-US" sz="4000">
                <a:latin typeface="Times New Roman" panose="02020603050405020304" pitchFamily="18" charset="0"/>
              </a:rPr>
              <a:t>計算機ハードウェアの抽象化</a:t>
            </a:r>
          </a:p>
        </p:txBody>
      </p:sp>
      <p:graphicFrame>
        <p:nvGraphicFramePr>
          <p:cNvPr id="53333" name="Group 85"/>
          <p:cNvGraphicFramePr>
            <a:graphicFrameLocks noGrp="1"/>
          </p:cNvGraphicFramePr>
          <p:nvPr/>
        </p:nvGraphicFramePr>
        <p:xfrm>
          <a:off x="5791200" y="2514600"/>
          <a:ext cx="2667000" cy="3718192"/>
        </p:xfrm>
        <a:graphic>
          <a:graphicData uri="http://schemas.openxmlformats.org/drawingml/2006/table">
            <a:tbl>
              <a:tblPr/>
              <a:tblGrid>
                <a:gridCol w="1066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18076">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アドレス</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0</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データ1</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2"/>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2</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3</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未使用</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4</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データ2</a:t>
                      </a:r>
                    </a:p>
                  </a:txBody>
                  <a:tcPr marT="45697" marB="456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5</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6"/>
                  </a:ext>
                </a:extLst>
              </a:tr>
              <a:tr h="457121">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6</a:t>
                      </a:r>
                    </a:p>
                  </a:txBody>
                  <a:tcPr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3580" name="Text Box 84"/>
          <p:cNvSpPr txBox="1">
            <a:spLocks noChangeArrowheads="1"/>
          </p:cNvSpPr>
          <p:nvPr/>
        </p:nvSpPr>
        <p:spPr bwMode="auto">
          <a:xfrm>
            <a:off x="5943600" y="6248400"/>
            <a:ext cx="245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実際の</a:t>
            </a:r>
            <a:r>
              <a:rPr lang="en-US" altLang="ja-JP" sz="2400">
                <a:latin typeface="Times New Roman" panose="02020603050405020304" pitchFamily="18" charset="0"/>
              </a:rPr>
              <a:t>HD</a:t>
            </a:r>
            <a:r>
              <a:rPr lang="ja-JP" altLang="en-US" sz="2400">
                <a:latin typeface="Times New Roman" panose="02020603050405020304" pitchFamily="18" charset="0"/>
              </a:rPr>
              <a:t>の中身</a:t>
            </a:r>
          </a:p>
        </p:txBody>
      </p:sp>
      <p:sp>
        <p:nvSpPr>
          <p:cNvPr id="23581" name="Oval 86"/>
          <p:cNvSpPr>
            <a:spLocks noChangeArrowheads="1"/>
          </p:cNvSpPr>
          <p:nvPr/>
        </p:nvSpPr>
        <p:spPr bwMode="auto">
          <a:xfrm>
            <a:off x="3886200" y="3149600"/>
            <a:ext cx="1143000" cy="10668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grpSp>
        <p:nvGrpSpPr>
          <p:cNvPr id="53341" name="Group 93"/>
          <p:cNvGrpSpPr>
            <a:grpSpLocks/>
          </p:cNvGrpSpPr>
          <p:nvPr/>
        </p:nvGrpSpPr>
        <p:grpSpPr bwMode="auto">
          <a:xfrm>
            <a:off x="304800" y="3683000"/>
            <a:ext cx="3033713" cy="1981200"/>
            <a:chOff x="240" y="2832"/>
            <a:chExt cx="1911" cy="1248"/>
          </a:xfrm>
        </p:grpSpPr>
        <p:sp>
          <p:nvSpPr>
            <p:cNvPr id="23587" name="AutoShape 87"/>
            <p:cNvSpPr>
              <a:spLocks noChangeArrowheads="1"/>
            </p:cNvSpPr>
            <p:nvPr/>
          </p:nvSpPr>
          <p:spPr bwMode="auto">
            <a:xfrm>
              <a:off x="768" y="2832"/>
              <a:ext cx="864" cy="384"/>
            </a:xfrm>
            <a:prstGeom prst="foldedCorner">
              <a:avLst>
                <a:gd name="adj" fmla="val 125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ファイル1</a:t>
              </a:r>
            </a:p>
          </p:txBody>
        </p:sp>
        <p:sp>
          <p:nvSpPr>
            <p:cNvPr id="23588" name="AutoShape 88"/>
            <p:cNvSpPr>
              <a:spLocks noChangeArrowheads="1"/>
            </p:cNvSpPr>
            <p:nvPr/>
          </p:nvSpPr>
          <p:spPr bwMode="auto">
            <a:xfrm>
              <a:off x="768" y="3312"/>
              <a:ext cx="864" cy="384"/>
            </a:xfrm>
            <a:prstGeom prst="foldedCorner">
              <a:avLst>
                <a:gd name="adj" fmla="val 125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ファイル2</a:t>
              </a:r>
            </a:p>
          </p:txBody>
        </p:sp>
        <p:sp>
          <p:nvSpPr>
            <p:cNvPr id="23589" name="Text Box 90"/>
            <p:cNvSpPr txBox="1">
              <a:spLocks noChangeArrowheads="1"/>
            </p:cNvSpPr>
            <p:nvPr/>
          </p:nvSpPr>
          <p:spPr bwMode="auto">
            <a:xfrm>
              <a:off x="240" y="3792"/>
              <a:ext cx="19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ユーザから見たデータ</a:t>
              </a:r>
            </a:p>
          </p:txBody>
        </p:sp>
      </p:grpSp>
      <p:pic>
        <p:nvPicPr>
          <p:cNvPr id="23583" name="Picture 91"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210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40" name="AutoShape 92"/>
          <p:cNvSpPr>
            <a:spLocks noChangeArrowheads="1"/>
          </p:cNvSpPr>
          <p:nvPr/>
        </p:nvSpPr>
        <p:spPr bwMode="auto">
          <a:xfrm>
            <a:off x="2667000" y="4140200"/>
            <a:ext cx="2971800" cy="609600"/>
          </a:xfrm>
          <a:prstGeom prst="leftArrow">
            <a:avLst>
              <a:gd name="adj1" fmla="val 50000"/>
              <a:gd name="adj2" fmla="val 121875"/>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抽象化</a:t>
            </a:r>
          </a:p>
        </p:txBody>
      </p:sp>
      <p:sp>
        <p:nvSpPr>
          <p:cNvPr id="23585" name="AutoShape 94"/>
          <p:cNvSpPr>
            <a:spLocks noChangeArrowheads="1"/>
          </p:cNvSpPr>
          <p:nvPr/>
        </p:nvSpPr>
        <p:spPr bwMode="auto">
          <a:xfrm>
            <a:off x="6934200" y="1778000"/>
            <a:ext cx="1981200" cy="1066800"/>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ハードディスク</a:t>
            </a:r>
          </a:p>
        </p:txBody>
      </p:sp>
      <p:sp>
        <p:nvSpPr>
          <p:cNvPr id="53343" name="Text Box 95"/>
          <p:cNvSpPr txBox="1">
            <a:spLocks noChangeArrowheads="1"/>
          </p:cNvSpPr>
          <p:nvPr/>
        </p:nvSpPr>
        <p:spPr bwMode="auto">
          <a:xfrm>
            <a:off x="914400" y="5816600"/>
            <a:ext cx="3594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使い易さを提供する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3340"/>
                                        </p:tgtEl>
                                        <p:attrNameLst>
                                          <p:attrName>style.visibility</p:attrName>
                                        </p:attrNameLst>
                                      </p:cBhvr>
                                      <p:to>
                                        <p:strVal val="visible"/>
                                      </p:to>
                                    </p:set>
                                    <p:animEffect transition="in" filter="wipe(right)">
                                      <p:cBhvr>
                                        <p:cTn id="7" dur="500"/>
                                        <p:tgtEl>
                                          <p:spTgt spid="53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341"/>
                                        </p:tgtEl>
                                        <p:attrNameLst>
                                          <p:attrName>style.visibility</p:attrName>
                                        </p:attrNameLst>
                                      </p:cBhvr>
                                      <p:to>
                                        <p:strVal val="visible"/>
                                      </p:to>
                                    </p:set>
                                    <p:animEffect transition="in" filter="checkerboard(across)">
                                      <p:cBhvr>
                                        <p:cTn id="12" dur="500"/>
                                        <p:tgtEl>
                                          <p:spTgt spid="53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3343"/>
                                        </p:tgtEl>
                                        <p:attrNameLst>
                                          <p:attrName>style.visibility</p:attrName>
                                        </p:attrNameLst>
                                      </p:cBhvr>
                                      <p:to>
                                        <p:strVal val="visible"/>
                                      </p:to>
                                    </p:set>
                                    <p:anim calcmode="lin" valueType="num">
                                      <p:cBhvr additive="base">
                                        <p:cTn id="17" dur="500" fill="hold"/>
                                        <p:tgtEl>
                                          <p:spTgt spid="53343"/>
                                        </p:tgtEl>
                                        <p:attrNameLst>
                                          <p:attrName>ppt_x</p:attrName>
                                        </p:attrNameLst>
                                      </p:cBhvr>
                                      <p:tavLst>
                                        <p:tav tm="0">
                                          <p:val>
                                            <p:strVal val="#ppt_x"/>
                                          </p:val>
                                        </p:tav>
                                        <p:tav tm="100000">
                                          <p:val>
                                            <p:strVal val="#ppt_x"/>
                                          </p:val>
                                        </p:tav>
                                      </p:tavLst>
                                    </p:anim>
                                    <p:anim calcmode="lin" valueType="num">
                                      <p:cBhvr additive="base">
                                        <p:cTn id="18" dur="500" fill="hold"/>
                                        <p:tgtEl>
                                          <p:spTgt spid="53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40" grpId="0" animBg="1" autoUpdateAnimBg="0"/>
      <p:bldP spid="5334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87375"/>
            <a:ext cx="7772400" cy="1189038"/>
          </a:xfrm>
        </p:spPr>
        <p:txBody>
          <a:bodyPr/>
          <a:lstStyle/>
          <a:p>
            <a:pPr eaLnBrk="1" hangingPunct="1"/>
            <a:r>
              <a:rPr lang="ja-JP" altLang="en-US" sz="3200">
                <a:latin typeface="Times New Roman" panose="02020603050405020304" pitchFamily="18" charset="0"/>
              </a:rPr>
              <a:t>仮想計算機 : </a:t>
            </a:r>
            <a:br>
              <a:rPr lang="ja-JP" altLang="en-US" sz="4000">
                <a:latin typeface="Times New Roman" panose="02020603050405020304" pitchFamily="18" charset="0"/>
              </a:rPr>
            </a:br>
            <a:r>
              <a:rPr lang="ja-JP" altLang="en-US" sz="4000">
                <a:latin typeface="Times New Roman" panose="02020603050405020304" pitchFamily="18" charset="0"/>
              </a:rPr>
              <a:t>計算機ハードウェアの抽象化</a:t>
            </a:r>
          </a:p>
        </p:txBody>
      </p:sp>
      <p:pic>
        <p:nvPicPr>
          <p:cNvPr id="24579" name="Picture 3" descr="C:\Documents and Settings\Takashi\My Documents\OS\マイコンピュータ.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31988"/>
            <a:ext cx="7750175"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1802" name="Group 10"/>
          <p:cNvGrpSpPr>
            <a:grpSpLocks/>
          </p:cNvGrpSpPr>
          <p:nvPr/>
        </p:nvGrpSpPr>
        <p:grpSpPr bwMode="auto">
          <a:xfrm>
            <a:off x="3505200" y="3886200"/>
            <a:ext cx="4787900" cy="549275"/>
            <a:chOff x="2208" y="2448"/>
            <a:chExt cx="3016" cy="346"/>
          </a:xfrm>
        </p:grpSpPr>
        <p:sp>
          <p:nvSpPr>
            <p:cNvPr id="24582" name="Text Box 4"/>
            <p:cNvSpPr txBox="1">
              <a:spLocks noChangeArrowheads="1"/>
            </p:cNvSpPr>
            <p:nvPr/>
          </p:nvSpPr>
          <p:spPr bwMode="auto">
            <a:xfrm>
              <a:off x="3264" y="2544"/>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b="1">
                  <a:solidFill>
                    <a:schemeClr val="bg1"/>
                  </a:solidFill>
                  <a:latin typeface="Times New Roman" panose="02020603050405020304" pitchFamily="18" charset="0"/>
                </a:rPr>
                <a:t>DVD-R</a:t>
              </a:r>
              <a:endParaRPr lang="ja-JP" altLang="en-US" sz="2000" b="1">
                <a:solidFill>
                  <a:schemeClr val="bg1"/>
                </a:solidFill>
                <a:latin typeface="Times New Roman" panose="02020603050405020304" pitchFamily="18" charset="0"/>
              </a:endParaRPr>
            </a:p>
          </p:txBody>
        </p:sp>
        <p:sp>
          <p:nvSpPr>
            <p:cNvPr id="24583" name="Text Box 5"/>
            <p:cNvSpPr txBox="1">
              <a:spLocks noChangeArrowheads="1"/>
            </p:cNvSpPr>
            <p:nvPr/>
          </p:nvSpPr>
          <p:spPr bwMode="auto">
            <a:xfrm>
              <a:off x="2208" y="2448"/>
              <a:ext cx="10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000" b="1">
                  <a:solidFill>
                    <a:schemeClr val="bg1"/>
                  </a:solidFill>
                  <a:latin typeface="Times New Roman" panose="02020603050405020304" pitchFamily="18" charset="0"/>
                </a:rPr>
                <a:t>ハードディスク</a:t>
              </a:r>
            </a:p>
          </p:txBody>
        </p:sp>
        <p:sp>
          <p:nvSpPr>
            <p:cNvPr id="24584" name="Text Box 6"/>
            <p:cNvSpPr txBox="1">
              <a:spLocks noChangeArrowheads="1"/>
            </p:cNvSpPr>
            <p:nvPr/>
          </p:nvSpPr>
          <p:spPr bwMode="auto">
            <a:xfrm>
              <a:off x="3792" y="2448"/>
              <a:ext cx="7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b="1">
                  <a:solidFill>
                    <a:schemeClr val="bg1"/>
                  </a:solidFill>
                  <a:latin typeface="Times New Roman" panose="02020603050405020304" pitchFamily="18" charset="0"/>
                </a:rPr>
                <a:t>SD</a:t>
              </a:r>
              <a:r>
                <a:rPr lang="ja-JP" altLang="en-US" sz="2000" b="1">
                  <a:solidFill>
                    <a:schemeClr val="bg1"/>
                  </a:solidFill>
                  <a:latin typeface="Times New Roman" panose="02020603050405020304" pitchFamily="18" charset="0"/>
                </a:rPr>
                <a:t>カード</a:t>
              </a:r>
            </a:p>
          </p:txBody>
        </p:sp>
        <p:sp>
          <p:nvSpPr>
            <p:cNvPr id="24585" name="Text Box 7"/>
            <p:cNvSpPr txBox="1">
              <a:spLocks noChangeArrowheads="1"/>
            </p:cNvSpPr>
            <p:nvPr/>
          </p:nvSpPr>
          <p:spPr bwMode="auto">
            <a:xfrm>
              <a:off x="4416" y="2544"/>
              <a:ext cx="8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b="1">
                  <a:solidFill>
                    <a:schemeClr val="bg1"/>
                  </a:solidFill>
                  <a:latin typeface="Times New Roman" panose="02020603050405020304" pitchFamily="18" charset="0"/>
                </a:rPr>
                <a:t>USB</a:t>
              </a:r>
              <a:r>
                <a:rPr lang="ja-JP" altLang="en-US" sz="2000" b="1">
                  <a:solidFill>
                    <a:schemeClr val="bg1"/>
                  </a:solidFill>
                  <a:latin typeface="Times New Roman" panose="02020603050405020304" pitchFamily="18" charset="0"/>
                </a:rPr>
                <a:t>メモリ</a:t>
              </a:r>
            </a:p>
          </p:txBody>
        </p:sp>
      </p:grpSp>
      <p:sp useBgFill="1">
        <p:nvSpPr>
          <p:cNvPr id="161801" name="Text Box 9"/>
          <p:cNvSpPr txBox="1">
            <a:spLocks noChangeArrowheads="1"/>
          </p:cNvSpPr>
          <p:nvPr/>
        </p:nvSpPr>
        <p:spPr bwMode="auto">
          <a:xfrm>
            <a:off x="2514600" y="4953000"/>
            <a:ext cx="6027738" cy="946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ハードウェアの種類に関係無く</a:t>
            </a:r>
          </a:p>
          <a:p>
            <a:pPr eaLnBrk="1" hangingPunct="1">
              <a:spcBef>
                <a:spcPct val="0"/>
              </a:spcBef>
              <a:buSzTx/>
              <a:buFontTx/>
              <a:buNone/>
            </a:pPr>
            <a:r>
              <a:rPr lang="ja-JP" altLang="en-US" sz="2800">
                <a:latin typeface="Times New Roman" panose="02020603050405020304" pitchFamily="18" charset="0"/>
              </a:rPr>
              <a:t>同一の操作でデータの読み書きが可能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1802"/>
                                        </p:tgtEl>
                                        <p:attrNameLst>
                                          <p:attrName>style.visibility</p:attrName>
                                        </p:attrNameLst>
                                      </p:cBhvr>
                                      <p:to>
                                        <p:strVal val="visible"/>
                                      </p:to>
                                    </p:set>
                                    <p:animEffect transition="in" filter="checkerboard(across)">
                                      <p:cBhvr>
                                        <p:cTn id="7" dur="500"/>
                                        <p:tgtEl>
                                          <p:spTgt spid="161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1801"/>
                                        </p:tgtEl>
                                        <p:attrNameLst>
                                          <p:attrName>style.visibility</p:attrName>
                                        </p:attrNameLst>
                                      </p:cBhvr>
                                      <p:to>
                                        <p:strVal val="visible"/>
                                      </p:to>
                                    </p:set>
                                    <p:animEffect transition="in" filter="checkerboard(across)">
                                      <p:cBhvr>
                                        <p:cTn id="12" dur="500"/>
                                        <p:tgtEl>
                                          <p:spTgt spid="161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92075"/>
            <a:ext cx="7772400" cy="1189038"/>
          </a:xfrm>
        </p:spPr>
        <p:txBody>
          <a:bodyPr/>
          <a:lstStyle/>
          <a:p>
            <a:pPr eaLnBrk="1" hangingPunct="1"/>
            <a:r>
              <a:rPr lang="ja-JP" altLang="en-US" sz="3200" dirty="0">
                <a:latin typeface="Times New Roman" panose="02020603050405020304" pitchFamily="18" charset="0"/>
              </a:rPr>
              <a:t>仮想計算機 : </a:t>
            </a:r>
            <a:br>
              <a:rPr lang="ja-JP" altLang="en-US" sz="4000" dirty="0">
                <a:latin typeface="Times New Roman" panose="02020603050405020304" pitchFamily="18" charset="0"/>
              </a:rPr>
            </a:br>
            <a:r>
              <a:rPr lang="ja-JP" altLang="en-US" sz="4000" dirty="0">
                <a:latin typeface="Times New Roman" panose="02020603050405020304" pitchFamily="18" charset="0"/>
              </a:rPr>
              <a:t>計算機ハードウェアの抽象化</a:t>
            </a:r>
          </a:p>
        </p:txBody>
      </p:sp>
      <p:sp>
        <p:nvSpPr>
          <p:cNvPr id="25603" name="Rectangle 3"/>
          <p:cNvSpPr>
            <a:spLocks noChangeArrowheads="1"/>
          </p:cNvSpPr>
          <p:nvPr/>
        </p:nvSpPr>
        <p:spPr bwMode="auto">
          <a:xfrm>
            <a:off x="381000" y="1905000"/>
            <a:ext cx="66294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25604" name="Text Box 4"/>
          <p:cNvSpPr txBox="1">
            <a:spLocks noChangeArrowheads="1"/>
          </p:cNvSpPr>
          <p:nvPr/>
        </p:nvSpPr>
        <p:spPr bwMode="auto">
          <a:xfrm>
            <a:off x="609600" y="2057400"/>
            <a:ext cx="607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コピープログラム (アプリケーションプログラム)</a:t>
            </a:r>
          </a:p>
        </p:txBody>
      </p:sp>
      <p:sp>
        <p:nvSpPr>
          <p:cNvPr id="25605" name="Text Box 5"/>
          <p:cNvSpPr txBox="1">
            <a:spLocks noChangeArrowheads="1"/>
          </p:cNvSpPr>
          <p:nvPr/>
        </p:nvSpPr>
        <p:spPr bwMode="auto">
          <a:xfrm>
            <a:off x="381000" y="1371600"/>
            <a:ext cx="305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例 : データのコピー</a:t>
            </a:r>
          </a:p>
        </p:txBody>
      </p:sp>
      <p:sp>
        <p:nvSpPr>
          <p:cNvPr id="162822" name="Rectangle 6"/>
          <p:cNvSpPr>
            <a:spLocks noChangeArrowheads="1"/>
          </p:cNvSpPr>
          <p:nvPr/>
        </p:nvSpPr>
        <p:spPr bwMode="auto">
          <a:xfrm>
            <a:off x="1600200" y="3124200"/>
            <a:ext cx="4038600" cy="685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オペレーティングシステム</a:t>
            </a:r>
          </a:p>
        </p:txBody>
      </p:sp>
      <p:sp>
        <p:nvSpPr>
          <p:cNvPr id="162823" name="Rectangle 7"/>
          <p:cNvSpPr>
            <a:spLocks noChangeArrowheads="1"/>
          </p:cNvSpPr>
          <p:nvPr/>
        </p:nvSpPr>
        <p:spPr bwMode="auto">
          <a:xfrm>
            <a:off x="1066800" y="4267200"/>
            <a:ext cx="5334000" cy="685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入出力デバイス</a:t>
            </a:r>
          </a:p>
        </p:txBody>
      </p:sp>
      <p:sp>
        <p:nvSpPr>
          <p:cNvPr id="25608" name="AutoShape 8"/>
          <p:cNvSpPr>
            <a:spLocks noChangeArrowheads="1"/>
          </p:cNvSpPr>
          <p:nvPr/>
        </p:nvSpPr>
        <p:spPr bwMode="auto">
          <a:xfrm>
            <a:off x="457200" y="5562600"/>
            <a:ext cx="2057400" cy="838200"/>
          </a:xfrm>
          <a:prstGeom prst="can">
            <a:avLst>
              <a:gd name="adj" fmla="val 25000"/>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ハードディスク</a:t>
            </a:r>
          </a:p>
        </p:txBody>
      </p:sp>
      <p:grpSp>
        <p:nvGrpSpPr>
          <p:cNvPr id="25609" name="Group 9"/>
          <p:cNvGrpSpPr>
            <a:grpSpLocks/>
          </p:cNvGrpSpPr>
          <p:nvPr/>
        </p:nvGrpSpPr>
        <p:grpSpPr bwMode="auto">
          <a:xfrm>
            <a:off x="2743200" y="5408613"/>
            <a:ext cx="1219200" cy="1219200"/>
            <a:chOff x="2208" y="3551"/>
            <a:chExt cx="768" cy="768"/>
          </a:xfrm>
        </p:grpSpPr>
        <p:sp>
          <p:nvSpPr>
            <p:cNvPr id="25627" name="Oval 10"/>
            <p:cNvSpPr>
              <a:spLocks noChangeArrowheads="1"/>
            </p:cNvSpPr>
            <p:nvPr/>
          </p:nvSpPr>
          <p:spPr bwMode="auto">
            <a:xfrm>
              <a:off x="2208" y="3551"/>
              <a:ext cx="768" cy="768"/>
            </a:xfrm>
            <a:prstGeom prst="ellipse">
              <a:avLst/>
            </a:prstGeom>
            <a:gradFill rotWithShape="0">
              <a:gsLst>
                <a:gs pos="0">
                  <a:srgbClr val="CCFFFF"/>
                </a:gs>
                <a:gs pos="50000">
                  <a:srgbClr val="5E7676"/>
                </a:gs>
                <a:gs pos="100000">
                  <a:srgbClr val="CCFFFF"/>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5628" name="Oval 11"/>
            <p:cNvSpPr>
              <a:spLocks noChangeArrowheads="1"/>
            </p:cNvSpPr>
            <p:nvPr/>
          </p:nvSpPr>
          <p:spPr bwMode="auto">
            <a:xfrm>
              <a:off x="2496" y="3840"/>
              <a:ext cx="192" cy="192"/>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29" name="Text Box 12"/>
            <p:cNvSpPr txBox="1">
              <a:spLocks noChangeArrowheads="1"/>
            </p:cNvSpPr>
            <p:nvPr/>
          </p:nvSpPr>
          <p:spPr bwMode="auto">
            <a:xfrm>
              <a:off x="2256" y="3552"/>
              <a:ext cx="6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800">
                  <a:latin typeface="Times New Roman" panose="02020603050405020304" pitchFamily="18" charset="0"/>
                </a:rPr>
                <a:t>CD-R</a:t>
              </a:r>
            </a:p>
          </p:txBody>
        </p:sp>
      </p:grpSp>
      <p:grpSp>
        <p:nvGrpSpPr>
          <p:cNvPr id="25610" name="Group 13"/>
          <p:cNvGrpSpPr>
            <a:grpSpLocks/>
          </p:cNvGrpSpPr>
          <p:nvPr/>
        </p:nvGrpSpPr>
        <p:grpSpPr bwMode="auto">
          <a:xfrm>
            <a:off x="4191000" y="5410200"/>
            <a:ext cx="1308100" cy="1219200"/>
            <a:chOff x="3120" y="3552"/>
            <a:chExt cx="824" cy="768"/>
          </a:xfrm>
        </p:grpSpPr>
        <p:sp>
          <p:nvSpPr>
            <p:cNvPr id="25624" name="Oval 14"/>
            <p:cNvSpPr>
              <a:spLocks noChangeArrowheads="1"/>
            </p:cNvSpPr>
            <p:nvPr/>
          </p:nvSpPr>
          <p:spPr bwMode="auto">
            <a:xfrm>
              <a:off x="3120" y="3552"/>
              <a:ext cx="768" cy="768"/>
            </a:xfrm>
            <a:prstGeom prst="ellipse">
              <a:avLst/>
            </a:prstGeom>
            <a:gradFill rotWithShape="0">
              <a:gsLst>
                <a:gs pos="0">
                  <a:srgbClr val="CCFFCC"/>
                </a:gs>
                <a:gs pos="50000">
                  <a:srgbClr val="5E765E"/>
                </a:gs>
                <a:gs pos="100000">
                  <a:srgbClr val="CCFFCC"/>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5625" name="Oval 15"/>
            <p:cNvSpPr>
              <a:spLocks noChangeArrowheads="1"/>
            </p:cNvSpPr>
            <p:nvPr/>
          </p:nvSpPr>
          <p:spPr bwMode="auto">
            <a:xfrm>
              <a:off x="3408" y="3841"/>
              <a:ext cx="192" cy="192"/>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26" name="Text Box 16"/>
            <p:cNvSpPr txBox="1">
              <a:spLocks noChangeArrowheads="1"/>
            </p:cNvSpPr>
            <p:nvPr/>
          </p:nvSpPr>
          <p:spPr bwMode="auto">
            <a:xfrm>
              <a:off x="3120" y="3552"/>
              <a:ext cx="8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800">
                  <a:latin typeface="Times New Roman" panose="02020603050405020304" pitchFamily="18" charset="0"/>
                </a:rPr>
                <a:t>DVD-R</a:t>
              </a:r>
            </a:p>
          </p:txBody>
        </p:sp>
      </p:grpSp>
      <p:grpSp>
        <p:nvGrpSpPr>
          <p:cNvPr id="25611" name="Group 17"/>
          <p:cNvGrpSpPr>
            <a:grpSpLocks/>
          </p:cNvGrpSpPr>
          <p:nvPr/>
        </p:nvGrpSpPr>
        <p:grpSpPr bwMode="auto">
          <a:xfrm>
            <a:off x="5638800" y="5410200"/>
            <a:ext cx="1020763" cy="1022350"/>
            <a:chOff x="4272" y="3552"/>
            <a:chExt cx="643" cy="644"/>
          </a:xfrm>
        </p:grpSpPr>
        <p:sp>
          <p:nvSpPr>
            <p:cNvPr id="25621" name="Rectangle 18"/>
            <p:cNvSpPr>
              <a:spLocks noChangeArrowheads="1"/>
            </p:cNvSpPr>
            <p:nvPr/>
          </p:nvSpPr>
          <p:spPr bwMode="auto">
            <a:xfrm>
              <a:off x="4464" y="3648"/>
              <a:ext cx="240" cy="52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22" name="Rectangle 19"/>
            <p:cNvSpPr>
              <a:spLocks noChangeArrowheads="1"/>
            </p:cNvSpPr>
            <p:nvPr/>
          </p:nvSpPr>
          <p:spPr bwMode="auto">
            <a:xfrm>
              <a:off x="4512" y="3552"/>
              <a:ext cx="144" cy="9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23" name="Text Box 20"/>
            <p:cNvSpPr txBox="1">
              <a:spLocks noChangeArrowheads="1"/>
            </p:cNvSpPr>
            <p:nvPr/>
          </p:nvSpPr>
          <p:spPr bwMode="auto">
            <a:xfrm>
              <a:off x="4272" y="3600"/>
              <a:ext cx="64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a:latin typeface="Times New Roman" panose="02020603050405020304" pitchFamily="18" charset="0"/>
                </a:rPr>
                <a:t>USB</a:t>
              </a:r>
            </a:p>
            <a:p>
              <a:pPr algn="ctr" eaLnBrk="1" hangingPunct="1">
                <a:spcBef>
                  <a:spcPct val="0"/>
                </a:spcBef>
                <a:buSzTx/>
                <a:buFontTx/>
                <a:buNone/>
              </a:pPr>
              <a:r>
                <a:rPr lang="ja-JP" altLang="en-US" sz="2800">
                  <a:latin typeface="Times New Roman" panose="02020603050405020304" pitchFamily="18" charset="0"/>
                </a:rPr>
                <a:t>メモリ</a:t>
              </a:r>
            </a:p>
          </p:txBody>
        </p:sp>
      </p:grpSp>
      <p:sp>
        <p:nvSpPr>
          <p:cNvPr id="162837" name="AutoShape 21"/>
          <p:cNvSpPr>
            <a:spLocks noChangeArrowheads="1"/>
          </p:cNvSpPr>
          <p:nvPr/>
        </p:nvSpPr>
        <p:spPr bwMode="auto">
          <a:xfrm>
            <a:off x="3352800" y="2667000"/>
            <a:ext cx="533400" cy="45720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62838" name="AutoShape 22"/>
          <p:cNvSpPr>
            <a:spLocks noChangeArrowheads="1"/>
          </p:cNvSpPr>
          <p:nvPr/>
        </p:nvSpPr>
        <p:spPr bwMode="auto">
          <a:xfrm>
            <a:off x="3352800" y="3810000"/>
            <a:ext cx="533400" cy="45720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162839" name="Group 23"/>
          <p:cNvGrpSpPr>
            <a:grpSpLocks/>
          </p:cNvGrpSpPr>
          <p:nvPr/>
        </p:nvGrpSpPr>
        <p:grpSpPr bwMode="auto">
          <a:xfrm>
            <a:off x="1219200" y="4953000"/>
            <a:ext cx="5181600" cy="381000"/>
            <a:chOff x="864" y="3120"/>
            <a:chExt cx="3264" cy="240"/>
          </a:xfrm>
        </p:grpSpPr>
        <p:sp>
          <p:nvSpPr>
            <p:cNvPr id="25617" name="AutoShape 24"/>
            <p:cNvSpPr>
              <a:spLocks noChangeArrowheads="1"/>
            </p:cNvSpPr>
            <p:nvPr/>
          </p:nvSpPr>
          <p:spPr bwMode="auto">
            <a:xfrm>
              <a:off x="864" y="3120"/>
              <a:ext cx="336" cy="24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18" name="AutoShape 25"/>
            <p:cNvSpPr>
              <a:spLocks noChangeArrowheads="1"/>
            </p:cNvSpPr>
            <p:nvPr/>
          </p:nvSpPr>
          <p:spPr bwMode="auto">
            <a:xfrm>
              <a:off x="2016" y="3120"/>
              <a:ext cx="336" cy="24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19" name="AutoShape 26"/>
            <p:cNvSpPr>
              <a:spLocks noChangeArrowheads="1"/>
            </p:cNvSpPr>
            <p:nvPr/>
          </p:nvSpPr>
          <p:spPr bwMode="auto">
            <a:xfrm>
              <a:off x="2928" y="3120"/>
              <a:ext cx="336" cy="24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20" name="AutoShape 27"/>
            <p:cNvSpPr>
              <a:spLocks noChangeArrowheads="1"/>
            </p:cNvSpPr>
            <p:nvPr/>
          </p:nvSpPr>
          <p:spPr bwMode="auto">
            <a:xfrm>
              <a:off x="3792" y="3120"/>
              <a:ext cx="336" cy="240"/>
            </a:xfrm>
            <a:prstGeom prst="upDownArrow">
              <a:avLst>
                <a:gd name="adj1" fmla="val 50000"/>
                <a:gd name="adj2" fmla="val 2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162844" name="AutoShape 28"/>
          <p:cNvSpPr>
            <a:spLocks noChangeArrowheads="1"/>
          </p:cNvSpPr>
          <p:nvPr/>
        </p:nvSpPr>
        <p:spPr bwMode="auto">
          <a:xfrm>
            <a:off x="6781800" y="5029200"/>
            <a:ext cx="2208213" cy="1371600"/>
          </a:xfrm>
          <a:prstGeom prst="wedgeRoundRectCallout">
            <a:avLst>
              <a:gd name="adj1" fmla="val -54097"/>
              <a:gd name="adj2" fmla="val 775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それぞれ</a:t>
            </a:r>
          </a:p>
          <a:p>
            <a:pPr algn="ctr" eaLnBrk="1" hangingPunct="1">
              <a:spcBef>
                <a:spcPct val="0"/>
              </a:spcBef>
              <a:buSzTx/>
              <a:buFontTx/>
              <a:buNone/>
            </a:pPr>
            <a:r>
              <a:rPr lang="ja-JP" altLang="en-US" sz="2800">
                <a:latin typeface="Times New Roman" panose="02020603050405020304" pitchFamily="18" charset="0"/>
              </a:rPr>
              <a:t>物理特性が</a:t>
            </a:r>
          </a:p>
          <a:p>
            <a:pPr algn="ctr" eaLnBrk="1" hangingPunct="1">
              <a:spcBef>
                <a:spcPct val="0"/>
              </a:spcBef>
              <a:buSzTx/>
              <a:buFontTx/>
              <a:buNone/>
            </a:pPr>
            <a:r>
              <a:rPr lang="ja-JP" altLang="en-US" sz="2800">
                <a:latin typeface="Times New Roman" panose="02020603050405020304" pitchFamily="18" charset="0"/>
              </a:rPr>
              <a:t>異なる</a:t>
            </a:r>
          </a:p>
        </p:txBody>
      </p:sp>
      <p:sp>
        <p:nvSpPr>
          <p:cNvPr id="162845" name="AutoShape 29"/>
          <p:cNvSpPr>
            <a:spLocks noChangeArrowheads="1"/>
          </p:cNvSpPr>
          <p:nvPr/>
        </p:nvSpPr>
        <p:spPr bwMode="auto">
          <a:xfrm>
            <a:off x="5867400" y="2819400"/>
            <a:ext cx="3122613" cy="1066800"/>
          </a:xfrm>
          <a:prstGeom prst="wedgeRoundRectCallout">
            <a:avLst>
              <a:gd name="adj1" fmla="val -59657"/>
              <a:gd name="adj2" fmla="val -6145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物理特性を</a:t>
            </a:r>
          </a:p>
          <a:p>
            <a:pPr algn="ctr" eaLnBrk="1" hangingPunct="1">
              <a:spcBef>
                <a:spcPct val="0"/>
              </a:spcBef>
              <a:buSzTx/>
              <a:buFontTx/>
              <a:buNone/>
            </a:pPr>
            <a:r>
              <a:rPr lang="ja-JP" altLang="en-US" sz="2800">
                <a:latin typeface="Times New Roman" panose="02020603050405020304" pitchFamily="18" charset="0"/>
              </a:rPr>
              <a:t>気にしなくて良い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2844"/>
                                        </p:tgtEl>
                                        <p:attrNameLst>
                                          <p:attrName>style.visibility</p:attrName>
                                        </p:attrNameLst>
                                      </p:cBhvr>
                                      <p:to>
                                        <p:strVal val="visible"/>
                                      </p:to>
                                    </p:set>
                                    <p:animEffect transition="in" filter="checkerboard(across)">
                                      <p:cBhvr>
                                        <p:cTn id="7" dur="500"/>
                                        <p:tgtEl>
                                          <p:spTgt spid="162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2822"/>
                                        </p:tgtEl>
                                        <p:attrNameLst>
                                          <p:attrName>style.visibility</p:attrName>
                                        </p:attrNameLst>
                                      </p:cBhvr>
                                      <p:to>
                                        <p:strVal val="visible"/>
                                      </p:to>
                                    </p:set>
                                    <p:animEffect transition="in" filter="checkerboard(across)">
                                      <p:cBhvr>
                                        <p:cTn id="12" dur="500"/>
                                        <p:tgtEl>
                                          <p:spTgt spid="162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2823"/>
                                        </p:tgtEl>
                                        <p:attrNameLst>
                                          <p:attrName>style.visibility</p:attrName>
                                        </p:attrNameLst>
                                      </p:cBhvr>
                                      <p:to>
                                        <p:strVal val="visible"/>
                                      </p:to>
                                    </p:set>
                                    <p:animEffect transition="in" filter="checkerboard(across)">
                                      <p:cBhvr>
                                        <p:cTn id="17" dur="500"/>
                                        <p:tgtEl>
                                          <p:spTgt spid="1628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62837"/>
                                        </p:tgtEl>
                                        <p:attrNameLst>
                                          <p:attrName>style.visibility</p:attrName>
                                        </p:attrNameLst>
                                      </p:cBhvr>
                                      <p:to>
                                        <p:strVal val="visible"/>
                                      </p:to>
                                    </p:set>
                                    <p:animEffect transition="in" filter="barn(outHorizontal)">
                                      <p:cBhvr>
                                        <p:cTn id="22" dur="500"/>
                                        <p:tgtEl>
                                          <p:spTgt spid="162837"/>
                                        </p:tgtEl>
                                      </p:cBhvr>
                                    </p:animEffect>
                                  </p:childTnLst>
                                </p:cTn>
                              </p:par>
                            </p:childTnLst>
                          </p:cTn>
                        </p:par>
                        <p:par>
                          <p:cTn id="23" fill="hold" nodeType="afterGroup">
                            <p:stCondLst>
                              <p:cond delay="500"/>
                            </p:stCondLst>
                            <p:childTnLst>
                              <p:par>
                                <p:cTn id="24" presetID="16" presetClass="entr" presetSubtype="42" fill="hold" grpId="0" nodeType="afterEffect">
                                  <p:stCondLst>
                                    <p:cond delay="0"/>
                                  </p:stCondLst>
                                  <p:childTnLst>
                                    <p:set>
                                      <p:cBhvr>
                                        <p:cTn id="25" dur="1" fill="hold">
                                          <p:stCondLst>
                                            <p:cond delay="0"/>
                                          </p:stCondLst>
                                        </p:cTn>
                                        <p:tgtEl>
                                          <p:spTgt spid="162838"/>
                                        </p:tgtEl>
                                        <p:attrNameLst>
                                          <p:attrName>style.visibility</p:attrName>
                                        </p:attrNameLst>
                                      </p:cBhvr>
                                      <p:to>
                                        <p:strVal val="visible"/>
                                      </p:to>
                                    </p:set>
                                    <p:animEffect transition="in" filter="barn(outHorizontal)">
                                      <p:cBhvr>
                                        <p:cTn id="26" dur="500"/>
                                        <p:tgtEl>
                                          <p:spTgt spid="162838"/>
                                        </p:tgtEl>
                                      </p:cBhvr>
                                    </p:animEffect>
                                  </p:childTnLst>
                                </p:cTn>
                              </p:par>
                            </p:childTnLst>
                          </p:cTn>
                        </p:par>
                        <p:par>
                          <p:cTn id="27" fill="hold" nodeType="afterGroup">
                            <p:stCondLst>
                              <p:cond delay="1000"/>
                            </p:stCondLst>
                            <p:childTnLst>
                              <p:par>
                                <p:cTn id="28" presetID="16" presetClass="entr" presetSubtype="42" fill="hold" nodeType="afterEffect">
                                  <p:stCondLst>
                                    <p:cond delay="0"/>
                                  </p:stCondLst>
                                  <p:childTnLst>
                                    <p:set>
                                      <p:cBhvr>
                                        <p:cTn id="29" dur="1" fill="hold">
                                          <p:stCondLst>
                                            <p:cond delay="0"/>
                                          </p:stCondLst>
                                        </p:cTn>
                                        <p:tgtEl>
                                          <p:spTgt spid="162839"/>
                                        </p:tgtEl>
                                        <p:attrNameLst>
                                          <p:attrName>style.visibility</p:attrName>
                                        </p:attrNameLst>
                                      </p:cBhvr>
                                      <p:to>
                                        <p:strVal val="visible"/>
                                      </p:to>
                                    </p:set>
                                    <p:animEffect transition="in" filter="barn(outHorizontal)">
                                      <p:cBhvr>
                                        <p:cTn id="30" dur="500"/>
                                        <p:tgtEl>
                                          <p:spTgt spid="1628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2845"/>
                                        </p:tgtEl>
                                        <p:attrNameLst>
                                          <p:attrName>style.visibility</p:attrName>
                                        </p:attrNameLst>
                                      </p:cBhvr>
                                      <p:to>
                                        <p:strVal val="visible"/>
                                      </p:to>
                                    </p:set>
                                    <p:animEffect transition="in" filter="checkerboard(across)">
                                      <p:cBhvr>
                                        <p:cTn id="35" dur="500"/>
                                        <p:tgtEl>
                                          <p:spTgt spid="162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autoUpdateAnimBg="0"/>
      <p:bldP spid="162823" grpId="0" animBg="1" autoUpdateAnimBg="0"/>
      <p:bldP spid="162837" grpId="0" animBg="1"/>
      <p:bldP spid="162838" grpId="0" animBg="1"/>
      <p:bldP spid="162844" grpId="0" animBg="1" autoUpdateAnimBg="0"/>
      <p:bldP spid="16284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615950"/>
            <a:ext cx="7772400" cy="1128713"/>
          </a:xfrm>
        </p:spPr>
        <p:txBody>
          <a:bodyPr/>
          <a:lstStyle/>
          <a:p>
            <a:pPr eaLnBrk="1" hangingPunct="1"/>
            <a:r>
              <a:rPr lang="ja-JP" altLang="en-US" sz="3200">
                <a:latin typeface="Times New Roman" panose="02020603050405020304" pitchFamily="18" charset="0"/>
              </a:rPr>
              <a:t>仮想計算機 : </a:t>
            </a:r>
            <a:br>
              <a:rPr lang="ja-JP" altLang="en-US">
                <a:latin typeface="Times New Roman" panose="02020603050405020304" pitchFamily="18" charset="0"/>
              </a:rPr>
            </a:br>
            <a:r>
              <a:rPr lang="ja-JP" altLang="en-US" sz="3600">
                <a:latin typeface="Times New Roman" panose="02020603050405020304" pitchFamily="18" charset="0"/>
              </a:rPr>
              <a:t>抽象概念に対するアクセス手段の提供</a:t>
            </a:r>
          </a:p>
        </p:txBody>
      </p:sp>
      <p:graphicFrame>
        <p:nvGraphicFramePr>
          <p:cNvPr id="61481" name="Group 41"/>
          <p:cNvGraphicFramePr>
            <a:graphicFrameLocks noGrp="1"/>
          </p:cNvGraphicFramePr>
          <p:nvPr/>
        </p:nvGraphicFramePr>
        <p:xfrm>
          <a:off x="381000" y="2209800"/>
          <a:ext cx="5257800" cy="4064002"/>
        </p:xfrm>
        <a:graphic>
          <a:graphicData uri="http://schemas.openxmlformats.org/drawingml/2006/table">
            <a:tbl>
              <a:tblPr/>
              <a:tblGrid>
                <a:gridCol w="2362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67786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ハードウェア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抽象概念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7627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メモリ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仮想アドレス空間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6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ディスク装置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ファイル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IO</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装置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67627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ネットワーク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プロセス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61477" name="Text Box 37"/>
          <p:cNvSpPr txBox="1">
            <a:spLocks noChangeArrowheads="1"/>
          </p:cNvSpPr>
          <p:nvPr/>
        </p:nvSpPr>
        <p:spPr bwMode="auto">
          <a:xfrm>
            <a:off x="5791200" y="2819400"/>
            <a:ext cx="297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ハードウェアに</a:t>
            </a:r>
          </a:p>
          <a:p>
            <a:pPr eaLnBrk="1" hangingPunct="1">
              <a:spcBef>
                <a:spcPct val="0"/>
              </a:spcBef>
              <a:buSzTx/>
              <a:buFontTx/>
              <a:buNone/>
            </a:pPr>
            <a:r>
              <a:rPr lang="ja-JP" altLang="en-US" sz="2400">
                <a:latin typeface="Times New Roman" panose="02020603050405020304" pitchFamily="18" charset="0"/>
              </a:rPr>
              <a:t>直接アクセスさせない</a:t>
            </a:r>
          </a:p>
        </p:txBody>
      </p:sp>
      <p:grpSp>
        <p:nvGrpSpPr>
          <p:cNvPr id="61482" name="Group 42"/>
          <p:cNvGrpSpPr>
            <a:grpSpLocks/>
          </p:cNvGrpSpPr>
          <p:nvPr/>
        </p:nvGrpSpPr>
        <p:grpSpPr bwMode="auto">
          <a:xfrm>
            <a:off x="5713413" y="3810000"/>
            <a:ext cx="3213100" cy="1609725"/>
            <a:chOff x="3599" y="2400"/>
            <a:chExt cx="2024" cy="1014"/>
          </a:xfrm>
        </p:grpSpPr>
        <p:sp>
          <p:nvSpPr>
            <p:cNvPr id="26650" name="AutoShape 38"/>
            <p:cNvSpPr>
              <a:spLocks noChangeArrowheads="1"/>
            </p:cNvSpPr>
            <p:nvPr/>
          </p:nvSpPr>
          <p:spPr bwMode="auto">
            <a:xfrm>
              <a:off x="4415" y="2400"/>
              <a:ext cx="240" cy="288"/>
            </a:xfrm>
            <a:prstGeom prst="downArrow">
              <a:avLst>
                <a:gd name="adj1" fmla="val 50000"/>
                <a:gd name="adj2" fmla="val 3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51" name="Text Box 39"/>
            <p:cNvSpPr txBox="1">
              <a:spLocks noChangeArrowheads="1"/>
            </p:cNvSpPr>
            <p:nvPr/>
          </p:nvSpPr>
          <p:spPr bwMode="auto">
            <a:xfrm>
              <a:off x="3599" y="2751"/>
              <a:ext cx="20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不正アクセスの抑止</a:t>
              </a:r>
            </a:p>
          </p:txBody>
        </p:sp>
        <p:sp>
          <p:nvSpPr>
            <p:cNvPr id="26652" name="Text Box 40"/>
            <p:cNvSpPr txBox="1">
              <a:spLocks noChangeArrowheads="1"/>
            </p:cNvSpPr>
            <p:nvPr/>
          </p:nvSpPr>
          <p:spPr bwMode="auto">
            <a:xfrm>
              <a:off x="3599" y="3087"/>
              <a:ext cx="16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使い易さの提供</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7"/>
                                        </p:tgtEl>
                                        <p:attrNameLst>
                                          <p:attrName>style.visibility</p:attrName>
                                        </p:attrNameLst>
                                      </p:cBhvr>
                                      <p:to>
                                        <p:strVal val="visible"/>
                                      </p:to>
                                    </p:set>
                                    <p:animEffect transition="in" filter="checkerboard(across)">
                                      <p:cBhvr>
                                        <p:cTn id="7" dur="500"/>
                                        <p:tgtEl>
                                          <p:spTgt spid="61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82"/>
                                        </p:tgtEl>
                                        <p:attrNameLst>
                                          <p:attrName>style.visibility</p:attrName>
                                        </p:attrNameLst>
                                      </p:cBhvr>
                                      <p:to>
                                        <p:strVal val="visible"/>
                                      </p:to>
                                    </p:set>
                                    <p:animEffect transition="in" filter="wipe(up)">
                                      <p:cBhvr>
                                        <p:cTn id="12" dur="500"/>
                                        <p:tgtEl>
                                          <p:spTgt spid="61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555625"/>
            <a:ext cx="7772400" cy="1249363"/>
          </a:xfrm>
        </p:spPr>
        <p:txBody>
          <a:bodyPr/>
          <a:lstStyle/>
          <a:p>
            <a:pPr eaLnBrk="1" hangingPunct="1"/>
            <a:r>
              <a:rPr lang="ja-JP" altLang="en-US" sz="3200">
                <a:latin typeface="Times New Roman" panose="02020603050405020304" pitchFamily="18" charset="0"/>
              </a:rPr>
              <a:t>仮想計算機 :</a:t>
            </a:r>
            <a:br>
              <a:rPr lang="ja-JP" altLang="en-US" sz="3200">
                <a:latin typeface="Times New Roman" panose="02020603050405020304" pitchFamily="18" charset="0"/>
              </a:rPr>
            </a:br>
            <a:r>
              <a:rPr lang="ja-JP" altLang="en-US">
                <a:latin typeface="Times New Roman" panose="02020603050405020304" pitchFamily="18" charset="0"/>
              </a:rPr>
              <a:t>使い易さの提供</a:t>
            </a:r>
          </a:p>
        </p:txBody>
      </p:sp>
      <p:sp>
        <p:nvSpPr>
          <p:cNvPr id="27651" name="Rectangle 53"/>
          <p:cNvSpPr>
            <a:spLocks noGrp="1" noChangeArrowheads="1"/>
          </p:cNvSpPr>
          <p:nvPr>
            <p:ph type="body" idx="1"/>
          </p:nvPr>
        </p:nvSpPr>
        <p:spPr/>
        <p:txBody>
          <a:bodyPr/>
          <a:lstStyle/>
          <a:p>
            <a:pPr eaLnBrk="1" hangingPunct="1"/>
            <a:r>
              <a:rPr lang="ja-JP" altLang="en-US">
                <a:latin typeface="Times New Roman" panose="02020603050405020304" pitchFamily="18" charset="0"/>
              </a:rPr>
              <a:t>ユーザがプログラムを簡単に実行できる</a:t>
            </a:r>
          </a:p>
        </p:txBody>
      </p:sp>
      <p:grpSp>
        <p:nvGrpSpPr>
          <p:cNvPr id="27652" name="Group 26"/>
          <p:cNvGrpSpPr>
            <a:grpSpLocks/>
          </p:cNvGrpSpPr>
          <p:nvPr/>
        </p:nvGrpSpPr>
        <p:grpSpPr bwMode="auto">
          <a:xfrm>
            <a:off x="228600" y="2819400"/>
            <a:ext cx="4038600" cy="2667000"/>
            <a:chOff x="144" y="1776"/>
            <a:chExt cx="2544" cy="1680"/>
          </a:xfrm>
        </p:grpSpPr>
        <p:sp>
          <p:nvSpPr>
            <p:cNvPr id="27692" name="Rectangle 6"/>
            <p:cNvSpPr>
              <a:spLocks noChangeArrowheads="1"/>
            </p:cNvSpPr>
            <p:nvPr/>
          </p:nvSpPr>
          <p:spPr bwMode="auto">
            <a:xfrm>
              <a:off x="480" y="1776"/>
              <a:ext cx="1872" cy="110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93" name="AutoShape 7"/>
            <p:cNvSpPr>
              <a:spLocks noChangeArrowheads="1"/>
            </p:cNvSpPr>
            <p:nvPr/>
          </p:nvSpPr>
          <p:spPr bwMode="auto">
            <a:xfrm flipV="1">
              <a:off x="144" y="2928"/>
              <a:ext cx="2544" cy="384"/>
            </a:xfrm>
            <a:custGeom>
              <a:avLst/>
              <a:gdLst>
                <a:gd name="T0" fmla="*/ 4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3218 w 21600"/>
                <a:gd name="T13" fmla="*/ 3206 h 21600"/>
                <a:gd name="T14" fmla="*/ 18382 w 21600"/>
                <a:gd name="T15" fmla="*/ 18394 h 21600"/>
              </a:gdLst>
              <a:ahLst/>
              <a:cxnLst>
                <a:cxn ang="T8">
                  <a:pos x="T0" y="T1"/>
                </a:cxn>
                <a:cxn ang="T9">
                  <a:pos x="T2" y="T3"/>
                </a:cxn>
                <a:cxn ang="T10">
                  <a:pos x="T4" y="T5"/>
                </a:cxn>
                <a:cxn ang="T11">
                  <a:pos x="T6" y="T7"/>
                </a:cxn>
              </a:cxnLst>
              <a:rect l="T12" t="T13" r="T14" b="T15"/>
              <a:pathLst>
                <a:path w="21600" h="21600">
                  <a:moveTo>
                    <a:pt x="0" y="0"/>
                  </a:moveTo>
                  <a:lnTo>
                    <a:pt x="2844" y="21600"/>
                  </a:lnTo>
                  <a:lnTo>
                    <a:pt x="18756"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4" name="Rectangle 8"/>
            <p:cNvSpPr>
              <a:spLocks noChangeArrowheads="1"/>
            </p:cNvSpPr>
            <p:nvPr/>
          </p:nvSpPr>
          <p:spPr bwMode="auto">
            <a:xfrm>
              <a:off x="144" y="3312"/>
              <a:ext cx="2544" cy="14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95" name="AutoShape 9"/>
            <p:cNvSpPr>
              <a:spLocks noChangeArrowheads="1"/>
            </p:cNvSpPr>
            <p:nvPr/>
          </p:nvSpPr>
          <p:spPr bwMode="auto">
            <a:xfrm flipV="1">
              <a:off x="480" y="2976"/>
              <a:ext cx="1872" cy="48"/>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42 w 21600"/>
                <a:gd name="T13" fmla="*/ 2250 h 21600"/>
                <a:gd name="T14" fmla="*/ 19558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484" y="21600"/>
                  </a:lnTo>
                  <a:lnTo>
                    <a:pt x="21116"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6" name="AutoShape 10"/>
            <p:cNvSpPr>
              <a:spLocks noChangeArrowheads="1"/>
            </p:cNvSpPr>
            <p:nvPr/>
          </p:nvSpPr>
          <p:spPr bwMode="auto">
            <a:xfrm flipV="1">
              <a:off x="384" y="3072"/>
              <a:ext cx="2064" cy="48"/>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30 w 21600"/>
                <a:gd name="T13" fmla="*/ 2250 h 21600"/>
                <a:gd name="T14" fmla="*/ 1958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449" y="21600"/>
                  </a:lnTo>
                  <a:lnTo>
                    <a:pt x="21151"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7" name="AutoShape 11"/>
            <p:cNvSpPr>
              <a:spLocks noChangeArrowheads="1"/>
            </p:cNvSpPr>
            <p:nvPr/>
          </p:nvSpPr>
          <p:spPr bwMode="auto">
            <a:xfrm flipV="1">
              <a:off x="480" y="3168"/>
              <a:ext cx="1920" cy="48"/>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1856 w 21600"/>
                <a:gd name="T13" fmla="*/ 1800 h 21600"/>
                <a:gd name="T14" fmla="*/ 19744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112" y="21600"/>
                  </a:lnTo>
                  <a:lnTo>
                    <a:pt x="21488"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8" name="Rectangle 12"/>
            <p:cNvSpPr>
              <a:spLocks noChangeArrowheads="1"/>
            </p:cNvSpPr>
            <p:nvPr/>
          </p:nvSpPr>
          <p:spPr bwMode="auto">
            <a:xfrm>
              <a:off x="528" y="1824"/>
              <a:ext cx="1776" cy="100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27653" name="Text Box 13"/>
          <p:cNvSpPr txBox="1">
            <a:spLocks noChangeArrowheads="1"/>
          </p:cNvSpPr>
          <p:nvPr/>
        </p:nvSpPr>
        <p:spPr bwMode="auto">
          <a:xfrm>
            <a:off x="914400" y="2971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19470" name="Text Box 14"/>
          <p:cNvSpPr txBox="1">
            <a:spLocks noChangeArrowheads="1"/>
          </p:cNvSpPr>
          <p:nvPr/>
        </p:nvSpPr>
        <p:spPr bwMode="auto">
          <a:xfrm>
            <a:off x="914400" y="2971800"/>
            <a:ext cx="1282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 </a:t>
            </a:r>
            <a:r>
              <a:rPr lang="en-US" altLang="ja-JP" sz="2400">
                <a:latin typeface="Times New Roman" panose="02020603050405020304" pitchFamily="18" charset="0"/>
              </a:rPr>
              <a:t>cd java</a:t>
            </a:r>
          </a:p>
          <a:p>
            <a:pPr eaLnBrk="1" hangingPunct="1">
              <a:spcBef>
                <a:spcPct val="0"/>
              </a:spcBef>
              <a:buSzTx/>
              <a:buFontTx/>
              <a:buNone/>
            </a:pPr>
            <a:r>
              <a:rPr lang="en-US" altLang="ja-JP" sz="2400">
                <a:latin typeface="Times New Roman" panose="02020603050405020304" pitchFamily="18" charset="0"/>
              </a:rPr>
              <a:t>$</a:t>
            </a:r>
          </a:p>
          <a:p>
            <a:pPr eaLnBrk="1" hangingPunct="1">
              <a:spcBef>
                <a:spcPct val="0"/>
              </a:spcBef>
              <a:buSzTx/>
              <a:buFontTx/>
              <a:buNone/>
            </a:pPr>
            <a:endParaRPr lang="en-US" altLang="ja-JP" sz="2400">
              <a:latin typeface="Times New Roman" panose="02020603050405020304" pitchFamily="18" charset="0"/>
            </a:endParaRPr>
          </a:p>
        </p:txBody>
      </p:sp>
      <p:sp>
        <p:nvSpPr>
          <p:cNvPr id="19471" name="Text Box 15"/>
          <p:cNvSpPr txBox="1">
            <a:spLocks noChangeArrowheads="1"/>
          </p:cNvSpPr>
          <p:nvPr/>
        </p:nvSpPr>
        <p:spPr bwMode="auto">
          <a:xfrm>
            <a:off x="914400" y="2971800"/>
            <a:ext cx="2727325" cy="1552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400">
                <a:latin typeface="Times New Roman" panose="02020603050405020304" pitchFamily="18" charset="0"/>
              </a:rPr>
              <a:t>$ cd java</a:t>
            </a:r>
          </a:p>
          <a:p>
            <a:pPr eaLnBrk="1" hangingPunct="1">
              <a:spcBef>
                <a:spcPct val="0"/>
              </a:spcBef>
              <a:buSzTx/>
              <a:buFontTx/>
              <a:buNone/>
            </a:pPr>
            <a:r>
              <a:rPr lang="en-US" altLang="ja-JP" sz="2400">
                <a:latin typeface="Times New Roman" panose="02020603050405020304" pitchFamily="18" charset="0"/>
              </a:rPr>
              <a:t>$ ls</a:t>
            </a:r>
          </a:p>
          <a:p>
            <a:pPr eaLnBrk="1" hangingPunct="1">
              <a:spcBef>
                <a:spcPct val="0"/>
              </a:spcBef>
              <a:buSzTx/>
              <a:buFontTx/>
              <a:buNone/>
            </a:pPr>
            <a:r>
              <a:rPr lang="en-US" altLang="ja-JP" sz="2400">
                <a:latin typeface="Times New Roman" panose="02020603050405020304" pitchFamily="18" charset="0"/>
              </a:rPr>
              <a:t>hello.class hello.java</a:t>
            </a:r>
          </a:p>
          <a:p>
            <a:pPr eaLnBrk="1" hangingPunct="1">
              <a:spcBef>
                <a:spcPct val="0"/>
              </a:spcBef>
              <a:buSzTx/>
              <a:buFontTx/>
              <a:buNone/>
            </a:pPr>
            <a:r>
              <a:rPr lang="en-US" altLang="ja-JP" sz="2400">
                <a:latin typeface="Times New Roman" panose="02020603050405020304" pitchFamily="18" charset="0"/>
              </a:rPr>
              <a:t>lesson.pdf report.tex</a:t>
            </a:r>
          </a:p>
        </p:txBody>
      </p:sp>
      <p:grpSp>
        <p:nvGrpSpPr>
          <p:cNvPr id="27656" name="Group 27"/>
          <p:cNvGrpSpPr>
            <a:grpSpLocks/>
          </p:cNvGrpSpPr>
          <p:nvPr/>
        </p:nvGrpSpPr>
        <p:grpSpPr bwMode="auto">
          <a:xfrm>
            <a:off x="4572000" y="2819400"/>
            <a:ext cx="4038600" cy="2667000"/>
            <a:chOff x="2880" y="1776"/>
            <a:chExt cx="2544" cy="1680"/>
          </a:xfrm>
        </p:grpSpPr>
        <p:sp>
          <p:nvSpPr>
            <p:cNvPr id="27685" name="Rectangle 16"/>
            <p:cNvSpPr>
              <a:spLocks noChangeArrowheads="1"/>
            </p:cNvSpPr>
            <p:nvPr/>
          </p:nvSpPr>
          <p:spPr bwMode="auto">
            <a:xfrm>
              <a:off x="3216" y="1776"/>
              <a:ext cx="1872" cy="110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86" name="AutoShape 17"/>
            <p:cNvSpPr>
              <a:spLocks noChangeArrowheads="1"/>
            </p:cNvSpPr>
            <p:nvPr/>
          </p:nvSpPr>
          <p:spPr bwMode="auto">
            <a:xfrm flipV="1">
              <a:off x="2880" y="2928"/>
              <a:ext cx="2544" cy="384"/>
            </a:xfrm>
            <a:custGeom>
              <a:avLst/>
              <a:gdLst>
                <a:gd name="T0" fmla="*/ 4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3218 w 21600"/>
                <a:gd name="T13" fmla="*/ 3206 h 21600"/>
                <a:gd name="T14" fmla="*/ 18382 w 21600"/>
                <a:gd name="T15" fmla="*/ 18394 h 21600"/>
              </a:gdLst>
              <a:ahLst/>
              <a:cxnLst>
                <a:cxn ang="T8">
                  <a:pos x="T0" y="T1"/>
                </a:cxn>
                <a:cxn ang="T9">
                  <a:pos x="T2" y="T3"/>
                </a:cxn>
                <a:cxn ang="T10">
                  <a:pos x="T4" y="T5"/>
                </a:cxn>
                <a:cxn ang="T11">
                  <a:pos x="T6" y="T7"/>
                </a:cxn>
              </a:cxnLst>
              <a:rect l="T12" t="T13" r="T14" b="T15"/>
              <a:pathLst>
                <a:path w="21600" h="21600">
                  <a:moveTo>
                    <a:pt x="0" y="0"/>
                  </a:moveTo>
                  <a:lnTo>
                    <a:pt x="2844" y="21600"/>
                  </a:lnTo>
                  <a:lnTo>
                    <a:pt x="18756"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87" name="Rectangle 18"/>
            <p:cNvSpPr>
              <a:spLocks noChangeArrowheads="1"/>
            </p:cNvSpPr>
            <p:nvPr/>
          </p:nvSpPr>
          <p:spPr bwMode="auto">
            <a:xfrm>
              <a:off x="2880" y="3312"/>
              <a:ext cx="2544" cy="144"/>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88" name="AutoShape 19"/>
            <p:cNvSpPr>
              <a:spLocks noChangeArrowheads="1"/>
            </p:cNvSpPr>
            <p:nvPr/>
          </p:nvSpPr>
          <p:spPr bwMode="auto">
            <a:xfrm flipV="1">
              <a:off x="3216" y="2976"/>
              <a:ext cx="1872" cy="48"/>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42 w 21600"/>
                <a:gd name="T13" fmla="*/ 2250 h 21600"/>
                <a:gd name="T14" fmla="*/ 19558 w 21600"/>
                <a:gd name="T15" fmla="*/ 19350 h 21600"/>
              </a:gdLst>
              <a:ahLst/>
              <a:cxnLst>
                <a:cxn ang="T8">
                  <a:pos x="T0" y="T1"/>
                </a:cxn>
                <a:cxn ang="T9">
                  <a:pos x="T2" y="T3"/>
                </a:cxn>
                <a:cxn ang="T10">
                  <a:pos x="T4" y="T5"/>
                </a:cxn>
                <a:cxn ang="T11">
                  <a:pos x="T6" y="T7"/>
                </a:cxn>
              </a:cxnLst>
              <a:rect l="T12" t="T13" r="T14" b="T15"/>
              <a:pathLst>
                <a:path w="21600" h="21600">
                  <a:moveTo>
                    <a:pt x="0" y="0"/>
                  </a:moveTo>
                  <a:lnTo>
                    <a:pt x="484" y="21600"/>
                  </a:lnTo>
                  <a:lnTo>
                    <a:pt x="21116"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89" name="AutoShape 20"/>
            <p:cNvSpPr>
              <a:spLocks noChangeArrowheads="1"/>
            </p:cNvSpPr>
            <p:nvPr/>
          </p:nvSpPr>
          <p:spPr bwMode="auto">
            <a:xfrm flipV="1">
              <a:off x="3120" y="3072"/>
              <a:ext cx="2064" cy="48"/>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030 w 21600"/>
                <a:gd name="T13" fmla="*/ 2250 h 21600"/>
                <a:gd name="T14" fmla="*/ 1958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449" y="21600"/>
                  </a:lnTo>
                  <a:lnTo>
                    <a:pt x="21151"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0" name="AutoShape 21"/>
            <p:cNvSpPr>
              <a:spLocks noChangeArrowheads="1"/>
            </p:cNvSpPr>
            <p:nvPr/>
          </p:nvSpPr>
          <p:spPr bwMode="auto">
            <a:xfrm flipV="1">
              <a:off x="3216" y="3168"/>
              <a:ext cx="1920" cy="48"/>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1856 w 21600"/>
                <a:gd name="T13" fmla="*/ 1800 h 21600"/>
                <a:gd name="T14" fmla="*/ 19744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112" y="21600"/>
                  </a:lnTo>
                  <a:lnTo>
                    <a:pt x="21488" y="21600"/>
                  </a:lnTo>
                  <a:lnTo>
                    <a:pt x="21600" y="0"/>
                  </a:lnTo>
                  <a:lnTo>
                    <a:pt x="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691" name="Rectangle 22"/>
            <p:cNvSpPr>
              <a:spLocks noChangeArrowheads="1"/>
            </p:cNvSpPr>
            <p:nvPr/>
          </p:nvSpPr>
          <p:spPr bwMode="auto">
            <a:xfrm>
              <a:off x="3264" y="1824"/>
              <a:ext cx="1776" cy="1008"/>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27657" name="Rectangle 28"/>
          <p:cNvSpPr>
            <a:spLocks noChangeArrowheads="1"/>
          </p:cNvSpPr>
          <p:nvPr/>
        </p:nvSpPr>
        <p:spPr bwMode="auto">
          <a:xfrm>
            <a:off x="5257800" y="3048000"/>
            <a:ext cx="152400" cy="228600"/>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58" name="Oval 29"/>
          <p:cNvSpPr>
            <a:spLocks noChangeArrowheads="1"/>
          </p:cNvSpPr>
          <p:nvPr/>
        </p:nvSpPr>
        <p:spPr bwMode="auto">
          <a:xfrm>
            <a:off x="5257800" y="3352800"/>
            <a:ext cx="152400" cy="152400"/>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59" name="Rectangle 30"/>
          <p:cNvSpPr>
            <a:spLocks noChangeArrowheads="1"/>
          </p:cNvSpPr>
          <p:nvPr/>
        </p:nvSpPr>
        <p:spPr bwMode="auto">
          <a:xfrm>
            <a:off x="5257800" y="3581400"/>
            <a:ext cx="152400" cy="152400"/>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60" name="AutoShape 32"/>
          <p:cNvSpPr>
            <a:spLocks noChangeArrowheads="1"/>
          </p:cNvSpPr>
          <p:nvPr/>
        </p:nvSpPr>
        <p:spPr bwMode="auto">
          <a:xfrm>
            <a:off x="5257800" y="3810000"/>
            <a:ext cx="152400" cy="228600"/>
          </a:xfrm>
          <a:custGeom>
            <a:avLst/>
            <a:gdLst>
              <a:gd name="T0" fmla="*/ 46836725 w 21600"/>
              <a:gd name="T1" fmla="*/ 135492003 h 21600"/>
              <a:gd name="T2" fmla="*/ 26763839 w 21600"/>
              <a:gd name="T3" fmla="*/ 270984006 h 21600"/>
              <a:gd name="T4" fmla="*/ 6690946 w 21600"/>
              <a:gd name="T5" fmla="*/ 135492003 h 21600"/>
              <a:gd name="T6" fmla="*/ 2676383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33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9517" name="Group 61"/>
          <p:cNvGrpSpPr>
            <a:grpSpLocks/>
          </p:cNvGrpSpPr>
          <p:nvPr/>
        </p:nvGrpSpPr>
        <p:grpSpPr bwMode="auto">
          <a:xfrm>
            <a:off x="5715000" y="3048000"/>
            <a:ext cx="1447800" cy="914400"/>
            <a:chOff x="4320" y="192"/>
            <a:chExt cx="912" cy="576"/>
          </a:xfrm>
        </p:grpSpPr>
        <p:sp>
          <p:nvSpPr>
            <p:cNvPr id="27679" name="Rectangle 33"/>
            <p:cNvSpPr>
              <a:spLocks noChangeArrowheads="1"/>
            </p:cNvSpPr>
            <p:nvPr/>
          </p:nvSpPr>
          <p:spPr bwMode="auto">
            <a:xfrm>
              <a:off x="4320" y="192"/>
              <a:ext cx="912" cy="576"/>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80" name="Rectangle 34"/>
            <p:cNvSpPr>
              <a:spLocks noChangeArrowheads="1"/>
            </p:cNvSpPr>
            <p:nvPr/>
          </p:nvSpPr>
          <p:spPr bwMode="auto">
            <a:xfrm>
              <a:off x="4320" y="192"/>
              <a:ext cx="912" cy="48"/>
            </a:xfrm>
            <a:prstGeom prst="rect">
              <a:avLst/>
            </a:prstGeom>
            <a:solidFill>
              <a:srgbClr val="000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81" name="Line 55"/>
            <p:cNvSpPr>
              <a:spLocks noChangeShapeType="1"/>
            </p:cNvSpPr>
            <p:nvPr/>
          </p:nvSpPr>
          <p:spPr bwMode="auto">
            <a:xfrm>
              <a:off x="4368" y="336"/>
              <a:ext cx="432"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82" name="Line 56"/>
            <p:cNvSpPr>
              <a:spLocks noChangeShapeType="1"/>
            </p:cNvSpPr>
            <p:nvPr/>
          </p:nvSpPr>
          <p:spPr bwMode="auto">
            <a:xfrm>
              <a:off x="4368" y="432"/>
              <a:ext cx="38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83" name="Line 57"/>
            <p:cNvSpPr>
              <a:spLocks noChangeShapeType="1"/>
            </p:cNvSpPr>
            <p:nvPr/>
          </p:nvSpPr>
          <p:spPr bwMode="auto">
            <a:xfrm>
              <a:off x="4368" y="528"/>
              <a:ext cx="528"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84" name="Line 58"/>
            <p:cNvSpPr>
              <a:spLocks noChangeShapeType="1"/>
            </p:cNvSpPr>
            <p:nvPr/>
          </p:nvSpPr>
          <p:spPr bwMode="auto">
            <a:xfrm>
              <a:off x="4368" y="624"/>
              <a:ext cx="144" cy="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9506" name="Group 50"/>
          <p:cNvGrpSpPr>
            <a:grpSpLocks/>
          </p:cNvGrpSpPr>
          <p:nvPr/>
        </p:nvGrpSpPr>
        <p:grpSpPr bwMode="auto">
          <a:xfrm>
            <a:off x="5943600" y="2971800"/>
            <a:ext cx="1905000" cy="1447800"/>
            <a:chOff x="2928" y="3072"/>
            <a:chExt cx="1200" cy="912"/>
          </a:xfrm>
        </p:grpSpPr>
        <p:sp>
          <p:nvSpPr>
            <p:cNvPr id="27666" name="Rectangle 36"/>
            <p:cNvSpPr>
              <a:spLocks noChangeArrowheads="1"/>
            </p:cNvSpPr>
            <p:nvPr/>
          </p:nvSpPr>
          <p:spPr bwMode="auto">
            <a:xfrm>
              <a:off x="2928" y="3072"/>
              <a:ext cx="1200" cy="912"/>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67" name="Rectangle 37"/>
            <p:cNvSpPr>
              <a:spLocks noChangeArrowheads="1"/>
            </p:cNvSpPr>
            <p:nvPr/>
          </p:nvSpPr>
          <p:spPr bwMode="auto">
            <a:xfrm>
              <a:off x="2976" y="3312"/>
              <a:ext cx="1104" cy="624"/>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68" name="Rectangle 38"/>
            <p:cNvSpPr>
              <a:spLocks noChangeArrowheads="1"/>
            </p:cNvSpPr>
            <p:nvPr/>
          </p:nvSpPr>
          <p:spPr bwMode="auto">
            <a:xfrm>
              <a:off x="3168" y="3120"/>
              <a:ext cx="912" cy="48"/>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69" name="Oval 39"/>
            <p:cNvSpPr>
              <a:spLocks noChangeArrowheads="1"/>
            </p:cNvSpPr>
            <p:nvPr/>
          </p:nvSpPr>
          <p:spPr bwMode="auto">
            <a:xfrm>
              <a:off x="2976" y="3120"/>
              <a:ext cx="48" cy="4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70" name="Oval 40"/>
            <p:cNvSpPr>
              <a:spLocks noChangeArrowheads="1"/>
            </p:cNvSpPr>
            <p:nvPr/>
          </p:nvSpPr>
          <p:spPr bwMode="auto">
            <a:xfrm>
              <a:off x="3072" y="3120"/>
              <a:ext cx="48" cy="48"/>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71" name="Rectangle 41"/>
            <p:cNvSpPr>
              <a:spLocks noChangeArrowheads="1"/>
            </p:cNvSpPr>
            <p:nvPr/>
          </p:nvSpPr>
          <p:spPr bwMode="auto">
            <a:xfrm>
              <a:off x="2976"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72" name="Rectangle 42"/>
            <p:cNvSpPr>
              <a:spLocks noChangeArrowheads="1"/>
            </p:cNvSpPr>
            <p:nvPr/>
          </p:nvSpPr>
          <p:spPr bwMode="auto">
            <a:xfrm>
              <a:off x="3120"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7673" name="Rectangle 43"/>
            <p:cNvSpPr>
              <a:spLocks noChangeArrowheads="1"/>
            </p:cNvSpPr>
            <p:nvPr/>
          </p:nvSpPr>
          <p:spPr bwMode="auto">
            <a:xfrm>
              <a:off x="3264" y="3216"/>
              <a:ext cx="96" cy="48"/>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pic>
          <p:nvPicPr>
            <p:cNvPr id="27674" name="Picture 44" descr="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408"/>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Line 45"/>
            <p:cNvSpPr>
              <a:spLocks noChangeShapeType="1"/>
            </p:cNvSpPr>
            <p:nvPr/>
          </p:nvSpPr>
          <p:spPr bwMode="auto">
            <a:xfrm>
              <a:off x="3600" y="3504"/>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76" name="Line 47"/>
            <p:cNvSpPr>
              <a:spLocks noChangeShapeType="1"/>
            </p:cNvSpPr>
            <p:nvPr/>
          </p:nvSpPr>
          <p:spPr bwMode="auto">
            <a:xfrm>
              <a:off x="3600" y="3600"/>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77" name="Line 48"/>
            <p:cNvSpPr>
              <a:spLocks noChangeShapeType="1"/>
            </p:cNvSpPr>
            <p:nvPr/>
          </p:nvSpPr>
          <p:spPr bwMode="auto">
            <a:xfrm>
              <a:off x="3600" y="3696"/>
              <a:ext cx="384"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7678" name="Line 49"/>
            <p:cNvSpPr>
              <a:spLocks noChangeShapeType="1"/>
            </p:cNvSpPr>
            <p:nvPr/>
          </p:nvSpPr>
          <p:spPr bwMode="auto">
            <a:xfrm>
              <a:off x="3600" y="3792"/>
              <a:ext cx="192" cy="0"/>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507" name="Text Box 51"/>
          <p:cNvSpPr txBox="1">
            <a:spLocks noChangeArrowheads="1"/>
          </p:cNvSpPr>
          <p:nvPr/>
        </p:nvSpPr>
        <p:spPr bwMode="auto">
          <a:xfrm>
            <a:off x="669925" y="5583238"/>
            <a:ext cx="3028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コマンド入力により</a:t>
            </a:r>
          </a:p>
          <a:p>
            <a:pPr eaLnBrk="1" hangingPunct="1">
              <a:spcBef>
                <a:spcPct val="0"/>
              </a:spcBef>
              <a:buSzTx/>
              <a:buFontTx/>
              <a:buNone/>
            </a:pPr>
            <a:r>
              <a:rPr lang="ja-JP" altLang="en-US" sz="2400">
                <a:latin typeface="Times New Roman" panose="02020603050405020304" pitchFamily="18" charset="0"/>
              </a:rPr>
              <a:t>プログラムを実行可能</a:t>
            </a:r>
          </a:p>
        </p:txBody>
      </p:sp>
      <p:sp>
        <p:nvSpPr>
          <p:cNvPr id="19508" name="Text Box 52"/>
          <p:cNvSpPr txBox="1">
            <a:spLocks noChangeArrowheads="1"/>
          </p:cNvSpPr>
          <p:nvPr/>
        </p:nvSpPr>
        <p:spPr bwMode="auto">
          <a:xfrm>
            <a:off x="5257800" y="5562600"/>
            <a:ext cx="3028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アイコンクリックにより</a:t>
            </a:r>
          </a:p>
          <a:p>
            <a:pPr eaLnBrk="1" hangingPunct="1">
              <a:spcBef>
                <a:spcPct val="0"/>
              </a:spcBef>
              <a:buSzTx/>
              <a:buFontTx/>
              <a:buNone/>
            </a:pPr>
            <a:r>
              <a:rPr lang="ja-JP" altLang="en-US" sz="2400">
                <a:latin typeface="Times New Roman" panose="02020603050405020304" pitchFamily="18" charset="0"/>
              </a:rPr>
              <a:t>プログラムを実行可能</a:t>
            </a:r>
          </a:p>
        </p:txBody>
      </p:sp>
      <p:sp>
        <p:nvSpPr>
          <p:cNvPr id="19510" name="AutoShape 54"/>
          <p:cNvSpPr>
            <a:spLocks noChangeArrowheads="1"/>
          </p:cNvSpPr>
          <p:nvPr/>
        </p:nvSpPr>
        <p:spPr bwMode="auto">
          <a:xfrm>
            <a:off x="5334000" y="3581400"/>
            <a:ext cx="228600" cy="152400"/>
          </a:xfrm>
          <a:prstGeom prst="triangle">
            <a:avLst>
              <a:gd name="adj"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wipe(up)">
                                      <p:cBhvr>
                                        <p:cTn id="7" dur="500"/>
                                        <p:tgtEl>
                                          <p:spTgt spid="19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71"/>
                                        </p:tgtEl>
                                        <p:attrNameLst>
                                          <p:attrName>style.visibility</p:attrName>
                                        </p:attrNameLst>
                                      </p:cBhvr>
                                      <p:to>
                                        <p:strVal val="visible"/>
                                      </p:to>
                                    </p:set>
                                    <p:animEffect transition="in" filter="wipe(up)">
                                      <p:cBhvr>
                                        <p:cTn id="12" dur="500"/>
                                        <p:tgtEl>
                                          <p:spTgt spid="19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507"/>
                                        </p:tgtEl>
                                        <p:attrNameLst>
                                          <p:attrName>style.visibility</p:attrName>
                                        </p:attrNameLst>
                                      </p:cBhvr>
                                      <p:to>
                                        <p:strVal val="visible"/>
                                      </p:to>
                                    </p:set>
                                    <p:anim calcmode="lin" valueType="num">
                                      <p:cBhvr additive="base">
                                        <p:cTn id="17" dur="500" fill="hold"/>
                                        <p:tgtEl>
                                          <p:spTgt spid="19507"/>
                                        </p:tgtEl>
                                        <p:attrNameLst>
                                          <p:attrName>ppt_x</p:attrName>
                                        </p:attrNameLst>
                                      </p:cBhvr>
                                      <p:tavLst>
                                        <p:tav tm="0">
                                          <p:val>
                                            <p:strVal val="#ppt_x"/>
                                          </p:val>
                                        </p:tav>
                                        <p:tav tm="100000">
                                          <p:val>
                                            <p:strVal val="#ppt_x"/>
                                          </p:val>
                                        </p:tav>
                                      </p:tavLst>
                                    </p:anim>
                                    <p:anim calcmode="lin" valueType="num">
                                      <p:cBhvr additive="base">
                                        <p:cTn id="18" dur="500" fill="hold"/>
                                        <p:tgtEl>
                                          <p:spTgt spid="1950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9510"/>
                                        </p:tgtEl>
                                        <p:attrNameLst>
                                          <p:attrName>style.visibility</p:attrName>
                                        </p:attrNameLst>
                                      </p:cBhvr>
                                      <p:to>
                                        <p:strVal val="visible"/>
                                      </p:to>
                                    </p:set>
                                    <p:animEffect transition="in" filter="checkerboard(across)">
                                      <p:cBhvr>
                                        <p:cTn id="23" dur="500"/>
                                        <p:tgtEl>
                                          <p:spTgt spid="19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9517"/>
                                        </p:tgtEl>
                                        <p:attrNameLst>
                                          <p:attrName>style.visibility</p:attrName>
                                        </p:attrNameLst>
                                      </p:cBhvr>
                                      <p:to>
                                        <p:strVal val="visible"/>
                                      </p:to>
                                    </p:set>
                                    <p:animEffect transition="in" filter="checkerboard(across)">
                                      <p:cBhvr>
                                        <p:cTn id="28" dur="500"/>
                                        <p:tgtEl>
                                          <p:spTgt spid="195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9506"/>
                                        </p:tgtEl>
                                        <p:attrNameLst>
                                          <p:attrName>style.visibility</p:attrName>
                                        </p:attrNameLst>
                                      </p:cBhvr>
                                      <p:to>
                                        <p:strVal val="visible"/>
                                      </p:to>
                                    </p:set>
                                    <p:animEffect transition="in" filter="checkerboard(across)">
                                      <p:cBhvr>
                                        <p:cTn id="33" dur="500"/>
                                        <p:tgtEl>
                                          <p:spTgt spid="195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508"/>
                                        </p:tgtEl>
                                        <p:attrNameLst>
                                          <p:attrName>style.visibility</p:attrName>
                                        </p:attrNameLst>
                                      </p:cBhvr>
                                      <p:to>
                                        <p:strVal val="visible"/>
                                      </p:to>
                                    </p:set>
                                    <p:anim calcmode="lin" valueType="num">
                                      <p:cBhvr additive="base">
                                        <p:cTn id="38" dur="500" fill="hold"/>
                                        <p:tgtEl>
                                          <p:spTgt spid="19508"/>
                                        </p:tgtEl>
                                        <p:attrNameLst>
                                          <p:attrName>ppt_x</p:attrName>
                                        </p:attrNameLst>
                                      </p:cBhvr>
                                      <p:tavLst>
                                        <p:tav tm="0">
                                          <p:val>
                                            <p:strVal val="#ppt_x"/>
                                          </p:val>
                                        </p:tav>
                                        <p:tav tm="100000">
                                          <p:val>
                                            <p:strVal val="#ppt_x"/>
                                          </p:val>
                                        </p:tav>
                                      </p:tavLst>
                                    </p:anim>
                                    <p:anim calcmode="lin" valueType="num">
                                      <p:cBhvr additive="base">
                                        <p:cTn id="39" dur="500" fill="hold"/>
                                        <p:tgtEl>
                                          <p:spTgt spid="19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utoUpdateAnimBg="0"/>
      <p:bldP spid="19471" grpId="0" autoUpdateAnimBg="0"/>
      <p:bldP spid="19507" grpId="0" autoUpdateAnimBg="0"/>
      <p:bldP spid="19508" grpId="0" autoUpdateAnimBg="0"/>
      <p:bldP spid="195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525463"/>
            <a:ext cx="7772400" cy="1311275"/>
          </a:xfrm>
        </p:spPr>
        <p:txBody>
          <a:bodyPr/>
          <a:lstStyle/>
          <a:p>
            <a:pPr eaLnBrk="1" hangingPunct="1"/>
            <a:r>
              <a:rPr lang="ja-JP" altLang="en-US" sz="3600">
                <a:latin typeface="Times New Roman" panose="02020603050405020304" pitchFamily="18" charset="0"/>
              </a:rPr>
              <a:t>仮想計算機 :</a:t>
            </a:r>
            <a:br>
              <a:rPr lang="ja-JP" altLang="en-US" sz="3600">
                <a:latin typeface="Times New Roman" panose="02020603050405020304" pitchFamily="18" charset="0"/>
              </a:rPr>
            </a:br>
            <a:r>
              <a:rPr lang="ja-JP" altLang="en-US">
                <a:latin typeface="Times New Roman" panose="02020603050405020304" pitchFamily="18" charset="0"/>
              </a:rPr>
              <a:t>プログラミング環境の提供</a:t>
            </a:r>
          </a:p>
        </p:txBody>
      </p:sp>
      <p:sp>
        <p:nvSpPr>
          <p:cNvPr id="28675" name="Rectangle 3"/>
          <p:cNvSpPr>
            <a:spLocks noGrp="1" noChangeArrowheads="1"/>
          </p:cNvSpPr>
          <p:nvPr>
            <p:ph type="body" idx="1"/>
          </p:nvPr>
        </p:nvSpPr>
        <p:spPr>
          <a:xfrm>
            <a:off x="685800" y="1981200"/>
            <a:ext cx="7772400" cy="838200"/>
          </a:xfrm>
        </p:spPr>
        <p:txBody>
          <a:bodyPr/>
          <a:lstStyle/>
          <a:p>
            <a:pPr eaLnBrk="1" hangingPunct="1"/>
            <a:r>
              <a:rPr lang="ja-JP" altLang="en-US">
                <a:latin typeface="Times New Roman" panose="02020603050405020304" pitchFamily="18" charset="0"/>
              </a:rPr>
              <a:t>コンパイラ, エディタ, シェル等と協調</a:t>
            </a:r>
          </a:p>
        </p:txBody>
      </p:sp>
      <p:pic>
        <p:nvPicPr>
          <p:cNvPr id="28676" name="Picture 4"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290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762000" y="2895600"/>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プログラマ</a:t>
            </a:r>
          </a:p>
        </p:txBody>
      </p:sp>
      <p:grpSp>
        <p:nvGrpSpPr>
          <p:cNvPr id="62487" name="Group 23"/>
          <p:cNvGrpSpPr>
            <a:grpSpLocks/>
          </p:cNvGrpSpPr>
          <p:nvPr/>
        </p:nvGrpSpPr>
        <p:grpSpPr bwMode="auto">
          <a:xfrm>
            <a:off x="1524000" y="4114800"/>
            <a:ext cx="1676400" cy="1143000"/>
            <a:chOff x="960" y="2592"/>
            <a:chExt cx="1056" cy="720"/>
          </a:xfrm>
        </p:grpSpPr>
        <p:sp>
          <p:nvSpPr>
            <p:cNvPr id="28694" name="Rectangle 9"/>
            <p:cNvSpPr>
              <a:spLocks noChangeArrowheads="1"/>
            </p:cNvSpPr>
            <p:nvPr/>
          </p:nvSpPr>
          <p:spPr bwMode="auto">
            <a:xfrm>
              <a:off x="960" y="2928"/>
              <a:ext cx="1056"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エディタ</a:t>
              </a:r>
            </a:p>
          </p:txBody>
        </p:sp>
        <p:sp>
          <p:nvSpPr>
            <p:cNvPr id="28695" name="Line 12"/>
            <p:cNvSpPr>
              <a:spLocks noChangeShapeType="1"/>
            </p:cNvSpPr>
            <p:nvPr/>
          </p:nvSpPr>
          <p:spPr bwMode="auto">
            <a:xfrm>
              <a:off x="1056" y="259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2488" name="Group 24"/>
          <p:cNvGrpSpPr>
            <a:grpSpLocks/>
          </p:cNvGrpSpPr>
          <p:nvPr/>
        </p:nvGrpSpPr>
        <p:grpSpPr bwMode="auto">
          <a:xfrm>
            <a:off x="2819400" y="3276600"/>
            <a:ext cx="1524000" cy="1371600"/>
            <a:chOff x="1776" y="2064"/>
            <a:chExt cx="960" cy="864"/>
          </a:xfrm>
        </p:grpSpPr>
        <p:sp>
          <p:nvSpPr>
            <p:cNvPr id="28692" name="AutoShape 11"/>
            <p:cNvSpPr>
              <a:spLocks noChangeArrowheads="1"/>
            </p:cNvSpPr>
            <p:nvPr/>
          </p:nvSpPr>
          <p:spPr bwMode="auto">
            <a:xfrm>
              <a:off x="1776" y="2064"/>
              <a:ext cx="960" cy="528"/>
            </a:xfrm>
            <a:prstGeom prst="foldedCorner">
              <a:avLst>
                <a:gd name="adj" fmla="val 125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高水準言語</a:t>
              </a:r>
            </a:p>
            <a:p>
              <a:pPr algn="ctr" eaLnBrk="1" hangingPunct="1">
                <a:spcBef>
                  <a:spcPct val="0"/>
                </a:spcBef>
                <a:buSzTx/>
                <a:buFontTx/>
                <a:buNone/>
              </a:pPr>
              <a:r>
                <a:rPr lang="ja-JP" altLang="en-US" sz="2400" dirty="0">
                  <a:latin typeface="Times New Roman" panose="02020603050405020304" pitchFamily="18" charset="0"/>
                </a:rPr>
                <a:t>プログラム</a:t>
              </a:r>
            </a:p>
          </p:txBody>
        </p:sp>
        <p:sp>
          <p:nvSpPr>
            <p:cNvPr id="28693" name="Line 13"/>
            <p:cNvSpPr>
              <a:spLocks noChangeShapeType="1"/>
            </p:cNvSpPr>
            <p:nvPr/>
          </p:nvSpPr>
          <p:spPr bwMode="auto">
            <a:xfrm flipV="1">
              <a:off x="1920" y="259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2489" name="Group 25"/>
          <p:cNvGrpSpPr>
            <a:grpSpLocks/>
          </p:cNvGrpSpPr>
          <p:nvPr/>
        </p:nvGrpSpPr>
        <p:grpSpPr bwMode="auto">
          <a:xfrm>
            <a:off x="3886200" y="4114800"/>
            <a:ext cx="1676400" cy="1143000"/>
            <a:chOff x="2448" y="2592"/>
            <a:chExt cx="1056" cy="720"/>
          </a:xfrm>
        </p:grpSpPr>
        <p:sp>
          <p:nvSpPr>
            <p:cNvPr id="28690" name="Rectangle 14"/>
            <p:cNvSpPr>
              <a:spLocks noChangeArrowheads="1"/>
            </p:cNvSpPr>
            <p:nvPr/>
          </p:nvSpPr>
          <p:spPr bwMode="auto">
            <a:xfrm>
              <a:off x="2448" y="2928"/>
              <a:ext cx="1056"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コンパイラ</a:t>
              </a:r>
            </a:p>
          </p:txBody>
        </p:sp>
        <p:sp>
          <p:nvSpPr>
            <p:cNvPr id="28691" name="Line 16"/>
            <p:cNvSpPr>
              <a:spLocks noChangeShapeType="1"/>
            </p:cNvSpPr>
            <p:nvPr/>
          </p:nvSpPr>
          <p:spPr bwMode="auto">
            <a:xfrm>
              <a:off x="2592" y="259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2490" name="Group 26"/>
          <p:cNvGrpSpPr>
            <a:grpSpLocks/>
          </p:cNvGrpSpPr>
          <p:nvPr/>
        </p:nvGrpSpPr>
        <p:grpSpPr bwMode="auto">
          <a:xfrm>
            <a:off x="5181600" y="3276600"/>
            <a:ext cx="1524000" cy="1371600"/>
            <a:chOff x="3264" y="2064"/>
            <a:chExt cx="960" cy="864"/>
          </a:xfrm>
        </p:grpSpPr>
        <p:sp>
          <p:nvSpPr>
            <p:cNvPr id="28688" name="AutoShape 15"/>
            <p:cNvSpPr>
              <a:spLocks noChangeArrowheads="1"/>
            </p:cNvSpPr>
            <p:nvPr/>
          </p:nvSpPr>
          <p:spPr bwMode="auto">
            <a:xfrm>
              <a:off x="3264" y="2064"/>
              <a:ext cx="960" cy="528"/>
            </a:xfrm>
            <a:prstGeom prst="foldedCorner">
              <a:avLst>
                <a:gd name="adj" fmla="val 125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アセンブラ</a:t>
              </a:r>
            </a:p>
          </p:txBody>
        </p:sp>
        <p:sp>
          <p:nvSpPr>
            <p:cNvPr id="28689" name="Line 17"/>
            <p:cNvSpPr>
              <a:spLocks noChangeShapeType="1"/>
            </p:cNvSpPr>
            <p:nvPr/>
          </p:nvSpPr>
          <p:spPr bwMode="auto">
            <a:xfrm flipV="1">
              <a:off x="3408" y="259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2491" name="Group 27"/>
          <p:cNvGrpSpPr>
            <a:grpSpLocks/>
          </p:cNvGrpSpPr>
          <p:nvPr/>
        </p:nvGrpSpPr>
        <p:grpSpPr bwMode="auto">
          <a:xfrm>
            <a:off x="6019800" y="4114800"/>
            <a:ext cx="1676400" cy="1143000"/>
            <a:chOff x="3792" y="2592"/>
            <a:chExt cx="1056" cy="720"/>
          </a:xfrm>
        </p:grpSpPr>
        <p:sp>
          <p:nvSpPr>
            <p:cNvPr id="28686" name="Rectangle 18"/>
            <p:cNvSpPr>
              <a:spLocks noChangeArrowheads="1"/>
            </p:cNvSpPr>
            <p:nvPr/>
          </p:nvSpPr>
          <p:spPr bwMode="auto">
            <a:xfrm>
              <a:off x="3792" y="2928"/>
              <a:ext cx="1056"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シェル</a:t>
              </a:r>
            </a:p>
          </p:txBody>
        </p:sp>
        <p:sp>
          <p:nvSpPr>
            <p:cNvPr id="28687" name="Line 20"/>
            <p:cNvSpPr>
              <a:spLocks noChangeShapeType="1"/>
            </p:cNvSpPr>
            <p:nvPr/>
          </p:nvSpPr>
          <p:spPr bwMode="auto">
            <a:xfrm>
              <a:off x="4080" y="259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2492" name="Group 28"/>
          <p:cNvGrpSpPr>
            <a:grpSpLocks/>
          </p:cNvGrpSpPr>
          <p:nvPr/>
        </p:nvGrpSpPr>
        <p:grpSpPr bwMode="auto">
          <a:xfrm>
            <a:off x="5715000" y="5257800"/>
            <a:ext cx="2362200" cy="838200"/>
            <a:chOff x="3600" y="3312"/>
            <a:chExt cx="1488" cy="528"/>
          </a:xfrm>
        </p:grpSpPr>
        <p:sp>
          <p:nvSpPr>
            <p:cNvPr id="28684" name="Line 21"/>
            <p:cNvSpPr>
              <a:spLocks noChangeShapeType="1"/>
            </p:cNvSpPr>
            <p:nvPr/>
          </p:nvSpPr>
          <p:spPr bwMode="auto">
            <a:xfrm>
              <a:off x="4368" y="3312"/>
              <a:ext cx="0" cy="33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8685" name="AutoShape 22"/>
            <p:cNvSpPr>
              <a:spLocks noChangeArrowheads="1"/>
            </p:cNvSpPr>
            <p:nvPr/>
          </p:nvSpPr>
          <p:spPr bwMode="auto">
            <a:xfrm>
              <a:off x="3600" y="3648"/>
              <a:ext cx="1488" cy="192"/>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プログラム実行</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2487"/>
                                        </p:tgtEl>
                                        <p:attrNameLst>
                                          <p:attrName>style.visibility</p:attrName>
                                        </p:attrNameLst>
                                      </p:cBhvr>
                                      <p:to>
                                        <p:strVal val="visible"/>
                                      </p:to>
                                    </p:set>
                                    <p:animEffect transition="in" filter="wipe(up)">
                                      <p:cBhvr>
                                        <p:cTn id="7" dur="500"/>
                                        <p:tgtEl>
                                          <p:spTgt spid="62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2488"/>
                                        </p:tgtEl>
                                        <p:attrNameLst>
                                          <p:attrName>style.visibility</p:attrName>
                                        </p:attrNameLst>
                                      </p:cBhvr>
                                      <p:to>
                                        <p:strVal val="visible"/>
                                      </p:to>
                                    </p:set>
                                    <p:animEffect transition="in" filter="wipe(down)">
                                      <p:cBhvr>
                                        <p:cTn id="12" dur="500"/>
                                        <p:tgtEl>
                                          <p:spTgt spid="62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2489"/>
                                        </p:tgtEl>
                                        <p:attrNameLst>
                                          <p:attrName>style.visibility</p:attrName>
                                        </p:attrNameLst>
                                      </p:cBhvr>
                                      <p:to>
                                        <p:strVal val="visible"/>
                                      </p:to>
                                    </p:set>
                                    <p:animEffect transition="in" filter="wipe(up)">
                                      <p:cBhvr>
                                        <p:cTn id="17" dur="500"/>
                                        <p:tgtEl>
                                          <p:spTgt spid="62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2490"/>
                                        </p:tgtEl>
                                        <p:attrNameLst>
                                          <p:attrName>style.visibility</p:attrName>
                                        </p:attrNameLst>
                                      </p:cBhvr>
                                      <p:to>
                                        <p:strVal val="visible"/>
                                      </p:to>
                                    </p:set>
                                    <p:animEffect transition="in" filter="wipe(down)">
                                      <p:cBhvr>
                                        <p:cTn id="22" dur="500"/>
                                        <p:tgtEl>
                                          <p:spTgt spid="624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2491"/>
                                        </p:tgtEl>
                                        <p:attrNameLst>
                                          <p:attrName>style.visibility</p:attrName>
                                        </p:attrNameLst>
                                      </p:cBhvr>
                                      <p:to>
                                        <p:strVal val="visible"/>
                                      </p:to>
                                    </p:set>
                                    <p:animEffect transition="in" filter="wipe(up)">
                                      <p:cBhvr>
                                        <p:cTn id="27" dur="500"/>
                                        <p:tgtEl>
                                          <p:spTgt spid="624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492"/>
                                        </p:tgtEl>
                                        <p:attrNameLst>
                                          <p:attrName>style.visibility</p:attrName>
                                        </p:attrNameLst>
                                      </p:cBhvr>
                                      <p:to>
                                        <p:strVal val="visible"/>
                                      </p:to>
                                    </p:set>
                                    <p:animEffect transition="in" filter="wipe(up)">
                                      <p:cBhvr>
                                        <p:cTn id="32" dur="500"/>
                                        <p:tgtEl>
                                          <p:spTgt spid="6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00100"/>
            <a:ext cx="7772400" cy="762000"/>
          </a:xfrm>
        </p:spPr>
        <p:txBody>
          <a:bodyPr/>
          <a:lstStyle/>
          <a:p>
            <a:pPr eaLnBrk="1" hangingPunct="1"/>
            <a:r>
              <a:rPr lang="ja-JP" altLang="en-US">
                <a:latin typeface="Times New Roman" panose="02020603050405020304" pitchFamily="18" charset="0"/>
              </a:rPr>
              <a:t>もし</a:t>
            </a:r>
            <a:r>
              <a:rPr lang="en-US" altLang="ja-JP">
                <a:latin typeface="Times New Roman" panose="02020603050405020304" pitchFamily="18" charset="0"/>
              </a:rPr>
              <a:t>OS</a:t>
            </a:r>
            <a:r>
              <a:rPr lang="ja-JP" altLang="en-US">
                <a:latin typeface="Times New Roman" panose="02020603050405020304" pitchFamily="18" charset="0"/>
              </a:rPr>
              <a:t>が無かったら…</a:t>
            </a:r>
          </a:p>
        </p:txBody>
      </p:sp>
      <p:pic>
        <p:nvPicPr>
          <p:cNvPr id="29699" name="Picture 3" descr="キーボー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3144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5715000" y="2743200"/>
            <a:ext cx="157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キーボード</a:t>
            </a:r>
          </a:p>
        </p:txBody>
      </p:sp>
      <p:pic>
        <p:nvPicPr>
          <p:cNvPr id="29701" name="Picture 5" descr="ディスプレイ"/>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52800"/>
            <a:ext cx="11652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5638800" y="4267200"/>
            <a:ext cx="173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ディスプレイ</a:t>
            </a:r>
          </a:p>
        </p:txBody>
      </p:sp>
      <p:sp>
        <p:nvSpPr>
          <p:cNvPr id="29703" name="AutoShape 7"/>
          <p:cNvSpPr>
            <a:spLocks noChangeArrowheads="1"/>
          </p:cNvSpPr>
          <p:nvPr/>
        </p:nvSpPr>
        <p:spPr bwMode="auto">
          <a:xfrm>
            <a:off x="5943600" y="4876800"/>
            <a:ext cx="1066800" cy="685800"/>
          </a:xfrm>
          <a:prstGeom prst="flowChartMagneticDisk">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9704" name="Text Box 8"/>
          <p:cNvSpPr txBox="1">
            <a:spLocks noChangeArrowheads="1"/>
          </p:cNvSpPr>
          <p:nvPr/>
        </p:nvSpPr>
        <p:spPr bwMode="auto">
          <a:xfrm>
            <a:off x="5486400" y="5638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29705" name="Rectangle 9"/>
          <p:cNvSpPr>
            <a:spLocks noChangeArrowheads="1"/>
          </p:cNvSpPr>
          <p:nvPr/>
        </p:nvSpPr>
        <p:spPr bwMode="auto">
          <a:xfrm>
            <a:off x="5410200" y="1905000"/>
            <a:ext cx="2209800" cy="44196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9706" name="Text Box 10"/>
          <p:cNvSpPr txBox="1">
            <a:spLocks noChangeArrowheads="1"/>
          </p:cNvSpPr>
          <p:nvPr/>
        </p:nvSpPr>
        <p:spPr bwMode="auto">
          <a:xfrm>
            <a:off x="5486400" y="1600200"/>
            <a:ext cx="17875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34867" name="Rectangle 51"/>
          <p:cNvSpPr>
            <a:spLocks noChangeArrowheads="1"/>
          </p:cNvSpPr>
          <p:nvPr/>
        </p:nvSpPr>
        <p:spPr bwMode="auto">
          <a:xfrm>
            <a:off x="990600" y="2209800"/>
            <a:ext cx="9906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エディタ</a:t>
            </a:r>
          </a:p>
          <a:p>
            <a:pPr algn="ctr" eaLnBrk="1" hangingPunct="1">
              <a:spcBef>
                <a:spcPct val="0"/>
              </a:spcBef>
              <a:buSzTx/>
              <a:buFontTx/>
              <a:buNone/>
            </a:pPr>
            <a:r>
              <a:rPr lang="ja-JP" altLang="en-US" sz="2000">
                <a:latin typeface="Times New Roman" panose="02020603050405020304" pitchFamily="18" charset="0"/>
              </a:rPr>
              <a:t>機能</a:t>
            </a:r>
          </a:p>
        </p:txBody>
      </p:sp>
      <p:sp>
        <p:nvSpPr>
          <p:cNvPr id="34868" name="Rectangle 52"/>
          <p:cNvSpPr>
            <a:spLocks noChangeArrowheads="1"/>
          </p:cNvSpPr>
          <p:nvPr/>
        </p:nvSpPr>
        <p:spPr bwMode="auto">
          <a:xfrm>
            <a:off x="990600" y="3962400"/>
            <a:ext cx="9906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ブラウズ</a:t>
            </a:r>
          </a:p>
          <a:p>
            <a:pPr algn="ctr" eaLnBrk="1" hangingPunct="1">
              <a:spcBef>
                <a:spcPct val="0"/>
              </a:spcBef>
              <a:buSzTx/>
              <a:buFontTx/>
              <a:buNone/>
            </a:pPr>
            <a:r>
              <a:rPr lang="ja-JP" altLang="en-US" sz="2000">
                <a:latin typeface="Times New Roman" panose="02020603050405020304" pitchFamily="18" charset="0"/>
              </a:rPr>
              <a:t>機能</a:t>
            </a:r>
          </a:p>
        </p:txBody>
      </p:sp>
      <p:sp>
        <p:nvSpPr>
          <p:cNvPr id="34869" name="Rectangle 53"/>
          <p:cNvSpPr>
            <a:spLocks noChangeArrowheads="1"/>
          </p:cNvSpPr>
          <p:nvPr/>
        </p:nvSpPr>
        <p:spPr bwMode="auto">
          <a:xfrm>
            <a:off x="990600" y="5715000"/>
            <a:ext cx="9906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表計算</a:t>
            </a:r>
          </a:p>
          <a:p>
            <a:pPr algn="ctr" eaLnBrk="1" hangingPunct="1">
              <a:spcBef>
                <a:spcPct val="0"/>
              </a:spcBef>
              <a:buSzTx/>
              <a:buFontTx/>
              <a:buNone/>
            </a:pPr>
            <a:r>
              <a:rPr lang="ja-JP" altLang="en-US" sz="2000">
                <a:latin typeface="Times New Roman" panose="02020603050405020304" pitchFamily="18" charset="0"/>
              </a:rPr>
              <a:t>機能</a:t>
            </a:r>
          </a:p>
        </p:txBody>
      </p:sp>
      <p:grpSp>
        <p:nvGrpSpPr>
          <p:cNvPr id="29710" name="Group 54"/>
          <p:cNvGrpSpPr>
            <a:grpSpLocks/>
          </p:cNvGrpSpPr>
          <p:nvPr/>
        </p:nvGrpSpPr>
        <p:grpSpPr bwMode="auto">
          <a:xfrm>
            <a:off x="914400" y="5105400"/>
            <a:ext cx="3352800" cy="1752600"/>
            <a:chOff x="576" y="3216"/>
            <a:chExt cx="2112" cy="1104"/>
          </a:xfrm>
        </p:grpSpPr>
        <p:sp>
          <p:nvSpPr>
            <p:cNvPr id="29741" name="Rectangle 55"/>
            <p:cNvSpPr>
              <a:spLocks noChangeArrowheads="1"/>
            </p:cNvSpPr>
            <p:nvPr/>
          </p:nvSpPr>
          <p:spPr bwMode="auto">
            <a:xfrm>
              <a:off x="576" y="3360"/>
              <a:ext cx="2112" cy="96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9742" name="Text Box 56"/>
            <p:cNvSpPr txBox="1">
              <a:spLocks noChangeArrowheads="1"/>
            </p:cNvSpPr>
            <p:nvPr/>
          </p:nvSpPr>
          <p:spPr bwMode="auto">
            <a:xfrm>
              <a:off x="624" y="3216"/>
              <a:ext cx="692"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表計算</a:t>
              </a:r>
            </a:p>
          </p:txBody>
        </p:sp>
      </p:grpSp>
      <p:grpSp>
        <p:nvGrpSpPr>
          <p:cNvPr id="29711" name="Group 57"/>
          <p:cNvGrpSpPr>
            <a:grpSpLocks/>
          </p:cNvGrpSpPr>
          <p:nvPr/>
        </p:nvGrpSpPr>
        <p:grpSpPr bwMode="auto">
          <a:xfrm>
            <a:off x="914400" y="3352800"/>
            <a:ext cx="3352800" cy="1752600"/>
            <a:chOff x="576" y="2160"/>
            <a:chExt cx="2112" cy="1104"/>
          </a:xfrm>
        </p:grpSpPr>
        <p:sp>
          <p:nvSpPr>
            <p:cNvPr id="29739" name="Rectangle 58"/>
            <p:cNvSpPr>
              <a:spLocks noChangeArrowheads="1"/>
            </p:cNvSpPr>
            <p:nvPr/>
          </p:nvSpPr>
          <p:spPr bwMode="auto">
            <a:xfrm>
              <a:off x="576" y="2304"/>
              <a:ext cx="2112" cy="96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9740" name="Text Box 59"/>
            <p:cNvSpPr txBox="1">
              <a:spLocks noChangeArrowheads="1"/>
            </p:cNvSpPr>
            <p:nvPr/>
          </p:nvSpPr>
          <p:spPr bwMode="auto">
            <a:xfrm>
              <a:off x="624" y="2160"/>
              <a:ext cx="1308" cy="288"/>
            </a:xfrm>
            <a:prstGeom prst="rect">
              <a:avLst/>
            </a:prstGeom>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ウェブブラウザ</a:t>
              </a:r>
            </a:p>
          </p:txBody>
        </p:sp>
      </p:grpSp>
      <p:grpSp>
        <p:nvGrpSpPr>
          <p:cNvPr id="29712" name="Group 60"/>
          <p:cNvGrpSpPr>
            <a:grpSpLocks/>
          </p:cNvGrpSpPr>
          <p:nvPr/>
        </p:nvGrpSpPr>
        <p:grpSpPr bwMode="auto">
          <a:xfrm>
            <a:off x="914400" y="1600200"/>
            <a:ext cx="3352800" cy="1752600"/>
            <a:chOff x="576" y="1056"/>
            <a:chExt cx="2112" cy="1104"/>
          </a:xfrm>
        </p:grpSpPr>
        <p:sp>
          <p:nvSpPr>
            <p:cNvPr id="29737" name="Rectangle 61"/>
            <p:cNvSpPr>
              <a:spLocks noChangeArrowheads="1"/>
            </p:cNvSpPr>
            <p:nvPr/>
          </p:nvSpPr>
          <p:spPr bwMode="auto">
            <a:xfrm>
              <a:off x="576" y="1200"/>
              <a:ext cx="2112" cy="96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29738" name="Text Box 62"/>
            <p:cNvSpPr txBox="1">
              <a:spLocks noChangeArrowheads="1"/>
            </p:cNvSpPr>
            <p:nvPr/>
          </p:nvSpPr>
          <p:spPr bwMode="auto">
            <a:xfrm>
              <a:off x="624" y="1056"/>
              <a:ext cx="1398"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テキストエディタ</a:t>
              </a:r>
            </a:p>
          </p:txBody>
        </p:sp>
      </p:grpSp>
      <p:grpSp>
        <p:nvGrpSpPr>
          <p:cNvPr id="34882" name="Group 66"/>
          <p:cNvGrpSpPr>
            <a:grpSpLocks/>
          </p:cNvGrpSpPr>
          <p:nvPr/>
        </p:nvGrpSpPr>
        <p:grpSpPr bwMode="auto">
          <a:xfrm>
            <a:off x="2133600" y="2133600"/>
            <a:ext cx="3657600" cy="381000"/>
            <a:chOff x="1344" y="1344"/>
            <a:chExt cx="2304" cy="240"/>
          </a:xfrm>
        </p:grpSpPr>
        <p:sp>
          <p:nvSpPr>
            <p:cNvPr id="29735" name="Rectangle 67"/>
            <p:cNvSpPr>
              <a:spLocks noChangeArrowheads="1"/>
            </p:cNvSpPr>
            <p:nvPr/>
          </p:nvSpPr>
          <p:spPr bwMode="auto">
            <a:xfrm>
              <a:off x="1344" y="134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キーボード制御機能</a:t>
              </a:r>
            </a:p>
          </p:txBody>
        </p:sp>
        <p:sp>
          <p:nvSpPr>
            <p:cNvPr id="29736" name="Line 68"/>
            <p:cNvSpPr>
              <a:spLocks noChangeShapeType="1"/>
            </p:cNvSpPr>
            <p:nvPr/>
          </p:nvSpPr>
          <p:spPr bwMode="auto">
            <a:xfrm>
              <a:off x="2592" y="1440"/>
              <a:ext cx="1056" cy="144"/>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4885" name="Group 69"/>
          <p:cNvGrpSpPr>
            <a:grpSpLocks/>
          </p:cNvGrpSpPr>
          <p:nvPr/>
        </p:nvGrpSpPr>
        <p:grpSpPr bwMode="auto">
          <a:xfrm>
            <a:off x="2133600" y="2514600"/>
            <a:ext cx="3657600" cy="1295400"/>
            <a:chOff x="1344" y="1584"/>
            <a:chExt cx="2304" cy="816"/>
          </a:xfrm>
        </p:grpSpPr>
        <p:sp>
          <p:nvSpPr>
            <p:cNvPr id="29733" name="Rectangle 70"/>
            <p:cNvSpPr>
              <a:spLocks noChangeArrowheads="1"/>
            </p:cNvSpPr>
            <p:nvPr/>
          </p:nvSpPr>
          <p:spPr bwMode="auto">
            <a:xfrm>
              <a:off x="1344" y="158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ディスプレイ制御機能</a:t>
              </a:r>
            </a:p>
          </p:txBody>
        </p:sp>
        <p:sp>
          <p:nvSpPr>
            <p:cNvPr id="29734" name="Line 71"/>
            <p:cNvSpPr>
              <a:spLocks noChangeShapeType="1"/>
            </p:cNvSpPr>
            <p:nvPr/>
          </p:nvSpPr>
          <p:spPr bwMode="auto">
            <a:xfrm>
              <a:off x="2592" y="1680"/>
              <a:ext cx="1056" cy="72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4888" name="Group 72"/>
          <p:cNvGrpSpPr>
            <a:grpSpLocks/>
          </p:cNvGrpSpPr>
          <p:nvPr/>
        </p:nvGrpSpPr>
        <p:grpSpPr bwMode="auto">
          <a:xfrm>
            <a:off x="2133600" y="2895600"/>
            <a:ext cx="3657600" cy="2286000"/>
            <a:chOff x="1344" y="1824"/>
            <a:chExt cx="2304" cy="1440"/>
          </a:xfrm>
        </p:grpSpPr>
        <p:sp>
          <p:nvSpPr>
            <p:cNvPr id="29731" name="Rectangle 73"/>
            <p:cNvSpPr>
              <a:spLocks noChangeArrowheads="1"/>
            </p:cNvSpPr>
            <p:nvPr/>
          </p:nvSpPr>
          <p:spPr bwMode="auto">
            <a:xfrm>
              <a:off x="1344" y="182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磁気ディスク制御機能</a:t>
              </a:r>
            </a:p>
          </p:txBody>
        </p:sp>
        <p:sp>
          <p:nvSpPr>
            <p:cNvPr id="29732" name="Line 74"/>
            <p:cNvSpPr>
              <a:spLocks noChangeShapeType="1"/>
            </p:cNvSpPr>
            <p:nvPr/>
          </p:nvSpPr>
          <p:spPr bwMode="auto">
            <a:xfrm>
              <a:off x="2592" y="1920"/>
              <a:ext cx="1056" cy="1344"/>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4891" name="Group 75"/>
          <p:cNvGrpSpPr>
            <a:grpSpLocks/>
          </p:cNvGrpSpPr>
          <p:nvPr/>
        </p:nvGrpSpPr>
        <p:grpSpPr bwMode="auto">
          <a:xfrm>
            <a:off x="2133600" y="2590800"/>
            <a:ext cx="3657600" cy="2667000"/>
            <a:chOff x="1344" y="1632"/>
            <a:chExt cx="2304" cy="1680"/>
          </a:xfrm>
        </p:grpSpPr>
        <p:sp>
          <p:nvSpPr>
            <p:cNvPr id="29725" name="Rectangle 76"/>
            <p:cNvSpPr>
              <a:spLocks noChangeArrowheads="1"/>
            </p:cNvSpPr>
            <p:nvPr/>
          </p:nvSpPr>
          <p:spPr bwMode="auto">
            <a:xfrm>
              <a:off x="1344" y="2448"/>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キーボード制御機能</a:t>
              </a:r>
            </a:p>
          </p:txBody>
        </p:sp>
        <p:sp>
          <p:nvSpPr>
            <p:cNvPr id="29726" name="Rectangle 77"/>
            <p:cNvSpPr>
              <a:spLocks noChangeArrowheads="1"/>
            </p:cNvSpPr>
            <p:nvPr/>
          </p:nvSpPr>
          <p:spPr bwMode="auto">
            <a:xfrm>
              <a:off x="1344" y="2688"/>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ディスプレイ制御機能</a:t>
              </a:r>
            </a:p>
          </p:txBody>
        </p:sp>
        <p:sp>
          <p:nvSpPr>
            <p:cNvPr id="29727" name="Line 78"/>
            <p:cNvSpPr>
              <a:spLocks noChangeShapeType="1"/>
            </p:cNvSpPr>
            <p:nvPr/>
          </p:nvSpPr>
          <p:spPr bwMode="auto">
            <a:xfrm flipV="1">
              <a:off x="2592" y="2448"/>
              <a:ext cx="1056" cy="336"/>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28" name="Rectangle 79"/>
            <p:cNvSpPr>
              <a:spLocks noChangeArrowheads="1"/>
            </p:cNvSpPr>
            <p:nvPr/>
          </p:nvSpPr>
          <p:spPr bwMode="auto">
            <a:xfrm>
              <a:off x="1344" y="2928"/>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磁気ディスク制御機能</a:t>
              </a:r>
            </a:p>
          </p:txBody>
        </p:sp>
        <p:sp>
          <p:nvSpPr>
            <p:cNvPr id="29729" name="Line 80"/>
            <p:cNvSpPr>
              <a:spLocks noChangeShapeType="1"/>
            </p:cNvSpPr>
            <p:nvPr/>
          </p:nvSpPr>
          <p:spPr bwMode="auto">
            <a:xfrm>
              <a:off x="2592" y="3024"/>
              <a:ext cx="1056" cy="288"/>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30" name="Line 81"/>
            <p:cNvSpPr>
              <a:spLocks noChangeShapeType="1"/>
            </p:cNvSpPr>
            <p:nvPr/>
          </p:nvSpPr>
          <p:spPr bwMode="auto">
            <a:xfrm flipV="1">
              <a:off x="2592" y="1632"/>
              <a:ext cx="1056" cy="912"/>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4898" name="Group 82"/>
          <p:cNvGrpSpPr>
            <a:grpSpLocks/>
          </p:cNvGrpSpPr>
          <p:nvPr/>
        </p:nvGrpSpPr>
        <p:grpSpPr bwMode="auto">
          <a:xfrm>
            <a:off x="2133600" y="2667000"/>
            <a:ext cx="3657600" cy="3962400"/>
            <a:chOff x="1344" y="1680"/>
            <a:chExt cx="2304" cy="2496"/>
          </a:xfrm>
        </p:grpSpPr>
        <p:sp>
          <p:nvSpPr>
            <p:cNvPr id="29719" name="Rectangle 83"/>
            <p:cNvSpPr>
              <a:spLocks noChangeArrowheads="1"/>
            </p:cNvSpPr>
            <p:nvPr/>
          </p:nvSpPr>
          <p:spPr bwMode="auto">
            <a:xfrm>
              <a:off x="1344" y="350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キーボード制御機能</a:t>
              </a:r>
            </a:p>
          </p:txBody>
        </p:sp>
        <p:sp>
          <p:nvSpPr>
            <p:cNvPr id="29720" name="Rectangle 84"/>
            <p:cNvSpPr>
              <a:spLocks noChangeArrowheads="1"/>
            </p:cNvSpPr>
            <p:nvPr/>
          </p:nvSpPr>
          <p:spPr bwMode="auto">
            <a:xfrm>
              <a:off x="1344" y="374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ディスプレイ制御機能</a:t>
              </a:r>
            </a:p>
          </p:txBody>
        </p:sp>
        <p:sp>
          <p:nvSpPr>
            <p:cNvPr id="29721" name="Rectangle 85"/>
            <p:cNvSpPr>
              <a:spLocks noChangeArrowheads="1"/>
            </p:cNvSpPr>
            <p:nvPr/>
          </p:nvSpPr>
          <p:spPr bwMode="auto">
            <a:xfrm>
              <a:off x="1344" y="3984"/>
              <a:ext cx="1248"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磁気ディスク制御機能</a:t>
              </a:r>
            </a:p>
          </p:txBody>
        </p:sp>
        <p:sp>
          <p:nvSpPr>
            <p:cNvPr id="29722" name="Line 86"/>
            <p:cNvSpPr>
              <a:spLocks noChangeShapeType="1"/>
            </p:cNvSpPr>
            <p:nvPr/>
          </p:nvSpPr>
          <p:spPr bwMode="auto">
            <a:xfrm flipV="1">
              <a:off x="2592" y="1680"/>
              <a:ext cx="1056" cy="192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23" name="Line 87"/>
            <p:cNvSpPr>
              <a:spLocks noChangeShapeType="1"/>
            </p:cNvSpPr>
            <p:nvPr/>
          </p:nvSpPr>
          <p:spPr bwMode="auto">
            <a:xfrm flipV="1">
              <a:off x="2592" y="2496"/>
              <a:ext cx="1056" cy="1344"/>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24" name="Line 88"/>
            <p:cNvSpPr>
              <a:spLocks noChangeShapeType="1"/>
            </p:cNvSpPr>
            <p:nvPr/>
          </p:nvSpPr>
          <p:spPr bwMode="auto">
            <a:xfrm flipV="1">
              <a:off x="2592" y="3360"/>
              <a:ext cx="1056" cy="72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useBgFill="1">
        <p:nvSpPr>
          <p:cNvPr id="34905" name="Text Box 89"/>
          <p:cNvSpPr txBox="1">
            <a:spLocks noChangeArrowheads="1"/>
          </p:cNvSpPr>
          <p:nvPr/>
        </p:nvSpPr>
        <p:spPr bwMode="auto">
          <a:xfrm>
            <a:off x="5105400" y="6035675"/>
            <a:ext cx="3741738" cy="8223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アプリケーション毎に</a:t>
            </a:r>
          </a:p>
          <a:p>
            <a:pPr eaLnBrk="1" hangingPunct="1">
              <a:spcBef>
                <a:spcPct val="0"/>
              </a:spcBef>
              <a:buSzTx/>
              <a:buFontTx/>
              <a:buNone/>
            </a:pPr>
            <a:r>
              <a:rPr lang="ja-JP" altLang="en-US" sz="2400">
                <a:latin typeface="Times New Roman" panose="02020603050405020304" pitchFamily="18" charset="0"/>
              </a:rPr>
              <a:t>各種ハード制御機能が必要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67"/>
                                        </p:tgtEl>
                                        <p:attrNameLst>
                                          <p:attrName>style.visibility</p:attrName>
                                        </p:attrNameLst>
                                      </p:cBhvr>
                                      <p:to>
                                        <p:strVal val="visible"/>
                                      </p:to>
                                    </p:set>
                                    <p:animEffect transition="in" filter="checkerboard(across)">
                                      <p:cBhvr>
                                        <p:cTn id="7" dur="500"/>
                                        <p:tgtEl>
                                          <p:spTgt spid="34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68"/>
                                        </p:tgtEl>
                                        <p:attrNameLst>
                                          <p:attrName>style.visibility</p:attrName>
                                        </p:attrNameLst>
                                      </p:cBhvr>
                                      <p:to>
                                        <p:strVal val="visible"/>
                                      </p:to>
                                    </p:set>
                                    <p:animEffect transition="in" filter="checkerboard(across)">
                                      <p:cBhvr>
                                        <p:cTn id="12" dur="500"/>
                                        <p:tgtEl>
                                          <p:spTgt spid="34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69"/>
                                        </p:tgtEl>
                                        <p:attrNameLst>
                                          <p:attrName>style.visibility</p:attrName>
                                        </p:attrNameLst>
                                      </p:cBhvr>
                                      <p:to>
                                        <p:strVal val="visible"/>
                                      </p:to>
                                    </p:set>
                                    <p:animEffect transition="in" filter="checkerboard(across)">
                                      <p:cBhvr>
                                        <p:cTn id="17" dur="500"/>
                                        <p:tgtEl>
                                          <p:spTgt spid="34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882"/>
                                        </p:tgtEl>
                                        <p:attrNameLst>
                                          <p:attrName>style.visibility</p:attrName>
                                        </p:attrNameLst>
                                      </p:cBhvr>
                                      <p:to>
                                        <p:strVal val="visible"/>
                                      </p:to>
                                    </p:set>
                                    <p:animEffect transition="in" filter="wipe(left)">
                                      <p:cBhvr>
                                        <p:cTn id="22" dur="500"/>
                                        <p:tgtEl>
                                          <p:spTgt spid="348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4885"/>
                                        </p:tgtEl>
                                        <p:attrNameLst>
                                          <p:attrName>style.visibility</p:attrName>
                                        </p:attrNameLst>
                                      </p:cBhvr>
                                      <p:to>
                                        <p:strVal val="visible"/>
                                      </p:to>
                                    </p:set>
                                    <p:animEffect transition="in" filter="wipe(left)">
                                      <p:cBhvr>
                                        <p:cTn id="27" dur="500"/>
                                        <p:tgtEl>
                                          <p:spTgt spid="348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4888"/>
                                        </p:tgtEl>
                                        <p:attrNameLst>
                                          <p:attrName>style.visibility</p:attrName>
                                        </p:attrNameLst>
                                      </p:cBhvr>
                                      <p:to>
                                        <p:strVal val="visible"/>
                                      </p:to>
                                    </p:set>
                                    <p:animEffect transition="in" filter="wipe(left)">
                                      <p:cBhvr>
                                        <p:cTn id="32" dur="500"/>
                                        <p:tgtEl>
                                          <p:spTgt spid="348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4891"/>
                                        </p:tgtEl>
                                        <p:attrNameLst>
                                          <p:attrName>style.visibility</p:attrName>
                                        </p:attrNameLst>
                                      </p:cBhvr>
                                      <p:to>
                                        <p:strVal val="visible"/>
                                      </p:to>
                                    </p:set>
                                    <p:animEffect transition="in" filter="wipe(left)">
                                      <p:cBhvr>
                                        <p:cTn id="37" dur="500"/>
                                        <p:tgtEl>
                                          <p:spTgt spid="348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4898"/>
                                        </p:tgtEl>
                                        <p:attrNameLst>
                                          <p:attrName>style.visibility</p:attrName>
                                        </p:attrNameLst>
                                      </p:cBhvr>
                                      <p:to>
                                        <p:strVal val="visible"/>
                                      </p:to>
                                    </p:set>
                                    <p:animEffect transition="in" filter="wipe(left)">
                                      <p:cBhvr>
                                        <p:cTn id="42" dur="500"/>
                                        <p:tgtEl>
                                          <p:spTgt spid="348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4905"/>
                                        </p:tgtEl>
                                        <p:attrNameLst>
                                          <p:attrName>style.visibility</p:attrName>
                                        </p:attrNameLst>
                                      </p:cBhvr>
                                      <p:to>
                                        <p:strVal val="visible"/>
                                      </p:to>
                                    </p:set>
                                    <p:anim calcmode="lin" valueType="num">
                                      <p:cBhvr additive="base">
                                        <p:cTn id="47" dur="500" fill="hold"/>
                                        <p:tgtEl>
                                          <p:spTgt spid="34905"/>
                                        </p:tgtEl>
                                        <p:attrNameLst>
                                          <p:attrName>ppt_x</p:attrName>
                                        </p:attrNameLst>
                                      </p:cBhvr>
                                      <p:tavLst>
                                        <p:tav tm="0">
                                          <p:val>
                                            <p:strVal val="#ppt_x"/>
                                          </p:val>
                                        </p:tav>
                                        <p:tav tm="100000">
                                          <p:val>
                                            <p:strVal val="#ppt_x"/>
                                          </p:val>
                                        </p:tav>
                                      </p:tavLst>
                                    </p:anim>
                                    <p:anim calcmode="lin" valueType="num">
                                      <p:cBhvr additive="base">
                                        <p:cTn id="48" dur="500" fill="hold"/>
                                        <p:tgtEl>
                                          <p:spTgt spid="349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67" grpId="0" animBg="1" autoUpdateAnimBg="0"/>
      <p:bldP spid="34868" grpId="0" animBg="1" autoUpdateAnimBg="0"/>
      <p:bldP spid="34869" grpId="0" animBg="1" autoUpdateAnimBg="0"/>
      <p:bldP spid="3490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があれば…</a:t>
            </a:r>
          </a:p>
        </p:txBody>
      </p:sp>
      <p:pic>
        <p:nvPicPr>
          <p:cNvPr id="30723" name="Picture 3" descr="キーボー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3144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5715000" y="2743200"/>
            <a:ext cx="157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キーボード</a:t>
            </a:r>
          </a:p>
        </p:txBody>
      </p:sp>
      <p:pic>
        <p:nvPicPr>
          <p:cNvPr id="30725" name="Picture 5" descr="ディスプレイ"/>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352800"/>
            <a:ext cx="11652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5638800" y="4267200"/>
            <a:ext cx="173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ディスプレイ</a:t>
            </a:r>
          </a:p>
        </p:txBody>
      </p:sp>
      <p:sp>
        <p:nvSpPr>
          <p:cNvPr id="30727" name="AutoShape 7"/>
          <p:cNvSpPr>
            <a:spLocks noChangeArrowheads="1"/>
          </p:cNvSpPr>
          <p:nvPr/>
        </p:nvSpPr>
        <p:spPr bwMode="auto">
          <a:xfrm>
            <a:off x="5943600" y="4876800"/>
            <a:ext cx="1066800" cy="685800"/>
          </a:xfrm>
          <a:prstGeom prst="flowChartMagneticDisk">
            <a:avLst/>
          </a:pr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0728" name="Text Box 8"/>
          <p:cNvSpPr txBox="1">
            <a:spLocks noChangeArrowheads="1"/>
          </p:cNvSpPr>
          <p:nvPr/>
        </p:nvSpPr>
        <p:spPr bwMode="auto">
          <a:xfrm>
            <a:off x="5486400" y="5638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30729" name="Rectangle 9"/>
          <p:cNvSpPr>
            <a:spLocks noChangeArrowheads="1"/>
          </p:cNvSpPr>
          <p:nvPr/>
        </p:nvSpPr>
        <p:spPr bwMode="auto">
          <a:xfrm>
            <a:off x="5410200" y="1905000"/>
            <a:ext cx="2209800" cy="44196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0730" name="Text Box 10"/>
          <p:cNvSpPr txBox="1">
            <a:spLocks noChangeArrowheads="1"/>
          </p:cNvSpPr>
          <p:nvPr/>
        </p:nvSpPr>
        <p:spPr bwMode="auto">
          <a:xfrm>
            <a:off x="5486400" y="1600200"/>
            <a:ext cx="17875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ハードウェア</a:t>
            </a:r>
          </a:p>
        </p:txBody>
      </p:sp>
      <p:sp>
        <p:nvSpPr>
          <p:cNvPr id="30731" name="Rectangle 15"/>
          <p:cNvSpPr>
            <a:spLocks noChangeArrowheads="1"/>
          </p:cNvSpPr>
          <p:nvPr/>
        </p:nvSpPr>
        <p:spPr bwMode="auto">
          <a:xfrm>
            <a:off x="914400" y="5334000"/>
            <a:ext cx="1143000" cy="15240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0732" name="Text Box 16"/>
          <p:cNvSpPr txBox="1">
            <a:spLocks noChangeArrowheads="1"/>
          </p:cNvSpPr>
          <p:nvPr/>
        </p:nvSpPr>
        <p:spPr bwMode="auto">
          <a:xfrm>
            <a:off x="914400" y="5105400"/>
            <a:ext cx="10985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表計算</a:t>
            </a:r>
          </a:p>
        </p:txBody>
      </p:sp>
      <p:sp>
        <p:nvSpPr>
          <p:cNvPr id="30733" name="Rectangle 18"/>
          <p:cNvSpPr>
            <a:spLocks noChangeArrowheads="1"/>
          </p:cNvSpPr>
          <p:nvPr/>
        </p:nvSpPr>
        <p:spPr bwMode="auto">
          <a:xfrm>
            <a:off x="914400" y="3581400"/>
            <a:ext cx="1143000" cy="15240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0734" name="Text Box 19"/>
          <p:cNvSpPr txBox="1">
            <a:spLocks noChangeArrowheads="1"/>
          </p:cNvSpPr>
          <p:nvPr/>
        </p:nvSpPr>
        <p:spPr bwMode="auto">
          <a:xfrm>
            <a:off x="457200" y="3352800"/>
            <a:ext cx="2076450"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ウェブブラウザ</a:t>
            </a:r>
          </a:p>
        </p:txBody>
      </p:sp>
      <p:grpSp>
        <p:nvGrpSpPr>
          <p:cNvPr id="36909" name="Group 45"/>
          <p:cNvGrpSpPr>
            <a:grpSpLocks/>
          </p:cNvGrpSpPr>
          <p:nvPr/>
        </p:nvGrpSpPr>
        <p:grpSpPr bwMode="auto">
          <a:xfrm>
            <a:off x="990600" y="2209800"/>
            <a:ext cx="990600" cy="4419600"/>
            <a:chOff x="624" y="1392"/>
            <a:chExt cx="624" cy="2784"/>
          </a:xfrm>
        </p:grpSpPr>
        <p:sp>
          <p:nvSpPr>
            <p:cNvPr id="30755" name="Rectangle 13"/>
            <p:cNvSpPr>
              <a:spLocks noChangeArrowheads="1"/>
            </p:cNvSpPr>
            <p:nvPr/>
          </p:nvSpPr>
          <p:spPr bwMode="auto">
            <a:xfrm>
              <a:off x="624" y="3600"/>
              <a:ext cx="624"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表計算</a:t>
              </a:r>
            </a:p>
            <a:p>
              <a:pPr algn="ctr" eaLnBrk="1" hangingPunct="1">
                <a:spcBef>
                  <a:spcPct val="0"/>
                </a:spcBef>
                <a:buSzTx/>
                <a:buFontTx/>
                <a:buNone/>
              </a:pPr>
              <a:r>
                <a:rPr lang="ja-JP" altLang="en-US" sz="2000">
                  <a:latin typeface="Times New Roman" panose="02020603050405020304" pitchFamily="18" charset="0"/>
                </a:rPr>
                <a:t>機能</a:t>
              </a:r>
            </a:p>
          </p:txBody>
        </p:sp>
        <p:sp>
          <p:nvSpPr>
            <p:cNvPr id="30756" name="Rectangle 12"/>
            <p:cNvSpPr>
              <a:spLocks noChangeArrowheads="1"/>
            </p:cNvSpPr>
            <p:nvPr/>
          </p:nvSpPr>
          <p:spPr bwMode="auto">
            <a:xfrm>
              <a:off x="624" y="2496"/>
              <a:ext cx="624"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ブラウズ</a:t>
              </a:r>
            </a:p>
            <a:p>
              <a:pPr algn="ctr" eaLnBrk="1" hangingPunct="1">
                <a:spcBef>
                  <a:spcPct val="0"/>
                </a:spcBef>
                <a:buSzTx/>
                <a:buFontTx/>
                <a:buNone/>
              </a:pPr>
              <a:r>
                <a:rPr lang="ja-JP" altLang="en-US" sz="2000">
                  <a:latin typeface="Times New Roman" panose="02020603050405020304" pitchFamily="18" charset="0"/>
                </a:rPr>
                <a:t>機能</a:t>
              </a:r>
            </a:p>
          </p:txBody>
        </p:sp>
        <p:sp>
          <p:nvSpPr>
            <p:cNvPr id="30757" name="Rectangle 11"/>
            <p:cNvSpPr>
              <a:spLocks noChangeArrowheads="1"/>
            </p:cNvSpPr>
            <p:nvPr/>
          </p:nvSpPr>
          <p:spPr bwMode="auto">
            <a:xfrm>
              <a:off x="624" y="1392"/>
              <a:ext cx="624"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000">
                  <a:latin typeface="Times New Roman" panose="02020603050405020304" pitchFamily="18" charset="0"/>
                </a:rPr>
                <a:t>エディタ</a:t>
              </a:r>
            </a:p>
            <a:p>
              <a:pPr algn="ctr" eaLnBrk="1" hangingPunct="1">
                <a:spcBef>
                  <a:spcPct val="0"/>
                </a:spcBef>
                <a:buSzTx/>
                <a:buFontTx/>
                <a:buNone/>
              </a:pPr>
              <a:r>
                <a:rPr lang="ja-JP" altLang="en-US" sz="2000">
                  <a:latin typeface="Times New Roman" panose="02020603050405020304" pitchFamily="18" charset="0"/>
                </a:rPr>
                <a:t>機能</a:t>
              </a:r>
            </a:p>
          </p:txBody>
        </p:sp>
      </p:grpSp>
      <p:sp>
        <p:nvSpPr>
          <p:cNvPr id="30736" name="Rectangle 21"/>
          <p:cNvSpPr>
            <a:spLocks noChangeArrowheads="1"/>
          </p:cNvSpPr>
          <p:nvPr/>
        </p:nvSpPr>
        <p:spPr bwMode="auto">
          <a:xfrm>
            <a:off x="914400" y="1828800"/>
            <a:ext cx="1143000" cy="15240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0737" name="Text Box 22"/>
          <p:cNvSpPr txBox="1">
            <a:spLocks noChangeArrowheads="1"/>
          </p:cNvSpPr>
          <p:nvPr/>
        </p:nvSpPr>
        <p:spPr bwMode="auto">
          <a:xfrm>
            <a:off x="457200" y="1600200"/>
            <a:ext cx="22193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テキストエディタ</a:t>
            </a:r>
          </a:p>
        </p:txBody>
      </p:sp>
      <p:grpSp>
        <p:nvGrpSpPr>
          <p:cNvPr id="36910" name="Group 46"/>
          <p:cNvGrpSpPr>
            <a:grpSpLocks/>
          </p:cNvGrpSpPr>
          <p:nvPr/>
        </p:nvGrpSpPr>
        <p:grpSpPr bwMode="auto">
          <a:xfrm>
            <a:off x="2895600" y="2212975"/>
            <a:ext cx="1752600" cy="3654425"/>
            <a:chOff x="1824" y="1394"/>
            <a:chExt cx="1104" cy="2302"/>
          </a:xfrm>
        </p:grpSpPr>
        <p:sp>
          <p:nvSpPr>
            <p:cNvPr id="30753" name="Rectangle 28"/>
            <p:cNvSpPr>
              <a:spLocks noChangeArrowheads="1"/>
            </p:cNvSpPr>
            <p:nvPr/>
          </p:nvSpPr>
          <p:spPr bwMode="auto">
            <a:xfrm>
              <a:off x="1824" y="1632"/>
              <a:ext cx="1104" cy="2064"/>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0754" name="Text Box 29"/>
            <p:cNvSpPr txBox="1">
              <a:spLocks noChangeArrowheads="1"/>
            </p:cNvSpPr>
            <p:nvPr/>
          </p:nvSpPr>
          <p:spPr bwMode="auto">
            <a:xfrm>
              <a:off x="1920" y="1394"/>
              <a:ext cx="484" cy="40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3600">
                  <a:latin typeface="Times New Roman" panose="02020603050405020304" pitchFamily="18" charset="0"/>
                </a:rPr>
                <a:t>OS</a:t>
              </a:r>
            </a:p>
          </p:txBody>
        </p:sp>
      </p:grpSp>
      <p:grpSp>
        <p:nvGrpSpPr>
          <p:cNvPr id="36901" name="Group 37"/>
          <p:cNvGrpSpPr>
            <a:grpSpLocks/>
          </p:cNvGrpSpPr>
          <p:nvPr/>
        </p:nvGrpSpPr>
        <p:grpSpPr bwMode="auto">
          <a:xfrm>
            <a:off x="2971800" y="2667000"/>
            <a:ext cx="2819400" cy="1066800"/>
            <a:chOff x="1872" y="1680"/>
            <a:chExt cx="1776" cy="672"/>
          </a:xfrm>
        </p:grpSpPr>
        <p:sp>
          <p:nvSpPr>
            <p:cNvPr id="30751" name="Rectangle 31"/>
            <p:cNvSpPr>
              <a:spLocks noChangeArrowheads="1"/>
            </p:cNvSpPr>
            <p:nvPr/>
          </p:nvSpPr>
          <p:spPr bwMode="auto">
            <a:xfrm>
              <a:off x="1872" y="1872"/>
              <a:ext cx="1008"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キーボード</a:t>
              </a:r>
            </a:p>
            <a:p>
              <a:pPr algn="ctr" eaLnBrk="1" hangingPunct="1">
                <a:spcBef>
                  <a:spcPct val="0"/>
                </a:spcBef>
                <a:buSzTx/>
                <a:buFontTx/>
                <a:buNone/>
              </a:pPr>
              <a:r>
                <a:rPr lang="ja-JP" altLang="en-US" sz="1600">
                  <a:latin typeface="Times New Roman" panose="02020603050405020304" pitchFamily="18" charset="0"/>
                </a:rPr>
                <a:t>制御機能</a:t>
              </a:r>
            </a:p>
          </p:txBody>
        </p:sp>
        <p:sp>
          <p:nvSpPr>
            <p:cNvPr id="30752" name="Line 34"/>
            <p:cNvSpPr>
              <a:spLocks noChangeShapeType="1"/>
            </p:cNvSpPr>
            <p:nvPr/>
          </p:nvSpPr>
          <p:spPr bwMode="auto">
            <a:xfrm flipV="1">
              <a:off x="2880" y="1680"/>
              <a:ext cx="768" cy="432"/>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6902" name="Group 38"/>
          <p:cNvGrpSpPr>
            <a:grpSpLocks/>
          </p:cNvGrpSpPr>
          <p:nvPr/>
        </p:nvGrpSpPr>
        <p:grpSpPr bwMode="auto">
          <a:xfrm>
            <a:off x="2971800" y="3962400"/>
            <a:ext cx="2819400" cy="762000"/>
            <a:chOff x="1872" y="2496"/>
            <a:chExt cx="1776" cy="480"/>
          </a:xfrm>
        </p:grpSpPr>
        <p:sp>
          <p:nvSpPr>
            <p:cNvPr id="30749" name="Rectangle 32"/>
            <p:cNvSpPr>
              <a:spLocks noChangeArrowheads="1"/>
            </p:cNvSpPr>
            <p:nvPr/>
          </p:nvSpPr>
          <p:spPr bwMode="auto">
            <a:xfrm>
              <a:off x="1872" y="2496"/>
              <a:ext cx="1008"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ディスプレイ</a:t>
              </a:r>
            </a:p>
            <a:p>
              <a:pPr algn="ctr" eaLnBrk="1" hangingPunct="1">
                <a:spcBef>
                  <a:spcPct val="0"/>
                </a:spcBef>
                <a:buSzTx/>
                <a:buFontTx/>
                <a:buNone/>
              </a:pPr>
              <a:r>
                <a:rPr lang="ja-JP" altLang="en-US" sz="1600">
                  <a:latin typeface="Times New Roman" panose="02020603050405020304" pitchFamily="18" charset="0"/>
                </a:rPr>
                <a:t>制御機能</a:t>
              </a:r>
            </a:p>
          </p:txBody>
        </p:sp>
        <p:sp>
          <p:nvSpPr>
            <p:cNvPr id="30750" name="Line 35"/>
            <p:cNvSpPr>
              <a:spLocks noChangeShapeType="1"/>
            </p:cNvSpPr>
            <p:nvPr/>
          </p:nvSpPr>
          <p:spPr bwMode="auto">
            <a:xfrm flipV="1">
              <a:off x="2880" y="2496"/>
              <a:ext cx="768" cy="24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6903" name="Group 39"/>
          <p:cNvGrpSpPr>
            <a:grpSpLocks/>
          </p:cNvGrpSpPr>
          <p:nvPr/>
        </p:nvGrpSpPr>
        <p:grpSpPr bwMode="auto">
          <a:xfrm>
            <a:off x="2971800" y="4953000"/>
            <a:ext cx="2819400" cy="762000"/>
            <a:chOff x="1872" y="3120"/>
            <a:chExt cx="1776" cy="480"/>
          </a:xfrm>
        </p:grpSpPr>
        <p:sp>
          <p:nvSpPr>
            <p:cNvPr id="30747" name="Rectangle 33"/>
            <p:cNvSpPr>
              <a:spLocks noChangeArrowheads="1"/>
            </p:cNvSpPr>
            <p:nvPr/>
          </p:nvSpPr>
          <p:spPr bwMode="auto">
            <a:xfrm>
              <a:off x="1872" y="3120"/>
              <a:ext cx="1008" cy="4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1600">
                  <a:latin typeface="Times New Roman" panose="02020603050405020304" pitchFamily="18" charset="0"/>
                </a:rPr>
                <a:t>磁気ディスク</a:t>
              </a:r>
            </a:p>
            <a:p>
              <a:pPr algn="ctr" eaLnBrk="1" hangingPunct="1">
                <a:spcBef>
                  <a:spcPct val="0"/>
                </a:spcBef>
                <a:buSzTx/>
                <a:buFontTx/>
                <a:buNone/>
              </a:pPr>
              <a:r>
                <a:rPr lang="ja-JP" altLang="en-US" sz="1600">
                  <a:latin typeface="Times New Roman" panose="02020603050405020304" pitchFamily="18" charset="0"/>
                </a:rPr>
                <a:t>制御機能</a:t>
              </a:r>
            </a:p>
          </p:txBody>
        </p:sp>
        <p:sp>
          <p:nvSpPr>
            <p:cNvPr id="30748" name="Line 36"/>
            <p:cNvSpPr>
              <a:spLocks noChangeShapeType="1"/>
            </p:cNvSpPr>
            <p:nvPr/>
          </p:nvSpPr>
          <p:spPr bwMode="auto">
            <a:xfrm flipV="1">
              <a:off x="2880" y="3360"/>
              <a:ext cx="768"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36908" name="Group 44"/>
          <p:cNvGrpSpPr>
            <a:grpSpLocks/>
          </p:cNvGrpSpPr>
          <p:nvPr/>
        </p:nvGrpSpPr>
        <p:grpSpPr bwMode="auto">
          <a:xfrm>
            <a:off x="2057400" y="2743200"/>
            <a:ext cx="838200" cy="3429000"/>
            <a:chOff x="1296" y="1728"/>
            <a:chExt cx="528" cy="2160"/>
          </a:xfrm>
        </p:grpSpPr>
        <p:sp>
          <p:nvSpPr>
            <p:cNvPr id="30744" name="Line 41"/>
            <p:cNvSpPr>
              <a:spLocks noChangeShapeType="1"/>
            </p:cNvSpPr>
            <p:nvPr/>
          </p:nvSpPr>
          <p:spPr bwMode="auto">
            <a:xfrm>
              <a:off x="1296" y="1728"/>
              <a:ext cx="480" cy="144"/>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0745" name="Line 42"/>
            <p:cNvSpPr>
              <a:spLocks noChangeShapeType="1"/>
            </p:cNvSpPr>
            <p:nvPr/>
          </p:nvSpPr>
          <p:spPr bwMode="auto">
            <a:xfrm flipV="1">
              <a:off x="1296" y="2688"/>
              <a:ext cx="528" cy="96"/>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0746" name="Line 43"/>
            <p:cNvSpPr>
              <a:spLocks noChangeShapeType="1"/>
            </p:cNvSpPr>
            <p:nvPr/>
          </p:nvSpPr>
          <p:spPr bwMode="auto">
            <a:xfrm flipV="1">
              <a:off x="1296" y="3360"/>
              <a:ext cx="528" cy="528"/>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useBgFill="1">
        <p:nvSpPr>
          <p:cNvPr id="36911" name="Text Box 47"/>
          <p:cNvSpPr txBox="1">
            <a:spLocks noChangeArrowheads="1"/>
          </p:cNvSpPr>
          <p:nvPr/>
        </p:nvSpPr>
        <p:spPr bwMode="auto">
          <a:xfrm>
            <a:off x="2209800" y="6248400"/>
            <a:ext cx="6651625" cy="457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各アプリケーションは</a:t>
            </a:r>
            <a:r>
              <a:rPr lang="en-US" altLang="ja-JP" sz="2400">
                <a:latin typeface="Times New Roman" panose="02020603050405020304" pitchFamily="18" charset="0"/>
              </a:rPr>
              <a:t>OS</a:t>
            </a:r>
            <a:r>
              <a:rPr lang="ja-JP" altLang="en-US" sz="2400">
                <a:latin typeface="Times New Roman" panose="02020603050405020304" pitchFamily="18" charset="0"/>
              </a:rPr>
              <a:t>とのみやり取りすればいい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910"/>
                                        </p:tgtEl>
                                        <p:attrNameLst>
                                          <p:attrName>style.visibility</p:attrName>
                                        </p:attrNameLst>
                                      </p:cBhvr>
                                      <p:to>
                                        <p:strVal val="visible"/>
                                      </p:to>
                                    </p:set>
                                    <p:animEffect transition="in" filter="checkerboard(across)">
                                      <p:cBhvr>
                                        <p:cTn id="7" dur="500"/>
                                        <p:tgtEl>
                                          <p:spTgt spid="36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901"/>
                                        </p:tgtEl>
                                        <p:attrNameLst>
                                          <p:attrName>style.visibility</p:attrName>
                                        </p:attrNameLst>
                                      </p:cBhvr>
                                      <p:to>
                                        <p:strVal val="visible"/>
                                      </p:to>
                                    </p:set>
                                    <p:animEffect transition="in" filter="wipe(left)">
                                      <p:cBhvr>
                                        <p:cTn id="12" dur="500"/>
                                        <p:tgtEl>
                                          <p:spTgt spid="36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902"/>
                                        </p:tgtEl>
                                        <p:attrNameLst>
                                          <p:attrName>style.visibility</p:attrName>
                                        </p:attrNameLst>
                                      </p:cBhvr>
                                      <p:to>
                                        <p:strVal val="visible"/>
                                      </p:to>
                                    </p:set>
                                    <p:animEffect transition="in" filter="wipe(left)">
                                      <p:cBhvr>
                                        <p:cTn id="17" dur="500"/>
                                        <p:tgtEl>
                                          <p:spTgt spid="369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903"/>
                                        </p:tgtEl>
                                        <p:attrNameLst>
                                          <p:attrName>style.visibility</p:attrName>
                                        </p:attrNameLst>
                                      </p:cBhvr>
                                      <p:to>
                                        <p:strVal val="visible"/>
                                      </p:to>
                                    </p:set>
                                    <p:animEffect transition="in" filter="wipe(left)">
                                      <p:cBhvr>
                                        <p:cTn id="22" dur="500"/>
                                        <p:tgtEl>
                                          <p:spTgt spid="369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6909"/>
                                        </p:tgtEl>
                                        <p:attrNameLst>
                                          <p:attrName>style.visibility</p:attrName>
                                        </p:attrNameLst>
                                      </p:cBhvr>
                                      <p:to>
                                        <p:strVal val="visible"/>
                                      </p:to>
                                    </p:set>
                                    <p:animEffect transition="in" filter="checkerboard(across)">
                                      <p:cBhvr>
                                        <p:cTn id="27" dur="500"/>
                                        <p:tgtEl>
                                          <p:spTgt spid="369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6908"/>
                                        </p:tgtEl>
                                        <p:attrNameLst>
                                          <p:attrName>style.visibility</p:attrName>
                                        </p:attrNameLst>
                                      </p:cBhvr>
                                      <p:to>
                                        <p:strVal val="visible"/>
                                      </p:to>
                                    </p:set>
                                    <p:animEffect transition="in" filter="wipe(left)">
                                      <p:cBhvr>
                                        <p:cTn id="32" dur="500"/>
                                        <p:tgtEl>
                                          <p:spTgt spid="369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911"/>
                                        </p:tgtEl>
                                        <p:attrNameLst>
                                          <p:attrName>style.visibility</p:attrName>
                                        </p:attrNameLst>
                                      </p:cBhvr>
                                      <p:to>
                                        <p:strVal val="visible"/>
                                      </p:to>
                                    </p:set>
                                    <p:anim calcmode="lin" valueType="num">
                                      <p:cBhvr additive="base">
                                        <p:cTn id="37" dur="500" fill="hold"/>
                                        <p:tgtEl>
                                          <p:spTgt spid="36911"/>
                                        </p:tgtEl>
                                        <p:attrNameLst>
                                          <p:attrName>ppt_x</p:attrName>
                                        </p:attrNameLst>
                                      </p:cBhvr>
                                      <p:tavLst>
                                        <p:tav tm="0">
                                          <p:val>
                                            <p:strVal val="#ppt_x"/>
                                          </p:val>
                                        </p:tav>
                                        <p:tav tm="100000">
                                          <p:val>
                                            <p:strVal val="#ppt_x"/>
                                          </p:val>
                                        </p:tav>
                                      </p:tavLst>
                                    </p:anim>
                                    <p:anim calcmode="lin" valueType="num">
                                      <p:cBhvr additive="base">
                                        <p:cTn id="38" dur="500" fill="hold"/>
                                        <p:tgtEl>
                                          <p:spTgt spid="369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昨年度の受講状況</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21604258"/>
              </p:ext>
            </p:extLst>
          </p:nvPr>
        </p:nvGraphicFramePr>
        <p:xfrm>
          <a:off x="304798" y="1879943"/>
          <a:ext cx="8534393" cy="3627120"/>
        </p:xfrm>
        <a:graphic>
          <a:graphicData uri="http://schemas.openxmlformats.org/drawingml/2006/table">
            <a:tbl>
              <a:tblPr firstRow="1" bandRow="1">
                <a:tableStyleId>{5C22544A-7EE6-4342-B048-85BDC9FD1C3A}</a:tableStyleId>
              </a:tblPr>
              <a:tblGrid>
                <a:gridCol w="1219199">
                  <a:extLst>
                    <a:ext uri="{9D8B030D-6E8A-4147-A177-3AD203B41FA5}">
                      <a16:colId xmlns:a16="http://schemas.microsoft.com/office/drawing/2014/main" val="20000"/>
                    </a:ext>
                  </a:extLst>
                </a:gridCol>
                <a:gridCol w="1219199">
                  <a:extLst>
                    <a:ext uri="{9D8B030D-6E8A-4147-A177-3AD203B41FA5}">
                      <a16:colId xmlns:a16="http://schemas.microsoft.com/office/drawing/2014/main" val="20001"/>
                    </a:ext>
                  </a:extLst>
                </a:gridCol>
                <a:gridCol w="1219199">
                  <a:extLst>
                    <a:ext uri="{9D8B030D-6E8A-4147-A177-3AD203B41FA5}">
                      <a16:colId xmlns:a16="http://schemas.microsoft.com/office/drawing/2014/main" val="20002"/>
                    </a:ext>
                  </a:extLst>
                </a:gridCol>
                <a:gridCol w="1219199">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gridCol w="1219199">
                  <a:extLst>
                    <a:ext uri="{9D8B030D-6E8A-4147-A177-3AD203B41FA5}">
                      <a16:colId xmlns:a16="http://schemas.microsoft.com/office/drawing/2014/main" val="20005"/>
                    </a:ext>
                  </a:extLst>
                </a:gridCol>
                <a:gridCol w="1219199">
                  <a:extLst>
                    <a:ext uri="{9D8B030D-6E8A-4147-A177-3AD203B41FA5}">
                      <a16:colId xmlns:a16="http://schemas.microsoft.com/office/drawing/2014/main" val="20006"/>
                    </a:ext>
                  </a:extLst>
                </a:gridCol>
              </a:tblGrid>
              <a:tr h="604520">
                <a:tc>
                  <a:txBody>
                    <a:bodyPr/>
                    <a:lstStyle/>
                    <a:p>
                      <a:pPr algn="ctr"/>
                      <a:r>
                        <a:rPr kumimoji="1" lang="ja-JP" altLang="en-US" sz="2000" baseline="0" dirty="0">
                          <a:latin typeface="Times New Roman" panose="02020603050405020304" pitchFamily="18" charset="0"/>
                        </a:rPr>
                        <a:t>学年</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コース</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受講者数</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合格</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不可</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不受</a:t>
                      </a:r>
                    </a:p>
                  </a:txBody>
                  <a:tcPr anchor="ctr">
                    <a:solidFill>
                      <a:srgbClr val="003300"/>
                    </a:solidFill>
                  </a:tcPr>
                </a:tc>
                <a:tc>
                  <a:txBody>
                    <a:bodyPr/>
                    <a:lstStyle/>
                    <a:p>
                      <a:pPr algn="ctr"/>
                      <a:r>
                        <a:rPr kumimoji="1" lang="ja-JP" altLang="en-US" sz="2000" baseline="0" dirty="0">
                          <a:latin typeface="Times New Roman" panose="02020603050405020304" pitchFamily="18" charset="0"/>
                        </a:rPr>
                        <a:t>合格率</a:t>
                      </a:r>
                    </a:p>
                  </a:txBody>
                  <a:tcPr anchor="ctr">
                    <a:solidFill>
                      <a:srgbClr val="003300"/>
                    </a:solidFill>
                  </a:tcPr>
                </a:tc>
                <a:extLst>
                  <a:ext uri="{0D108BD9-81ED-4DB2-BD59-A6C34878D82A}">
                    <a16:rowId xmlns:a16="http://schemas.microsoft.com/office/drawing/2014/main" val="10000"/>
                  </a:ext>
                </a:extLst>
              </a:tr>
              <a:tr h="604520">
                <a:tc>
                  <a:txBody>
                    <a:bodyPr/>
                    <a:lstStyle/>
                    <a:p>
                      <a:pPr algn="ctr"/>
                      <a:r>
                        <a:rPr kumimoji="1" lang="en-US" altLang="ja-JP" sz="2400" baseline="0" dirty="0">
                          <a:latin typeface="Times New Roman" panose="02020603050405020304" pitchFamily="18" charset="0"/>
                        </a:rPr>
                        <a:t>2</a:t>
                      </a:r>
                      <a:endParaRPr kumimoji="1" lang="ja-JP" altLang="en-US" sz="2400" baseline="0" dirty="0">
                        <a:latin typeface="Times New Roman" panose="02020603050405020304" pitchFamily="18" charset="0"/>
                      </a:endParaRPr>
                    </a:p>
                  </a:txBody>
                  <a:tcPr anchor="ctr"/>
                </a:tc>
                <a:tc>
                  <a:txBody>
                    <a:bodyPr/>
                    <a:lstStyle/>
                    <a:p>
                      <a:pPr algn="ctr"/>
                      <a:r>
                        <a:rPr kumimoji="1" lang="ja-JP" altLang="en-US" sz="2000" baseline="0" dirty="0">
                          <a:latin typeface="Times New Roman" panose="02020603050405020304" pitchFamily="18" charset="0"/>
                        </a:rPr>
                        <a:t>システム</a:t>
                      </a:r>
                    </a:p>
                  </a:txBody>
                  <a:tcPr anchor="ctr"/>
                </a:tc>
                <a:tc>
                  <a:txBody>
                    <a:bodyPr/>
                    <a:lstStyle/>
                    <a:p>
                      <a:pPr algn="ctr"/>
                      <a:r>
                        <a:rPr kumimoji="1" lang="en-US" altLang="ja-JP" sz="2400" baseline="0" dirty="0">
                          <a:latin typeface="Times New Roman" panose="02020603050405020304" pitchFamily="18" charset="0"/>
                        </a:rPr>
                        <a:t>89</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85</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3</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97%</a:t>
                      </a:r>
                      <a:endParaRPr kumimoji="1" lang="ja-JP" altLang="en-US" sz="2400" baseline="0" dirty="0">
                        <a:latin typeface="Times New Roman" panose="02020603050405020304" pitchFamily="18" charset="0"/>
                      </a:endParaRPr>
                    </a:p>
                  </a:txBody>
                  <a:tcPr anchor="ctr"/>
                </a:tc>
                <a:extLst>
                  <a:ext uri="{0D108BD9-81ED-4DB2-BD59-A6C34878D82A}">
                    <a16:rowId xmlns:a16="http://schemas.microsoft.com/office/drawing/2014/main" val="10001"/>
                  </a:ext>
                </a:extLst>
              </a:tr>
              <a:tr h="604520">
                <a:tc>
                  <a:txBody>
                    <a:bodyPr/>
                    <a:lstStyle/>
                    <a:p>
                      <a:pPr algn="ctr"/>
                      <a:r>
                        <a:rPr kumimoji="1" lang="en-US" altLang="ja-JP" sz="2400" baseline="0" dirty="0">
                          <a:latin typeface="Times New Roman" panose="02020603050405020304" pitchFamily="18" charset="0"/>
                        </a:rPr>
                        <a:t>2</a:t>
                      </a:r>
                      <a:endParaRPr kumimoji="1" lang="ja-JP" altLang="en-US" sz="2400" baseline="0" dirty="0">
                        <a:latin typeface="Times New Roman" panose="02020603050405020304" pitchFamily="18" charset="0"/>
                      </a:endParaRPr>
                    </a:p>
                  </a:txBody>
                  <a:tcPr anchor="ctr"/>
                </a:tc>
                <a:tc>
                  <a:txBody>
                    <a:bodyPr/>
                    <a:lstStyle/>
                    <a:p>
                      <a:pPr algn="ctr"/>
                      <a:r>
                        <a:rPr kumimoji="1" lang="ja-JP" altLang="en-US" sz="2000" baseline="0" dirty="0">
                          <a:latin typeface="Times New Roman" panose="02020603050405020304" pitchFamily="18" charset="0"/>
                        </a:rPr>
                        <a:t>メディア</a:t>
                      </a:r>
                    </a:p>
                  </a:txBody>
                  <a:tcPr anchor="ctr"/>
                </a:tc>
                <a:tc>
                  <a:txBody>
                    <a:bodyPr/>
                    <a:lstStyle/>
                    <a:p>
                      <a:pPr algn="ctr"/>
                      <a:r>
                        <a:rPr kumimoji="1" lang="en-US" altLang="ja-JP" sz="2400" baseline="0" dirty="0">
                          <a:latin typeface="Times New Roman" panose="02020603050405020304" pitchFamily="18" charset="0"/>
                        </a:rPr>
                        <a:t>4</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3</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75%</a:t>
                      </a:r>
                      <a:endParaRPr kumimoji="1" lang="ja-JP" altLang="en-US" sz="2400" baseline="0" dirty="0">
                        <a:latin typeface="Times New Roman" panose="02020603050405020304" pitchFamily="18" charset="0"/>
                      </a:endParaRPr>
                    </a:p>
                  </a:txBody>
                  <a:tcPr anchor="ctr"/>
                </a:tc>
                <a:extLst>
                  <a:ext uri="{0D108BD9-81ED-4DB2-BD59-A6C34878D82A}">
                    <a16:rowId xmlns:a16="http://schemas.microsoft.com/office/drawing/2014/main" val="2080400752"/>
                  </a:ext>
                </a:extLst>
              </a:tr>
              <a:tr h="604520">
                <a:tc>
                  <a:txBody>
                    <a:bodyPr/>
                    <a:lstStyle/>
                    <a:p>
                      <a:pPr algn="ctr"/>
                      <a:r>
                        <a:rPr kumimoji="1" lang="en-US" altLang="ja-JP" sz="2400" baseline="0" dirty="0">
                          <a:latin typeface="Times New Roman" panose="02020603050405020304" pitchFamily="18" charset="0"/>
                        </a:rPr>
                        <a:t>3</a:t>
                      </a:r>
                      <a:endParaRPr kumimoji="1" lang="ja-JP" altLang="en-US" sz="2400" baseline="0" dirty="0">
                        <a:latin typeface="Times New Roman" panose="02020603050405020304" pitchFamily="18" charset="0"/>
                      </a:endParaRPr>
                    </a:p>
                  </a:txBody>
                  <a:tcPr anchor="ctr"/>
                </a:tc>
                <a:tc>
                  <a:txBody>
                    <a:bodyPr/>
                    <a:lstStyle/>
                    <a:p>
                      <a:pPr algn="ctr"/>
                      <a:r>
                        <a:rPr kumimoji="1" lang="ja-JP" altLang="en-US" sz="2000" baseline="0" dirty="0">
                          <a:latin typeface="Times New Roman" panose="02020603050405020304" pitchFamily="18" charset="0"/>
                        </a:rPr>
                        <a:t>システム</a:t>
                      </a:r>
                    </a:p>
                  </a:txBody>
                  <a:tcPr anchor="ctr"/>
                </a:tc>
                <a:tc>
                  <a:txBody>
                    <a:bodyPr/>
                    <a:lstStyle/>
                    <a:p>
                      <a:pPr algn="ctr"/>
                      <a:r>
                        <a:rPr kumimoji="1" lang="en-US" altLang="ja-JP" sz="2400" baseline="0" dirty="0">
                          <a:latin typeface="Times New Roman" panose="02020603050405020304" pitchFamily="18" charset="0"/>
                        </a:rPr>
                        <a:t>2</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2</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100%</a:t>
                      </a:r>
                      <a:endParaRPr kumimoji="1" lang="ja-JP" altLang="en-US" sz="2400" baseline="0" dirty="0">
                        <a:latin typeface="Times New Roman" panose="02020603050405020304" pitchFamily="18" charset="0"/>
                      </a:endParaRPr>
                    </a:p>
                  </a:txBody>
                  <a:tcPr anchor="ctr"/>
                </a:tc>
                <a:extLst>
                  <a:ext uri="{0D108BD9-81ED-4DB2-BD59-A6C34878D82A}">
                    <a16:rowId xmlns:a16="http://schemas.microsoft.com/office/drawing/2014/main" val="10002"/>
                  </a:ext>
                </a:extLst>
              </a:tr>
              <a:tr h="604520">
                <a:tc>
                  <a:txBody>
                    <a:bodyPr/>
                    <a:lstStyle/>
                    <a:p>
                      <a:pPr algn="ctr"/>
                      <a:r>
                        <a:rPr kumimoji="1" lang="en-US" altLang="ja-JP" sz="2400" baseline="0" dirty="0">
                          <a:latin typeface="Times New Roman" panose="02020603050405020304" pitchFamily="18" charset="0"/>
                        </a:rPr>
                        <a:t>3</a:t>
                      </a:r>
                      <a:endParaRPr kumimoji="1" lang="ja-JP" altLang="en-US" sz="2400" baseline="0" dirty="0">
                        <a:latin typeface="Times New Roman" panose="02020603050405020304" pitchFamily="18" charset="0"/>
                      </a:endParaRPr>
                    </a:p>
                  </a:txBody>
                  <a:tcPr anchor="ctr"/>
                </a:tc>
                <a:tc>
                  <a:txBody>
                    <a:bodyPr/>
                    <a:lstStyle/>
                    <a:p>
                      <a:pPr algn="ctr"/>
                      <a:r>
                        <a:rPr kumimoji="1" lang="ja-JP" altLang="en-US" sz="2000" baseline="0" dirty="0">
                          <a:latin typeface="Times New Roman" panose="02020603050405020304" pitchFamily="18" charset="0"/>
                        </a:rPr>
                        <a:t>メディア</a:t>
                      </a:r>
                    </a:p>
                  </a:txBody>
                  <a:tcPr anchor="ctr"/>
                </a:tc>
                <a:tc>
                  <a:txBody>
                    <a:bodyPr/>
                    <a:lstStyle/>
                    <a:p>
                      <a:pPr algn="ctr"/>
                      <a:r>
                        <a:rPr kumimoji="1" lang="en-US" altLang="ja-JP" sz="2400" baseline="0" dirty="0">
                          <a:latin typeface="Times New Roman" panose="02020603050405020304" pitchFamily="18" charset="0"/>
                        </a:rPr>
                        <a:t>5</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5</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100%</a:t>
                      </a:r>
                      <a:endParaRPr kumimoji="1" lang="ja-JP" altLang="en-US" sz="2400" baseline="0" dirty="0">
                        <a:latin typeface="Times New Roman" panose="02020603050405020304" pitchFamily="18" charset="0"/>
                      </a:endParaRPr>
                    </a:p>
                  </a:txBody>
                  <a:tcPr anchor="ctr"/>
                </a:tc>
                <a:extLst>
                  <a:ext uri="{0D108BD9-81ED-4DB2-BD59-A6C34878D82A}">
                    <a16:rowId xmlns:a16="http://schemas.microsoft.com/office/drawing/2014/main" val="10003"/>
                  </a:ext>
                </a:extLst>
              </a:tr>
              <a:tr h="604520">
                <a:tc>
                  <a:txBody>
                    <a:bodyPr/>
                    <a:lstStyle/>
                    <a:p>
                      <a:pPr algn="ctr"/>
                      <a:r>
                        <a:rPr kumimoji="1" lang="en-US" altLang="ja-JP" sz="2400" baseline="0" dirty="0">
                          <a:latin typeface="Times New Roman" panose="02020603050405020304" pitchFamily="18" charset="0"/>
                        </a:rPr>
                        <a:t>4</a:t>
                      </a:r>
                      <a:endParaRPr kumimoji="1" lang="ja-JP" altLang="en-US" sz="2400" baseline="0" dirty="0">
                        <a:latin typeface="Times New Roman" panose="02020603050405020304" pitchFamily="18" charset="0"/>
                      </a:endParaRPr>
                    </a:p>
                  </a:txBody>
                  <a:tcPr anchor="ctr"/>
                </a:tc>
                <a:tc>
                  <a:txBody>
                    <a:bodyPr/>
                    <a:lstStyle/>
                    <a:p>
                      <a:pPr algn="ctr"/>
                      <a:r>
                        <a:rPr kumimoji="1" lang="ja-JP" altLang="en-US" sz="2000" baseline="0" dirty="0">
                          <a:latin typeface="Times New Roman" panose="02020603050405020304" pitchFamily="18" charset="0"/>
                        </a:rPr>
                        <a:t>メディア</a:t>
                      </a:r>
                    </a:p>
                  </a:txBody>
                  <a:tcPr anchor="ctr"/>
                </a:tc>
                <a:tc>
                  <a:txBody>
                    <a:bodyPr/>
                    <a:lstStyle/>
                    <a:p>
                      <a:pPr algn="ctr"/>
                      <a:r>
                        <a:rPr kumimoji="1" lang="en-US" altLang="ja-JP" sz="2400" baseline="0" dirty="0">
                          <a:latin typeface="Times New Roman" panose="02020603050405020304" pitchFamily="18" charset="0"/>
                        </a:rPr>
                        <a:t>1</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0</a:t>
                      </a:r>
                      <a:endParaRPr kumimoji="1" lang="ja-JP" altLang="en-US" sz="2400" baseline="0" dirty="0">
                        <a:latin typeface="Times New Roman" panose="02020603050405020304" pitchFamily="18" charset="0"/>
                      </a:endParaRPr>
                    </a:p>
                  </a:txBody>
                  <a:tcPr anchor="ctr"/>
                </a:tc>
                <a:tc>
                  <a:txBody>
                    <a:bodyPr/>
                    <a:lstStyle/>
                    <a:p>
                      <a:pPr algn="ctr"/>
                      <a:r>
                        <a:rPr kumimoji="1" lang="en-US" altLang="ja-JP" sz="2400" baseline="0" dirty="0">
                          <a:latin typeface="Times New Roman" panose="02020603050405020304" pitchFamily="18" charset="0"/>
                        </a:rPr>
                        <a:t>100%</a:t>
                      </a:r>
                      <a:endParaRPr kumimoji="1" lang="ja-JP" altLang="en-US" sz="2400" baseline="0" dirty="0">
                        <a:latin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1538953" y="5561865"/>
            <a:ext cx="6066084" cy="830997"/>
          </a:xfrm>
          <a:prstGeom prst="rect">
            <a:avLst/>
          </a:prstGeom>
          <a:noFill/>
        </p:spPr>
        <p:txBody>
          <a:bodyPr wrap="none" rtlCol="0">
            <a:spAutoFit/>
          </a:bodyPr>
          <a:lstStyle/>
          <a:p>
            <a:r>
              <a:rPr kumimoji="1" lang="en-US" altLang="ja-JP" sz="2400" dirty="0"/>
              <a:t>※</a:t>
            </a:r>
            <a:r>
              <a:rPr lang="ja-JP" altLang="en-US" sz="2400" dirty="0"/>
              <a:t>全出席し、全レポートを〆切までに提出して</a:t>
            </a:r>
            <a:endParaRPr lang="en-US" altLang="ja-JP" sz="2400" dirty="0"/>
          </a:p>
          <a:p>
            <a:r>
              <a:rPr kumimoji="1" lang="ja-JP" altLang="en-US" sz="2400" dirty="0"/>
              <a:t>　　不可になった受講生はいない</a:t>
            </a:r>
          </a:p>
        </p:txBody>
      </p:sp>
    </p:spTree>
    <p:extLst>
      <p:ext uri="{BB962C8B-B14F-4D97-AF65-F5344CB8AC3E}">
        <p14:creationId xmlns:p14="http://schemas.microsoft.com/office/powerpoint/2010/main" val="2488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の役割</a:t>
            </a:r>
          </a:p>
        </p:txBody>
      </p:sp>
      <p:sp>
        <p:nvSpPr>
          <p:cNvPr id="31747" name="Rectangle 3"/>
          <p:cNvSpPr>
            <a:spLocks noGrp="1" noChangeArrowheads="1"/>
          </p:cNvSpPr>
          <p:nvPr>
            <p:ph type="body" idx="1"/>
          </p:nvPr>
        </p:nvSpPr>
        <p:spPr>
          <a:xfrm>
            <a:off x="685800" y="1981200"/>
            <a:ext cx="8458200" cy="4876800"/>
          </a:xfrm>
        </p:spPr>
        <p:txBody>
          <a:bodyPr/>
          <a:lstStyle/>
          <a:p>
            <a:pPr eaLnBrk="1" hangingPunct="1"/>
            <a:r>
              <a:rPr lang="ja-JP" altLang="en-US" dirty="0">
                <a:latin typeface="Times New Roman" panose="02020603050405020304" pitchFamily="18" charset="0"/>
              </a:rPr>
              <a:t>資源管理者</a:t>
            </a:r>
            <a:r>
              <a:rPr lang="ja-JP" altLang="en-US" sz="2800" dirty="0">
                <a:latin typeface="Times New Roman" panose="02020603050405020304" pitchFamily="18" charset="0"/>
              </a:rPr>
              <a:t>(</a:t>
            </a:r>
            <a:r>
              <a:rPr lang="en-US" altLang="ja-JP" sz="2800" dirty="0">
                <a:latin typeface="Times New Roman" panose="02020603050405020304" pitchFamily="18" charset="0"/>
              </a:rPr>
              <a:t>resource manager)</a:t>
            </a:r>
          </a:p>
          <a:p>
            <a:pPr lvl="1" eaLnBrk="1" hangingPunct="1"/>
            <a:r>
              <a:rPr lang="ja-JP" altLang="en-US" dirty="0">
                <a:latin typeface="Times New Roman" panose="02020603050405020304" pitchFamily="18" charset="0"/>
              </a:rPr>
              <a:t>ハードウェア資源,ソフトウェア資源の管理,　　</a:t>
            </a:r>
            <a:endParaRPr lang="en-US" altLang="ja-JP" dirty="0">
              <a:latin typeface="Times New Roman" panose="02020603050405020304" pitchFamily="18" charset="0"/>
            </a:endParaRPr>
          </a:p>
          <a:p>
            <a:pPr marL="457200" lvl="1" indent="0" eaLnBrk="1" hangingPunct="1">
              <a:buNone/>
            </a:pPr>
            <a:r>
              <a:rPr lang="ja-JP" altLang="en-US" dirty="0">
                <a:latin typeface="Times New Roman" panose="02020603050405020304" pitchFamily="18" charset="0"/>
              </a:rPr>
              <a:t>　ユーザへの割り当て</a:t>
            </a:r>
          </a:p>
          <a:p>
            <a:pPr eaLnBrk="1" hangingPunct="1"/>
            <a:r>
              <a:rPr lang="ja-JP" altLang="en-US" dirty="0">
                <a:latin typeface="Times New Roman" panose="02020603050405020304" pitchFamily="18" charset="0"/>
              </a:rPr>
              <a:t>制御プログラム</a:t>
            </a:r>
            <a:r>
              <a:rPr lang="ja-JP" altLang="en-US" sz="2800" dirty="0">
                <a:latin typeface="Times New Roman" panose="02020603050405020304" pitchFamily="18" charset="0"/>
              </a:rPr>
              <a:t>(</a:t>
            </a:r>
            <a:r>
              <a:rPr lang="en-US" altLang="ja-JP" sz="2800" dirty="0">
                <a:latin typeface="Times New Roman" panose="02020603050405020304" pitchFamily="18" charset="0"/>
              </a:rPr>
              <a:t>control program)</a:t>
            </a:r>
          </a:p>
          <a:p>
            <a:pPr lvl="1" eaLnBrk="1" hangingPunct="1"/>
            <a:r>
              <a:rPr lang="ja-JP" altLang="en-US" dirty="0">
                <a:latin typeface="Times New Roman" panose="02020603050405020304" pitchFamily="18" charset="0"/>
              </a:rPr>
              <a:t>アプリケーションプログラム</a:t>
            </a:r>
            <a:r>
              <a:rPr lang="en-US" altLang="ja-JP" dirty="0">
                <a:latin typeface="Times New Roman" panose="02020603050405020304" pitchFamily="18" charset="0"/>
              </a:rPr>
              <a:t>, </a:t>
            </a:r>
            <a:r>
              <a:rPr lang="ja-JP" altLang="en-US" dirty="0">
                <a:latin typeface="Times New Roman" panose="02020603050405020304" pitchFamily="18" charset="0"/>
              </a:rPr>
              <a:t>ハードウェアの管理</a:t>
            </a:r>
          </a:p>
          <a:p>
            <a:pPr lvl="1" eaLnBrk="1" hangingPunct="1"/>
            <a:r>
              <a:rPr lang="ja-JP" altLang="en-US" dirty="0">
                <a:latin typeface="Times New Roman" panose="02020603050405020304" pitchFamily="18" charset="0"/>
              </a:rPr>
              <a:t>性能の保証, 信頼性の保証</a:t>
            </a:r>
          </a:p>
          <a:p>
            <a:pPr eaLnBrk="1" hangingPunct="1"/>
            <a:r>
              <a:rPr lang="ja-JP" altLang="en-US" dirty="0">
                <a:latin typeface="Times New Roman" panose="02020603050405020304" pitchFamily="18" charset="0"/>
              </a:rPr>
              <a:t>仮想計算機</a:t>
            </a:r>
            <a:r>
              <a:rPr lang="ja-JP" altLang="en-US" sz="2800" dirty="0">
                <a:latin typeface="Times New Roman" panose="02020603050405020304" pitchFamily="18" charset="0"/>
              </a:rPr>
              <a:t>(</a:t>
            </a:r>
            <a:r>
              <a:rPr lang="en-US" altLang="ja-JP" sz="2800" dirty="0">
                <a:latin typeface="Times New Roman" panose="02020603050405020304" pitchFamily="18" charset="0"/>
              </a:rPr>
              <a:t>virtual machine)</a:t>
            </a:r>
          </a:p>
          <a:p>
            <a:pPr lvl="1" eaLnBrk="1" hangingPunct="1"/>
            <a:r>
              <a:rPr lang="ja-JP" altLang="en-US" dirty="0">
                <a:latin typeface="Times New Roman" panose="02020603050405020304" pitchFamily="18" charset="0"/>
              </a:rPr>
              <a:t>プログラミング環境を実権</a:t>
            </a:r>
          </a:p>
          <a:p>
            <a:pPr lvl="1" eaLnBrk="1" hangingPunct="1"/>
            <a:r>
              <a:rPr lang="ja-JP" altLang="en-US" dirty="0">
                <a:latin typeface="Times New Roman" panose="02020603050405020304" pitchFamily="18" charset="0"/>
              </a:rPr>
              <a:t>“使い易さ”の提供</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a:t>
            </a:r>
          </a:p>
        </p:txBody>
      </p:sp>
      <p:graphicFrame>
        <p:nvGraphicFramePr>
          <p:cNvPr id="63524" name="Group 36"/>
          <p:cNvGraphicFramePr>
            <a:graphicFrameLocks noGrp="1"/>
          </p:cNvGraphicFramePr>
          <p:nvPr/>
        </p:nvGraphicFramePr>
        <p:xfrm>
          <a:off x="1447800" y="1981200"/>
          <a:ext cx="6096000" cy="40640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8128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第0世代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1940年代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第1世代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1950年代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第2世代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1960年代前半</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第3世代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1960年代後半</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第4世代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1980年代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の歴史(第0世代)</a:t>
            </a:r>
          </a:p>
        </p:txBody>
      </p:sp>
      <p:sp>
        <p:nvSpPr>
          <p:cNvPr id="33795" name="Rectangle 3"/>
          <p:cNvSpPr>
            <a:spLocks noGrp="1" noChangeArrowheads="1"/>
          </p:cNvSpPr>
          <p:nvPr>
            <p:ph type="body" idx="1"/>
          </p:nvPr>
        </p:nvSpPr>
        <p:spPr/>
        <p:txBody>
          <a:bodyPr/>
          <a:lstStyle/>
          <a:p>
            <a:pPr eaLnBrk="1" hangingPunct="1"/>
            <a:r>
              <a:rPr lang="ja-JP" altLang="en-US" dirty="0">
                <a:latin typeface="Times New Roman" panose="02020603050405020304" pitchFamily="18" charset="0"/>
              </a:rPr>
              <a:t>第0世代(1940年代)</a:t>
            </a:r>
          </a:p>
          <a:p>
            <a:pPr lvl="1" eaLnBrk="1" hangingPunct="1"/>
            <a:r>
              <a:rPr lang="en-US" altLang="ja-JP" dirty="0">
                <a:latin typeface="Times New Roman" panose="02020603050405020304" pitchFamily="18" charset="0"/>
              </a:rPr>
              <a:t>OS</a:t>
            </a:r>
            <a:r>
              <a:rPr lang="ja-JP" altLang="en-US" dirty="0">
                <a:latin typeface="Times New Roman" panose="02020603050405020304" pitchFamily="18" charset="0"/>
              </a:rPr>
              <a:t>は存在しない</a:t>
            </a:r>
          </a:p>
          <a:p>
            <a:pPr lvl="1" eaLnBrk="1" hangingPunct="1"/>
            <a:r>
              <a:rPr lang="ja-JP" altLang="en-US" dirty="0">
                <a:latin typeface="Times New Roman" panose="02020603050405020304" pitchFamily="18" charset="0"/>
              </a:rPr>
              <a:t>ユーザは機械語でプログラムを作成,　　　　　コードの配線やパネルスイッチで入力</a:t>
            </a:r>
          </a:p>
        </p:txBody>
      </p:sp>
      <p:sp>
        <p:nvSpPr>
          <p:cNvPr id="37894" name="Text Box 6"/>
          <p:cNvSpPr txBox="1">
            <a:spLocks noChangeArrowheads="1"/>
          </p:cNvSpPr>
          <p:nvPr/>
        </p:nvSpPr>
        <p:spPr bwMode="auto">
          <a:xfrm>
            <a:off x="1066800" y="4191000"/>
            <a:ext cx="373538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機械語</a:t>
            </a:r>
          </a:p>
          <a:p>
            <a:pPr eaLnBrk="1" hangingPunct="1">
              <a:spcBef>
                <a:spcPct val="0"/>
              </a:spcBef>
              <a:buClr>
                <a:schemeClr val="tx2"/>
              </a:buClr>
              <a:buSzPct val="70000"/>
              <a:buFont typeface="Wingdings" panose="05000000000000000000" pitchFamily="2" charset="2"/>
              <a:buChar char="l"/>
            </a:pPr>
            <a:r>
              <a:rPr lang="ja-JP" altLang="en-US" sz="2800">
                <a:latin typeface="Times New Roman" panose="02020603050405020304" pitchFamily="18" charset="0"/>
              </a:rPr>
              <a:t> 1 と 0 のみで記述</a:t>
            </a:r>
          </a:p>
          <a:p>
            <a:pPr eaLnBrk="1" hangingPunct="1">
              <a:spcBef>
                <a:spcPct val="0"/>
              </a:spcBef>
              <a:buClr>
                <a:schemeClr val="tx2"/>
              </a:buClr>
              <a:buSzPct val="70000"/>
              <a:buFont typeface="Wingdings" panose="05000000000000000000" pitchFamily="2" charset="2"/>
              <a:buChar char="l"/>
            </a:pPr>
            <a:r>
              <a:rPr lang="ja-JP" altLang="en-US" sz="2800">
                <a:latin typeface="Times New Roman" panose="02020603050405020304" pitchFamily="18" charset="0"/>
              </a:rPr>
              <a:t> ハードに依存</a:t>
            </a:r>
          </a:p>
          <a:p>
            <a:pPr lvl="1" eaLnBrk="1" hangingPunct="1">
              <a:spcBef>
                <a:spcPct val="0"/>
              </a:spcBef>
              <a:buFont typeface="Wingdings" panose="05000000000000000000" pitchFamily="2" charset="2"/>
              <a:buNone/>
            </a:pPr>
            <a:r>
              <a:rPr lang="ja-JP" altLang="en-US">
                <a:latin typeface="Times New Roman" panose="02020603050405020304" pitchFamily="18" charset="0"/>
              </a:rPr>
              <a:t>(計算機ごとに異なる</a:t>
            </a:r>
          </a:p>
          <a:p>
            <a:pPr lvl="1" eaLnBrk="1" hangingPunct="1">
              <a:spcBef>
                <a:spcPct val="0"/>
              </a:spcBef>
              <a:buFont typeface="Wingdings" panose="05000000000000000000" pitchFamily="2" charset="2"/>
              <a:buNone/>
            </a:pPr>
            <a:r>
              <a:rPr lang="ja-JP" altLang="en-US">
                <a:latin typeface="Times New Roman" panose="02020603050405020304" pitchFamily="18" charset="0"/>
              </a:rPr>
              <a:t>プログラムが必要)</a:t>
            </a:r>
          </a:p>
        </p:txBody>
      </p:sp>
      <p:sp>
        <p:nvSpPr>
          <p:cNvPr id="37895" name="Rectangle 7"/>
          <p:cNvSpPr>
            <a:spLocks noChangeArrowheads="1"/>
          </p:cNvSpPr>
          <p:nvPr/>
        </p:nvSpPr>
        <p:spPr bwMode="auto">
          <a:xfrm>
            <a:off x="5105400" y="4191000"/>
            <a:ext cx="2057400" cy="2286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a:latin typeface="Times New Roman" panose="02020603050405020304" pitchFamily="18" charset="0"/>
              </a:rPr>
              <a:t>0101 </a:t>
            </a:r>
            <a:r>
              <a:rPr lang="en-US" altLang="ja-JP" sz="2800">
                <a:latin typeface="Times New Roman" panose="02020603050405020304" pitchFamily="18" charset="0"/>
              </a:rPr>
              <a:t>B409</a:t>
            </a:r>
          </a:p>
          <a:p>
            <a:pPr algn="ctr" eaLnBrk="1" hangingPunct="1">
              <a:spcBef>
                <a:spcPct val="0"/>
              </a:spcBef>
              <a:buSzTx/>
              <a:buFontTx/>
              <a:buNone/>
            </a:pPr>
            <a:r>
              <a:rPr lang="en-US" altLang="ja-JP" sz="2800">
                <a:latin typeface="Times New Roman" panose="02020603050405020304" pitchFamily="18" charset="0"/>
              </a:rPr>
              <a:t>0102 BA09</a:t>
            </a:r>
          </a:p>
          <a:p>
            <a:pPr algn="ctr" eaLnBrk="1" hangingPunct="1">
              <a:spcBef>
                <a:spcPct val="0"/>
              </a:spcBef>
              <a:buSzTx/>
              <a:buFontTx/>
              <a:buNone/>
            </a:pPr>
            <a:r>
              <a:rPr lang="en-US" altLang="ja-JP" sz="2800">
                <a:latin typeface="Times New Roman" panose="02020603050405020304" pitchFamily="18" charset="0"/>
              </a:rPr>
              <a:t>0105 CD21</a:t>
            </a:r>
          </a:p>
          <a:p>
            <a:pPr algn="ctr" eaLnBrk="1" hangingPunct="1">
              <a:spcBef>
                <a:spcPct val="0"/>
              </a:spcBef>
              <a:buSzTx/>
              <a:buFontTx/>
              <a:buNone/>
            </a:pPr>
            <a:r>
              <a:rPr lang="en-US" altLang="ja-JP" sz="2800">
                <a:latin typeface="Times New Roman" panose="02020603050405020304" pitchFamily="18" charset="0"/>
              </a:rPr>
              <a:t>0107 CD20</a:t>
            </a:r>
          </a:p>
          <a:p>
            <a:pPr algn="ctr" eaLnBrk="1" hangingPunct="1">
              <a:spcBef>
                <a:spcPct val="0"/>
              </a:spcBef>
              <a:buSzTx/>
              <a:buFontTx/>
              <a:buNone/>
            </a:pPr>
            <a:r>
              <a:rPr lang="en-US" altLang="ja-JP" sz="280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ppt_x"/>
                                          </p:val>
                                        </p:tav>
                                        <p:tav tm="100000">
                                          <p:val>
                                            <p:strVal val="#ppt_x"/>
                                          </p:val>
                                        </p:tav>
                                      </p:tavLst>
                                    </p:anim>
                                    <p:anim calcmode="lin" valueType="num">
                                      <p:cBhvr additive="base">
                                        <p:cTn id="8"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checkerboard(across)">
                                      <p:cBhvr>
                                        <p:cTn id="13"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utoUpdateAnimBg="0"/>
      <p:bldP spid="37895"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3FF15-9290-479D-A0B1-A5B2FBD606B1}"/>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Z1</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DC8F694E-5C89-4BFC-9B47-DDD6A0D32770}"/>
              </a:ext>
            </a:extLst>
          </p:cNvPr>
          <p:cNvSpPr>
            <a:spLocks noGrp="1"/>
          </p:cNvSpPr>
          <p:nvPr>
            <p:ph idx="1"/>
          </p:nvPr>
        </p:nvSpPr>
        <p:spPr/>
        <p:txBody>
          <a:bodyPr/>
          <a:lstStyle/>
          <a:p>
            <a:r>
              <a:rPr kumimoji="1" lang="en-US" altLang="ja-JP" dirty="0">
                <a:latin typeface="Times New Roman" panose="02020603050405020304" pitchFamily="18" charset="0"/>
              </a:rPr>
              <a:t>Z1</a:t>
            </a:r>
          </a:p>
          <a:p>
            <a:pPr lvl="1"/>
            <a:r>
              <a:rPr lang="en-US" altLang="ja-JP" dirty="0">
                <a:latin typeface="Times New Roman" panose="02020603050405020304" pitchFamily="18" charset="0"/>
              </a:rPr>
              <a:t>1938</a:t>
            </a:r>
            <a:r>
              <a:rPr lang="ja-JP" altLang="en-US" dirty="0">
                <a:latin typeface="Times New Roman" panose="02020603050405020304" pitchFamily="18" charset="0"/>
              </a:rPr>
              <a:t>年 コンラッド・ツーゼ作</a:t>
            </a:r>
            <a:endParaRPr lang="en-US" altLang="ja-JP" dirty="0">
              <a:latin typeface="Times New Roman" panose="02020603050405020304" pitchFamily="18" charset="0"/>
            </a:endParaRPr>
          </a:p>
          <a:p>
            <a:pPr lvl="1"/>
            <a:r>
              <a:rPr kumimoji="1" lang="en-US" altLang="ja-JP" dirty="0">
                <a:latin typeface="Times New Roman" panose="02020603050405020304" pitchFamily="18" charset="0"/>
              </a:rPr>
              <a:t>22</a:t>
            </a:r>
            <a:r>
              <a:rPr kumimoji="1" lang="ja-JP" altLang="en-US" dirty="0">
                <a:latin typeface="Times New Roman" panose="02020603050405020304" pitchFamily="18" charset="0"/>
              </a:rPr>
              <a:t>ビットの機械式メモリ</a:t>
            </a:r>
            <a:r>
              <a:rPr kumimoji="1" lang="en-US" altLang="ja-JP" dirty="0">
                <a:latin typeface="Times New Roman" panose="02020603050405020304" pitchFamily="18" charset="0"/>
              </a:rPr>
              <a:t>64</a:t>
            </a:r>
            <a:r>
              <a:rPr kumimoji="1" lang="ja-JP" altLang="en-US" dirty="0">
                <a:latin typeface="Times New Roman" panose="02020603050405020304" pitchFamily="18" charset="0"/>
              </a:rPr>
              <a:t>個</a:t>
            </a:r>
            <a:endParaRPr kumimoji="1" lang="en-US" altLang="ja-JP" dirty="0">
              <a:latin typeface="Times New Roman" panose="02020603050405020304" pitchFamily="18" charset="0"/>
            </a:endParaRPr>
          </a:p>
          <a:p>
            <a:pPr lvl="1"/>
            <a:r>
              <a:rPr lang="en-US" altLang="ja-JP" dirty="0">
                <a:latin typeface="Times New Roman" panose="02020603050405020304" pitchFamily="18" charset="0"/>
              </a:rPr>
              <a:t>22</a:t>
            </a:r>
            <a:r>
              <a:rPr lang="ja-JP" altLang="en-US" dirty="0">
                <a:latin typeface="Times New Roman" panose="02020603050405020304" pitchFamily="18" charset="0"/>
              </a:rPr>
              <a:t>ビットの</a:t>
            </a:r>
            <a:r>
              <a:rPr lang="en-US" altLang="ja-JP" dirty="0">
                <a:latin typeface="Times New Roman" panose="02020603050405020304" pitchFamily="18" charset="0"/>
              </a:rPr>
              <a:t>2</a:t>
            </a:r>
            <a:r>
              <a:rPr lang="ja-JP" altLang="en-US" dirty="0">
                <a:latin typeface="Times New Roman" panose="02020603050405020304" pitchFamily="18" charset="0"/>
              </a:rPr>
              <a:t>進浮動小数点演算</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世界最初のプログラム可能な計算機</a:t>
            </a:r>
            <a:endParaRPr lang="en-US" altLang="ja-JP" dirty="0">
              <a:latin typeface="Times New Roman" panose="02020603050405020304" pitchFamily="18" charset="0"/>
            </a:endParaRPr>
          </a:p>
          <a:p>
            <a:pPr marL="914400" lvl="2" indent="0">
              <a:buNone/>
            </a:pPr>
            <a:r>
              <a:rPr lang="en-US" altLang="ja-JP" dirty="0">
                <a:latin typeface="Times New Roman" panose="02020603050405020304" pitchFamily="18" charset="0"/>
              </a:rPr>
              <a:t>…</a:t>
            </a:r>
            <a:r>
              <a:rPr lang="ja-JP" altLang="en-US" dirty="0">
                <a:latin typeface="Times New Roman" panose="02020603050405020304" pitchFamily="18" charset="0"/>
              </a:rPr>
              <a:t>の予定だったが誤作動が多く信頼性にかける</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使用済映画用フィルムでプログラム</a:t>
            </a:r>
            <a:endParaRPr lang="en-US" altLang="ja-JP" dirty="0">
              <a:latin typeface="Times New Roman" panose="02020603050405020304" pitchFamily="18" charset="0"/>
            </a:endParaRPr>
          </a:p>
          <a:p>
            <a:pPr lvl="1"/>
            <a:r>
              <a:rPr kumimoji="1" lang="en-US" altLang="ja-JP" dirty="0">
                <a:latin typeface="Times New Roman" panose="02020603050405020304" pitchFamily="18" charset="0"/>
              </a:rPr>
              <a:t>1940</a:t>
            </a:r>
            <a:r>
              <a:rPr kumimoji="1" lang="ja-JP" altLang="en-US" dirty="0">
                <a:latin typeface="Times New Roman" panose="02020603050405020304" pitchFamily="18" charset="0"/>
              </a:rPr>
              <a:t>年空爆により破壊される</a:t>
            </a:r>
          </a:p>
        </p:txBody>
      </p:sp>
    </p:spTree>
    <p:extLst>
      <p:ext uri="{BB962C8B-B14F-4D97-AF65-F5344CB8AC3E}">
        <p14:creationId xmlns:p14="http://schemas.microsoft.com/office/powerpoint/2010/main" val="1061001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703D4-674B-42E1-9337-A1AAFA9B739C}"/>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Z1</a:t>
            </a:r>
            <a:endParaRPr kumimoji="1" lang="ja-JP" altLang="en-US" dirty="0">
              <a:latin typeface="Times New Roman" panose="02020603050405020304" pitchFamily="18" charset="0"/>
            </a:endParaRPr>
          </a:p>
        </p:txBody>
      </p:sp>
      <p:pic>
        <p:nvPicPr>
          <p:cNvPr id="4" name="図 3" descr="ツーゼの計算機Z1">
            <a:extLst>
              <a:ext uri="{FF2B5EF4-FFF2-40B4-BE49-F238E27FC236}">
                <a16:creationId xmlns:a16="http://schemas.microsoft.com/office/drawing/2014/main" id="{452E686C-93A4-4348-A080-637D08066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495" y="1524000"/>
            <a:ext cx="5566410" cy="4149090"/>
          </a:xfrm>
          <a:prstGeom prst="rect">
            <a:avLst/>
          </a:prstGeom>
        </p:spPr>
      </p:pic>
      <p:sp>
        <p:nvSpPr>
          <p:cNvPr id="5" name="テキスト ボックス 4">
            <a:extLst>
              <a:ext uri="{FF2B5EF4-FFF2-40B4-BE49-F238E27FC236}">
                <a16:creationId xmlns:a16="http://schemas.microsoft.com/office/drawing/2014/main" id="{DB7C2707-F920-45CD-9ECF-6633B55B386B}"/>
              </a:ext>
            </a:extLst>
          </p:cNvPr>
          <p:cNvSpPr txBox="1"/>
          <p:nvPr/>
        </p:nvSpPr>
        <p:spPr>
          <a:xfrm>
            <a:off x="3540752" y="6353145"/>
            <a:ext cx="5623912" cy="400110"/>
          </a:xfrm>
          <a:prstGeom prst="rect">
            <a:avLst/>
          </a:prstGeom>
          <a:noFill/>
        </p:spPr>
        <p:txBody>
          <a:bodyPr wrap="none" rtlCol="0">
            <a:spAutoFit/>
          </a:bodyPr>
          <a:lstStyle/>
          <a:p>
            <a:r>
              <a:rPr kumimoji="1" lang="en-US" altLang="ja-JP" sz="2000" i="0" dirty="0"/>
              <a:t>[1] </a:t>
            </a:r>
            <a:r>
              <a:rPr kumimoji="1" lang="de-DE" altLang="ja-JP" sz="2000" i="0" dirty="0"/>
              <a:t>Konrad Zuse Internet Archive, </a:t>
            </a:r>
            <a:r>
              <a:rPr kumimoji="1" lang="en-US" altLang="ja-JP" sz="2000" i="0" dirty="0"/>
              <a:t>http://zuse.zib.de/ </a:t>
            </a:r>
            <a:endParaRPr kumimoji="1" lang="ja-JP" altLang="en-US" sz="2000" i="0" dirty="0"/>
          </a:p>
        </p:txBody>
      </p:sp>
      <p:sp>
        <p:nvSpPr>
          <p:cNvPr id="6" name="テキスト ボックス 5">
            <a:extLst>
              <a:ext uri="{FF2B5EF4-FFF2-40B4-BE49-F238E27FC236}">
                <a16:creationId xmlns:a16="http://schemas.microsoft.com/office/drawing/2014/main" id="{5067CEA8-3E2B-4E62-85F0-5DDF96C96B2D}"/>
              </a:ext>
            </a:extLst>
          </p:cNvPr>
          <p:cNvSpPr txBox="1"/>
          <p:nvPr/>
        </p:nvSpPr>
        <p:spPr>
          <a:xfrm>
            <a:off x="3025543" y="5673090"/>
            <a:ext cx="3626314" cy="523220"/>
          </a:xfrm>
          <a:prstGeom prst="rect">
            <a:avLst/>
          </a:prstGeom>
          <a:noFill/>
        </p:spPr>
        <p:txBody>
          <a:bodyPr wrap="none" rtlCol="0">
            <a:spAutoFit/>
          </a:bodyPr>
          <a:lstStyle/>
          <a:p>
            <a:r>
              <a:rPr kumimoji="1" lang="ja-JP" altLang="en-US" sz="2800" i="0" dirty="0"/>
              <a:t>ツーゼ</a:t>
            </a:r>
            <a:r>
              <a:rPr lang="ja-JP" altLang="en-US" sz="2800" i="0" dirty="0"/>
              <a:t>の計算機 </a:t>
            </a:r>
            <a:r>
              <a:rPr lang="en-US" altLang="ja-JP" sz="2800" i="0" dirty="0"/>
              <a:t>Z1 [1]</a:t>
            </a:r>
            <a:endParaRPr kumimoji="1" lang="ja-JP" altLang="en-US" sz="2800" i="0" dirty="0"/>
          </a:p>
        </p:txBody>
      </p:sp>
    </p:spTree>
    <p:extLst>
      <p:ext uri="{BB962C8B-B14F-4D97-AF65-F5344CB8AC3E}">
        <p14:creationId xmlns:p14="http://schemas.microsoft.com/office/powerpoint/2010/main" val="352788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5DB4D-6564-480F-BE05-0AE96B2910AB}"/>
              </a:ext>
            </a:extLst>
          </p:cNvPr>
          <p:cNvSpPr>
            <a:spLocks noGrp="1"/>
          </p:cNvSpPr>
          <p:nvPr>
            <p:ph type="title"/>
          </p:nvPr>
        </p:nvSpPr>
        <p:spPr>
          <a:xfrm>
            <a:off x="685800" y="475242"/>
            <a:ext cx="7772400" cy="769441"/>
          </a:xfrm>
        </p:spPr>
        <p:txBody>
          <a:bodyPr/>
          <a:lstStyle/>
          <a:p>
            <a:r>
              <a:rPr kumimoji="1" lang="en-US" altLang="ja-JP" dirty="0">
                <a:latin typeface="Times New Roman" panose="02020603050405020304" pitchFamily="18" charset="0"/>
              </a:rPr>
              <a:t>Z1</a:t>
            </a:r>
            <a:r>
              <a:rPr kumimoji="1" lang="ja-JP" altLang="en-US" dirty="0">
                <a:latin typeface="Times New Roman" panose="02020603050405020304" pitchFamily="18" charset="0"/>
              </a:rPr>
              <a:t>のプログラムフィルム</a:t>
            </a:r>
          </a:p>
        </p:txBody>
      </p:sp>
      <p:sp>
        <p:nvSpPr>
          <p:cNvPr id="5" name="テキスト ボックス 4">
            <a:extLst>
              <a:ext uri="{FF2B5EF4-FFF2-40B4-BE49-F238E27FC236}">
                <a16:creationId xmlns:a16="http://schemas.microsoft.com/office/drawing/2014/main" id="{923EAAC7-1877-4AA1-89F8-AAB2A927EC7E}"/>
              </a:ext>
            </a:extLst>
          </p:cNvPr>
          <p:cNvSpPr txBox="1"/>
          <p:nvPr/>
        </p:nvSpPr>
        <p:spPr>
          <a:xfrm>
            <a:off x="1578916" y="6353145"/>
            <a:ext cx="7565084" cy="400110"/>
          </a:xfrm>
          <a:prstGeom prst="rect">
            <a:avLst/>
          </a:prstGeom>
          <a:noFill/>
        </p:spPr>
        <p:txBody>
          <a:bodyPr wrap="none" rtlCol="0">
            <a:spAutoFit/>
          </a:bodyPr>
          <a:lstStyle/>
          <a:p>
            <a:pPr algn="l"/>
            <a:r>
              <a:rPr kumimoji="1" lang="en-US" altLang="ja-JP" sz="2000" i="0" dirty="0"/>
              <a:t>[1] https://upload.wikimedia.org/wikipedia/commons/6/6f/Zuse_Z1.jpg </a:t>
            </a:r>
            <a:endParaRPr kumimoji="1" lang="ja-JP" altLang="en-US" sz="2000" i="0" dirty="0"/>
          </a:p>
        </p:txBody>
      </p:sp>
      <p:sp>
        <p:nvSpPr>
          <p:cNvPr id="6" name="テキスト ボックス 5">
            <a:extLst>
              <a:ext uri="{FF2B5EF4-FFF2-40B4-BE49-F238E27FC236}">
                <a16:creationId xmlns:a16="http://schemas.microsoft.com/office/drawing/2014/main" id="{0CA63AFC-B778-4E8A-822F-EE31BF1C75D9}"/>
              </a:ext>
            </a:extLst>
          </p:cNvPr>
          <p:cNvSpPr txBox="1"/>
          <p:nvPr/>
        </p:nvSpPr>
        <p:spPr>
          <a:xfrm>
            <a:off x="2546245" y="5665465"/>
            <a:ext cx="4442242" cy="523220"/>
          </a:xfrm>
          <a:prstGeom prst="rect">
            <a:avLst/>
          </a:prstGeom>
          <a:noFill/>
        </p:spPr>
        <p:txBody>
          <a:bodyPr wrap="none" rtlCol="0">
            <a:spAutoFit/>
          </a:bodyPr>
          <a:lstStyle/>
          <a:p>
            <a:r>
              <a:rPr lang="ja-JP" altLang="en-US" sz="2800" i="0" dirty="0"/>
              <a:t> </a:t>
            </a:r>
            <a:r>
              <a:rPr lang="en-US" altLang="ja-JP" sz="2800" i="0" dirty="0"/>
              <a:t>Z1</a:t>
            </a:r>
            <a:r>
              <a:rPr lang="ja-JP" altLang="en-US" sz="2800" i="0" dirty="0"/>
              <a:t>のプログラムフィルム</a:t>
            </a:r>
            <a:r>
              <a:rPr lang="en-US" altLang="ja-JP" sz="2800" i="0" dirty="0"/>
              <a:t> [1]</a:t>
            </a:r>
            <a:endParaRPr kumimoji="1" lang="ja-JP" altLang="en-US" sz="2800" i="0" dirty="0"/>
          </a:p>
        </p:txBody>
      </p:sp>
      <p:pic>
        <p:nvPicPr>
          <p:cNvPr id="7" name="図 6" descr="プログラム用フィルム">
            <a:extLst>
              <a:ext uri="{FF2B5EF4-FFF2-40B4-BE49-F238E27FC236}">
                <a16:creationId xmlns:a16="http://schemas.microsoft.com/office/drawing/2014/main" id="{C7BFD10A-5AA9-42A1-B58B-C4E9576D9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1447915"/>
            <a:ext cx="2540000" cy="4084320"/>
          </a:xfrm>
          <a:prstGeom prst="rect">
            <a:avLst/>
          </a:prstGeom>
        </p:spPr>
      </p:pic>
      <p:sp>
        <p:nvSpPr>
          <p:cNvPr id="8" name="吹き出し: 角を丸めた四角形 7">
            <a:extLst>
              <a:ext uri="{FF2B5EF4-FFF2-40B4-BE49-F238E27FC236}">
                <a16:creationId xmlns:a16="http://schemas.microsoft.com/office/drawing/2014/main" id="{51A18648-2F08-4B7E-BE16-D21591BD20D1}"/>
              </a:ext>
            </a:extLst>
          </p:cNvPr>
          <p:cNvSpPr/>
          <p:nvPr/>
        </p:nvSpPr>
        <p:spPr bwMode="auto">
          <a:xfrm>
            <a:off x="6101512" y="1447915"/>
            <a:ext cx="2737687" cy="1169640"/>
          </a:xfrm>
          <a:prstGeom prst="wedgeRoundRectCallout">
            <a:avLst>
              <a:gd name="adj1" fmla="val -69270"/>
              <a:gd name="adj2" fmla="val 3605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i="0" dirty="0">
                <a:effectLst>
                  <a:outerShdw blurRad="38100" dist="38100" dir="2700000" algn="tl">
                    <a:srgbClr val="000000">
                      <a:alpha val="43137"/>
                    </a:srgbClr>
                  </a:outerShdw>
                </a:effectLst>
              </a:rPr>
              <a:t>使用済フィルムに</a:t>
            </a:r>
            <a:endParaRPr lang="en-US" altLang="ja-JP" sz="2400" i="0" dirty="0">
              <a:effectLst>
                <a:outerShdw blurRad="38100" dist="38100" dir="2700000" algn="tl">
                  <a:srgbClr val="000000">
                    <a:alpha val="43137"/>
                  </a:srgbClr>
                </a:outerShdw>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i="0" dirty="0">
                <a:effectLst>
                  <a:outerShdw blurRad="38100" dist="38100" dir="2700000" algn="tl">
                    <a:srgbClr val="000000">
                      <a:alpha val="43137"/>
                    </a:srgbClr>
                  </a:outerShdw>
                </a:effectLst>
              </a:rPr>
              <a:t>穴を空けて</a:t>
            </a:r>
            <a:endParaRPr lang="en-US" altLang="ja-JP" sz="2400" i="0" dirty="0">
              <a:effectLst>
                <a:outerShdw blurRad="38100" dist="38100" dir="2700000" algn="tl">
                  <a:srgbClr val="000000">
                    <a:alpha val="43137"/>
                  </a:srgbClr>
                </a:outerShdw>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rPr>
              <a:t>プログラム</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21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3FF15-9290-479D-A0B1-A5B2FBD606B1}"/>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Atanasoff-Berry Computer</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DC8F694E-5C89-4BFC-9B47-DDD6A0D32770}"/>
              </a:ext>
            </a:extLst>
          </p:cNvPr>
          <p:cNvSpPr>
            <a:spLocks noGrp="1"/>
          </p:cNvSpPr>
          <p:nvPr>
            <p:ph idx="1"/>
          </p:nvPr>
        </p:nvSpPr>
        <p:spPr/>
        <p:txBody>
          <a:bodyPr/>
          <a:lstStyle/>
          <a:p>
            <a:r>
              <a:rPr lang="en-US" altLang="ja-JP" dirty="0">
                <a:latin typeface="Times New Roman" panose="02020603050405020304" pitchFamily="18" charset="0"/>
              </a:rPr>
              <a:t>ABC</a:t>
            </a:r>
            <a:endParaRPr kumimoji="1" lang="en-US" altLang="ja-JP" dirty="0">
              <a:latin typeface="Times New Roman" panose="02020603050405020304" pitchFamily="18" charset="0"/>
            </a:endParaRPr>
          </a:p>
          <a:p>
            <a:pPr lvl="1"/>
            <a:r>
              <a:rPr lang="en-US" altLang="ja-JP" dirty="0">
                <a:latin typeface="Times New Roman" panose="02020603050405020304" pitchFamily="18" charset="0"/>
              </a:rPr>
              <a:t>1942</a:t>
            </a:r>
            <a:r>
              <a:rPr lang="ja-JP" altLang="en-US" dirty="0">
                <a:latin typeface="Times New Roman" panose="02020603050405020304" pitchFamily="18" charset="0"/>
              </a:rPr>
              <a:t>年 ジョン・アタナソフとクリフォード・ベリー制作</a:t>
            </a:r>
            <a:endParaRPr lang="en-US" altLang="ja-JP" dirty="0">
              <a:latin typeface="Times New Roman" panose="02020603050405020304" pitchFamily="18" charset="0"/>
            </a:endParaRPr>
          </a:p>
          <a:p>
            <a:pPr lvl="1"/>
            <a:r>
              <a:rPr lang="en-US" altLang="ja-JP" dirty="0">
                <a:latin typeface="Times New Roman" panose="02020603050405020304" pitchFamily="18" charset="0"/>
              </a:rPr>
              <a:t>50</a:t>
            </a:r>
            <a:r>
              <a:rPr lang="ja-JP" altLang="en-US" dirty="0">
                <a:latin typeface="Times New Roman" panose="02020603050405020304" pitchFamily="18" charset="0"/>
              </a:rPr>
              <a:t>ビットの固定小数点演算</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世界初の電子計算機</a:t>
            </a:r>
            <a:endParaRPr lang="en-US" altLang="ja-JP" dirty="0">
              <a:latin typeface="Times New Roman" panose="02020603050405020304" pitchFamily="18" charset="0"/>
            </a:endParaRPr>
          </a:p>
          <a:p>
            <a:pPr lvl="1"/>
            <a:r>
              <a:rPr lang="en-US" altLang="ja-JP" dirty="0">
                <a:latin typeface="Times New Roman" panose="02020603050405020304" pitchFamily="18" charset="0"/>
              </a:rPr>
              <a:t>29</a:t>
            </a:r>
            <a:r>
              <a:rPr lang="ja-JP" altLang="en-US" dirty="0">
                <a:latin typeface="Times New Roman" panose="02020603050405020304" pitchFamily="18" charset="0"/>
              </a:rPr>
              <a:t>元連立方程式を解ける</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ほぼ出来上がっていたが、アタナソフが戦時研究に駆り出されている間に解体された</a:t>
            </a:r>
          </a:p>
        </p:txBody>
      </p:sp>
    </p:spTree>
    <p:extLst>
      <p:ext uri="{BB962C8B-B14F-4D97-AF65-F5344CB8AC3E}">
        <p14:creationId xmlns:p14="http://schemas.microsoft.com/office/powerpoint/2010/main" val="1222781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5DB4D-6564-480F-BE05-0AE96B2910AB}"/>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Atanasoff-Berry Computer</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923EAAC7-1877-4AA1-89F8-AAB2A927EC7E}"/>
              </a:ext>
            </a:extLst>
          </p:cNvPr>
          <p:cNvSpPr txBox="1"/>
          <p:nvPr/>
        </p:nvSpPr>
        <p:spPr>
          <a:xfrm>
            <a:off x="2667000" y="6150114"/>
            <a:ext cx="6241004" cy="707886"/>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https://upload.wikimedia.org/wikipedia/commons/9/90/</a:t>
            </a:r>
          </a:p>
          <a:p>
            <a:pPr algn="l"/>
            <a:r>
              <a:rPr lang="en-US" altLang="ja-JP" sz="2000" i="0" dirty="0"/>
              <a:t>Atanasoff-Berry_Computer.jpg</a:t>
            </a:r>
            <a:endParaRPr kumimoji="1" lang="ja-JP" altLang="en-US" sz="2000" i="0" dirty="0"/>
          </a:p>
        </p:txBody>
      </p:sp>
      <p:sp>
        <p:nvSpPr>
          <p:cNvPr id="6" name="テキスト ボックス 5">
            <a:extLst>
              <a:ext uri="{FF2B5EF4-FFF2-40B4-BE49-F238E27FC236}">
                <a16:creationId xmlns:a16="http://schemas.microsoft.com/office/drawing/2014/main" id="{0CA63AFC-B778-4E8A-822F-EE31BF1C75D9}"/>
              </a:ext>
            </a:extLst>
          </p:cNvPr>
          <p:cNvSpPr txBox="1"/>
          <p:nvPr/>
        </p:nvSpPr>
        <p:spPr>
          <a:xfrm>
            <a:off x="2031713" y="5629392"/>
            <a:ext cx="5613973" cy="523220"/>
          </a:xfrm>
          <a:prstGeom prst="rect">
            <a:avLst/>
          </a:prstGeom>
          <a:noFill/>
        </p:spPr>
        <p:txBody>
          <a:bodyPr wrap="none" rtlCol="0">
            <a:spAutoFit/>
          </a:bodyPr>
          <a:lstStyle/>
          <a:p>
            <a:r>
              <a:rPr lang="en-US" altLang="ja-JP" sz="2800" i="0" dirty="0"/>
              <a:t>Atanasoff-Berry Computer (</a:t>
            </a:r>
            <a:r>
              <a:rPr lang="ja-JP" altLang="en-US" sz="2800" i="0" dirty="0"/>
              <a:t>複製</a:t>
            </a:r>
            <a:r>
              <a:rPr lang="en-US" altLang="ja-JP" sz="2800" i="0" dirty="0"/>
              <a:t>) [1]</a:t>
            </a:r>
            <a:endParaRPr kumimoji="1" lang="ja-JP" altLang="en-US" sz="2800" i="0" dirty="0"/>
          </a:p>
        </p:txBody>
      </p:sp>
      <p:pic>
        <p:nvPicPr>
          <p:cNvPr id="7" name="図 6" descr="屋内, テーブル, 部屋, 座る が含まれている画像&#10;&#10;自動的に生成された説明">
            <a:extLst>
              <a:ext uri="{FF2B5EF4-FFF2-40B4-BE49-F238E27FC236}">
                <a16:creationId xmlns:a16="http://schemas.microsoft.com/office/drawing/2014/main" id="{71295622-C1F0-4ED9-B138-5A78D6FF6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049" y="1556269"/>
            <a:ext cx="5080000" cy="3810000"/>
          </a:xfrm>
          <a:prstGeom prst="rect">
            <a:avLst/>
          </a:prstGeom>
        </p:spPr>
      </p:pic>
    </p:spTree>
    <p:extLst>
      <p:ext uri="{BB962C8B-B14F-4D97-AF65-F5344CB8AC3E}">
        <p14:creationId xmlns:p14="http://schemas.microsoft.com/office/powerpoint/2010/main" val="1544933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66E82-5C4C-4839-B865-BE53AB87D73A}"/>
              </a:ext>
            </a:extLst>
          </p:cNvPr>
          <p:cNvSpPr>
            <a:spLocks noGrp="1"/>
          </p:cNvSpPr>
          <p:nvPr>
            <p:ph type="title"/>
          </p:nvPr>
        </p:nvSpPr>
        <p:spPr>
          <a:xfrm>
            <a:off x="685800" y="457826"/>
            <a:ext cx="7772400" cy="1446550"/>
          </a:xfrm>
        </p:spPr>
        <p:txBody>
          <a:bodyPr/>
          <a:lstStyle/>
          <a:p>
            <a:r>
              <a:rPr kumimoji="1" lang="en-US" altLang="ja-JP" dirty="0">
                <a:latin typeface="Times New Roman" panose="02020603050405020304" pitchFamily="18" charset="0"/>
              </a:rPr>
              <a:t>Electronic Numerical Integrator and Computer</a:t>
            </a:r>
          </a:p>
        </p:txBody>
      </p:sp>
      <p:sp>
        <p:nvSpPr>
          <p:cNvPr id="3" name="コンテンツ プレースホルダー 2">
            <a:extLst>
              <a:ext uri="{FF2B5EF4-FFF2-40B4-BE49-F238E27FC236}">
                <a16:creationId xmlns:a16="http://schemas.microsoft.com/office/drawing/2014/main" id="{10C99EC6-0076-4F17-8262-E07AEBC3C6E5}"/>
              </a:ext>
            </a:extLst>
          </p:cNvPr>
          <p:cNvSpPr>
            <a:spLocks noGrp="1"/>
          </p:cNvSpPr>
          <p:nvPr>
            <p:ph idx="1"/>
          </p:nvPr>
        </p:nvSpPr>
        <p:spPr/>
        <p:txBody>
          <a:bodyPr/>
          <a:lstStyle/>
          <a:p>
            <a:r>
              <a:rPr kumimoji="1" lang="en-US" altLang="ja-JP" dirty="0">
                <a:latin typeface="Times New Roman" panose="02020603050405020304" pitchFamily="18" charset="0"/>
              </a:rPr>
              <a:t>ENIAC</a:t>
            </a:r>
          </a:p>
          <a:p>
            <a:pPr lvl="1"/>
            <a:r>
              <a:rPr lang="en-US" altLang="ja-JP" dirty="0">
                <a:latin typeface="Times New Roman" panose="02020603050405020304" pitchFamily="18" charset="0"/>
              </a:rPr>
              <a:t>1946 </a:t>
            </a:r>
            <a:r>
              <a:rPr lang="ja-JP" altLang="en-US" dirty="0">
                <a:latin typeface="Times New Roman" panose="02020603050405020304" pitchFamily="18" charset="0"/>
              </a:rPr>
              <a:t>年 ジョン・モークリー と ジョン・エッカート 制作</a:t>
            </a:r>
            <a:endParaRPr lang="en-US" altLang="ja-JP" dirty="0">
              <a:latin typeface="Times New Roman" panose="02020603050405020304" pitchFamily="18" charset="0"/>
            </a:endParaRPr>
          </a:p>
          <a:p>
            <a:pPr lvl="1"/>
            <a:r>
              <a:rPr lang="ja-JP" altLang="en-US" dirty="0">
                <a:latin typeface="Times New Roman" panose="02020603050405020304" pitchFamily="18" charset="0"/>
              </a:rPr>
              <a:t>弾道表作製計算機</a:t>
            </a:r>
            <a:endParaRPr lang="en-US" altLang="ja-JP" dirty="0">
              <a:latin typeface="Times New Roman" panose="02020603050405020304" pitchFamily="18" charset="0"/>
            </a:endParaRPr>
          </a:p>
          <a:p>
            <a:pPr lvl="1"/>
            <a:r>
              <a:rPr lang="ja-JP" altLang="en-US" dirty="0">
                <a:latin typeface="Times New Roman" panose="02020603050405020304" pitchFamily="18" charset="0"/>
              </a:rPr>
              <a:t>真空管式電子計算機</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プログラムは配線によりセット</a:t>
            </a:r>
            <a:endParaRPr lang="en-US" altLang="ja-JP" dirty="0">
              <a:latin typeface="Times New Roman" panose="02020603050405020304" pitchFamily="18" charset="0"/>
            </a:endParaRPr>
          </a:p>
          <a:p>
            <a:pPr lvl="2"/>
            <a:r>
              <a:rPr lang="ja-JP" altLang="en-US" dirty="0">
                <a:latin typeface="Times New Roman" panose="02020603050405020304" pitchFamily="18" charset="0"/>
              </a:rPr>
              <a:t>配線作業は</a:t>
            </a:r>
            <a:r>
              <a:rPr lang="en-US" altLang="ja-JP" dirty="0">
                <a:latin typeface="Times New Roman" panose="02020603050405020304" pitchFamily="18" charset="0"/>
              </a:rPr>
              <a:t>1</a:t>
            </a:r>
            <a:r>
              <a:rPr lang="ja-JP" altLang="en-US" dirty="0">
                <a:latin typeface="Times New Roman" panose="02020603050405020304" pitchFamily="18" charset="0"/>
              </a:rPr>
              <a:t>週間必要</a:t>
            </a:r>
            <a:endParaRPr lang="en-US" altLang="ja-JP" dirty="0">
              <a:latin typeface="Times New Roman" panose="02020603050405020304" pitchFamily="18" charset="0"/>
            </a:endParaRPr>
          </a:p>
          <a:p>
            <a:pPr lvl="1"/>
            <a:r>
              <a:rPr lang="ja-JP" altLang="en-US" strike="dblStrike" dirty="0">
                <a:latin typeface="Times New Roman" panose="02020603050405020304" pitchFamily="18" charset="0"/>
              </a:rPr>
              <a:t>「世界初の電子計算機」</a:t>
            </a:r>
            <a:endParaRPr lang="en-US" altLang="ja-JP" strike="dblStrike" dirty="0">
              <a:latin typeface="Times New Roman" panose="02020603050405020304" pitchFamily="18" charset="0"/>
            </a:endParaRPr>
          </a:p>
          <a:p>
            <a:pPr lvl="2"/>
            <a:r>
              <a:rPr lang="ja-JP" altLang="en-US" dirty="0">
                <a:latin typeface="Times New Roman" panose="02020603050405020304" pitchFamily="18" charset="0"/>
              </a:rPr>
              <a:t>世界初は </a:t>
            </a:r>
            <a:r>
              <a:rPr lang="en-US" altLang="ja-JP" dirty="0">
                <a:latin typeface="Times New Roman" panose="02020603050405020304" pitchFamily="18" charset="0"/>
              </a:rPr>
              <a:t>Atanasoff-Berry Computer </a:t>
            </a:r>
          </a:p>
          <a:p>
            <a:pPr lvl="1"/>
            <a:endParaRPr kumimoji="1" lang="en-US" altLang="ja-JP" dirty="0">
              <a:latin typeface="Times New Roman" panose="02020603050405020304" pitchFamily="18" charset="0"/>
            </a:endParaRP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2088548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639161" y="5013325"/>
            <a:ext cx="4246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dirty="0">
                <a:latin typeface="Times New Roman" panose="02020603050405020304" pitchFamily="18" charset="0"/>
              </a:rPr>
              <a:t>ENIAC</a:t>
            </a:r>
            <a:r>
              <a:rPr lang="ja-JP" altLang="en-US" sz="2400" dirty="0">
                <a:latin typeface="Times New Roman" panose="02020603050405020304" pitchFamily="18" charset="0"/>
              </a:rPr>
              <a:t>のプログラミング風景</a:t>
            </a:r>
            <a:r>
              <a:rPr lang="en-US" altLang="ja-JP" sz="2400" dirty="0">
                <a:latin typeface="Times New Roman" panose="02020603050405020304" pitchFamily="18" charset="0"/>
              </a:rPr>
              <a:t>[1]</a:t>
            </a:r>
            <a:endParaRPr lang="ja-JP" altLang="en-US" sz="2400" dirty="0">
              <a:latin typeface="Times New Roman" panose="02020603050405020304" pitchFamily="18" charset="0"/>
            </a:endParaRPr>
          </a:p>
        </p:txBody>
      </p:sp>
      <p:pic>
        <p:nvPicPr>
          <p:cNvPr id="3481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60350"/>
            <a:ext cx="729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テキスト ボックス 3"/>
          <p:cNvSpPr txBox="1">
            <a:spLocks noChangeArrowheads="1"/>
          </p:cNvSpPr>
          <p:nvPr/>
        </p:nvSpPr>
        <p:spPr bwMode="auto">
          <a:xfrm>
            <a:off x="900113" y="5475288"/>
            <a:ext cx="74041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2000"/>
              <a:t>[1] John W. Mauchly and the Development of the ENIAC Computer, </a:t>
            </a:r>
          </a:p>
          <a:p>
            <a:r>
              <a:rPr lang="en-US" altLang="ja-JP" sz="2000"/>
              <a:t>     An Exhibition in the Department of Special Collections, </a:t>
            </a:r>
            <a:br>
              <a:rPr lang="en-US" altLang="ja-JP" sz="2000"/>
            </a:br>
            <a:r>
              <a:rPr lang="en-US" altLang="ja-JP" sz="2000"/>
              <a:t>     Van Pelt Library, University of Pennsylvania, </a:t>
            </a:r>
          </a:p>
          <a:p>
            <a:r>
              <a:rPr lang="en-US" altLang="ja-JP" sz="2000"/>
              <a:t>     http://www.library.upenn.edu/exhibits/rbm/mauchly/jwmintro.html</a:t>
            </a:r>
            <a:endParaRPr lang="ja-JP"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C07E1EAB-9BBE-18C1-5949-6D0DD4638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3" name="テキスト ボックス 2">
            <a:extLst>
              <a:ext uri="{FF2B5EF4-FFF2-40B4-BE49-F238E27FC236}">
                <a16:creationId xmlns:a16="http://schemas.microsoft.com/office/drawing/2014/main" id="{FF4E5D2F-D992-44CD-A01D-85E46DC4BECB}"/>
              </a:ext>
            </a:extLst>
          </p:cNvPr>
          <p:cNvSpPr txBox="1"/>
          <p:nvPr/>
        </p:nvSpPr>
        <p:spPr>
          <a:xfrm>
            <a:off x="3352800" y="4114800"/>
            <a:ext cx="5338321" cy="584775"/>
          </a:xfrm>
          <a:prstGeom prst="rect">
            <a:avLst/>
          </a:prstGeom>
          <a:solidFill>
            <a:srgbClr val="003300"/>
          </a:solidFill>
        </p:spPr>
        <p:txBody>
          <a:bodyPr wrap="none" rtlCol="0">
            <a:spAutoFit/>
          </a:bodyPr>
          <a:lstStyle/>
          <a:p>
            <a:r>
              <a:rPr lang="en-US" altLang="ja-JP" sz="3200" dirty="0"/>
              <a:t>https://classroom.google.com/h</a:t>
            </a:r>
            <a:endParaRPr kumimoji="1" lang="ja-JP" altLang="en-US" sz="3200" dirty="0"/>
          </a:p>
        </p:txBody>
      </p:sp>
      <p:sp>
        <p:nvSpPr>
          <p:cNvPr id="5" name="楕円 4">
            <a:extLst>
              <a:ext uri="{FF2B5EF4-FFF2-40B4-BE49-F238E27FC236}">
                <a16:creationId xmlns:a16="http://schemas.microsoft.com/office/drawing/2014/main" id="{0B939FFB-0016-C72B-6393-C2E3350DC889}"/>
              </a:ext>
            </a:extLst>
          </p:cNvPr>
          <p:cNvSpPr/>
          <p:nvPr/>
        </p:nvSpPr>
        <p:spPr bwMode="auto">
          <a:xfrm>
            <a:off x="7812000" y="990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6026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159817B3-F7C4-4643-B5B0-7B721A43FB8A}"/>
              </a:ext>
            </a:extLst>
          </p:cNvPr>
          <p:cNvGraphicFramePr>
            <a:graphicFrameLocks noGrp="1"/>
          </p:cNvGraphicFramePr>
          <p:nvPr>
            <p:extLst>
              <p:ext uri="{D42A27DB-BD31-4B8C-83A1-F6EECF244321}">
                <p14:modId xmlns:p14="http://schemas.microsoft.com/office/powerpoint/2010/main" val="901036825"/>
              </p:ext>
            </p:extLst>
          </p:nvPr>
        </p:nvGraphicFramePr>
        <p:xfrm>
          <a:off x="190500" y="1126677"/>
          <a:ext cx="8762999" cy="54914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015774076"/>
                    </a:ext>
                  </a:extLst>
                </a:gridCol>
                <a:gridCol w="1257300">
                  <a:extLst>
                    <a:ext uri="{9D8B030D-6E8A-4147-A177-3AD203B41FA5}">
                      <a16:colId xmlns:a16="http://schemas.microsoft.com/office/drawing/2014/main" val="2406521959"/>
                    </a:ext>
                  </a:extLst>
                </a:gridCol>
                <a:gridCol w="3771900">
                  <a:extLst>
                    <a:ext uri="{9D8B030D-6E8A-4147-A177-3AD203B41FA5}">
                      <a16:colId xmlns:a16="http://schemas.microsoft.com/office/drawing/2014/main" val="292357724"/>
                    </a:ext>
                  </a:extLst>
                </a:gridCol>
                <a:gridCol w="2819399">
                  <a:extLst>
                    <a:ext uri="{9D8B030D-6E8A-4147-A177-3AD203B41FA5}">
                      <a16:colId xmlns:a16="http://schemas.microsoft.com/office/drawing/2014/main" val="944981185"/>
                    </a:ext>
                  </a:extLst>
                </a:gridCol>
              </a:tblGrid>
              <a:tr h="370840">
                <a:tc>
                  <a:txBody>
                    <a:bodyPr/>
                    <a:lstStyle/>
                    <a:p>
                      <a:r>
                        <a:rPr kumimoji="1" lang="ja-JP" altLang="en-US" baseline="0" dirty="0">
                          <a:latin typeface="Times New Roman" panose="02020603050405020304" pitchFamily="18" charset="0"/>
                        </a:rPr>
                        <a:t>年代</a:t>
                      </a:r>
                    </a:p>
                  </a:txBody>
                  <a:tcPr/>
                </a:tc>
                <a:tc>
                  <a:txBody>
                    <a:bodyPr/>
                    <a:lstStyle/>
                    <a:p>
                      <a:r>
                        <a:rPr kumimoji="1" lang="ja-JP" altLang="en-US" baseline="0" dirty="0">
                          <a:latin typeface="Times New Roman" panose="02020603050405020304" pitchFamily="18" charset="0"/>
                        </a:rPr>
                        <a:t>名称</a:t>
                      </a:r>
                    </a:p>
                  </a:txBody>
                  <a:tcPr/>
                </a:tc>
                <a:tc>
                  <a:txBody>
                    <a:bodyPr/>
                    <a:lstStyle/>
                    <a:p>
                      <a:r>
                        <a:rPr kumimoji="1" lang="ja-JP" altLang="en-US" baseline="0" dirty="0">
                          <a:latin typeface="Times New Roman" panose="02020603050405020304" pitchFamily="18" charset="0"/>
                        </a:rPr>
                        <a:t>備考</a:t>
                      </a:r>
                    </a:p>
                  </a:txBody>
                  <a:tcPr/>
                </a:tc>
                <a:tc>
                  <a:txBody>
                    <a:bodyPr/>
                    <a:lstStyle/>
                    <a:p>
                      <a:r>
                        <a:rPr kumimoji="1" lang="ja-JP" altLang="en-US" baseline="0" dirty="0">
                          <a:latin typeface="Times New Roman" panose="02020603050405020304" pitchFamily="18" charset="0"/>
                        </a:rPr>
                        <a:t>考案者・製作者</a:t>
                      </a:r>
                    </a:p>
                  </a:txBody>
                  <a:tcPr/>
                </a:tc>
                <a:extLst>
                  <a:ext uri="{0D108BD9-81ED-4DB2-BD59-A6C34878D82A}">
                    <a16:rowId xmlns:a16="http://schemas.microsoft.com/office/drawing/2014/main" val="3825839929"/>
                  </a:ext>
                </a:extLst>
              </a:tr>
              <a:tr h="370840">
                <a:tc>
                  <a:txBody>
                    <a:bodyPr/>
                    <a:lstStyle/>
                    <a:p>
                      <a:r>
                        <a:rPr kumimoji="1" lang="en-US" altLang="ja-JP" baseline="0" dirty="0">
                          <a:latin typeface="Times New Roman" panose="02020603050405020304" pitchFamily="18" charset="0"/>
                        </a:rPr>
                        <a:t>1938</a:t>
                      </a:r>
                      <a:r>
                        <a:rPr kumimoji="1" lang="ja-JP" altLang="en-US" baseline="0" dirty="0">
                          <a:latin typeface="Times New Roman" panose="02020603050405020304" pitchFamily="18" charset="0"/>
                        </a:rPr>
                        <a:t>年</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1941</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Z1</a:t>
                      </a:r>
                    </a:p>
                    <a:p>
                      <a:r>
                        <a:rPr kumimoji="1" lang="en-US" altLang="ja-JP" baseline="0" dirty="0">
                          <a:latin typeface="Times New Roman" panose="02020603050405020304" pitchFamily="18" charset="0"/>
                        </a:rPr>
                        <a:t>Z3</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最初のプログラム可能な計算機</a:t>
                      </a:r>
                    </a:p>
                  </a:txBody>
                  <a:tcPr/>
                </a:tc>
                <a:tc>
                  <a:txBody>
                    <a:bodyPr/>
                    <a:lstStyle/>
                    <a:p>
                      <a:r>
                        <a:rPr kumimoji="1" lang="ja-JP" altLang="en-US" baseline="0" dirty="0">
                          <a:latin typeface="Times New Roman" panose="02020603050405020304" pitchFamily="18" charset="0"/>
                        </a:rPr>
                        <a:t>コンラッド・ツーゼ</a:t>
                      </a:r>
                    </a:p>
                  </a:txBody>
                  <a:tcPr/>
                </a:tc>
                <a:extLst>
                  <a:ext uri="{0D108BD9-81ED-4DB2-BD59-A6C34878D82A}">
                    <a16:rowId xmlns:a16="http://schemas.microsoft.com/office/drawing/2014/main" val="3299405418"/>
                  </a:ext>
                </a:extLst>
              </a:tr>
              <a:tr h="370840">
                <a:tc>
                  <a:txBody>
                    <a:bodyPr/>
                    <a:lstStyle/>
                    <a:p>
                      <a:r>
                        <a:rPr kumimoji="1" lang="en-US" altLang="ja-JP" baseline="0" dirty="0">
                          <a:latin typeface="Times New Roman" panose="02020603050405020304" pitchFamily="18" charset="0"/>
                        </a:rPr>
                        <a:t>1942</a:t>
                      </a:r>
                      <a:r>
                        <a:rPr kumimoji="1" lang="ja-JP" altLang="en-US" baseline="0" dirty="0">
                          <a:latin typeface="Times New Roman" panose="02020603050405020304" pitchFamily="18" charset="0"/>
                        </a:rPr>
                        <a:t>年</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未完成</a:t>
                      </a:r>
                    </a:p>
                  </a:txBody>
                  <a:tcPr/>
                </a:tc>
                <a:tc>
                  <a:txBody>
                    <a:bodyPr/>
                    <a:lstStyle/>
                    <a:p>
                      <a:r>
                        <a:rPr kumimoji="1" lang="en-US" altLang="ja-JP" baseline="0" dirty="0">
                          <a:latin typeface="Times New Roman" panose="02020603050405020304" pitchFamily="18" charset="0"/>
                        </a:rPr>
                        <a:t>ABC</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最初の電子式計算機</a:t>
                      </a:r>
                    </a:p>
                  </a:txBody>
                  <a:tcPr/>
                </a:tc>
                <a:tc>
                  <a:txBody>
                    <a:bodyPr/>
                    <a:lstStyle/>
                    <a:p>
                      <a:r>
                        <a:rPr kumimoji="1" lang="ja-JP" altLang="en-US" baseline="0" dirty="0">
                          <a:latin typeface="Times New Roman" panose="02020603050405020304" pitchFamily="18" charset="0"/>
                        </a:rPr>
                        <a:t>ジョン・アタナソフ</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クリフォード・ベリー</a:t>
                      </a:r>
                    </a:p>
                  </a:txBody>
                  <a:tcPr/>
                </a:tc>
                <a:extLst>
                  <a:ext uri="{0D108BD9-81ED-4DB2-BD59-A6C34878D82A}">
                    <a16:rowId xmlns:a16="http://schemas.microsoft.com/office/drawing/2014/main" val="562536916"/>
                  </a:ext>
                </a:extLst>
              </a:tr>
              <a:tr h="370840">
                <a:tc>
                  <a:txBody>
                    <a:bodyPr/>
                    <a:lstStyle/>
                    <a:p>
                      <a:r>
                        <a:rPr kumimoji="1" lang="en-US" altLang="ja-JP" baseline="0" dirty="0">
                          <a:latin typeface="Times New Roman" panose="02020603050405020304" pitchFamily="18" charset="0"/>
                        </a:rPr>
                        <a:t>1943</a:t>
                      </a:r>
                      <a:r>
                        <a:rPr kumimoji="1" lang="ja-JP" altLang="en-US" baseline="0" dirty="0">
                          <a:latin typeface="Times New Roman" panose="02020603050405020304" pitchFamily="18" charset="0"/>
                        </a:rPr>
                        <a:t>年</a:t>
                      </a:r>
                    </a:p>
                  </a:txBody>
                  <a:tcPr/>
                </a:tc>
                <a:tc>
                  <a:txBody>
                    <a:bodyPr/>
                    <a:lstStyle/>
                    <a:p>
                      <a:r>
                        <a:rPr kumimoji="1" lang="ja-JP" altLang="en-US" baseline="0" dirty="0">
                          <a:latin typeface="Times New Roman" panose="02020603050405020304" pitchFamily="18" charset="0"/>
                        </a:rPr>
                        <a:t>コロッサス</a:t>
                      </a:r>
                    </a:p>
                  </a:txBody>
                  <a:tcPr/>
                </a:tc>
                <a:tc>
                  <a:txBody>
                    <a:bodyPr/>
                    <a:lstStyle/>
                    <a:p>
                      <a:r>
                        <a:rPr kumimoji="1" lang="ja-JP" altLang="en-US" baseline="0" dirty="0">
                          <a:latin typeface="Times New Roman" panose="02020603050405020304" pitchFamily="18" charset="0"/>
                        </a:rPr>
                        <a:t>最初の真空管式大規模機械</a:t>
                      </a:r>
                    </a:p>
                  </a:txBody>
                  <a:tcPr/>
                </a:tc>
                <a:tc>
                  <a:txBody>
                    <a:bodyPr/>
                    <a:lstStyle/>
                    <a:p>
                      <a:r>
                        <a:rPr kumimoji="1" lang="ja-JP" altLang="en-US" baseline="0" dirty="0">
                          <a:latin typeface="Times New Roman" panose="02020603050405020304" pitchFamily="18" charset="0"/>
                        </a:rPr>
                        <a:t>アラン・チューリング</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トム・フラワーズ</a:t>
                      </a:r>
                    </a:p>
                  </a:txBody>
                  <a:tcPr/>
                </a:tc>
                <a:extLst>
                  <a:ext uri="{0D108BD9-81ED-4DB2-BD59-A6C34878D82A}">
                    <a16:rowId xmlns:a16="http://schemas.microsoft.com/office/drawing/2014/main" val="982221258"/>
                  </a:ext>
                </a:extLst>
              </a:tr>
              <a:tr h="370840">
                <a:tc>
                  <a:txBody>
                    <a:bodyPr/>
                    <a:lstStyle/>
                    <a:p>
                      <a:r>
                        <a:rPr kumimoji="1" lang="en-US" altLang="ja-JP" baseline="0" dirty="0">
                          <a:latin typeface="Times New Roman" panose="02020603050405020304" pitchFamily="18" charset="0"/>
                        </a:rPr>
                        <a:t>1944</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ASCC</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最初に実用化されたプログラム可能な計算機</a:t>
                      </a:r>
                    </a:p>
                  </a:txBody>
                  <a:tcPr/>
                </a:tc>
                <a:tc>
                  <a:txBody>
                    <a:bodyPr/>
                    <a:lstStyle/>
                    <a:p>
                      <a:r>
                        <a:rPr kumimoji="1" lang="ja-JP" altLang="en-US" baseline="0" dirty="0">
                          <a:latin typeface="Times New Roman" panose="02020603050405020304" pitchFamily="18" charset="0"/>
                        </a:rPr>
                        <a:t>ハワード・エイケン</a:t>
                      </a:r>
                      <a:endParaRPr kumimoji="1" lang="en-US" altLang="ja-JP" baseline="0" dirty="0">
                        <a:latin typeface="Times New Roman" panose="02020603050405020304" pitchFamily="18" charset="0"/>
                      </a:endParaRPr>
                    </a:p>
                  </a:txBody>
                  <a:tcPr/>
                </a:tc>
                <a:extLst>
                  <a:ext uri="{0D108BD9-81ED-4DB2-BD59-A6C34878D82A}">
                    <a16:rowId xmlns:a16="http://schemas.microsoft.com/office/drawing/2014/main" val="1409167961"/>
                  </a:ext>
                </a:extLst>
              </a:tr>
              <a:tr h="370840">
                <a:tc>
                  <a:txBody>
                    <a:bodyPr/>
                    <a:lstStyle/>
                    <a:p>
                      <a:r>
                        <a:rPr kumimoji="1" lang="en-US" altLang="ja-JP" baseline="0" dirty="0">
                          <a:latin typeface="Times New Roman" panose="02020603050405020304" pitchFamily="18" charset="0"/>
                        </a:rPr>
                        <a:t>1946</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ENIAC</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最初の実用化された電子式計算機</a:t>
                      </a:r>
                    </a:p>
                  </a:txBody>
                  <a:tcPr/>
                </a:tc>
                <a:tc>
                  <a:txBody>
                    <a:bodyPr/>
                    <a:lstStyle/>
                    <a:p>
                      <a:r>
                        <a:rPr kumimoji="1" lang="ja-JP" altLang="en-US" baseline="0" dirty="0">
                          <a:latin typeface="Times New Roman" panose="02020603050405020304" pitchFamily="18" charset="0"/>
                        </a:rPr>
                        <a:t>ジョン・モークリー</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ジョン・エッカート</a:t>
                      </a:r>
                    </a:p>
                  </a:txBody>
                  <a:tcPr/>
                </a:tc>
                <a:extLst>
                  <a:ext uri="{0D108BD9-81ED-4DB2-BD59-A6C34878D82A}">
                    <a16:rowId xmlns:a16="http://schemas.microsoft.com/office/drawing/2014/main" val="1852173101"/>
                  </a:ext>
                </a:extLst>
              </a:tr>
              <a:tr h="370840">
                <a:tc>
                  <a:txBody>
                    <a:bodyPr/>
                    <a:lstStyle/>
                    <a:p>
                      <a:r>
                        <a:rPr kumimoji="1" lang="en-US" altLang="ja-JP" baseline="0" dirty="0">
                          <a:latin typeface="Times New Roman" panose="02020603050405020304" pitchFamily="18" charset="0"/>
                        </a:rPr>
                        <a:t>1948</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SSEM</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最初に稼働したフォン・ノイマン型計算機</a:t>
                      </a:r>
                    </a:p>
                  </a:txBody>
                  <a:tcPr/>
                </a:tc>
                <a:tc>
                  <a:txBody>
                    <a:bodyPr/>
                    <a:lstStyle/>
                    <a:p>
                      <a:r>
                        <a:rPr kumimoji="1" lang="ja-JP" altLang="en-US" baseline="0" dirty="0">
                          <a:latin typeface="Times New Roman" panose="02020603050405020304" pitchFamily="18" charset="0"/>
                        </a:rPr>
                        <a:t>フレデリック・ウィリアムズ</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トム・キルバーン</a:t>
                      </a:r>
                    </a:p>
                  </a:txBody>
                  <a:tcPr/>
                </a:tc>
                <a:extLst>
                  <a:ext uri="{0D108BD9-81ED-4DB2-BD59-A6C34878D82A}">
                    <a16:rowId xmlns:a16="http://schemas.microsoft.com/office/drawing/2014/main" val="3772218233"/>
                  </a:ext>
                </a:extLst>
              </a:tr>
              <a:tr h="370840">
                <a:tc>
                  <a:txBody>
                    <a:bodyPr/>
                    <a:lstStyle/>
                    <a:p>
                      <a:r>
                        <a:rPr kumimoji="1" lang="en-US" altLang="ja-JP" baseline="0" dirty="0">
                          <a:latin typeface="Times New Roman" panose="02020603050405020304" pitchFamily="18" charset="0"/>
                        </a:rPr>
                        <a:t>1949</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EDSAC</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最初に実用化されたフォン・ノイマン型計算機</a:t>
                      </a:r>
                    </a:p>
                  </a:txBody>
                  <a:tcPr/>
                </a:tc>
                <a:tc>
                  <a:txBody>
                    <a:bodyPr/>
                    <a:lstStyle/>
                    <a:p>
                      <a:r>
                        <a:rPr kumimoji="1" lang="ja-JP" altLang="en-US" sz="1800" b="0" i="0" u="none" strike="noStrike" kern="1200" baseline="0" dirty="0">
                          <a:solidFill>
                            <a:schemeClr val="dk1"/>
                          </a:solidFill>
                          <a:latin typeface="Times New Roman" panose="02020603050405020304" pitchFamily="18" charset="0"/>
                          <a:ea typeface="+mn-ea"/>
                          <a:cs typeface="+mn-cs"/>
                        </a:rPr>
                        <a:t>モーリス・ウィルクス</a:t>
                      </a:r>
                      <a:endParaRPr kumimoji="1" lang="ja-JP" altLang="en-US" baseline="0" dirty="0">
                        <a:latin typeface="Times New Roman" panose="02020603050405020304" pitchFamily="18" charset="0"/>
                      </a:endParaRPr>
                    </a:p>
                  </a:txBody>
                  <a:tcPr/>
                </a:tc>
                <a:extLst>
                  <a:ext uri="{0D108BD9-81ED-4DB2-BD59-A6C34878D82A}">
                    <a16:rowId xmlns:a16="http://schemas.microsoft.com/office/drawing/2014/main" val="2143306523"/>
                  </a:ext>
                </a:extLst>
              </a:tr>
              <a:tr h="370840">
                <a:tc>
                  <a:txBody>
                    <a:bodyPr/>
                    <a:lstStyle/>
                    <a:p>
                      <a:r>
                        <a:rPr kumimoji="1" lang="en-US" altLang="ja-JP" baseline="0" dirty="0">
                          <a:latin typeface="Times New Roman" panose="02020603050405020304" pitchFamily="18" charset="0"/>
                        </a:rPr>
                        <a:t>1951</a:t>
                      </a:r>
                      <a:r>
                        <a:rPr kumimoji="1" lang="ja-JP" altLang="en-US" baseline="0" dirty="0">
                          <a:latin typeface="Times New Roman" panose="02020603050405020304" pitchFamily="18" charset="0"/>
                        </a:rPr>
                        <a:t>年</a:t>
                      </a:r>
                    </a:p>
                  </a:txBody>
                  <a:tcPr/>
                </a:tc>
                <a:tc>
                  <a:txBody>
                    <a:bodyPr/>
                    <a:lstStyle/>
                    <a:p>
                      <a:r>
                        <a:rPr kumimoji="1" lang="en-US" altLang="ja-JP" baseline="0" dirty="0">
                          <a:latin typeface="Times New Roman" panose="02020603050405020304" pitchFamily="18" charset="0"/>
                        </a:rPr>
                        <a:t>EDVAC</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最初にフォン・ノイマン型を提唱した計算機</a:t>
                      </a:r>
                    </a:p>
                  </a:txBody>
                  <a:tcPr/>
                </a:tc>
                <a:tc>
                  <a:txBody>
                    <a:bodyPr/>
                    <a:lstStyle/>
                    <a:p>
                      <a:r>
                        <a:rPr kumimoji="1" lang="ja-JP" altLang="en-US" baseline="0" dirty="0">
                          <a:latin typeface="Times New Roman" panose="02020603050405020304" pitchFamily="18" charset="0"/>
                        </a:rPr>
                        <a:t>ジョン・モークリー</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ジョン・エッカート</a:t>
                      </a:r>
                    </a:p>
                  </a:txBody>
                  <a:tcPr/>
                </a:tc>
                <a:extLst>
                  <a:ext uri="{0D108BD9-81ED-4DB2-BD59-A6C34878D82A}">
                    <a16:rowId xmlns:a16="http://schemas.microsoft.com/office/drawing/2014/main" val="759137914"/>
                  </a:ext>
                </a:extLst>
              </a:tr>
            </a:tbl>
          </a:graphicData>
        </a:graphic>
      </p:graphicFrame>
      <p:sp>
        <p:nvSpPr>
          <p:cNvPr id="2" name="タイトル 1">
            <a:extLst>
              <a:ext uri="{FF2B5EF4-FFF2-40B4-BE49-F238E27FC236}">
                <a16:creationId xmlns:a16="http://schemas.microsoft.com/office/drawing/2014/main" id="{C9C11E53-864B-47AF-B5C5-1270B5F9A845}"/>
              </a:ext>
            </a:extLst>
          </p:cNvPr>
          <p:cNvSpPr>
            <a:spLocks noGrp="1"/>
          </p:cNvSpPr>
          <p:nvPr>
            <p:ph type="title"/>
          </p:nvPr>
        </p:nvSpPr>
        <p:spPr>
          <a:xfrm>
            <a:off x="1066800" y="224881"/>
            <a:ext cx="7543800" cy="769441"/>
          </a:xfrm>
        </p:spPr>
        <p:txBody>
          <a:bodyPr/>
          <a:lstStyle/>
          <a:p>
            <a:r>
              <a:rPr lang="ja-JP" altLang="en-US" dirty="0">
                <a:latin typeface="Times New Roman" panose="02020603050405020304" pitchFamily="18" charset="0"/>
              </a:rPr>
              <a:t>最初の計算機</a:t>
            </a:r>
          </a:p>
        </p:txBody>
      </p:sp>
    </p:spTree>
    <p:extLst>
      <p:ext uri="{BB962C8B-B14F-4D97-AF65-F5344CB8AC3E}">
        <p14:creationId xmlns:p14="http://schemas.microsoft.com/office/powerpoint/2010/main" val="92219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の歴史(第1世代)</a:t>
            </a:r>
          </a:p>
        </p:txBody>
      </p:sp>
      <p:sp>
        <p:nvSpPr>
          <p:cNvPr id="35843" name="Rectangle 3"/>
          <p:cNvSpPr>
            <a:spLocks noGrp="1" noChangeArrowheads="1"/>
          </p:cNvSpPr>
          <p:nvPr>
            <p:ph type="body" idx="1"/>
          </p:nvPr>
        </p:nvSpPr>
        <p:spPr>
          <a:xfrm>
            <a:off x="685800" y="1981200"/>
            <a:ext cx="5562600" cy="2286000"/>
          </a:xfrm>
        </p:spPr>
        <p:txBody>
          <a:bodyPr/>
          <a:lstStyle/>
          <a:p>
            <a:pPr eaLnBrk="1" hangingPunct="1"/>
            <a:r>
              <a:rPr lang="ja-JP" altLang="en-US" dirty="0">
                <a:latin typeface="Times New Roman" panose="02020603050405020304" pitchFamily="18" charset="0"/>
              </a:rPr>
              <a:t>第1世代(1950年代)</a:t>
            </a:r>
          </a:p>
          <a:p>
            <a:pPr lvl="1" eaLnBrk="1" hangingPunct="1"/>
            <a:r>
              <a:rPr lang="ja-JP" altLang="en-US" dirty="0">
                <a:latin typeface="Times New Roman" panose="02020603050405020304" pitchFamily="18" charset="0"/>
              </a:rPr>
              <a:t>バッチ処理(</a:t>
            </a:r>
            <a:r>
              <a:rPr lang="en-US" altLang="ja-JP" dirty="0">
                <a:latin typeface="Times New Roman" panose="02020603050405020304" pitchFamily="18" charset="0"/>
              </a:rPr>
              <a:t>batch processing)</a:t>
            </a:r>
          </a:p>
          <a:p>
            <a:pPr lvl="2" eaLnBrk="1" hangingPunct="1"/>
            <a:r>
              <a:rPr lang="ja-JP" altLang="en-US" sz="2800" dirty="0">
                <a:latin typeface="Times New Roman" panose="02020603050405020304" pitchFamily="18" charset="0"/>
              </a:rPr>
              <a:t>複数のプログラムを連続して処理</a:t>
            </a:r>
          </a:p>
        </p:txBody>
      </p:sp>
      <p:sp>
        <p:nvSpPr>
          <p:cNvPr id="35844" name="Rectangle 4"/>
          <p:cNvSpPr>
            <a:spLocks noChangeArrowheads="1"/>
          </p:cNvSpPr>
          <p:nvPr/>
        </p:nvSpPr>
        <p:spPr bwMode="auto">
          <a:xfrm>
            <a:off x="6857999" y="3429000"/>
            <a:ext cx="1600197"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a:t>
            </a:r>
          </a:p>
        </p:txBody>
      </p:sp>
      <p:sp>
        <p:nvSpPr>
          <p:cNvPr id="35845" name="Rectangle 6"/>
          <p:cNvSpPr>
            <a:spLocks noChangeArrowheads="1"/>
          </p:cNvSpPr>
          <p:nvPr/>
        </p:nvSpPr>
        <p:spPr bwMode="auto">
          <a:xfrm>
            <a:off x="6857999" y="4305300"/>
            <a:ext cx="1600195"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a:t>
            </a:r>
          </a:p>
        </p:txBody>
      </p:sp>
      <p:sp>
        <p:nvSpPr>
          <p:cNvPr id="35846" name="Rectangle 8"/>
          <p:cNvSpPr>
            <a:spLocks noChangeArrowheads="1"/>
          </p:cNvSpPr>
          <p:nvPr/>
        </p:nvSpPr>
        <p:spPr bwMode="auto">
          <a:xfrm>
            <a:off x="6857999" y="5143500"/>
            <a:ext cx="1600193"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a:t>
            </a:r>
          </a:p>
        </p:txBody>
      </p:sp>
      <p:grpSp>
        <p:nvGrpSpPr>
          <p:cNvPr id="44044" name="Group 12"/>
          <p:cNvGrpSpPr>
            <a:grpSpLocks/>
          </p:cNvGrpSpPr>
          <p:nvPr/>
        </p:nvGrpSpPr>
        <p:grpSpPr bwMode="auto">
          <a:xfrm>
            <a:off x="7543800" y="4000500"/>
            <a:ext cx="0" cy="1981200"/>
            <a:chOff x="2160" y="2352"/>
            <a:chExt cx="0" cy="1248"/>
          </a:xfrm>
        </p:grpSpPr>
        <p:sp>
          <p:nvSpPr>
            <p:cNvPr id="35853" name="Line 5"/>
            <p:cNvSpPr>
              <a:spLocks noChangeShapeType="1"/>
            </p:cNvSpPr>
            <p:nvPr/>
          </p:nvSpPr>
          <p:spPr bwMode="auto">
            <a:xfrm>
              <a:off x="2160" y="2352"/>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54" name="Line 7"/>
            <p:cNvSpPr>
              <a:spLocks noChangeShapeType="1"/>
            </p:cNvSpPr>
            <p:nvPr/>
          </p:nvSpPr>
          <p:spPr bwMode="auto">
            <a:xfrm>
              <a:off x="2160" y="290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5855" name="Line 9"/>
            <p:cNvSpPr>
              <a:spLocks noChangeShapeType="1"/>
            </p:cNvSpPr>
            <p:nvPr/>
          </p:nvSpPr>
          <p:spPr bwMode="auto">
            <a:xfrm>
              <a:off x="2160" y="3408"/>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5848" name="Rectangle 10"/>
          <p:cNvSpPr>
            <a:spLocks noChangeArrowheads="1"/>
          </p:cNvSpPr>
          <p:nvPr/>
        </p:nvSpPr>
        <p:spPr bwMode="auto">
          <a:xfrm>
            <a:off x="6857999" y="5981700"/>
            <a:ext cx="1600189"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プログラム4</a:t>
            </a:r>
          </a:p>
        </p:txBody>
      </p:sp>
      <p:grpSp>
        <p:nvGrpSpPr>
          <p:cNvPr id="44047" name="Group 15"/>
          <p:cNvGrpSpPr>
            <a:grpSpLocks/>
          </p:cNvGrpSpPr>
          <p:nvPr/>
        </p:nvGrpSpPr>
        <p:grpSpPr bwMode="auto">
          <a:xfrm>
            <a:off x="6553200" y="2819400"/>
            <a:ext cx="2195264" cy="4038600"/>
            <a:chOff x="3624" y="1872"/>
            <a:chExt cx="1224" cy="2352"/>
          </a:xfrm>
        </p:grpSpPr>
        <p:sp>
          <p:nvSpPr>
            <p:cNvPr id="35851" name="Rectangle 13"/>
            <p:cNvSpPr>
              <a:spLocks noChangeArrowheads="1"/>
            </p:cNvSpPr>
            <p:nvPr/>
          </p:nvSpPr>
          <p:spPr bwMode="auto">
            <a:xfrm>
              <a:off x="3624" y="2064"/>
              <a:ext cx="1224" cy="2160"/>
            </a:xfrm>
            <a:prstGeom prst="rect">
              <a:avLst/>
            </a:prstGeom>
            <a:noFill/>
            <a:ln w="38100">
              <a:solidFill>
                <a:srgbClr val="FF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useBgFill="1">
          <p:nvSpPr>
            <p:cNvPr id="35852" name="Text Box 14"/>
            <p:cNvSpPr txBox="1">
              <a:spLocks noChangeArrowheads="1"/>
            </p:cNvSpPr>
            <p:nvPr/>
          </p:nvSpPr>
          <p:spPr bwMode="auto">
            <a:xfrm>
              <a:off x="3648" y="1872"/>
              <a:ext cx="1008"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バッチ処理</a:t>
              </a:r>
            </a:p>
          </p:txBody>
        </p:sp>
      </p:grpSp>
      <p:sp>
        <p:nvSpPr>
          <p:cNvPr id="44049" name="Text Box 17"/>
          <p:cNvSpPr txBox="1">
            <a:spLocks noChangeArrowheads="1"/>
          </p:cNvSpPr>
          <p:nvPr/>
        </p:nvSpPr>
        <p:spPr bwMode="auto">
          <a:xfrm>
            <a:off x="990600" y="4343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同様なジョブを一括処理(</a:t>
            </a:r>
            <a:r>
              <a:rPr lang="en-US" altLang="ja-JP" sz="2800">
                <a:latin typeface="Times New Roman" panose="02020603050405020304" pitchFamily="18" charset="0"/>
              </a:rPr>
              <a:t>batch)</a:t>
            </a:r>
          </a:p>
          <a:p>
            <a:pPr eaLnBrk="1" hangingPunct="1">
              <a:spcBef>
                <a:spcPct val="0"/>
              </a:spcBef>
              <a:buSzTx/>
              <a:buFontTx/>
              <a:buNone/>
            </a:pPr>
            <a:r>
              <a:rPr lang="ja-JP" altLang="en-US" sz="2800">
                <a:latin typeface="Times New Roman" panose="02020603050405020304" pitchFamily="18" charset="0"/>
              </a:rPr>
              <a:t>することによりセットアップ時間を</a:t>
            </a:r>
          </a:p>
          <a:p>
            <a:pPr eaLnBrk="1" hangingPunct="1">
              <a:spcBef>
                <a:spcPct val="0"/>
              </a:spcBef>
              <a:buSzTx/>
              <a:buFontTx/>
              <a:buNone/>
            </a:pPr>
            <a:r>
              <a:rPr lang="ja-JP" altLang="en-US" sz="2800">
                <a:latin typeface="Times New Roman" panose="02020603050405020304" pitchFamily="18" charset="0"/>
              </a:rPr>
              <a:t>軽減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up)">
                                      <p:cBhvr>
                                        <p:cTn id="7" dur="500"/>
                                        <p:tgtEl>
                                          <p:spTgt spid="44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4047"/>
                                        </p:tgtEl>
                                        <p:attrNameLst>
                                          <p:attrName>style.visibility</p:attrName>
                                        </p:attrNameLst>
                                      </p:cBhvr>
                                      <p:to>
                                        <p:strVal val="visible"/>
                                      </p:to>
                                    </p:set>
                                    <p:animEffect transition="in" filter="checkerboard(across)">
                                      <p:cBhvr>
                                        <p:cTn id="12" dur="500"/>
                                        <p:tgtEl>
                                          <p:spTgt spid="44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49"/>
                                        </p:tgtEl>
                                        <p:attrNameLst>
                                          <p:attrName>style.visibility</p:attrName>
                                        </p:attrNameLst>
                                      </p:cBhvr>
                                      <p:to>
                                        <p:strVal val="visible"/>
                                      </p:to>
                                    </p:set>
                                    <p:anim calcmode="lin" valueType="num">
                                      <p:cBhvr additive="base">
                                        <p:cTn id="17" dur="500" fill="hold"/>
                                        <p:tgtEl>
                                          <p:spTgt spid="44049"/>
                                        </p:tgtEl>
                                        <p:attrNameLst>
                                          <p:attrName>ppt_x</p:attrName>
                                        </p:attrNameLst>
                                      </p:cBhvr>
                                      <p:tavLst>
                                        <p:tav tm="0">
                                          <p:val>
                                            <p:strVal val="#ppt_x"/>
                                          </p:val>
                                        </p:tav>
                                        <p:tav tm="100000">
                                          <p:val>
                                            <p:strVal val="#ppt_x"/>
                                          </p:val>
                                        </p:tav>
                                      </p:tavLst>
                                    </p:anim>
                                    <p:anim calcmode="lin" valueType="num">
                                      <p:cBhvr additive="base">
                                        <p:cTn id="18" dur="500" fill="hold"/>
                                        <p:tgtEl>
                                          <p:spTgt spid="44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の歴史(第1世代) :</a:t>
            </a:r>
            <a:br>
              <a:rPr lang="ja-JP" altLang="en-US" sz="3600">
                <a:latin typeface="Times New Roman" panose="02020603050405020304" pitchFamily="18" charset="0"/>
              </a:rPr>
            </a:br>
            <a:r>
              <a:rPr lang="ja-JP" altLang="en-US">
                <a:latin typeface="Times New Roman" panose="02020603050405020304" pitchFamily="18" charset="0"/>
              </a:rPr>
              <a:t>バッチ処理の流れ</a:t>
            </a:r>
          </a:p>
        </p:txBody>
      </p:sp>
      <p:pic>
        <p:nvPicPr>
          <p:cNvPr id="36867" name="Picture 21"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95" name="Group 35"/>
          <p:cNvGrpSpPr>
            <a:grpSpLocks/>
          </p:cNvGrpSpPr>
          <p:nvPr/>
        </p:nvGrpSpPr>
        <p:grpSpPr bwMode="auto">
          <a:xfrm>
            <a:off x="457200" y="2209800"/>
            <a:ext cx="1524000" cy="1295400"/>
            <a:chOff x="288" y="1632"/>
            <a:chExt cx="960" cy="816"/>
          </a:xfrm>
        </p:grpSpPr>
        <p:sp>
          <p:nvSpPr>
            <p:cNvPr id="36904" name="AutoShape 7"/>
            <p:cNvSpPr>
              <a:spLocks noChangeArrowheads="1"/>
            </p:cNvSpPr>
            <p:nvPr/>
          </p:nvSpPr>
          <p:spPr bwMode="auto">
            <a:xfrm>
              <a:off x="288" y="1968"/>
              <a:ext cx="960" cy="480"/>
            </a:xfrm>
            <a:prstGeom prst="flowChartPunchedCard">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入力カード</a:t>
              </a:r>
            </a:p>
          </p:txBody>
        </p:sp>
        <p:sp>
          <p:nvSpPr>
            <p:cNvPr id="36905" name="Line 22"/>
            <p:cNvSpPr>
              <a:spLocks noChangeShapeType="1"/>
            </p:cNvSpPr>
            <p:nvPr/>
          </p:nvSpPr>
          <p:spPr bwMode="auto">
            <a:xfrm>
              <a:off x="816" y="1632"/>
              <a:ext cx="0" cy="336"/>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596" name="Group 36"/>
          <p:cNvGrpSpPr>
            <a:grpSpLocks/>
          </p:cNvGrpSpPr>
          <p:nvPr/>
        </p:nvGrpSpPr>
        <p:grpSpPr bwMode="auto">
          <a:xfrm>
            <a:off x="990600" y="3505200"/>
            <a:ext cx="1708150" cy="2514600"/>
            <a:chOff x="624" y="2448"/>
            <a:chExt cx="1076" cy="1584"/>
          </a:xfrm>
        </p:grpSpPr>
        <p:grpSp>
          <p:nvGrpSpPr>
            <p:cNvPr id="36900" name="Group 10"/>
            <p:cNvGrpSpPr>
              <a:grpSpLocks/>
            </p:cNvGrpSpPr>
            <p:nvPr/>
          </p:nvGrpSpPr>
          <p:grpSpPr bwMode="auto">
            <a:xfrm>
              <a:off x="624" y="2880"/>
              <a:ext cx="1076" cy="1152"/>
              <a:chOff x="768" y="2880"/>
              <a:chExt cx="1076" cy="1152"/>
            </a:xfrm>
          </p:grpSpPr>
          <p:sp>
            <p:nvSpPr>
              <p:cNvPr id="36902" name="mainfrm"/>
              <p:cNvSpPr>
                <a:spLocks noChangeAspect="1" noEditPoints="1" noChangeArrowheads="1"/>
              </p:cNvSpPr>
              <p:nvPr/>
            </p:nvSpPr>
            <p:spPr bwMode="auto">
              <a:xfrm>
                <a:off x="912" y="2880"/>
                <a:ext cx="855" cy="8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8 w 21600"/>
                  <a:gd name="T25" fmla="*/ 22181 h 21600"/>
                  <a:gd name="T26" fmla="*/ 21575 w 21600"/>
                  <a:gd name="T27" fmla="*/ 2791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ja-JP" altLang="en-US"/>
              </a:p>
            </p:txBody>
          </p:sp>
          <p:sp>
            <p:nvSpPr>
              <p:cNvPr id="36903" name="Text Box 6"/>
              <p:cNvSpPr txBox="1">
                <a:spLocks noChangeArrowheads="1"/>
              </p:cNvSpPr>
              <p:nvPr/>
            </p:nvSpPr>
            <p:spPr bwMode="auto">
              <a:xfrm>
                <a:off x="768" y="3744"/>
                <a:ext cx="10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小型計算機</a:t>
                </a:r>
              </a:p>
            </p:txBody>
          </p:sp>
        </p:grpSp>
        <p:sp>
          <p:nvSpPr>
            <p:cNvPr id="36901" name="Line 23"/>
            <p:cNvSpPr>
              <a:spLocks noChangeShapeType="1"/>
            </p:cNvSpPr>
            <p:nvPr/>
          </p:nvSpPr>
          <p:spPr bwMode="auto">
            <a:xfrm>
              <a:off x="960" y="2448"/>
              <a:ext cx="0" cy="43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597" name="Group 37"/>
          <p:cNvGrpSpPr>
            <a:grpSpLocks/>
          </p:cNvGrpSpPr>
          <p:nvPr/>
        </p:nvGrpSpPr>
        <p:grpSpPr bwMode="auto">
          <a:xfrm>
            <a:off x="2057400" y="2819400"/>
            <a:ext cx="2514600" cy="1371600"/>
            <a:chOff x="1296" y="2016"/>
            <a:chExt cx="1584" cy="864"/>
          </a:xfrm>
        </p:grpSpPr>
        <p:grpSp>
          <p:nvGrpSpPr>
            <p:cNvPr id="36895" name="Group 20"/>
            <p:cNvGrpSpPr>
              <a:grpSpLocks/>
            </p:cNvGrpSpPr>
            <p:nvPr/>
          </p:nvGrpSpPr>
          <p:grpSpPr bwMode="auto">
            <a:xfrm>
              <a:off x="1296" y="2016"/>
              <a:ext cx="1584" cy="240"/>
              <a:chOff x="1632" y="2112"/>
              <a:chExt cx="1584" cy="240"/>
            </a:xfrm>
          </p:grpSpPr>
          <p:sp>
            <p:nvSpPr>
              <p:cNvPr id="36897" name="Rectangle 17"/>
              <p:cNvSpPr>
                <a:spLocks noChangeArrowheads="1"/>
              </p:cNvSpPr>
              <p:nvPr/>
            </p:nvSpPr>
            <p:spPr bwMode="auto">
              <a:xfrm>
                <a:off x="1632" y="2112"/>
                <a:ext cx="1584" cy="24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入力テープ</a:t>
                </a:r>
              </a:p>
            </p:txBody>
          </p:sp>
          <p:sp>
            <p:nvSpPr>
              <p:cNvPr id="36898" name="Line 18"/>
              <p:cNvSpPr>
                <a:spLocks noChangeShapeType="1"/>
              </p:cNvSpPr>
              <p:nvPr/>
            </p:nvSpPr>
            <p:spPr bwMode="auto">
              <a:xfrm>
                <a:off x="1632" y="2112"/>
                <a:ext cx="15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6899" name="Line 19"/>
              <p:cNvSpPr>
                <a:spLocks noChangeShapeType="1"/>
              </p:cNvSpPr>
              <p:nvPr/>
            </p:nvSpPr>
            <p:spPr bwMode="auto">
              <a:xfrm>
                <a:off x="1632" y="2352"/>
                <a:ext cx="15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6896" name="Line 29"/>
            <p:cNvSpPr>
              <a:spLocks noChangeShapeType="1"/>
            </p:cNvSpPr>
            <p:nvPr/>
          </p:nvSpPr>
          <p:spPr bwMode="auto">
            <a:xfrm flipV="1">
              <a:off x="1536" y="2256"/>
              <a:ext cx="0" cy="62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598" name="Group 38"/>
          <p:cNvGrpSpPr>
            <a:grpSpLocks/>
          </p:cNvGrpSpPr>
          <p:nvPr/>
        </p:nvGrpSpPr>
        <p:grpSpPr bwMode="auto">
          <a:xfrm>
            <a:off x="3657600" y="3200400"/>
            <a:ext cx="2012950" cy="3048000"/>
            <a:chOff x="2304" y="2256"/>
            <a:chExt cx="1268" cy="1920"/>
          </a:xfrm>
        </p:grpSpPr>
        <p:grpSp>
          <p:nvGrpSpPr>
            <p:cNvPr id="36891" name="Group 11"/>
            <p:cNvGrpSpPr>
              <a:grpSpLocks/>
            </p:cNvGrpSpPr>
            <p:nvPr/>
          </p:nvGrpSpPr>
          <p:grpSpPr bwMode="auto">
            <a:xfrm>
              <a:off x="2304" y="2736"/>
              <a:ext cx="1268" cy="1440"/>
              <a:chOff x="2352" y="2880"/>
              <a:chExt cx="1268" cy="1440"/>
            </a:xfrm>
          </p:grpSpPr>
          <p:sp>
            <p:nvSpPr>
              <p:cNvPr id="36893" name="server"/>
              <p:cNvSpPr>
                <a:spLocks noEditPoints="1" noChangeArrowheads="1"/>
              </p:cNvSpPr>
              <p:nvPr/>
            </p:nvSpPr>
            <p:spPr bwMode="auto">
              <a:xfrm>
                <a:off x="2400" y="2880"/>
                <a:ext cx="1140"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8 w 21600"/>
                  <a:gd name="T25" fmla="*/ 22453 h 21600"/>
                  <a:gd name="T26" fmla="*/ 21069 w 21600"/>
                  <a:gd name="T27" fmla="*/ 2828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36894" name="Text Box 9"/>
              <p:cNvSpPr txBox="1">
                <a:spLocks noChangeArrowheads="1"/>
              </p:cNvSpPr>
              <p:nvPr/>
            </p:nvSpPr>
            <p:spPr bwMode="auto">
              <a:xfrm>
                <a:off x="2352" y="4032"/>
                <a:ext cx="12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高性能計算機</a:t>
                </a:r>
              </a:p>
            </p:txBody>
          </p:sp>
        </p:grpSp>
        <p:sp>
          <p:nvSpPr>
            <p:cNvPr id="36892" name="Line 30"/>
            <p:cNvSpPr>
              <a:spLocks noChangeShapeType="1"/>
            </p:cNvSpPr>
            <p:nvPr/>
          </p:nvSpPr>
          <p:spPr bwMode="auto">
            <a:xfrm>
              <a:off x="2640" y="2256"/>
              <a:ext cx="0" cy="48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599" name="Group 39"/>
          <p:cNvGrpSpPr>
            <a:grpSpLocks/>
          </p:cNvGrpSpPr>
          <p:nvPr/>
        </p:nvGrpSpPr>
        <p:grpSpPr bwMode="auto">
          <a:xfrm>
            <a:off x="4648200" y="2819400"/>
            <a:ext cx="2514600" cy="1143000"/>
            <a:chOff x="2928" y="2016"/>
            <a:chExt cx="1584" cy="720"/>
          </a:xfrm>
        </p:grpSpPr>
        <p:grpSp>
          <p:nvGrpSpPr>
            <p:cNvPr id="36886" name="Group 25"/>
            <p:cNvGrpSpPr>
              <a:grpSpLocks/>
            </p:cNvGrpSpPr>
            <p:nvPr/>
          </p:nvGrpSpPr>
          <p:grpSpPr bwMode="auto">
            <a:xfrm>
              <a:off x="2928" y="2016"/>
              <a:ext cx="1584" cy="240"/>
              <a:chOff x="1632" y="2112"/>
              <a:chExt cx="1584" cy="240"/>
            </a:xfrm>
          </p:grpSpPr>
          <p:sp>
            <p:nvSpPr>
              <p:cNvPr id="36888" name="Rectangle 26"/>
              <p:cNvSpPr>
                <a:spLocks noChangeArrowheads="1"/>
              </p:cNvSpPr>
              <p:nvPr/>
            </p:nvSpPr>
            <p:spPr bwMode="auto">
              <a:xfrm>
                <a:off x="1632" y="2112"/>
                <a:ext cx="1584" cy="24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出力テープ</a:t>
                </a:r>
              </a:p>
            </p:txBody>
          </p:sp>
          <p:sp>
            <p:nvSpPr>
              <p:cNvPr id="36889" name="Line 27"/>
              <p:cNvSpPr>
                <a:spLocks noChangeShapeType="1"/>
              </p:cNvSpPr>
              <p:nvPr/>
            </p:nvSpPr>
            <p:spPr bwMode="auto">
              <a:xfrm>
                <a:off x="1632" y="2112"/>
                <a:ext cx="15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6890" name="Line 28"/>
              <p:cNvSpPr>
                <a:spLocks noChangeShapeType="1"/>
              </p:cNvSpPr>
              <p:nvPr/>
            </p:nvSpPr>
            <p:spPr bwMode="auto">
              <a:xfrm>
                <a:off x="1632" y="2352"/>
                <a:ext cx="15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6887" name="Line 31"/>
            <p:cNvSpPr>
              <a:spLocks noChangeShapeType="1"/>
            </p:cNvSpPr>
            <p:nvPr/>
          </p:nvSpPr>
          <p:spPr bwMode="auto">
            <a:xfrm flipV="1">
              <a:off x="3216" y="2256"/>
              <a:ext cx="0" cy="48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600" name="Group 40"/>
          <p:cNvGrpSpPr>
            <a:grpSpLocks/>
          </p:cNvGrpSpPr>
          <p:nvPr/>
        </p:nvGrpSpPr>
        <p:grpSpPr bwMode="auto">
          <a:xfrm>
            <a:off x="6629400" y="3200400"/>
            <a:ext cx="1177925" cy="2895600"/>
            <a:chOff x="4176" y="2256"/>
            <a:chExt cx="742" cy="1824"/>
          </a:xfrm>
        </p:grpSpPr>
        <p:grpSp>
          <p:nvGrpSpPr>
            <p:cNvPr id="36882" name="Group 24"/>
            <p:cNvGrpSpPr>
              <a:grpSpLocks/>
            </p:cNvGrpSpPr>
            <p:nvPr/>
          </p:nvGrpSpPr>
          <p:grpSpPr bwMode="auto">
            <a:xfrm>
              <a:off x="4176" y="2688"/>
              <a:ext cx="742" cy="1392"/>
              <a:chOff x="4176" y="2832"/>
              <a:chExt cx="742" cy="1392"/>
            </a:xfrm>
          </p:grpSpPr>
          <p:sp>
            <p:nvSpPr>
              <p:cNvPr id="36884" name="tower"/>
              <p:cNvSpPr>
                <a:spLocks noEditPoints="1" noChangeArrowheads="1"/>
              </p:cNvSpPr>
              <p:nvPr/>
            </p:nvSpPr>
            <p:spPr bwMode="auto">
              <a:xfrm>
                <a:off x="4272" y="2832"/>
                <a:ext cx="570"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5 w 21600"/>
                  <a:gd name="T31" fmla="*/ 22547 h 21600"/>
                  <a:gd name="T32" fmla="*/ 21486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ja-JP" altLang="en-US"/>
              </a:p>
            </p:txBody>
          </p:sp>
          <p:sp>
            <p:nvSpPr>
              <p:cNvPr id="36885" name="Text Box 15"/>
              <p:cNvSpPr txBox="1">
                <a:spLocks noChangeArrowheads="1"/>
              </p:cNvSpPr>
              <p:nvPr/>
            </p:nvSpPr>
            <p:spPr bwMode="auto">
              <a:xfrm>
                <a:off x="4176" y="3936"/>
                <a:ext cx="7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プリンタ</a:t>
                </a:r>
              </a:p>
            </p:txBody>
          </p:sp>
        </p:grpSp>
        <p:sp>
          <p:nvSpPr>
            <p:cNvPr id="36883" name="Line 32"/>
            <p:cNvSpPr>
              <a:spLocks noChangeShapeType="1"/>
            </p:cNvSpPr>
            <p:nvPr/>
          </p:nvSpPr>
          <p:spPr bwMode="auto">
            <a:xfrm>
              <a:off x="4416" y="2256"/>
              <a:ext cx="0" cy="43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66601" name="Group 41"/>
          <p:cNvGrpSpPr>
            <a:grpSpLocks/>
          </p:cNvGrpSpPr>
          <p:nvPr/>
        </p:nvGrpSpPr>
        <p:grpSpPr bwMode="auto">
          <a:xfrm>
            <a:off x="7315200" y="2590800"/>
            <a:ext cx="1219200" cy="1295400"/>
            <a:chOff x="4608" y="1872"/>
            <a:chExt cx="768" cy="816"/>
          </a:xfrm>
        </p:grpSpPr>
        <p:sp>
          <p:nvSpPr>
            <p:cNvPr id="36880" name="AutoShape 33"/>
            <p:cNvSpPr>
              <a:spLocks noChangeArrowheads="1"/>
            </p:cNvSpPr>
            <p:nvPr/>
          </p:nvSpPr>
          <p:spPr bwMode="auto">
            <a:xfrm>
              <a:off x="4608" y="1872"/>
              <a:ext cx="768" cy="624"/>
            </a:xfrm>
            <a:prstGeom prst="flowChartDocumen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出力結果</a:t>
              </a:r>
            </a:p>
          </p:txBody>
        </p:sp>
        <p:sp>
          <p:nvSpPr>
            <p:cNvPr id="36881" name="Line 34"/>
            <p:cNvSpPr>
              <a:spLocks noChangeShapeType="1"/>
            </p:cNvSpPr>
            <p:nvPr/>
          </p:nvSpPr>
          <p:spPr bwMode="auto">
            <a:xfrm flipV="1">
              <a:off x="4752" y="2496"/>
              <a:ext cx="0" cy="192"/>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6875" name="Text Box 42"/>
          <p:cNvSpPr txBox="1">
            <a:spLocks noChangeArrowheads="1"/>
          </p:cNvSpPr>
          <p:nvPr/>
        </p:nvSpPr>
        <p:spPr bwMode="auto">
          <a:xfrm>
            <a:off x="533400" y="990600"/>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プログラマ</a:t>
            </a:r>
          </a:p>
        </p:txBody>
      </p:sp>
      <p:grpSp>
        <p:nvGrpSpPr>
          <p:cNvPr id="66608" name="Group 48"/>
          <p:cNvGrpSpPr>
            <a:grpSpLocks/>
          </p:cNvGrpSpPr>
          <p:nvPr/>
        </p:nvGrpSpPr>
        <p:grpSpPr bwMode="auto">
          <a:xfrm>
            <a:off x="2514600" y="1828800"/>
            <a:ext cx="4292600" cy="2514600"/>
            <a:chOff x="1584" y="1392"/>
            <a:chExt cx="2704" cy="1584"/>
          </a:xfrm>
        </p:grpSpPr>
        <p:sp>
          <p:nvSpPr>
            <p:cNvPr id="36878" name="AutoShape 49"/>
            <p:cNvSpPr>
              <a:spLocks noChangeArrowheads="1"/>
            </p:cNvSpPr>
            <p:nvPr/>
          </p:nvSpPr>
          <p:spPr bwMode="auto">
            <a:xfrm>
              <a:off x="2112" y="1680"/>
              <a:ext cx="1632" cy="1296"/>
            </a:xfrm>
            <a:prstGeom prst="roundRect">
              <a:avLst>
                <a:gd name="adj" fmla="val 16667"/>
              </a:avLst>
            </a:prstGeom>
            <a:noFill/>
            <a:ln w="38100">
              <a:solidFill>
                <a:srgbClr val="00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6879" name="Text Box 50"/>
            <p:cNvSpPr txBox="1">
              <a:spLocks noChangeArrowheads="1"/>
            </p:cNvSpPr>
            <p:nvPr/>
          </p:nvSpPr>
          <p:spPr bwMode="auto">
            <a:xfrm>
              <a:off x="1584" y="1392"/>
              <a:ext cx="27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この部分の処理時間を短縮する</a:t>
              </a:r>
            </a:p>
          </p:txBody>
        </p:sp>
      </p:grpSp>
      <p:sp>
        <p:nvSpPr>
          <p:cNvPr id="66611" name="Text Box 51"/>
          <p:cNvSpPr txBox="1">
            <a:spLocks noChangeArrowheads="1"/>
          </p:cNvSpPr>
          <p:nvPr/>
        </p:nvSpPr>
        <p:spPr bwMode="auto">
          <a:xfrm>
            <a:off x="304800" y="6248400"/>
            <a:ext cx="677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遅い部分は衛星計算機(</a:t>
            </a:r>
            <a:r>
              <a:rPr lang="en-US" altLang="ja-JP" sz="2400">
                <a:latin typeface="Times New Roman" panose="02020603050405020304" pitchFamily="18" charset="0"/>
              </a:rPr>
              <a:t>satellite computer)</a:t>
            </a:r>
            <a:r>
              <a:rPr lang="ja-JP" altLang="en-US" sz="2400">
                <a:latin typeface="Times New Roman" panose="02020603050405020304" pitchFamily="18" charset="0"/>
              </a:rPr>
              <a:t>で別処理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595"/>
                                        </p:tgtEl>
                                        <p:attrNameLst>
                                          <p:attrName>style.visibility</p:attrName>
                                        </p:attrNameLst>
                                      </p:cBhvr>
                                      <p:to>
                                        <p:strVal val="visible"/>
                                      </p:to>
                                    </p:set>
                                    <p:animEffect transition="in" filter="wipe(up)">
                                      <p:cBhvr>
                                        <p:cTn id="7" dur="500"/>
                                        <p:tgtEl>
                                          <p:spTgt spid="66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6596"/>
                                        </p:tgtEl>
                                        <p:attrNameLst>
                                          <p:attrName>style.visibility</p:attrName>
                                        </p:attrNameLst>
                                      </p:cBhvr>
                                      <p:to>
                                        <p:strVal val="visible"/>
                                      </p:to>
                                    </p:set>
                                    <p:animEffect transition="in" filter="wipe(up)">
                                      <p:cBhvr>
                                        <p:cTn id="12" dur="500"/>
                                        <p:tgtEl>
                                          <p:spTgt spid="66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6597"/>
                                        </p:tgtEl>
                                        <p:attrNameLst>
                                          <p:attrName>style.visibility</p:attrName>
                                        </p:attrNameLst>
                                      </p:cBhvr>
                                      <p:to>
                                        <p:strVal val="visible"/>
                                      </p:to>
                                    </p:set>
                                    <p:animEffect transition="in" filter="wipe(down)">
                                      <p:cBhvr>
                                        <p:cTn id="17" dur="500"/>
                                        <p:tgtEl>
                                          <p:spTgt spid="665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6598"/>
                                        </p:tgtEl>
                                        <p:attrNameLst>
                                          <p:attrName>style.visibility</p:attrName>
                                        </p:attrNameLst>
                                      </p:cBhvr>
                                      <p:to>
                                        <p:strVal val="visible"/>
                                      </p:to>
                                    </p:set>
                                    <p:animEffect transition="in" filter="wipe(up)">
                                      <p:cBhvr>
                                        <p:cTn id="22" dur="500"/>
                                        <p:tgtEl>
                                          <p:spTgt spid="665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6599"/>
                                        </p:tgtEl>
                                        <p:attrNameLst>
                                          <p:attrName>style.visibility</p:attrName>
                                        </p:attrNameLst>
                                      </p:cBhvr>
                                      <p:to>
                                        <p:strVal val="visible"/>
                                      </p:to>
                                    </p:set>
                                    <p:animEffect transition="in" filter="wipe(down)">
                                      <p:cBhvr>
                                        <p:cTn id="27" dur="500"/>
                                        <p:tgtEl>
                                          <p:spTgt spid="665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6600"/>
                                        </p:tgtEl>
                                        <p:attrNameLst>
                                          <p:attrName>style.visibility</p:attrName>
                                        </p:attrNameLst>
                                      </p:cBhvr>
                                      <p:to>
                                        <p:strVal val="visible"/>
                                      </p:to>
                                    </p:set>
                                    <p:animEffect transition="in" filter="wipe(up)">
                                      <p:cBhvr>
                                        <p:cTn id="32" dur="500"/>
                                        <p:tgtEl>
                                          <p:spTgt spid="666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6601"/>
                                        </p:tgtEl>
                                        <p:attrNameLst>
                                          <p:attrName>style.visibility</p:attrName>
                                        </p:attrNameLst>
                                      </p:cBhvr>
                                      <p:to>
                                        <p:strVal val="visible"/>
                                      </p:to>
                                    </p:set>
                                    <p:animEffect transition="in" filter="wipe(down)">
                                      <p:cBhvr>
                                        <p:cTn id="37" dur="500"/>
                                        <p:tgtEl>
                                          <p:spTgt spid="666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66608"/>
                                        </p:tgtEl>
                                        <p:attrNameLst>
                                          <p:attrName>style.visibility</p:attrName>
                                        </p:attrNameLst>
                                      </p:cBhvr>
                                      <p:to>
                                        <p:strVal val="visible"/>
                                      </p:to>
                                    </p:set>
                                    <p:animEffect transition="in" filter="checkerboard(across)">
                                      <p:cBhvr>
                                        <p:cTn id="42" dur="500"/>
                                        <p:tgtEl>
                                          <p:spTgt spid="666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6611"/>
                                        </p:tgtEl>
                                        <p:attrNameLst>
                                          <p:attrName>style.visibility</p:attrName>
                                        </p:attrNameLst>
                                      </p:cBhvr>
                                      <p:to>
                                        <p:strVal val="visible"/>
                                      </p:to>
                                    </p:set>
                                    <p:anim calcmode="lin" valueType="num">
                                      <p:cBhvr additive="base">
                                        <p:cTn id="47" dur="500" fill="hold"/>
                                        <p:tgtEl>
                                          <p:spTgt spid="66611"/>
                                        </p:tgtEl>
                                        <p:attrNameLst>
                                          <p:attrName>ppt_x</p:attrName>
                                        </p:attrNameLst>
                                      </p:cBhvr>
                                      <p:tavLst>
                                        <p:tav tm="0">
                                          <p:val>
                                            <p:strVal val="#ppt_x"/>
                                          </p:val>
                                        </p:tav>
                                        <p:tav tm="100000">
                                          <p:val>
                                            <p:strVal val="#ppt_x"/>
                                          </p:val>
                                        </p:tav>
                                      </p:tavLst>
                                    </p:anim>
                                    <p:anim calcmode="lin" valueType="num">
                                      <p:cBhvr additive="base">
                                        <p:cTn id="48" dur="500" fill="hold"/>
                                        <p:tgtEl>
                                          <p:spTgt spid="66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の歴史(第2世代)</a:t>
            </a:r>
          </a:p>
        </p:txBody>
      </p:sp>
      <p:sp>
        <p:nvSpPr>
          <p:cNvPr id="37891"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第2世代(1960年代前半)</a:t>
            </a:r>
          </a:p>
          <a:p>
            <a:pPr lvl="1" eaLnBrk="1" hangingPunct="1"/>
            <a:r>
              <a:rPr lang="ja-JP" altLang="en-US">
                <a:latin typeface="Times New Roman" panose="02020603050405020304" pitchFamily="18" charset="0"/>
              </a:rPr>
              <a:t>マルチプログラミング(</a:t>
            </a:r>
            <a:r>
              <a:rPr lang="en-US" altLang="ja-JP">
                <a:latin typeface="Times New Roman" panose="02020603050405020304" pitchFamily="18" charset="0"/>
              </a:rPr>
              <a:t>multiprogramming)</a:t>
            </a:r>
          </a:p>
          <a:p>
            <a:pPr lvl="1" eaLnBrk="1" hangingPunct="1"/>
            <a:r>
              <a:rPr lang="ja-JP" altLang="en-US">
                <a:latin typeface="Times New Roman" panose="02020603050405020304" pitchFamily="18" charset="0"/>
              </a:rPr>
              <a:t>並行処理(</a:t>
            </a:r>
            <a:r>
              <a:rPr lang="en-US" altLang="ja-JP">
                <a:latin typeface="Times New Roman" panose="02020603050405020304" pitchFamily="18" charset="0"/>
              </a:rPr>
              <a:t>concurrent processing)</a:t>
            </a:r>
          </a:p>
          <a:p>
            <a:pPr lvl="2" eaLnBrk="1" hangingPunct="1"/>
            <a:r>
              <a:rPr lang="ja-JP" altLang="en-US">
                <a:latin typeface="Times New Roman" panose="02020603050405020304" pitchFamily="18" charset="0"/>
              </a:rPr>
              <a:t>複数のプログラムを切り替えて実行</a:t>
            </a:r>
          </a:p>
          <a:p>
            <a:pPr lvl="1" eaLnBrk="1" hangingPunct="1"/>
            <a:r>
              <a:rPr lang="ja-JP" altLang="en-US">
                <a:latin typeface="Times New Roman" panose="02020603050405020304" pitchFamily="18" charset="0"/>
              </a:rPr>
              <a:t>タイムシェアリング(</a:t>
            </a:r>
            <a:r>
              <a:rPr lang="en-US" altLang="ja-JP">
                <a:latin typeface="Times New Roman" panose="02020603050405020304" pitchFamily="18" charset="0"/>
              </a:rPr>
              <a:t>time-sharing)</a:t>
            </a:r>
          </a:p>
          <a:p>
            <a:pPr lvl="2" eaLnBrk="1" hangingPunct="1"/>
            <a:r>
              <a:rPr lang="ja-JP" altLang="en-US">
                <a:latin typeface="Times New Roman" panose="02020603050405020304" pitchFamily="18" charset="0"/>
              </a:rPr>
              <a:t>複数のユーザの仕事を処理</a:t>
            </a:r>
          </a:p>
          <a:p>
            <a:pPr lvl="1" eaLnBrk="1" hangingPunct="1"/>
            <a:r>
              <a:rPr lang="ja-JP" altLang="en-US">
                <a:latin typeface="Times New Roman" panose="02020603050405020304" pitchFamily="18" charset="0"/>
              </a:rPr>
              <a:t>仮想記憶(</a:t>
            </a:r>
            <a:r>
              <a:rPr lang="en-US" altLang="ja-JP">
                <a:latin typeface="Times New Roman" panose="02020603050405020304" pitchFamily="18" charset="0"/>
              </a:rPr>
              <a:t>virtual address)</a:t>
            </a:r>
          </a:p>
          <a:p>
            <a:pPr lvl="2" eaLnBrk="1" hangingPunct="1"/>
            <a:r>
              <a:rPr lang="ja-JP" altLang="en-US">
                <a:latin typeface="Times New Roman" panose="02020603050405020304" pitchFamily="18" charset="0"/>
              </a:rPr>
              <a:t>主記憶よりも大きい記憶空間の提供</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5"/>
          <p:cNvSpPr>
            <a:spLocks noGrp="1" noChangeArrowheads="1"/>
          </p:cNvSpPr>
          <p:nvPr>
            <p:ph type="title"/>
          </p:nvPr>
        </p:nvSpPr>
        <p:spPr>
          <a:xfrm>
            <a:off x="685800" y="280988"/>
            <a:ext cx="7772400" cy="1798637"/>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マルチプログラミング</a:t>
            </a:r>
            <a:br>
              <a:rPr lang="ja-JP" altLang="en-US">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multiprogramming)</a:t>
            </a:r>
          </a:p>
        </p:txBody>
      </p:sp>
      <p:sp>
        <p:nvSpPr>
          <p:cNvPr id="38915" name="Rectangle 16"/>
          <p:cNvSpPr>
            <a:spLocks noGrp="1" noChangeArrowheads="1"/>
          </p:cNvSpPr>
          <p:nvPr>
            <p:ph type="body" idx="1"/>
          </p:nvPr>
        </p:nvSpPr>
        <p:spPr/>
        <p:txBody>
          <a:bodyPr/>
          <a:lstStyle/>
          <a:p>
            <a:pPr eaLnBrk="1" hangingPunct="1"/>
            <a:r>
              <a:rPr lang="ja-JP" altLang="en-US">
                <a:latin typeface="Times New Roman" panose="02020603050405020304" pitchFamily="18" charset="0"/>
              </a:rPr>
              <a:t>複数のプログラムを同時にメモリに置く</a:t>
            </a:r>
          </a:p>
        </p:txBody>
      </p:sp>
      <p:sp>
        <p:nvSpPr>
          <p:cNvPr id="38916" name="Rectangle 5"/>
          <p:cNvSpPr>
            <a:spLocks noChangeArrowheads="1"/>
          </p:cNvSpPr>
          <p:nvPr/>
        </p:nvSpPr>
        <p:spPr bwMode="auto">
          <a:xfrm>
            <a:off x="3352800" y="3048000"/>
            <a:ext cx="1905000" cy="3657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8917" name="Text Box 6"/>
          <p:cNvSpPr txBox="1">
            <a:spLocks noChangeArrowheads="1"/>
          </p:cNvSpPr>
          <p:nvPr/>
        </p:nvSpPr>
        <p:spPr bwMode="auto">
          <a:xfrm>
            <a:off x="3733800" y="25146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67592" name="Rectangle 8"/>
          <p:cNvSpPr>
            <a:spLocks noChangeArrowheads="1"/>
          </p:cNvSpPr>
          <p:nvPr/>
        </p:nvSpPr>
        <p:spPr bwMode="auto">
          <a:xfrm>
            <a:off x="3352800" y="3048000"/>
            <a:ext cx="1905000" cy="685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a:t>
            </a:r>
          </a:p>
        </p:txBody>
      </p:sp>
      <p:sp>
        <p:nvSpPr>
          <p:cNvPr id="67593" name="Rectangle 9"/>
          <p:cNvSpPr>
            <a:spLocks noChangeArrowheads="1"/>
          </p:cNvSpPr>
          <p:nvPr/>
        </p:nvSpPr>
        <p:spPr bwMode="auto">
          <a:xfrm>
            <a:off x="3352800" y="3733800"/>
            <a:ext cx="1905000" cy="914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a:t>
            </a:r>
          </a:p>
        </p:txBody>
      </p:sp>
      <p:sp>
        <p:nvSpPr>
          <p:cNvPr id="67594" name="Rectangle 10"/>
          <p:cNvSpPr>
            <a:spLocks noChangeArrowheads="1"/>
          </p:cNvSpPr>
          <p:nvPr/>
        </p:nvSpPr>
        <p:spPr bwMode="auto">
          <a:xfrm>
            <a:off x="3352800" y="4648200"/>
            <a:ext cx="19050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マルチプログラミング</a:t>
            </a:r>
          </a:p>
        </p:txBody>
      </p:sp>
      <p:sp>
        <p:nvSpPr>
          <p:cNvPr id="39939" name="Rectangle 3"/>
          <p:cNvSpPr>
            <a:spLocks noGrp="1" noChangeArrowheads="1"/>
          </p:cNvSpPr>
          <p:nvPr>
            <p:ph type="body" idx="1"/>
          </p:nvPr>
        </p:nvSpPr>
        <p:spPr>
          <a:xfrm>
            <a:off x="685800" y="1981200"/>
            <a:ext cx="8153400" cy="609600"/>
          </a:xfrm>
        </p:spPr>
        <p:txBody>
          <a:bodyPr/>
          <a:lstStyle/>
          <a:p>
            <a:pPr eaLnBrk="1" hangingPunct="1"/>
            <a:r>
              <a:rPr lang="ja-JP" altLang="en-US" sz="2800" dirty="0">
                <a:latin typeface="Times New Roman" panose="02020603050405020304" pitchFamily="18" charset="0"/>
              </a:rPr>
              <a:t>プログラムにはユーザの入力や</a:t>
            </a:r>
            <a:r>
              <a:rPr lang="en-US" altLang="ja-JP" sz="2800" dirty="0">
                <a:latin typeface="Times New Roman" panose="02020603050405020304" pitchFamily="18" charset="0"/>
              </a:rPr>
              <a:t>IO</a:t>
            </a:r>
            <a:r>
              <a:rPr lang="ja-JP" altLang="en-US" sz="2800" dirty="0">
                <a:latin typeface="Times New Roman" panose="02020603050405020304" pitchFamily="18" charset="0"/>
              </a:rPr>
              <a:t>処理が含まれる</a:t>
            </a:r>
          </a:p>
        </p:txBody>
      </p:sp>
      <p:sp>
        <p:nvSpPr>
          <p:cNvPr id="39940" name="Rectangle 21"/>
          <p:cNvSpPr>
            <a:spLocks noChangeArrowheads="1"/>
          </p:cNvSpPr>
          <p:nvPr/>
        </p:nvSpPr>
        <p:spPr bwMode="auto">
          <a:xfrm>
            <a:off x="457200" y="2819400"/>
            <a:ext cx="81534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ジョブ</a:t>
            </a:r>
          </a:p>
        </p:txBody>
      </p:sp>
      <p:sp>
        <p:nvSpPr>
          <p:cNvPr id="75799" name="Rectangle 23"/>
          <p:cNvSpPr>
            <a:spLocks noChangeArrowheads="1"/>
          </p:cNvSpPr>
          <p:nvPr/>
        </p:nvSpPr>
        <p:spPr bwMode="auto">
          <a:xfrm>
            <a:off x="457200" y="2819400"/>
            <a:ext cx="1676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メモリ読み</a:t>
            </a:r>
          </a:p>
        </p:txBody>
      </p:sp>
      <p:sp>
        <p:nvSpPr>
          <p:cNvPr id="75800" name="Rectangle 24"/>
          <p:cNvSpPr>
            <a:spLocks noChangeArrowheads="1"/>
          </p:cNvSpPr>
          <p:nvPr/>
        </p:nvSpPr>
        <p:spPr bwMode="auto">
          <a:xfrm>
            <a:off x="2133600" y="2819400"/>
            <a:ext cx="1752600" cy="457200"/>
          </a:xfrm>
          <a:prstGeom prst="rect">
            <a:avLst/>
          </a:prstGeom>
          <a:solidFill>
            <a:schemeClr val="bg2">
              <a:lumMod val="10000"/>
              <a:lumOff val="90000"/>
            </a:schemeClr>
          </a:solidFill>
          <a:ln w="9525">
            <a:solidFill>
              <a:schemeClr val="tx1"/>
            </a:solidFill>
            <a:miter lim="800000"/>
            <a:headEnd/>
            <a:tailEnd/>
          </a:ln>
          <a:effec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ユーザ入力</a:t>
            </a:r>
          </a:p>
        </p:txBody>
      </p:sp>
      <p:sp>
        <p:nvSpPr>
          <p:cNvPr id="75801" name="Rectangle 25"/>
          <p:cNvSpPr>
            <a:spLocks noChangeArrowheads="1"/>
          </p:cNvSpPr>
          <p:nvPr/>
        </p:nvSpPr>
        <p:spPr bwMode="auto">
          <a:xfrm>
            <a:off x="3886200" y="2819400"/>
            <a:ext cx="1295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計算</a:t>
            </a:r>
          </a:p>
        </p:txBody>
      </p:sp>
      <p:sp>
        <p:nvSpPr>
          <p:cNvPr id="75802" name="Rectangle 26"/>
          <p:cNvSpPr>
            <a:spLocks noChangeArrowheads="1"/>
          </p:cNvSpPr>
          <p:nvPr/>
        </p:nvSpPr>
        <p:spPr bwMode="auto">
          <a:xfrm>
            <a:off x="5181600" y="2819400"/>
            <a:ext cx="1752600" cy="457200"/>
          </a:xfrm>
          <a:prstGeom prst="rect">
            <a:avLst/>
          </a:prstGeom>
          <a:solidFill>
            <a:schemeClr val="bg2">
              <a:lumMod val="10000"/>
              <a:lumOff val="90000"/>
            </a:schemeClr>
          </a:solidFill>
          <a:ln w="9525">
            <a:solidFill>
              <a:schemeClr val="tx1"/>
            </a:solidFill>
            <a:miter lim="800000"/>
            <a:headEnd/>
            <a:tailEnd/>
          </a:ln>
          <a:effec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モニタ出力</a:t>
            </a:r>
          </a:p>
        </p:txBody>
      </p:sp>
      <p:sp>
        <p:nvSpPr>
          <p:cNvPr id="75803" name="Rectangle 27"/>
          <p:cNvSpPr>
            <a:spLocks noChangeArrowheads="1"/>
          </p:cNvSpPr>
          <p:nvPr/>
        </p:nvSpPr>
        <p:spPr bwMode="auto">
          <a:xfrm>
            <a:off x="6934200" y="2819400"/>
            <a:ext cx="1676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メモリ書き</a:t>
            </a:r>
          </a:p>
        </p:txBody>
      </p:sp>
      <p:sp>
        <p:nvSpPr>
          <p:cNvPr id="75804" name="AutoShape 28"/>
          <p:cNvSpPr>
            <a:spLocks noChangeArrowheads="1"/>
          </p:cNvSpPr>
          <p:nvPr/>
        </p:nvSpPr>
        <p:spPr bwMode="auto">
          <a:xfrm>
            <a:off x="1219200" y="3810000"/>
            <a:ext cx="3429000" cy="533400"/>
          </a:xfrm>
          <a:prstGeom prst="wedgeRoundRectCallout">
            <a:avLst>
              <a:gd name="adj1" fmla="val -926"/>
              <a:gd name="adj2" fmla="val -14464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ユーザからの入力待ち</a:t>
            </a:r>
          </a:p>
        </p:txBody>
      </p:sp>
      <p:sp>
        <p:nvSpPr>
          <p:cNvPr id="75805" name="AutoShape 29"/>
          <p:cNvSpPr>
            <a:spLocks noChangeArrowheads="1"/>
          </p:cNvSpPr>
          <p:nvPr/>
        </p:nvSpPr>
        <p:spPr bwMode="auto">
          <a:xfrm>
            <a:off x="4953000" y="3810000"/>
            <a:ext cx="3429000" cy="533400"/>
          </a:xfrm>
          <a:prstGeom prst="wedgeRoundRectCallout">
            <a:avLst>
              <a:gd name="adj1" fmla="val -16852"/>
              <a:gd name="adj2" fmla="val -144046"/>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モニタからの返答待ち</a:t>
            </a:r>
          </a:p>
        </p:txBody>
      </p:sp>
      <p:sp>
        <p:nvSpPr>
          <p:cNvPr id="75806" name="Text Box 30"/>
          <p:cNvSpPr txBox="1">
            <a:spLocks noChangeArrowheads="1"/>
          </p:cNvSpPr>
          <p:nvPr/>
        </p:nvSpPr>
        <p:spPr bwMode="auto">
          <a:xfrm>
            <a:off x="609600" y="4572000"/>
            <a:ext cx="7900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待っている間はプロセッサはアイドル</a:t>
            </a:r>
            <a:r>
              <a:rPr lang="ja-JP" altLang="en-US" sz="2400">
                <a:latin typeface="Times New Roman" panose="02020603050405020304" pitchFamily="18" charset="0"/>
              </a:rPr>
              <a:t>(何もしない)</a:t>
            </a:r>
            <a:r>
              <a:rPr lang="ja-JP" altLang="en-US" sz="2800">
                <a:latin typeface="Times New Roman" panose="02020603050405020304" pitchFamily="18" charset="0"/>
              </a:rPr>
              <a:t>状態</a:t>
            </a:r>
          </a:p>
        </p:txBody>
      </p:sp>
      <p:grpSp>
        <p:nvGrpSpPr>
          <p:cNvPr id="75809" name="Group 33"/>
          <p:cNvGrpSpPr>
            <a:grpSpLocks/>
          </p:cNvGrpSpPr>
          <p:nvPr/>
        </p:nvGrpSpPr>
        <p:grpSpPr bwMode="auto">
          <a:xfrm>
            <a:off x="1233487" y="5162553"/>
            <a:ext cx="7089776" cy="1041401"/>
            <a:chOff x="777" y="3360"/>
            <a:chExt cx="4466" cy="656"/>
          </a:xfrm>
        </p:grpSpPr>
        <p:sp>
          <p:nvSpPr>
            <p:cNvPr id="39950" name="Text Box 31"/>
            <p:cNvSpPr txBox="1">
              <a:spLocks noChangeArrowheads="1"/>
            </p:cNvSpPr>
            <p:nvPr/>
          </p:nvSpPr>
          <p:spPr bwMode="auto">
            <a:xfrm>
              <a:off x="777" y="3648"/>
              <a:ext cx="446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待ち時間の間に他のプログラムを行える</a:t>
              </a:r>
            </a:p>
          </p:txBody>
        </p:sp>
        <p:sp>
          <p:nvSpPr>
            <p:cNvPr id="39951" name="AutoShape 32"/>
            <p:cNvSpPr>
              <a:spLocks noChangeArrowheads="1"/>
            </p:cNvSpPr>
            <p:nvPr/>
          </p:nvSpPr>
          <p:spPr bwMode="auto">
            <a:xfrm>
              <a:off x="2688" y="3360"/>
              <a:ext cx="384" cy="288"/>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99"/>
                                        </p:tgtEl>
                                        <p:attrNameLst>
                                          <p:attrName>style.visibility</p:attrName>
                                        </p:attrNameLst>
                                      </p:cBhvr>
                                      <p:to>
                                        <p:strVal val="visible"/>
                                      </p:to>
                                    </p:set>
                                    <p:animEffect transition="in" filter="wipe(left)">
                                      <p:cBhvr>
                                        <p:cTn id="7" dur="500"/>
                                        <p:tgtEl>
                                          <p:spTgt spid="75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00"/>
                                        </p:tgtEl>
                                        <p:attrNameLst>
                                          <p:attrName>style.visibility</p:attrName>
                                        </p:attrNameLst>
                                      </p:cBhvr>
                                      <p:to>
                                        <p:strVal val="visible"/>
                                      </p:to>
                                    </p:set>
                                    <p:animEffect transition="in" filter="wipe(left)">
                                      <p:cBhvr>
                                        <p:cTn id="12" dur="500"/>
                                        <p:tgtEl>
                                          <p:spTgt spid="758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801"/>
                                        </p:tgtEl>
                                        <p:attrNameLst>
                                          <p:attrName>style.visibility</p:attrName>
                                        </p:attrNameLst>
                                      </p:cBhvr>
                                      <p:to>
                                        <p:strVal val="visible"/>
                                      </p:to>
                                    </p:set>
                                    <p:animEffect transition="in" filter="wipe(left)">
                                      <p:cBhvr>
                                        <p:cTn id="17" dur="500"/>
                                        <p:tgtEl>
                                          <p:spTgt spid="758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802"/>
                                        </p:tgtEl>
                                        <p:attrNameLst>
                                          <p:attrName>style.visibility</p:attrName>
                                        </p:attrNameLst>
                                      </p:cBhvr>
                                      <p:to>
                                        <p:strVal val="visible"/>
                                      </p:to>
                                    </p:set>
                                    <p:animEffect transition="in" filter="wipe(left)">
                                      <p:cBhvr>
                                        <p:cTn id="22" dur="500"/>
                                        <p:tgtEl>
                                          <p:spTgt spid="758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803"/>
                                        </p:tgtEl>
                                        <p:attrNameLst>
                                          <p:attrName>style.visibility</p:attrName>
                                        </p:attrNameLst>
                                      </p:cBhvr>
                                      <p:to>
                                        <p:strVal val="visible"/>
                                      </p:to>
                                    </p:set>
                                    <p:animEffect transition="in" filter="wipe(left)">
                                      <p:cBhvr>
                                        <p:cTn id="27" dur="500"/>
                                        <p:tgtEl>
                                          <p:spTgt spid="75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5804"/>
                                        </p:tgtEl>
                                        <p:attrNameLst>
                                          <p:attrName>style.visibility</p:attrName>
                                        </p:attrNameLst>
                                      </p:cBhvr>
                                      <p:to>
                                        <p:strVal val="visible"/>
                                      </p:to>
                                    </p:set>
                                    <p:animEffect transition="in" filter="checkerboard(across)">
                                      <p:cBhvr>
                                        <p:cTn id="32" dur="500"/>
                                        <p:tgtEl>
                                          <p:spTgt spid="758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5805"/>
                                        </p:tgtEl>
                                        <p:attrNameLst>
                                          <p:attrName>style.visibility</p:attrName>
                                        </p:attrNameLst>
                                      </p:cBhvr>
                                      <p:to>
                                        <p:strVal val="visible"/>
                                      </p:to>
                                    </p:set>
                                    <p:animEffect transition="in" filter="checkerboard(across)">
                                      <p:cBhvr>
                                        <p:cTn id="37" dur="500"/>
                                        <p:tgtEl>
                                          <p:spTgt spid="758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5806"/>
                                        </p:tgtEl>
                                        <p:attrNameLst>
                                          <p:attrName>style.visibility</p:attrName>
                                        </p:attrNameLst>
                                      </p:cBhvr>
                                      <p:to>
                                        <p:strVal val="visible"/>
                                      </p:to>
                                    </p:set>
                                    <p:anim calcmode="lin" valueType="num">
                                      <p:cBhvr additive="base">
                                        <p:cTn id="42" dur="500" fill="hold"/>
                                        <p:tgtEl>
                                          <p:spTgt spid="75806"/>
                                        </p:tgtEl>
                                        <p:attrNameLst>
                                          <p:attrName>ppt_x</p:attrName>
                                        </p:attrNameLst>
                                      </p:cBhvr>
                                      <p:tavLst>
                                        <p:tav tm="0">
                                          <p:val>
                                            <p:strVal val="#ppt_x"/>
                                          </p:val>
                                        </p:tav>
                                        <p:tav tm="100000">
                                          <p:val>
                                            <p:strVal val="#ppt_x"/>
                                          </p:val>
                                        </p:tav>
                                      </p:tavLst>
                                    </p:anim>
                                    <p:anim calcmode="lin" valueType="num">
                                      <p:cBhvr additive="base">
                                        <p:cTn id="43" dur="500" fill="hold"/>
                                        <p:tgtEl>
                                          <p:spTgt spid="7580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75809"/>
                                        </p:tgtEl>
                                        <p:attrNameLst>
                                          <p:attrName>style.visibility</p:attrName>
                                        </p:attrNameLst>
                                      </p:cBhvr>
                                      <p:to>
                                        <p:strVal val="visible"/>
                                      </p:to>
                                    </p:set>
                                    <p:animEffect transition="in" filter="wipe(up)">
                                      <p:cBhvr>
                                        <p:cTn id="48" dur="500"/>
                                        <p:tgtEl>
                                          <p:spTgt spid="75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9" grpId="0" animBg="1" autoUpdateAnimBg="0"/>
      <p:bldP spid="75800" grpId="0" animBg="1" autoUpdateAnimBg="0"/>
      <p:bldP spid="75801" grpId="0" animBg="1" autoUpdateAnimBg="0"/>
      <p:bldP spid="75802" grpId="0" animBg="1" autoUpdateAnimBg="0"/>
      <p:bldP spid="75803" grpId="0" animBg="1" autoUpdateAnimBg="0"/>
      <p:bldP spid="75804" grpId="0" animBg="1" autoUpdateAnimBg="0"/>
      <p:bldP spid="75805" grpId="0" animBg="1" autoUpdateAnimBg="0"/>
      <p:bldP spid="7580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マルチプログラミング</a:t>
            </a:r>
          </a:p>
        </p:txBody>
      </p:sp>
      <p:sp>
        <p:nvSpPr>
          <p:cNvPr id="40963" name="Rectangle 3"/>
          <p:cNvSpPr>
            <a:spLocks noGrp="1" noChangeArrowheads="1"/>
          </p:cNvSpPr>
          <p:nvPr>
            <p:ph type="body" idx="1"/>
          </p:nvPr>
        </p:nvSpPr>
        <p:spPr/>
        <p:txBody>
          <a:bodyPr/>
          <a:lstStyle/>
          <a:p>
            <a:pPr eaLnBrk="1" hangingPunct="1"/>
            <a:r>
              <a:rPr lang="en-US" altLang="ja-JP" dirty="0">
                <a:latin typeface="Times New Roman" panose="02020603050405020304" pitchFamily="18" charset="0"/>
              </a:rPr>
              <a:t>CPU</a:t>
            </a:r>
            <a:r>
              <a:rPr lang="ja-JP" altLang="en-US" dirty="0">
                <a:latin typeface="Times New Roman" panose="02020603050405020304" pitchFamily="18" charset="0"/>
              </a:rPr>
              <a:t>はプログラムを高速に切り替えて実行</a:t>
            </a:r>
          </a:p>
        </p:txBody>
      </p:sp>
      <p:sp>
        <p:nvSpPr>
          <p:cNvPr id="40964" name="Rectangle 10"/>
          <p:cNvSpPr>
            <a:spLocks noChangeArrowheads="1"/>
          </p:cNvSpPr>
          <p:nvPr/>
        </p:nvSpPr>
        <p:spPr bwMode="auto">
          <a:xfrm>
            <a:off x="1371600" y="3505200"/>
            <a:ext cx="4572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a:t>
            </a:r>
          </a:p>
        </p:txBody>
      </p:sp>
      <p:sp>
        <p:nvSpPr>
          <p:cNvPr id="40965" name="Rectangle 11"/>
          <p:cNvSpPr>
            <a:spLocks noChangeArrowheads="1"/>
          </p:cNvSpPr>
          <p:nvPr/>
        </p:nvSpPr>
        <p:spPr bwMode="auto">
          <a:xfrm>
            <a:off x="1371600" y="4572000"/>
            <a:ext cx="52578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a:t>
            </a:r>
          </a:p>
        </p:txBody>
      </p:sp>
      <p:sp>
        <p:nvSpPr>
          <p:cNvPr id="40966" name="Rectangle 12"/>
          <p:cNvSpPr>
            <a:spLocks noChangeArrowheads="1"/>
          </p:cNvSpPr>
          <p:nvPr/>
        </p:nvSpPr>
        <p:spPr bwMode="auto">
          <a:xfrm>
            <a:off x="1371600" y="5638800"/>
            <a:ext cx="45720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a:t>
            </a:r>
          </a:p>
        </p:txBody>
      </p:sp>
      <p:sp>
        <p:nvSpPr>
          <p:cNvPr id="72717" name="Line 13"/>
          <p:cNvSpPr>
            <a:spLocks noChangeShapeType="1"/>
          </p:cNvSpPr>
          <p:nvPr/>
        </p:nvSpPr>
        <p:spPr bwMode="auto">
          <a:xfrm>
            <a:off x="1371600" y="3733800"/>
            <a:ext cx="838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18" name="Line 14"/>
          <p:cNvSpPr>
            <a:spLocks noChangeShapeType="1"/>
          </p:cNvSpPr>
          <p:nvPr/>
        </p:nvSpPr>
        <p:spPr bwMode="auto">
          <a:xfrm flipH="1">
            <a:off x="1371600" y="3733800"/>
            <a:ext cx="838200" cy="11430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19" name="Line 15"/>
          <p:cNvSpPr>
            <a:spLocks noChangeShapeType="1"/>
          </p:cNvSpPr>
          <p:nvPr/>
        </p:nvSpPr>
        <p:spPr bwMode="auto">
          <a:xfrm>
            <a:off x="1371600" y="4876800"/>
            <a:ext cx="685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0" name="Line 16"/>
          <p:cNvSpPr>
            <a:spLocks noChangeShapeType="1"/>
          </p:cNvSpPr>
          <p:nvPr/>
        </p:nvSpPr>
        <p:spPr bwMode="auto">
          <a:xfrm flipH="1">
            <a:off x="1371600" y="4876800"/>
            <a:ext cx="685800" cy="10668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1" name="Line 17"/>
          <p:cNvSpPr>
            <a:spLocks noChangeShapeType="1"/>
          </p:cNvSpPr>
          <p:nvPr/>
        </p:nvSpPr>
        <p:spPr bwMode="auto">
          <a:xfrm>
            <a:off x="1371600" y="59436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2" name="Line 18"/>
          <p:cNvSpPr>
            <a:spLocks noChangeShapeType="1"/>
          </p:cNvSpPr>
          <p:nvPr/>
        </p:nvSpPr>
        <p:spPr bwMode="auto">
          <a:xfrm flipH="1" flipV="1">
            <a:off x="2286000" y="3733800"/>
            <a:ext cx="152400" cy="22098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3" name="Line 19"/>
          <p:cNvSpPr>
            <a:spLocks noChangeShapeType="1"/>
          </p:cNvSpPr>
          <p:nvPr/>
        </p:nvSpPr>
        <p:spPr bwMode="auto">
          <a:xfrm>
            <a:off x="2286000" y="3733800"/>
            <a:ext cx="1295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4" name="Line 20"/>
          <p:cNvSpPr>
            <a:spLocks noChangeShapeType="1"/>
          </p:cNvSpPr>
          <p:nvPr/>
        </p:nvSpPr>
        <p:spPr bwMode="auto">
          <a:xfrm flipH="1">
            <a:off x="2133600" y="3733800"/>
            <a:ext cx="1371600" cy="11430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5" name="Line 21"/>
          <p:cNvSpPr>
            <a:spLocks noChangeShapeType="1"/>
          </p:cNvSpPr>
          <p:nvPr/>
        </p:nvSpPr>
        <p:spPr bwMode="auto">
          <a:xfrm>
            <a:off x="2133600" y="4876800"/>
            <a:ext cx="1524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6" name="Line 22"/>
          <p:cNvSpPr>
            <a:spLocks noChangeShapeType="1"/>
          </p:cNvSpPr>
          <p:nvPr/>
        </p:nvSpPr>
        <p:spPr bwMode="auto">
          <a:xfrm flipV="1">
            <a:off x="3657600" y="3733800"/>
            <a:ext cx="0" cy="11430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7" name="Line 23"/>
          <p:cNvSpPr>
            <a:spLocks noChangeShapeType="1"/>
          </p:cNvSpPr>
          <p:nvPr/>
        </p:nvSpPr>
        <p:spPr bwMode="auto">
          <a:xfrm>
            <a:off x="3657600" y="3733800"/>
            <a:ext cx="1676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8" name="Line 24"/>
          <p:cNvSpPr>
            <a:spLocks noChangeShapeType="1"/>
          </p:cNvSpPr>
          <p:nvPr/>
        </p:nvSpPr>
        <p:spPr bwMode="auto">
          <a:xfrm flipH="1">
            <a:off x="2514600" y="3810000"/>
            <a:ext cx="2819400" cy="21336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29" name="Line 25"/>
          <p:cNvSpPr>
            <a:spLocks noChangeShapeType="1"/>
          </p:cNvSpPr>
          <p:nvPr/>
        </p:nvSpPr>
        <p:spPr bwMode="auto">
          <a:xfrm>
            <a:off x="2514600" y="5943600"/>
            <a:ext cx="1752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2730" name="Text Box 26"/>
          <p:cNvSpPr txBox="1">
            <a:spLocks noChangeArrowheads="1"/>
          </p:cNvSpPr>
          <p:nvPr/>
        </p:nvSpPr>
        <p:spPr bwMode="auto">
          <a:xfrm>
            <a:off x="6096000" y="2949575"/>
            <a:ext cx="2914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a:latin typeface="Times New Roman" panose="02020603050405020304" pitchFamily="18" charset="0"/>
              </a:rPr>
              <a:t>IO</a:t>
            </a:r>
            <a:r>
              <a:rPr lang="ja-JP" altLang="en-US">
                <a:latin typeface="Times New Roman" panose="02020603050405020304" pitchFamily="18" charset="0"/>
              </a:rPr>
              <a:t>等の無駄な</a:t>
            </a:r>
          </a:p>
          <a:p>
            <a:pPr eaLnBrk="1" hangingPunct="1">
              <a:spcBef>
                <a:spcPct val="0"/>
              </a:spcBef>
              <a:buSzTx/>
              <a:buFontTx/>
              <a:buNone/>
            </a:pPr>
            <a:r>
              <a:rPr lang="ja-JP" altLang="en-US">
                <a:latin typeface="Times New Roman" panose="02020603050405020304" pitchFamily="18" charset="0"/>
              </a:rPr>
              <a:t>待ち時間を回避</a:t>
            </a:r>
          </a:p>
        </p:txBody>
      </p:sp>
      <p:grpSp>
        <p:nvGrpSpPr>
          <p:cNvPr id="72733" name="Group 29"/>
          <p:cNvGrpSpPr>
            <a:grpSpLocks/>
          </p:cNvGrpSpPr>
          <p:nvPr/>
        </p:nvGrpSpPr>
        <p:grpSpPr bwMode="auto">
          <a:xfrm>
            <a:off x="1600200" y="2667000"/>
            <a:ext cx="3124200" cy="1371600"/>
            <a:chOff x="1008" y="1680"/>
            <a:chExt cx="1968" cy="864"/>
          </a:xfrm>
        </p:grpSpPr>
        <p:sp>
          <p:nvSpPr>
            <p:cNvPr id="40982" name="Line 30"/>
            <p:cNvSpPr>
              <a:spLocks noChangeShapeType="1"/>
            </p:cNvSpPr>
            <p:nvPr/>
          </p:nvSpPr>
          <p:spPr bwMode="auto">
            <a:xfrm>
              <a:off x="1392" y="2208"/>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0983" name="AutoShape 31"/>
            <p:cNvSpPr>
              <a:spLocks noChangeArrowheads="1"/>
            </p:cNvSpPr>
            <p:nvPr/>
          </p:nvSpPr>
          <p:spPr bwMode="auto">
            <a:xfrm>
              <a:off x="1008" y="1680"/>
              <a:ext cx="1968" cy="336"/>
            </a:xfrm>
            <a:prstGeom prst="wedgeRoundRectCallout">
              <a:avLst>
                <a:gd name="adj1" fmla="val -31403"/>
                <a:gd name="adj2" fmla="val 10476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ユーザの入力待ち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wipe(left)">
                                      <p:cBhvr>
                                        <p:cTn id="7" dur="500"/>
                                        <p:tgtEl>
                                          <p:spTgt spid="7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2733"/>
                                        </p:tgtEl>
                                        <p:attrNameLst>
                                          <p:attrName>style.visibility</p:attrName>
                                        </p:attrNameLst>
                                      </p:cBhvr>
                                      <p:to>
                                        <p:strVal val="visible"/>
                                      </p:to>
                                    </p:set>
                                    <p:animEffect transition="in" filter="checkerboard(across)">
                                      <p:cBhvr>
                                        <p:cTn id="12" dur="500"/>
                                        <p:tgtEl>
                                          <p:spTgt spid="727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18"/>
                                        </p:tgtEl>
                                        <p:attrNameLst>
                                          <p:attrName>style.visibility</p:attrName>
                                        </p:attrNameLst>
                                      </p:cBhvr>
                                      <p:to>
                                        <p:strVal val="visible"/>
                                      </p:to>
                                    </p:set>
                                    <p:animEffect transition="in" filter="wipe(up)">
                                      <p:cBhvr>
                                        <p:cTn id="17" dur="500"/>
                                        <p:tgtEl>
                                          <p:spTgt spid="7271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2719"/>
                                        </p:tgtEl>
                                        <p:attrNameLst>
                                          <p:attrName>style.visibility</p:attrName>
                                        </p:attrNameLst>
                                      </p:cBhvr>
                                      <p:to>
                                        <p:strVal val="visible"/>
                                      </p:to>
                                    </p:set>
                                    <p:animEffect transition="in" filter="wipe(left)">
                                      <p:cBhvr>
                                        <p:cTn id="21" dur="500"/>
                                        <p:tgtEl>
                                          <p:spTgt spid="727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2720"/>
                                        </p:tgtEl>
                                        <p:attrNameLst>
                                          <p:attrName>style.visibility</p:attrName>
                                        </p:attrNameLst>
                                      </p:cBhvr>
                                      <p:to>
                                        <p:strVal val="visible"/>
                                      </p:to>
                                    </p:set>
                                    <p:animEffect transition="in" filter="wipe(up)">
                                      <p:cBhvr>
                                        <p:cTn id="26" dur="500"/>
                                        <p:tgtEl>
                                          <p:spTgt spid="72720"/>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2721"/>
                                        </p:tgtEl>
                                        <p:attrNameLst>
                                          <p:attrName>style.visibility</p:attrName>
                                        </p:attrNameLst>
                                      </p:cBhvr>
                                      <p:to>
                                        <p:strVal val="visible"/>
                                      </p:to>
                                    </p:set>
                                    <p:animEffect transition="in" filter="wipe(left)">
                                      <p:cBhvr>
                                        <p:cTn id="30" dur="500"/>
                                        <p:tgtEl>
                                          <p:spTgt spid="727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2722"/>
                                        </p:tgtEl>
                                        <p:attrNameLst>
                                          <p:attrName>style.visibility</p:attrName>
                                        </p:attrNameLst>
                                      </p:cBhvr>
                                      <p:to>
                                        <p:strVal val="visible"/>
                                      </p:to>
                                    </p:set>
                                    <p:animEffect transition="in" filter="wipe(down)">
                                      <p:cBhvr>
                                        <p:cTn id="35" dur="500"/>
                                        <p:tgtEl>
                                          <p:spTgt spid="72722"/>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723"/>
                                        </p:tgtEl>
                                        <p:attrNameLst>
                                          <p:attrName>style.visibility</p:attrName>
                                        </p:attrNameLst>
                                      </p:cBhvr>
                                      <p:to>
                                        <p:strVal val="visible"/>
                                      </p:to>
                                    </p:set>
                                    <p:animEffect transition="in" filter="wipe(left)">
                                      <p:cBhvr>
                                        <p:cTn id="39" dur="500"/>
                                        <p:tgtEl>
                                          <p:spTgt spid="72723"/>
                                        </p:tgtEl>
                                      </p:cBhvr>
                                    </p:animEffect>
                                  </p:childTnLst>
                                </p:cTn>
                              </p:par>
                            </p:childTnLst>
                          </p:cTn>
                        </p:par>
                        <p:par>
                          <p:cTn id="40" fill="hold" nodeType="afterGroup">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72724"/>
                                        </p:tgtEl>
                                        <p:attrNameLst>
                                          <p:attrName>style.visibility</p:attrName>
                                        </p:attrNameLst>
                                      </p:cBhvr>
                                      <p:to>
                                        <p:strVal val="visible"/>
                                      </p:to>
                                    </p:set>
                                    <p:animEffect transition="in" filter="wipe(up)">
                                      <p:cBhvr>
                                        <p:cTn id="43" dur="500"/>
                                        <p:tgtEl>
                                          <p:spTgt spid="72724"/>
                                        </p:tgtEl>
                                      </p:cBhvr>
                                    </p:animEffect>
                                  </p:childTnLst>
                                </p:cTn>
                              </p:par>
                            </p:childTnLst>
                          </p:cTn>
                        </p:par>
                        <p:par>
                          <p:cTn id="44" fill="hold" nodeType="afterGroup">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72725"/>
                                        </p:tgtEl>
                                        <p:attrNameLst>
                                          <p:attrName>style.visibility</p:attrName>
                                        </p:attrNameLst>
                                      </p:cBhvr>
                                      <p:to>
                                        <p:strVal val="visible"/>
                                      </p:to>
                                    </p:set>
                                    <p:animEffect transition="in" filter="wipe(left)">
                                      <p:cBhvr>
                                        <p:cTn id="47" dur="500"/>
                                        <p:tgtEl>
                                          <p:spTgt spid="72725"/>
                                        </p:tgtEl>
                                      </p:cBhvr>
                                    </p:animEffect>
                                  </p:childTnLst>
                                </p:cTn>
                              </p:par>
                            </p:childTnLst>
                          </p:cTn>
                        </p:par>
                        <p:par>
                          <p:cTn id="48" fill="hold" nodeType="afterGroup">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72726"/>
                                        </p:tgtEl>
                                        <p:attrNameLst>
                                          <p:attrName>style.visibility</p:attrName>
                                        </p:attrNameLst>
                                      </p:cBhvr>
                                      <p:to>
                                        <p:strVal val="visible"/>
                                      </p:to>
                                    </p:set>
                                    <p:animEffect transition="in" filter="wipe(down)">
                                      <p:cBhvr>
                                        <p:cTn id="51" dur="500"/>
                                        <p:tgtEl>
                                          <p:spTgt spid="72726"/>
                                        </p:tgtEl>
                                      </p:cBhvr>
                                    </p:animEffect>
                                  </p:childTnLst>
                                </p:cTn>
                              </p:par>
                            </p:childTnLst>
                          </p:cTn>
                        </p:par>
                        <p:par>
                          <p:cTn id="52" fill="hold" nodeType="afterGroup">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72727"/>
                                        </p:tgtEl>
                                        <p:attrNameLst>
                                          <p:attrName>style.visibility</p:attrName>
                                        </p:attrNameLst>
                                      </p:cBhvr>
                                      <p:to>
                                        <p:strVal val="visible"/>
                                      </p:to>
                                    </p:set>
                                    <p:animEffect transition="in" filter="wipe(left)">
                                      <p:cBhvr>
                                        <p:cTn id="55" dur="500"/>
                                        <p:tgtEl>
                                          <p:spTgt spid="72727"/>
                                        </p:tgtEl>
                                      </p:cBhvr>
                                    </p:animEffect>
                                  </p:childTnLst>
                                </p:cTn>
                              </p:par>
                            </p:childTnLst>
                          </p:cTn>
                        </p:par>
                        <p:par>
                          <p:cTn id="56" fill="hold" nodeType="afterGroup">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72728"/>
                                        </p:tgtEl>
                                        <p:attrNameLst>
                                          <p:attrName>style.visibility</p:attrName>
                                        </p:attrNameLst>
                                      </p:cBhvr>
                                      <p:to>
                                        <p:strVal val="visible"/>
                                      </p:to>
                                    </p:set>
                                    <p:animEffect transition="in" filter="wipe(up)">
                                      <p:cBhvr>
                                        <p:cTn id="59" dur="500"/>
                                        <p:tgtEl>
                                          <p:spTgt spid="72728"/>
                                        </p:tgtEl>
                                      </p:cBhvr>
                                    </p:animEffect>
                                  </p:childTnLst>
                                </p:cTn>
                              </p:par>
                            </p:childTnLst>
                          </p:cTn>
                        </p:par>
                        <p:par>
                          <p:cTn id="60" fill="hold" nodeType="afterGroup">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72729"/>
                                        </p:tgtEl>
                                        <p:attrNameLst>
                                          <p:attrName>style.visibility</p:attrName>
                                        </p:attrNameLst>
                                      </p:cBhvr>
                                      <p:to>
                                        <p:strVal val="visible"/>
                                      </p:to>
                                    </p:set>
                                    <p:animEffect transition="in" filter="wipe(left)">
                                      <p:cBhvr>
                                        <p:cTn id="63" dur="500"/>
                                        <p:tgtEl>
                                          <p:spTgt spid="727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72730"/>
                                        </p:tgtEl>
                                        <p:attrNameLst>
                                          <p:attrName>style.visibility</p:attrName>
                                        </p:attrNameLst>
                                      </p:cBhvr>
                                      <p:to>
                                        <p:strVal val="visible"/>
                                      </p:to>
                                    </p:set>
                                    <p:animEffect transition="in" filter="checkerboard(across)">
                                      <p:cBhvr>
                                        <p:cTn id="68" dur="500"/>
                                        <p:tgtEl>
                                          <p:spTgt spid="72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animBg="1"/>
      <p:bldP spid="72718" grpId="0" animBg="1"/>
      <p:bldP spid="72719" grpId="0" animBg="1"/>
      <p:bldP spid="72720" grpId="0" animBg="1"/>
      <p:bldP spid="72721" grpId="0" animBg="1"/>
      <p:bldP spid="72722" grpId="0" animBg="1"/>
      <p:bldP spid="72723" grpId="0" animBg="1"/>
      <p:bldP spid="72724" grpId="0" animBg="1"/>
      <p:bldP spid="72725" grpId="0" animBg="1"/>
      <p:bldP spid="72726" grpId="0" animBg="1"/>
      <p:bldP spid="72727" grpId="0" animBg="1"/>
      <p:bldP spid="72728" grpId="0" animBg="1"/>
      <p:bldP spid="72729" grpId="0" animBg="1"/>
      <p:bldP spid="7273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マルチプログラミング</a:t>
            </a:r>
          </a:p>
        </p:txBody>
      </p:sp>
      <p:sp>
        <p:nvSpPr>
          <p:cNvPr id="41987" name="Rectangle 3"/>
          <p:cNvSpPr>
            <a:spLocks noGrp="1" noChangeArrowheads="1"/>
          </p:cNvSpPr>
          <p:nvPr>
            <p:ph type="body" idx="1"/>
          </p:nvPr>
        </p:nvSpPr>
        <p:spPr/>
        <p:txBody>
          <a:bodyPr/>
          <a:lstStyle/>
          <a:p>
            <a:pPr eaLnBrk="1" hangingPunct="1"/>
            <a:r>
              <a:rPr lang="ja-JP" altLang="en-US" dirty="0">
                <a:latin typeface="Times New Roman" panose="02020603050405020304" pitchFamily="18" charset="0"/>
              </a:rPr>
              <a:t>マルチプログラミングに必要な能力</a:t>
            </a:r>
          </a:p>
          <a:p>
            <a:pPr lvl="1" eaLnBrk="1" hangingPunct="1"/>
            <a:r>
              <a:rPr lang="ja-JP" altLang="en-US" dirty="0">
                <a:latin typeface="Times New Roman" panose="02020603050405020304" pitchFamily="18" charset="0"/>
              </a:rPr>
              <a:t>システムに備えられた</a:t>
            </a:r>
            <a:r>
              <a:rPr lang="en-US" altLang="ja-JP" dirty="0">
                <a:latin typeface="Times New Roman" panose="02020603050405020304" pitchFamily="18" charset="0"/>
              </a:rPr>
              <a:t>IO</a:t>
            </a:r>
            <a:r>
              <a:rPr lang="ja-JP" altLang="en-US" dirty="0">
                <a:latin typeface="Times New Roman" panose="02020603050405020304" pitchFamily="18" charset="0"/>
              </a:rPr>
              <a:t>ルーチン</a:t>
            </a:r>
          </a:p>
          <a:p>
            <a:pPr lvl="1" eaLnBrk="1" hangingPunct="1"/>
            <a:r>
              <a:rPr lang="ja-JP" altLang="en-US" dirty="0">
                <a:latin typeface="Times New Roman" panose="02020603050405020304" pitchFamily="18" charset="0"/>
              </a:rPr>
              <a:t>メモリ管理</a:t>
            </a:r>
          </a:p>
          <a:p>
            <a:pPr lvl="2" eaLnBrk="1" hangingPunct="1"/>
            <a:r>
              <a:rPr lang="ja-JP" altLang="en-US" dirty="0">
                <a:latin typeface="Times New Roman" panose="02020603050405020304" pitchFamily="18" charset="0"/>
              </a:rPr>
              <a:t>複数のプログラムをメモリに割り当てる</a:t>
            </a:r>
          </a:p>
          <a:p>
            <a:pPr lvl="1" eaLnBrk="1" hangingPunct="1"/>
            <a:r>
              <a:rPr lang="en-US" altLang="ja-JP" dirty="0">
                <a:latin typeface="Times New Roman" panose="02020603050405020304" pitchFamily="18" charset="0"/>
              </a:rPr>
              <a:t>CPU</a:t>
            </a:r>
            <a:r>
              <a:rPr lang="ja-JP" altLang="en-US" dirty="0">
                <a:latin typeface="Times New Roman" panose="02020603050405020304" pitchFamily="18" charset="0"/>
              </a:rPr>
              <a:t>スケジューリング</a:t>
            </a:r>
          </a:p>
          <a:p>
            <a:pPr lvl="2" eaLnBrk="1" hangingPunct="1"/>
            <a:r>
              <a:rPr lang="ja-JP" altLang="en-US" dirty="0">
                <a:latin typeface="Times New Roman" panose="02020603050405020304" pitchFamily="18" charset="0"/>
              </a:rPr>
              <a:t>複数のプログラムからどのプログラムを次に実行するか決定する</a:t>
            </a:r>
          </a:p>
          <a:p>
            <a:pPr lvl="1" eaLnBrk="1" hangingPunct="1"/>
            <a:r>
              <a:rPr lang="ja-JP" altLang="en-US" dirty="0">
                <a:latin typeface="Times New Roman" panose="02020603050405020304" pitchFamily="18" charset="0"/>
              </a:rPr>
              <a:t>デバイスの割り当て</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80988"/>
            <a:ext cx="7772400" cy="1798637"/>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タイムシェアリング</a:t>
            </a:r>
            <a:br>
              <a:rPr lang="ja-JP" altLang="en-US">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time-sharing)</a:t>
            </a:r>
          </a:p>
        </p:txBody>
      </p:sp>
      <p:sp>
        <p:nvSpPr>
          <p:cNvPr id="43011" name="Rectangle 3"/>
          <p:cNvSpPr>
            <a:spLocks noGrp="1" noChangeArrowheads="1"/>
          </p:cNvSpPr>
          <p:nvPr>
            <p:ph type="body" idx="1"/>
          </p:nvPr>
        </p:nvSpPr>
        <p:spPr/>
        <p:txBody>
          <a:bodyPr/>
          <a:lstStyle/>
          <a:p>
            <a:pPr eaLnBrk="1" hangingPunct="1"/>
            <a:r>
              <a:rPr lang="ja-JP" altLang="en-US" dirty="0">
                <a:latin typeface="Times New Roman" panose="02020603050405020304" pitchFamily="18" charset="0"/>
              </a:rPr>
              <a:t>複数のユーザの仕事を対話的に処理</a:t>
            </a:r>
          </a:p>
        </p:txBody>
      </p:sp>
      <p:pic>
        <p:nvPicPr>
          <p:cNvPr id="43012" name="Picture 10"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13"/>
          <p:cNvSpPr txBox="1">
            <a:spLocks noChangeArrowheads="1"/>
          </p:cNvSpPr>
          <p:nvPr/>
        </p:nvSpPr>
        <p:spPr bwMode="auto">
          <a:xfrm>
            <a:off x="838200" y="38100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ユーザ1</a:t>
            </a:r>
          </a:p>
        </p:txBody>
      </p:sp>
      <p:pic>
        <p:nvPicPr>
          <p:cNvPr id="43014" name="Picture 14"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5"/>
          <p:cNvSpPr txBox="1">
            <a:spLocks noChangeArrowheads="1"/>
          </p:cNvSpPr>
          <p:nvPr/>
        </p:nvSpPr>
        <p:spPr bwMode="auto">
          <a:xfrm>
            <a:off x="838200" y="50292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ユーザ2</a:t>
            </a:r>
          </a:p>
        </p:txBody>
      </p:sp>
      <p:pic>
        <p:nvPicPr>
          <p:cNvPr id="43016" name="Picture 16"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562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17"/>
          <p:cNvSpPr txBox="1">
            <a:spLocks noChangeArrowheads="1"/>
          </p:cNvSpPr>
          <p:nvPr/>
        </p:nvSpPr>
        <p:spPr bwMode="auto">
          <a:xfrm>
            <a:off x="838200" y="61722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ユーザ3</a:t>
            </a:r>
          </a:p>
        </p:txBody>
      </p:sp>
      <p:sp>
        <p:nvSpPr>
          <p:cNvPr id="73746" name="AutoShape 18"/>
          <p:cNvSpPr>
            <a:spLocks noChangeArrowheads="1"/>
          </p:cNvSpPr>
          <p:nvPr/>
        </p:nvSpPr>
        <p:spPr bwMode="auto">
          <a:xfrm>
            <a:off x="2087563" y="2911475"/>
            <a:ext cx="2560635" cy="533400"/>
          </a:xfrm>
          <a:prstGeom prst="wedgeRoundRectCallout">
            <a:avLst>
              <a:gd name="adj1" fmla="val -57569"/>
              <a:gd name="adj2" fmla="val 78569"/>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プログラム1をして</a:t>
            </a:r>
          </a:p>
        </p:txBody>
      </p:sp>
      <p:sp>
        <p:nvSpPr>
          <p:cNvPr id="73747" name="AutoShape 19"/>
          <p:cNvSpPr>
            <a:spLocks noChangeArrowheads="1"/>
          </p:cNvSpPr>
          <p:nvPr/>
        </p:nvSpPr>
        <p:spPr bwMode="auto">
          <a:xfrm>
            <a:off x="2066923" y="3902075"/>
            <a:ext cx="2581275" cy="533400"/>
          </a:xfrm>
          <a:prstGeom prst="wedgeRoundRectCallout">
            <a:avLst>
              <a:gd name="adj1" fmla="val -60903"/>
              <a:gd name="adj2" fmla="val 83333"/>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プログラム2をして</a:t>
            </a:r>
          </a:p>
        </p:txBody>
      </p:sp>
      <p:sp>
        <p:nvSpPr>
          <p:cNvPr id="73748" name="AutoShape 20"/>
          <p:cNvSpPr>
            <a:spLocks noChangeArrowheads="1"/>
          </p:cNvSpPr>
          <p:nvPr/>
        </p:nvSpPr>
        <p:spPr bwMode="auto">
          <a:xfrm>
            <a:off x="2066924" y="4953000"/>
            <a:ext cx="2581275" cy="533400"/>
          </a:xfrm>
          <a:prstGeom prst="wedgeRoundRectCallout">
            <a:avLst>
              <a:gd name="adj1" fmla="val -62708"/>
              <a:gd name="adj2" fmla="val 9464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プログラム3をして</a:t>
            </a:r>
          </a:p>
        </p:txBody>
      </p:sp>
      <p:sp>
        <p:nvSpPr>
          <p:cNvPr id="43021" name="Oval 34"/>
          <p:cNvSpPr>
            <a:spLocks noChangeArrowheads="1"/>
          </p:cNvSpPr>
          <p:nvPr/>
        </p:nvSpPr>
        <p:spPr bwMode="auto">
          <a:xfrm>
            <a:off x="4648200" y="3733800"/>
            <a:ext cx="1143000" cy="11430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73763" name="Rectangle 35"/>
          <p:cNvSpPr>
            <a:spLocks noChangeArrowheads="1"/>
          </p:cNvSpPr>
          <p:nvPr/>
        </p:nvSpPr>
        <p:spPr bwMode="auto">
          <a:xfrm>
            <a:off x="5943600" y="3276600"/>
            <a:ext cx="15240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プログラム1</a:t>
            </a:r>
          </a:p>
        </p:txBody>
      </p:sp>
      <p:sp>
        <p:nvSpPr>
          <p:cNvPr id="73764" name="AutoShape 36"/>
          <p:cNvSpPr>
            <a:spLocks noChangeArrowheads="1"/>
          </p:cNvSpPr>
          <p:nvPr/>
        </p:nvSpPr>
        <p:spPr bwMode="auto">
          <a:xfrm>
            <a:off x="7086600" y="2667000"/>
            <a:ext cx="1752600" cy="457200"/>
          </a:xfrm>
          <a:prstGeom prst="wedgeRoundRectCallout">
            <a:avLst>
              <a:gd name="adj1" fmla="val -28259"/>
              <a:gd name="adj2" fmla="val 86806"/>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結果1です</a:t>
            </a:r>
          </a:p>
        </p:txBody>
      </p:sp>
      <p:sp>
        <p:nvSpPr>
          <p:cNvPr id="73765" name="Rectangle 37"/>
          <p:cNvSpPr>
            <a:spLocks noChangeArrowheads="1"/>
          </p:cNvSpPr>
          <p:nvPr/>
        </p:nvSpPr>
        <p:spPr bwMode="auto">
          <a:xfrm>
            <a:off x="6096000" y="4267200"/>
            <a:ext cx="15240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プログラム2</a:t>
            </a:r>
          </a:p>
        </p:txBody>
      </p:sp>
      <p:sp>
        <p:nvSpPr>
          <p:cNvPr id="73766" name="AutoShape 38"/>
          <p:cNvSpPr>
            <a:spLocks noChangeArrowheads="1"/>
          </p:cNvSpPr>
          <p:nvPr/>
        </p:nvSpPr>
        <p:spPr bwMode="auto">
          <a:xfrm>
            <a:off x="7239000" y="3657600"/>
            <a:ext cx="1752600" cy="457200"/>
          </a:xfrm>
          <a:prstGeom prst="wedgeRoundRectCallout">
            <a:avLst>
              <a:gd name="adj1" fmla="val -27537"/>
              <a:gd name="adj2" fmla="val 74306"/>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結果2です</a:t>
            </a:r>
          </a:p>
        </p:txBody>
      </p:sp>
      <p:sp>
        <p:nvSpPr>
          <p:cNvPr id="73767" name="Rectangle 39"/>
          <p:cNvSpPr>
            <a:spLocks noChangeArrowheads="1"/>
          </p:cNvSpPr>
          <p:nvPr/>
        </p:nvSpPr>
        <p:spPr bwMode="auto">
          <a:xfrm>
            <a:off x="5715000" y="5257800"/>
            <a:ext cx="1524000" cy="4572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000000"/>
                </a:solidFill>
                <a:latin typeface="Times New Roman" panose="02020603050405020304" pitchFamily="18" charset="0"/>
              </a:rPr>
              <a:t>プログラム3</a:t>
            </a:r>
          </a:p>
        </p:txBody>
      </p:sp>
      <p:sp>
        <p:nvSpPr>
          <p:cNvPr id="73768" name="AutoShape 40"/>
          <p:cNvSpPr>
            <a:spLocks noChangeArrowheads="1"/>
          </p:cNvSpPr>
          <p:nvPr/>
        </p:nvSpPr>
        <p:spPr bwMode="auto">
          <a:xfrm>
            <a:off x="7162800" y="4876800"/>
            <a:ext cx="1752600" cy="457200"/>
          </a:xfrm>
          <a:prstGeom prst="wedgeRoundRectCallout">
            <a:avLst>
              <a:gd name="adj1" fmla="val -43750"/>
              <a:gd name="adj2" fmla="val 103472"/>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結果3です</a:t>
            </a:r>
          </a:p>
        </p:txBody>
      </p:sp>
      <p:grpSp>
        <p:nvGrpSpPr>
          <p:cNvPr id="73773" name="Group 45"/>
          <p:cNvGrpSpPr>
            <a:grpSpLocks/>
          </p:cNvGrpSpPr>
          <p:nvPr/>
        </p:nvGrpSpPr>
        <p:grpSpPr bwMode="auto">
          <a:xfrm>
            <a:off x="152400" y="3048000"/>
            <a:ext cx="874713" cy="3324225"/>
            <a:chOff x="2592" y="1926"/>
            <a:chExt cx="551" cy="2094"/>
          </a:xfrm>
        </p:grpSpPr>
        <p:pic>
          <p:nvPicPr>
            <p:cNvPr id="43030" name="Picture 42" descr="icon-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 y="1926"/>
              <a:ext cx="52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3" descr="icon-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2784"/>
              <a:ext cx="52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44" descr="icon-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3552"/>
              <a:ext cx="52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useBgFill="1">
        <p:nvSpPr>
          <p:cNvPr id="73769" name="Text Box 41"/>
          <p:cNvSpPr txBox="1">
            <a:spLocks noChangeArrowheads="1"/>
          </p:cNvSpPr>
          <p:nvPr/>
        </p:nvSpPr>
        <p:spPr bwMode="auto">
          <a:xfrm>
            <a:off x="2895600" y="5911850"/>
            <a:ext cx="5162550" cy="946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各ユーザにとっては、自分専用の</a:t>
            </a:r>
          </a:p>
          <a:p>
            <a:pPr eaLnBrk="1" hangingPunct="1">
              <a:spcBef>
                <a:spcPct val="0"/>
              </a:spcBef>
              <a:buSzTx/>
              <a:buFontTx/>
              <a:buNone/>
            </a:pPr>
            <a:r>
              <a:rPr lang="ja-JP" altLang="en-US" sz="2800">
                <a:latin typeface="Times New Roman" panose="02020603050405020304" pitchFamily="18" charset="0"/>
              </a:rPr>
              <a:t>計算機があるように感じられる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checkerboard(across)">
                                      <p:cBhvr>
                                        <p:cTn id="7" dur="500"/>
                                        <p:tgtEl>
                                          <p:spTgt spid="73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63"/>
                                        </p:tgtEl>
                                        <p:attrNameLst>
                                          <p:attrName>style.visibility</p:attrName>
                                        </p:attrNameLst>
                                      </p:cBhvr>
                                      <p:to>
                                        <p:strVal val="visible"/>
                                      </p:to>
                                    </p:set>
                                    <p:animEffect transition="in" filter="wipe(left)">
                                      <p:cBhvr>
                                        <p:cTn id="12" dur="500"/>
                                        <p:tgtEl>
                                          <p:spTgt spid="737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3764"/>
                                        </p:tgtEl>
                                        <p:attrNameLst>
                                          <p:attrName>style.visibility</p:attrName>
                                        </p:attrNameLst>
                                      </p:cBhvr>
                                      <p:to>
                                        <p:strVal val="visible"/>
                                      </p:to>
                                    </p:set>
                                    <p:animEffect transition="in" filter="checkerboard(across)">
                                      <p:cBhvr>
                                        <p:cTn id="17" dur="500"/>
                                        <p:tgtEl>
                                          <p:spTgt spid="73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3747"/>
                                        </p:tgtEl>
                                        <p:attrNameLst>
                                          <p:attrName>style.visibility</p:attrName>
                                        </p:attrNameLst>
                                      </p:cBhvr>
                                      <p:to>
                                        <p:strVal val="visible"/>
                                      </p:to>
                                    </p:set>
                                    <p:animEffect transition="in" filter="checkerboard(across)">
                                      <p:cBhvr>
                                        <p:cTn id="22" dur="500"/>
                                        <p:tgtEl>
                                          <p:spTgt spid="737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65"/>
                                        </p:tgtEl>
                                        <p:attrNameLst>
                                          <p:attrName>style.visibility</p:attrName>
                                        </p:attrNameLst>
                                      </p:cBhvr>
                                      <p:to>
                                        <p:strVal val="visible"/>
                                      </p:to>
                                    </p:set>
                                    <p:animEffect transition="in" filter="wipe(left)">
                                      <p:cBhvr>
                                        <p:cTn id="27" dur="500"/>
                                        <p:tgtEl>
                                          <p:spTgt spid="737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3766"/>
                                        </p:tgtEl>
                                        <p:attrNameLst>
                                          <p:attrName>style.visibility</p:attrName>
                                        </p:attrNameLst>
                                      </p:cBhvr>
                                      <p:to>
                                        <p:strVal val="visible"/>
                                      </p:to>
                                    </p:set>
                                    <p:animEffect transition="in" filter="checkerboard(across)">
                                      <p:cBhvr>
                                        <p:cTn id="32" dur="500"/>
                                        <p:tgtEl>
                                          <p:spTgt spid="737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3748"/>
                                        </p:tgtEl>
                                        <p:attrNameLst>
                                          <p:attrName>style.visibility</p:attrName>
                                        </p:attrNameLst>
                                      </p:cBhvr>
                                      <p:to>
                                        <p:strVal val="visible"/>
                                      </p:to>
                                    </p:set>
                                    <p:animEffect transition="in" filter="checkerboard(across)">
                                      <p:cBhvr>
                                        <p:cTn id="37" dur="500"/>
                                        <p:tgtEl>
                                          <p:spTgt spid="737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3767"/>
                                        </p:tgtEl>
                                        <p:attrNameLst>
                                          <p:attrName>style.visibility</p:attrName>
                                        </p:attrNameLst>
                                      </p:cBhvr>
                                      <p:to>
                                        <p:strVal val="visible"/>
                                      </p:to>
                                    </p:set>
                                    <p:animEffect transition="in" filter="wipe(left)">
                                      <p:cBhvr>
                                        <p:cTn id="42" dur="500"/>
                                        <p:tgtEl>
                                          <p:spTgt spid="737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3768"/>
                                        </p:tgtEl>
                                        <p:attrNameLst>
                                          <p:attrName>style.visibility</p:attrName>
                                        </p:attrNameLst>
                                      </p:cBhvr>
                                      <p:to>
                                        <p:strVal val="visible"/>
                                      </p:to>
                                    </p:set>
                                    <p:animEffect transition="in" filter="checkerboard(across)">
                                      <p:cBhvr>
                                        <p:cTn id="47" dur="500"/>
                                        <p:tgtEl>
                                          <p:spTgt spid="737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3769"/>
                                        </p:tgtEl>
                                        <p:attrNameLst>
                                          <p:attrName>style.visibility</p:attrName>
                                        </p:attrNameLst>
                                      </p:cBhvr>
                                      <p:to>
                                        <p:strVal val="visible"/>
                                      </p:to>
                                    </p:set>
                                    <p:anim calcmode="lin" valueType="num">
                                      <p:cBhvr additive="base">
                                        <p:cTn id="52" dur="500" fill="hold"/>
                                        <p:tgtEl>
                                          <p:spTgt spid="73769"/>
                                        </p:tgtEl>
                                        <p:attrNameLst>
                                          <p:attrName>ppt_x</p:attrName>
                                        </p:attrNameLst>
                                      </p:cBhvr>
                                      <p:tavLst>
                                        <p:tav tm="0">
                                          <p:val>
                                            <p:strVal val="#ppt_x"/>
                                          </p:val>
                                        </p:tav>
                                        <p:tav tm="100000">
                                          <p:val>
                                            <p:strVal val="#ppt_x"/>
                                          </p:val>
                                        </p:tav>
                                      </p:tavLst>
                                    </p:anim>
                                    <p:anim calcmode="lin" valueType="num">
                                      <p:cBhvr additive="base">
                                        <p:cTn id="53" dur="500" fill="hold"/>
                                        <p:tgtEl>
                                          <p:spTgt spid="7376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
                            </p:stCondLst>
                            <p:childTnLst>
                              <p:par>
                                <p:cTn id="55" presetID="5" presetClass="entr" presetSubtype="10" fill="hold" nodeType="afterEffect">
                                  <p:stCondLst>
                                    <p:cond delay="0"/>
                                  </p:stCondLst>
                                  <p:childTnLst>
                                    <p:set>
                                      <p:cBhvr>
                                        <p:cTn id="56" dur="1" fill="hold">
                                          <p:stCondLst>
                                            <p:cond delay="0"/>
                                          </p:stCondLst>
                                        </p:cTn>
                                        <p:tgtEl>
                                          <p:spTgt spid="73773"/>
                                        </p:tgtEl>
                                        <p:attrNameLst>
                                          <p:attrName>style.visibility</p:attrName>
                                        </p:attrNameLst>
                                      </p:cBhvr>
                                      <p:to>
                                        <p:strVal val="visible"/>
                                      </p:to>
                                    </p:set>
                                    <p:animEffect transition="in" filter="checkerboard(across)">
                                      <p:cBhvr>
                                        <p:cTn id="57" dur="500"/>
                                        <p:tgtEl>
                                          <p:spTgt spid="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6" grpId="0" animBg="1" autoUpdateAnimBg="0"/>
      <p:bldP spid="73747" grpId="0" animBg="1" autoUpdateAnimBg="0"/>
      <p:bldP spid="73748" grpId="0" animBg="1" autoUpdateAnimBg="0"/>
      <p:bldP spid="73763" grpId="0" animBg="1" autoUpdateAnimBg="0"/>
      <p:bldP spid="73764" grpId="0" animBg="1" autoUpdateAnimBg="0"/>
      <p:bldP spid="73765" grpId="0" animBg="1" autoUpdateAnimBg="0"/>
      <p:bldP spid="73766" grpId="0" animBg="1" autoUpdateAnimBg="0"/>
      <p:bldP spid="73767" grpId="0" animBg="1" autoUpdateAnimBg="0"/>
      <p:bldP spid="73768" grpId="0" animBg="1" autoUpdateAnimBg="0"/>
      <p:bldP spid="73769"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タイムシェアリング</a:t>
            </a:r>
            <a:endParaRPr lang="en-US" altLang="ja-JP" sz="3200">
              <a:latin typeface="Times New Roman" panose="02020603050405020304" pitchFamily="18" charset="0"/>
            </a:endParaRPr>
          </a:p>
        </p:txBody>
      </p:sp>
      <p:pic>
        <p:nvPicPr>
          <p:cNvPr id="44035" name="Picture 4"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838200" y="38100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ユーザ1</a:t>
            </a:r>
          </a:p>
        </p:txBody>
      </p:sp>
      <p:pic>
        <p:nvPicPr>
          <p:cNvPr id="44037" name="Picture 6"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7"/>
          <p:cNvSpPr txBox="1">
            <a:spLocks noChangeArrowheads="1"/>
          </p:cNvSpPr>
          <p:nvPr/>
        </p:nvSpPr>
        <p:spPr bwMode="auto">
          <a:xfrm>
            <a:off x="838200" y="50292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ユーザ2</a:t>
            </a:r>
          </a:p>
        </p:txBody>
      </p:sp>
      <p:pic>
        <p:nvPicPr>
          <p:cNvPr id="44039" name="Picture 8"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562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9"/>
          <p:cNvSpPr txBox="1">
            <a:spLocks noChangeArrowheads="1"/>
          </p:cNvSpPr>
          <p:nvPr/>
        </p:nvSpPr>
        <p:spPr bwMode="auto">
          <a:xfrm>
            <a:off x="838200" y="6172200"/>
            <a:ext cx="1228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ユーザ3</a:t>
            </a:r>
          </a:p>
        </p:txBody>
      </p:sp>
      <p:sp>
        <p:nvSpPr>
          <p:cNvPr id="76810" name="AutoShape 10"/>
          <p:cNvSpPr>
            <a:spLocks noChangeArrowheads="1"/>
          </p:cNvSpPr>
          <p:nvPr/>
        </p:nvSpPr>
        <p:spPr bwMode="auto">
          <a:xfrm>
            <a:off x="2087563" y="2895600"/>
            <a:ext cx="2636837" cy="533400"/>
          </a:xfrm>
          <a:prstGeom prst="wedgeRoundRectCallout">
            <a:avLst>
              <a:gd name="adj1" fmla="val -58750"/>
              <a:gd name="adj2" fmla="val 5922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プログラム1をして</a:t>
            </a:r>
          </a:p>
        </p:txBody>
      </p:sp>
      <p:sp>
        <p:nvSpPr>
          <p:cNvPr id="76811" name="AutoShape 11"/>
          <p:cNvSpPr>
            <a:spLocks noChangeArrowheads="1"/>
          </p:cNvSpPr>
          <p:nvPr/>
        </p:nvSpPr>
        <p:spPr bwMode="auto">
          <a:xfrm>
            <a:off x="2066925" y="3886200"/>
            <a:ext cx="2733675" cy="533400"/>
          </a:xfrm>
          <a:prstGeom prst="wedgeRoundRectCallout">
            <a:avLst>
              <a:gd name="adj1" fmla="val -60903"/>
              <a:gd name="adj2" fmla="val 83333"/>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プログラム2をして</a:t>
            </a:r>
          </a:p>
        </p:txBody>
      </p:sp>
      <p:sp>
        <p:nvSpPr>
          <p:cNvPr id="76812" name="AutoShape 12"/>
          <p:cNvSpPr>
            <a:spLocks noChangeArrowheads="1"/>
          </p:cNvSpPr>
          <p:nvPr/>
        </p:nvSpPr>
        <p:spPr bwMode="auto">
          <a:xfrm>
            <a:off x="2087563" y="4953000"/>
            <a:ext cx="2713037" cy="533400"/>
          </a:xfrm>
          <a:prstGeom prst="wedgeRoundRectCallout">
            <a:avLst>
              <a:gd name="adj1" fmla="val -62708"/>
              <a:gd name="adj2" fmla="val 94644"/>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プログラム3をして</a:t>
            </a:r>
          </a:p>
        </p:txBody>
      </p:sp>
      <p:sp>
        <p:nvSpPr>
          <p:cNvPr id="76813" name="Rectangle 13"/>
          <p:cNvSpPr>
            <a:spLocks noChangeArrowheads="1"/>
          </p:cNvSpPr>
          <p:nvPr/>
        </p:nvSpPr>
        <p:spPr bwMode="auto">
          <a:xfrm>
            <a:off x="4800600" y="2971800"/>
            <a:ext cx="24384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プログラム1</a:t>
            </a:r>
          </a:p>
        </p:txBody>
      </p:sp>
      <p:sp>
        <p:nvSpPr>
          <p:cNvPr id="76814" name="Rectangle 14"/>
          <p:cNvSpPr>
            <a:spLocks noChangeArrowheads="1"/>
          </p:cNvSpPr>
          <p:nvPr/>
        </p:nvSpPr>
        <p:spPr bwMode="auto">
          <a:xfrm>
            <a:off x="5257800" y="4495800"/>
            <a:ext cx="31242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プログラム2</a:t>
            </a:r>
          </a:p>
        </p:txBody>
      </p:sp>
      <p:sp>
        <p:nvSpPr>
          <p:cNvPr id="76815" name="Rectangle 15"/>
          <p:cNvSpPr>
            <a:spLocks noChangeArrowheads="1"/>
          </p:cNvSpPr>
          <p:nvPr/>
        </p:nvSpPr>
        <p:spPr bwMode="auto">
          <a:xfrm>
            <a:off x="6096000" y="6096000"/>
            <a:ext cx="1600200" cy="45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プログラム3</a:t>
            </a:r>
          </a:p>
        </p:txBody>
      </p:sp>
      <p:sp>
        <p:nvSpPr>
          <p:cNvPr id="76816" name="Line 16"/>
          <p:cNvSpPr>
            <a:spLocks noChangeShapeType="1"/>
          </p:cNvSpPr>
          <p:nvPr/>
        </p:nvSpPr>
        <p:spPr bwMode="auto">
          <a:xfrm>
            <a:off x="4800600" y="3200400"/>
            <a:ext cx="1143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17" name="Line 17"/>
          <p:cNvSpPr>
            <a:spLocks noChangeShapeType="1"/>
          </p:cNvSpPr>
          <p:nvPr/>
        </p:nvSpPr>
        <p:spPr bwMode="auto">
          <a:xfrm flipH="1">
            <a:off x="5257800" y="3200400"/>
            <a:ext cx="1143000" cy="15240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18" name="Line 18"/>
          <p:cNvSpPr>
            <a:spLocks noChangeShapeType="1"/>
          </p:cNvSpPr>
          <p:nvPr/>
        </p:nvSpPr>
        <p:spPr bwMode="auto">
          <a:xfrm>
            <a:off x="5943600" y="3200400"/>
            <a:ext cx="4572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19" name="Line 19"/>
          <p:cNvSpPr>
            <a:spLocks noChangeShapeType="1"/>
          </p:cNvSpPr>
          <p:nvPr/>
        </p:nvSpPr>
        <p:spPr bwMode="auto">
          <a:xfrm>
            <a:off x="5257800" y="4724400"/>
            <a:ext cx="1066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0" name="Line 20"/>
          <p:cNvSpPr>
            <a:spLocks noChangeShapeType="1"/>
          </p:cNvSpPr>
          <p:nvPr/>
        </p:nvSpPr>
        <p:spPr bwMode="auto">
          <a:xfrm flipH="1">
            <a:off x="6096000" y="4724400"/>
            <a:ext cx="228600" cy="16002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1" name="Line 21"/>
          <p:cNvSpPr>
            <a:spLocks noChangeShapeType="1"/>
          </p:cNvSpPr>
          <p:nvPr/>
        </p:nvSpPr>
        <p:spPr bwMode="auto">
          <a:xfrm>
            <a:off x="6096000" y="6324600"/>
            <a:ext cx="990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2" name="Line 22"/>
          <p:cNvSpPr>
            <a:spLocks noChangeShapeType="1"/>
          </p:cNvSpPr>
          <p:nvPr/>
        </p:nvSpPr>
        <p:spPr bwMode="auto">
          <a:xfrm flipH="1" flipV="1">
            <a:off x="6477000" y="3200400"/>
            <a:ext cx="609600" cy="3124200"/>
          </a:xfrm>
          <a:prstGeom prst="line">
            <a:avLst/>
          </a:prstGeom>
          <a:noFill/>
          <a:ln w="28575">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3" name="Line 23"/>
          <p:cNvSpPr>
            <a:spLocks noChangeShapeType="1"/>
          </p:cNvSpPr>
          <p:nvPr/>
        </p:nvSpPr>
        <p:spPr bwMode="auto">
          <a:xfrm>
            <a:off x="6477000" y="3200400"/>
            <a:ext cx="7620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4" name="Line 24"/>
          <p:cNvSpPr>
            <a:spLocks noChangeShapeType="1"/>
          </p:cNvSpPr>
          <p:nvPr/>
        </p:nvSpPr>
        <p:spPr bwMode="auto">
          <a:xfrm flipH="1">
            <a:off x="6400800" y="3200400"/>
            <a:ext cx="838200" cy="1524000"/>
          </a:xfrm>
          <a:prstGeom prst="line">
            <a:avLst/>
          </a:prstGeom>
          <a:noFill/>
          <a:ln w="28575">
            <a:solidFill>
              <a:srgbClr val="FF99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25" name="Line 25"/>
          <p:cNvSpPr>
            <a:spLocks noChangeShapeType="1"/>
          </p:cNvSpPr>
          <p:nvPr/>
        </p:nvSpPr>
        <p:spPr bwMode="auto">
          <a:xfrm>
            <a:off x="6400800" y="4724400"/>
            <a:ext cx="12954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dirty="0"/>
          </a:p>
        </p:txBody>
      </p:sp>
      <p:sp>
        <p:nvSpPr>
          <p:cNvPr id="44057" name="Text Box 26"/>
          <p:cNvSpPr txBox="1">
            <a:spLocks noChangeArrowheads="1"/>
          </p:cNvSpPr>
          <p:nvPr/>
        </p:nvSpPr>
        <p:spPr bwMode="auto">
          <a:xfrm>
            <a:off x="457200" y="1828800"/>
            <a:ext cx="5617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プログラムはユーザ入力待ちが多い</a:t>
            </a:r>
          </a:p>
        </p:txBody>
      </p:sp>
      <p:sp>
        <p:nvSpPr>
          <p:cNvPr id="76827" name="Text Box 27"/>
          <p:cNvSpPr txBox="1">
            <a:spLocks noChangeArrowheads="1"/>
          </p:cNvSpPr>
          <p:nvPr/>
        </p:nvSpPr>
        <p:spPr bwMode="auto">
          <a:xfrm>
            <a:off x="1468942" y="2341685"/>
            <a:ext cx="7577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 待っている間に他のユーザのプログラムを行う</a:t>
            </a:r>
          </a:p>
        </p:txBody>
      </p:sp>
      <p:grpSp>
        <p:nvGrpSpPr>
          <p:cNvPr id="76830" name="Group 30"/>
          <p:cNvGrpSpPr>
            <a:grpSpLocks/>
          </p:cNvGrpSpPr>
          <p:nvPr/>
        </p:nvGrpSpPr>
        <p:grpSpPr bwMode="auto">
          <a:xfrm>
            <a:off x="6400800" y="1752600"/>
            <a:ext cx="2286000" cy="1676400"/>
            <a:chOff x="4032" y="1104"/>
            <a:chExt cx="1440" cy="1056"/>
          </a:xfrm>
        </p:grpSpPr>
        <p:sp>
          <p:nvSpPr>
            <p:cNvPr id="44060" name="Line 31"/>
            <p:cNvSpPr>
              <a:spLocks noChangeShapeType="1"/>
            </p:cNvSpPr>
            <p:nvPr/>
          </p:nvSpPr>
          <p:spPr bwMode="auto">
            <a:xfrm>
              <a:off x="4032" y="187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4061" name="AutoShape 32"/>
            <p:cNvSpPr>
              <a:spLocks noChangeArrowheads="1"/>
            </p:cNvSpPr>
            <p:nvPr/>
          </p:nvSpPr>
          <p:spPr bwMode="auto">
            <a:xfrm>
              <a:off x="4320" y="1104"/>
              <a:ext cx="1152" cy="288"/>
            </a:xfrm>
            <a:prstGeom prst="wedgeRoundRectCallout">
              <a:avLst>
                <a:gd name="adj1" fmla="val -73870"/>
                <a:gd name="adj2" fmla="val 21666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入力待ち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27"/>
                                        </p:tgtEl>
                                        <p:attrNameLst>
                                          <p:attrName>style.visibility</p:attrName>
                                        </p:attrNameLst>
                                      </p:cBhvr>
                                      <p:to>
                                        <p:strVal val="visible"/>
                                      </p:to>
                                    </p:set>
                                    <p:animEffect transition="in" filter="wipe(up)">
                                      <p:cBhvr>
                                        <p:cTn id="7" dur="500"/>
                                        <p:tgtEl>
                                          <p:spTgt spid="76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10"/>
                                        </p:tgtEl>
                                        <p:attrNameLst>
                                          <p:attrName>style.visibility</p:attrName>
                                        </p:attrNameLst>
                                      </p:cBhvr>
                                      <p:to>
                                        <p:strVal val="visible"/>
                                      </p:to>
                                    </p:set>
                                    <p:animEffect transition="in" filter="checkerboard(across)">
                                      <p:cBhvr>
                                        <p:cTn id="12" dur="500"/>
                                        <p:tgtEl>
                                          <p:spTgt spid="768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6813"/>
                                        </p:tgtEl>
                                        <p:attrNameLst>
                                          <p:attrName>style.visibility</p:attrName>
                                        </p:attrNameLst>
                                      </p:cBhvr>
                                      <p:to>
                                        <p:strVal val="visible"/>
                                      </p:to>
                                    </p:set>
                                    <p:animEffect transition="in" filter="checkerboard(across)">
                                      <p:cBhvr>
                                        <p:cTn id="17" dur="500"/>
                                        <p:tgtEl>
                                          <p:spTgt spid="768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16"/>
                                        </p:tgtEl>
                                        <p:attrNameLst>
                                          <p:attrName>style.visibility</p:attrName>
                                        </p:attrNameLst>
                                      </p:cBhvr>
                                      <p:to>
                                        <p:strVal val="visible"/>
                                      </p:to>
                                    </p:set>
                                    <p:animEffect transition="in" filter="wipe(left)">
                                      <p:cBhvr>
                                        <p:cTn id="22" dur="500"/>
                                        <p:tgtEl>
                                          <p:spTgt spid="768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6811"/>
                                        </p:tgtEl>
                                        <p:attrNameLst>
                                          <p:attrName>style.visibility</p:attrName>
                                        </p:attrNameLst>
                                      </p:cBhvr>
                                      <p:to>
                                        <p:strVal val="visible"/>
                                      </p:to>
                                    </p:set>
                                    <p:animEffect transition="in" filter="checkerboard(across)">
                                      <p:cBhvr>
                                        <p:cTn id="27" dur="500"/>
                                        <p:tgtEl>
                                          <p:spTgt spid="76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6814"/>
                                        </p:tgtEl>
                                        <p:attrNameLst>
                                          <p:attrName>style.visibility</p:attrName>
                                        </p:attrNameLst>
                                      </p:cBhvr>
                                      <p:to>
                                        <p:strVal val="visible"/>
                                      </p:to>
                                    </p:set>
                                    <p:animEffect transition="in" filter="checkerboard(across)">
                                      <p:cBhvr>
                                        <p:cTn id="32" dur="500"/>
                                        <p:tgtEl>
                                          <p:spTgt spid="768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6818"/>
                                        </p:tgtEl>
                                        <p:attrNameLst>
                                          <p:attrName>style.visibility</p:attrName>
                                        </p:attrNameLst>
                                      </p:cBhvr>
                                      <p:to>
                                        <p:strVal val="visible"/>
                                      </p:to>
                                    </p:set>
                                    <p:animEffect transition="in" filter="wipe(left)">
                                      <p:cBhvr>
                                        <p:cTn id="37" dur="500"/>
                                        <p:tgtEl>
                                          <p:spTgt spid="768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76830"/>
                                        </p:tgtEl>
                                        <p:attrNameLst>
                                          <p:attrName>style.visibility</p:attrName>
                                        </p:attrNameLst>
                                      </p:cBhvr>
                                      <p:to>
                                        <p:strVal val="visible"/>
                                      </p:to>
                                    </p:set>
                                    <p:animEffect transition="in" filter="checkerboard(across)">
                                      <p:cBhvr>
                                        <p:cTn id="42" dur="500"/>
                                        <p:tgtEl>
                                          <p:spTgt spid="76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6817"/>
                                        </p:tgtEl>
                                        <p:attrNameLst>
                                          <p:attrName>style.visibility</p:attrName>
                                        </p:attrNameLst>
                                      </p:cBhvr>
                                      <p:to>
                                        <p:strVal val="visible"/>
                                      </p:to>
                                    </p:set>
                                    <p:animEffect transition="in" filter="wipe(up)">
                                      <p:cBhvr>
                                        <p:cTn id="47" dur="500"/>
                                        <p:tgtEl>
                                          <p:spTgt spid="76817"/>
                                        </p:tgtEl>
                                      </p:cBhvr>
                                    </p:animEffect>
                                  </p:childTnLst>
                                </p:cTn>
                              </p:par>
                            </p:childTnLst>
                          </p:cTn>
                        </p:par>
                        <p:par>
                          <p:cTn id="48" fill="hold" nodeType="afterGroup">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6819"/>
                                        </p:tgtEl>
                                        <p:attrNameLst>
                                          <p:attrName>style.visibility</p:attrName>
                                        </p:attrNameLst>
                                      </p:cBhvr>
                                      <p:to>
                                        <p:strVal val="visible"/>
                                      </p:to>
                                    </p:set>
                                    <p:animEffect transition="in" filter="wipe(left)">
                                      <p:cBhvr>
                                        <p:cTn id="51" dur="500"/>
                                        <p:tgtEl>
                                          <p:spTgt spid="768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76812"/>
                                        </p:tgtEl>
                                        <p:attrNameLst>
                                          <p:attrName>style.visibility</p:attrName>
                                        </p:attrNameLst>
                                      </p:cBhvr>
                                      <p:to>
                                        <p:strVal val="visible"/>
                                      </p:to>
                                    </p:set>
                                    <p:animEffect transition="in" filter="checkerboard(across)">
                                      <p:cBhvr>
                                        <p:cTn id="56" dur="500"/>
                                        <p:tgtEl>
                                          <p:spTgt spid="768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76815"/>
                                        </p:tgtEl>
                                        <p:attrNameLst>
                                          <p:attrName>style.visibility</p:attrName>
                                        </p:attrNameLst>
                                      </p:cBhvr>
                                      <p:to>
                                        <p:strVal val="visible"/>
                                      </p:to>
                                    </p:set>
                                    <p:animEffect transition="in" filter="checkerboard(across)">
                                      <p:cBhvr>
                                        <p:cTn id="61" dur="500"/>
                                        <p:tgtEl>
                                          <p:spTgt spid="768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6820"/>
                                        </p:tgtEl>
                                        <p:attrNameLst>
                                          <p:attrName>style.visibility</p:attrName>
                                        </p:attrNameLst>
                                      </p:cBhvr>
                                      <p:to>
                                        <p:strVal val="visible"/>
                                      </p:to>
                                    </p:set>
                                    <p:animEffect transition="in" filter="wipe(up)">
                                      <p:cBhvr>
                                        <p:cTn id="66" dur="500"/>
                                        <p:tgtEl>
                                          <p:spTgt spid="76820"/>
                                        </p:tgtEl>
                                      </p:cBhvr>
                                    </p:animEffect>
                                  </p:child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76821"/>
                                        </p:tgtEl>
                                        <p:attrNameLst>
                                          <p:attrName>style.visibility</p:attrName>
                                        </p:attrNameLst>
                                      </p:cBhvr>
                                      <p:to>
                                        <p:strVal val="visible"/>
                                      </p:to>
                                    </p:set>
                                    <p:animEffect transition="in" filter="wipe(left)">
                                      <p:cBhvr>
                                        <p:cTn id="70" dur="500"/>
                                        <p:tgtEl>
                                          <p:spTgt spid="76821"/>
                                        </p:tgtEl>
                                      </p:cBhvr>
                                    </p:animEffect>
                                  </p:childTnLst>
                                </p:cTn>
                              </p:par>
                            </p:childTnLst>
                          </p:cTn>
                        </p:par>
                        <p:par>
                          <p:cTn id="71" fill="hold" nodeType="afterGroup">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76822"/>
                                        </p:tgtEl>
                                        <p:attrNameLst>
                                          <p:attrName>style.visibility</p:attrName>
                                        </p:attrNameLst>
                                      </p:cBhvr>
                                      <p:to>
                                        <p:strVal val="visible"/>
                                      </p:to>
                                    </p:set>
                                    <p:animEffect transition="in" filter="wipe(down)">
                                      <p:cBhvr>
                                        <p:cTn id="74" dur="500"/>
                                        <p:tgtEl>
                                          <p:spTgt spid="76822"/>
                                        </p:tgtEl>
                                      </p:cBhvr>
                                    </p:animEffect>
                                  </p:childTnLst>
                                </p:cTn>
                              </p:par>
                            </p:childTnLst>
                          </p:cTn>
                        </p:par>
                        <p:par>
                          <p:cTn id="75" fill="hold" nodeType="afterGroup">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76823"/>
                                        </p:tgtEl>
                                        <p:attrNameLst>
                                          <p:attrName>style.visibility</p:attrName>
                                        </p:attrNameLst>
                                      </p:cBhvr>
                                      <p:to>
                                        <p:strVal val="visible"/>
                                      </p:to>
                                    </p:set>
                                    <p:animEffect transition="in" filter="wipe(left)">
                                      <p:cBhvr>
                                        <p:cTn id="78" dur="500"/>
                                        <p:tgtEl>
                                          <p:spTgt spid="76823"/>
                                        </p:tgtEl>
                                      </p:cBhvr>
                                    </p:animEffect>
                                  </p:childTnLst>
                                </p:cTn>
                              </p:par>
                            </p:childTnLst>
                          </p:cTn>
                        </p:par>
                        <p:par>
                          <p:cTn id="79" fill="hold" nodeType="afterGroup">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76824"/>
                                        </p:tgtEl>
                                        <p:attrNameLst>
                                          <p:attrName>style.visibility</p:attrName>
                                        </p:attrNameLst>
                                      </p:cBhvr>
                                      <p:to>
                                        <p:strVal val="visible"/>
                                      </p:to>
                                    </p:set>
                                    <p:animEffect transition="in" filter="wipe(up)">
                                      <p:cBhvr>
                                        <p:cTn id="82" dur="500"/>
                                        <p:tgtEl>
                                          <p:spTgt spid="76824"/>
                                        </p:tgtEl>
                                      </p:cBhvr>
                                    </p:animEffect>
                                  </p:childTnLst>
                                </p:cTn>
                              </p:par>
                            </p:childTnLst>
                          </p:cTn>
                        </p:par>
                        <p:par>
                          <p:cTn id="83" fill="hold" nodeType="afterGroup">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76825"/>
                                        </p:tgtEl>
                                        <p:attrNameLst>
                                          <p:attrName>style.visibility</p:attrName>
                                        </p:attrNameLst>
                                      </p:cBhvr>
                                      <p:to>
                                        <p:strVal val="visible"/>
                                      </p:to>
                                    </p:set>
                                    <p:animEffect transition="in" filter="wipe(left)">
                                      <p:cBhvr>
                                        <p:cTn id="86" dur="500"/>
                                        <p:tgtEl>
                                          <p:spTgt spid="76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autoUpdateAnimBg="0"/>
      <p:bldP spid="76811" grpId="0" animBg="1" autoUpdateAnimBg="0"/>
      <p:bldP spid="76812" grpId="0" animBg="1" autoUpdateAnimBg="0"/>
      <p:bldP spid="76813" grpId="0" animBg="1" autoUpdateAnimBg="0"/>
      <p:bldP spid="76814" grpId="0" animBg="1" autoUpdateAnimBg="0"/>
      <p:bldP spid="76815" grpId="0" animBg="1" autoUpdateAnimBg="0"/>
      <p:bldP spid="76816" grpId="0" animBg="1"/>
      <p:bldP spid="76817" grpId="0" animBg="1"/>
      <p:bldP spid="76818" grpId="0" animBg="1"/>
      <p:bldP spid="76819" grpId="0" animBg="1"/>
      <p:bldP spid="76820" grpId="0" animBg="1"/>
      <p:bldP spid="76821" grpId="0" animBg="1"/>
      <p:bldP spid="76822" grpId="0" animBg="1"/>
      <p:bldP spid="76823" grpId="0" animBg="1"/>
      <p:bldP spid="76824" grpId="0" animBg="1"/>
      <p:bldP spid="76825" grpId="0" animBg="1"/>
      <p:bldP spid="768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ADD19CB6-01C4-7CA2-7D55-6FF672EA3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5" name="テキスト ボックス 4">
            <a:extLst>
              <a:ext uri="{FF2B5EF4-FFF2-40B4-BE49-F238E27FC236}">
                <a16:creationId xmlns:a16="http://schemas.microsoft.com/office/drawing/2014/main" id="{3FCAF764-D39F-4EBB-BB26-C898842EC19B}"/>
              </a:ext>
            </a:extLst>
          </p:cNvPr>
          <p:cNvSpPr txBox="1"/>
          <p:nvPr/>
        </p:nvSpPr>
        <p:spPr>
          <a:xfrm>
            <a:off x="3352800" y="4114800"/>
            <a:ext cx="5338321" cy="584775"/>
          </a:xfrm>
          <a:prstGeom prst="rect">
            <a:avLst/>
          </a:prstGeom>
          <a:solidFill>
            <a:srgbClr val="003300"/>
          </a:solidFill>
        </p:spPr>
        <p:txBody>
          <a:bodyPr wrap="none" rtlCol="0">
            <a:spAutoFit/>
          </a:bodyPr>
          <a:lstStyle/>
          <a:p>
            <a:r>
              <a:rPr lang="en-US" altLang="ja-JP" sz="3200" dirty="0"/>
              <a:t>https://classroom.google.com/h</a:t>
            </a:r>
            <a:endParaRPr kumimoji="1" lang="ja-JP" altLang="en-US" sz="3200" dirty="0"/>
          </a:p>
        </p:txBody>
      </p:sp>
      <p:sp>
        <p:nvSpPr>
          <p:cNvPr id="6" name="四角形: 角を丸くする 5">
            <a:extLst>
              <a:ext uri="{FF2B5EF4-FFF2-40B4-BE49-F238E27FC236}">
                <a16:creationId xmlns:a16="http://schemas.microsoft.com/office/drawing/2014/main" id="{EE847CD6-4EA6-75A1-0DB0-4067CF3042FF}"/>
              </a:ext>
            </a:extLst>
          </p:cNvPr>
          <p:cNvSpPr/>
          <p:nvPr/>
        </p:nvSpPr>
        <p:spPr bwMode="auto">
          <a:xfrm>
            <a:off x="7010400" y="1295400"/>
            <a:ext cx="13716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3777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82575"/>
            <a:ext cx="7772400" cy="1798638"/>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仮想記憶</a:t>
            </a:r>
            <a:br>
              <a:rPr lang="ja-JP" altLang="en-US">
                <a:latin typeface="Times New Roman" panose="02020603050405020304" pitchFamily="18" charset="0"/>
              </a:rPr>
            </a:br>
            <a:r>
              <a:rPr lang="ja-JP" altLang="en-US" sz="3200">
                <a:latin typeface="Times New Roman" panose="02020603050405020304" pitchFamily="18" charset="0"/>
              </a:rPr>
              <a:t>(</a:t>
            </a:r>
            <a:r>
              <a:rPr lang="en-US" altLang="ja-JP" sz="3200">
                <a:latin typeface="Times New Roman" panose="02020603050405020304" pitchFamily="18" charset="0"/>
              </a:rPr>
              <a:t>virtual address)</a:t>
            </a:r>
            <a:endParaRPr lang="ja-JP" altLang="en-US" sz="3200">
              <a:latin typeface="Times New Roman" panose="02020603050405020304" pitchFamily="18" charset="0"/>
            </a:endParaRPr>
          </a:p>
        </p:txBody>
      </p:sp>
      <p:sp>
        <p:nvSpPr>
          <p:cNvPr id="45059" name="Rectangle 3"/>
          <p:cNvSpPr>
            <a:spLocks noGrp="1" noChangeArrowheads="1"/>
          </p:cNvSpPr>
          <p:nvPr>
            <p:ph type="body" idx="1"/>
          </p:nvPr>
        </p:nvSpPr>
        <p:spPr>
          <a:xfrm>
            <a:off x="685800" y="1981200"/>
            <a:ext cx="7772400" cy="838200"/>
          </a:xfrm>
        </p:spPr>
        <p:txBody>
          <a:bodyPr/>
          <a:lstStyle/>
          <a:p>
            <a:pPr eaLnBrk="1" hangingPunct="1"/>
            <a:r>
              <a:rPr lang="ja-JP" altLang="en-US">
                <a:latin typeface="Times New Roman" panose="02020603050405020304" pitchFamily="18" charset="0"/>
              </a:rPr>
              <a:t>主記憶より大きい記憶空間の提供</a:t>
            </a:r>
          </a:p>
        </p:txBody>
      </p:sp>
      <p:sp>
        <p:nvSpPr>
          <p:cNvPr id="78853" name="Text Box 5"/>
          <p:cNvSpPr txBox="1">
            <a:spLocks noChangeArrowheads="1"/>
          </p:cNvSpPr>
          <p:nvPr/>
        </p:nvSpPr>
        <p:spPr bwMode="auto">
          <a:xfrm>
            <a:off x="3962400" y="2819400"/>
            <a:ext cx="3711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
                <a:schemeClr val="tx2"/>
              </a:buClr>
              <a:buSzPct val="70000"/>
              <a:buFont typeface="Wingdings" panose="05000000000000000000" pitchFamily="2" charset="2"/>
              <a:buChar char="l"/>
            </a:pPr>
            <a:r>
              <a:rPr lang="en-US" altLang="ja-JP" sz="2400">
                <a:latin typeface="Times New Roman" panose="02020603050405020304" pitchFamily="18" charset="0"/>
              </a:rPr>
              <a:t> CPU</a:t>
            </a:r>
            <a:r>
              <a:rPr lang="ja-JP" altLang="en-US" sz="2400">
                <a:latin typeface="Times New Roman" panose="02020603050405020304" pitchFamily="18" charset="0"/>
              </a:rPr>
              <a:t>が直接読み書き可能</a:t>
            </a:r>
          </a:p>
          <a:p>
            <a:pPr eaLnBrk="1" hangingPunct="1">
              <a:spcBef>
                <a:spcPct val="0"/>
              </a:spcBef>
              <a:buClr>
                <a:schemeClr val="tx2"/>
              </a:buClr>
              <a:buSzPct val="70000"/>
              <a:buFont typeface="Wingdings" panose="05000000000000000000" pitchFamily="2" charset="2"/>
              <a:buChar char="l"/>
            </a:pPr>
            <a:r>
              <a:rPr lang="ja-JP" altLang="en-US" sz="2400">
                <a:latin typeface="Times New Roman" panose="02020603050405020304" pitchFamily="18" charset="0"/>
              </a:rPr>
              <a:t> 高速</a:t>
            </a:r>
          </a:p>
          <a:p>
            <a:pPr eaLnBrk="1" hangingPunct="1">
              <a:spcBef>
                <a:spcPct val="0"/>
              </a:spcBef>
              <a:buClr>
                <a:schemeClr val="tx2"/>
              </a:buClr>
              <a:buSzPct val="70000"/>
              <a:buFont typeface="Wingdings" panose="05000000000000000000" pitchFamily="2" charset="2"/>
              <a:buChar char="l"/>
            </a:pPr>
            <a:r>
              <a:rPr lang="ja-JP" altLang="en-US" sz="2400">
                <a:latin typeface="Times New Roman" panose="02020603050405020304" pitchFamily="18" charset="0"/>
              </a:rPr>
              <a:t> 容量が小さい</a:t>
            </a:r>
          </a:p>
        </p:txBody>
      </p:sp>
      <p:sp>
        <p:nvSpPr>
          <p:cNvPr id="78855" name="Text Box 7"/>
          <p:cNvSpPr txBox="1">
            <a:spLocks noChangeArrowheads="1"/>
          </p:cNvSpPr>
          <p:nvPr/>
        </p:nvSpPr>
        <p:spPr bwMode="auto">
          <a:xfrm>
            <a:off x="3962400" y="42672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
                <a:schemeClr val="tx2"/>
              </a:buClr>
              <a:buSzPct val="70000"/>
              <a:buFont typeface="Wingdings" panose="05000000000000000000" pitchFamily="2" charset="2"/>
              <a:buChar char="l"/>
            </a:pPr>
            <a:r>
              <a:rPr lang="en-US" altLang="ja-JP" sz="2400">
                <a:latin typeface="Times New Roman" panose="02020603050405020304" pitchFamily="18" charset="0"/>
              </a:rPr>
              <a:t> </a:t>
            </a:r>
            <a:r>
              <a:rPr lang="ja-JP" altLang="en-US" sz="2400">
                <a:latin typeface="Times New Roman" panose="02020603050405020304" pitchFamily="18" charset="0"/>
              </a:rPr>
              <a:t>一旦データをメモリに移さないと   　</a:t>
            </a:r>
            <a:r>
              <a:rPr lang="en-US" altLang="ja-JP" sz="2400">
                <a:latin typeface="Times New Roman" panose="02020603050405020304" pitchFamily="18" charset="0"/>
              </a:rPr>
              <a:t>CPU</a:t>
            </a:r>
            <a:r>
              <a:rPr lang="ja-JP" altLang="en-US" sz="2400">
                <a:latin typeface="Times New Roman" panose="02020603050405020304" pitchFamily="18" charset="0"/>
              </a:rPr>
              <a:t>が読み書きできない</a:t>
            </a:r>
          </a:p>
          <a:p>
            <a:pPr eaLnBrk="1" hangingPunct="1">
              <a:spcBef>
                <a:spcPct val="0"/>
              </a:spcBef>
              <a:buClr>
                <a:schemeClr val="tx2"/>
              </a:buClr>
              <a:buSzPct val="70000"/>
              <a:buFont typeface="Wingdings" panose="05000000000000000000" pitchFamily="2" charset="2"/>
              <a:buChar char="l"/>
            </a:pPr>
            <a:r>
              <a:rPr lang="ja-JP" altLang="en-US" sz="2400">
                <a:latin typeface="Times New Roman" panose="02020603050405020304" pitchFamily="18" charset="0"/>
              </a:rPr>
              <a:t> 低速</a:t>
            </a:r>
          </a:p>
          <a:p>
            <a:pPr eaLnBrk="1" hangingPunct="1">
              <a:spcBef>
                <a:spcPct val="0"/>
              </a:spcBef>
              <a:buClr>
                <a:schemeClr val="tx2"/>
              </a:buClr>
              <a:buSzPct val="70000"/>
              <a:buFont typeface="Wingdings" panose="05000000000000000000" pitchFamily="2" charset="2"/>
              <a:buChar char="l"/>
            </a:pPr>
            <a:r>
              <a:rPr lang="ja-JP" altLang="en-US" sz="2400">
                <a:latin typeface="Times New Roman" panose="02020603050405020304" pitchFamily="18" charset="0"/>
              </a:rPr>
              <a:t> 容量が大きい</a:t>
            </a:r>
          </a:p>
        </p:txBody>
      </p:sp>
      <p:grpSp>
        <p:nvGrpSpPr>
          <p:cNvPr id="45062" name="Group 11"/>
          <p:cNvGrpSpPr>
            <a:grpSpLocks/>
          </p:cNvGrpSpPr>
          <p:nvPr/>
        </p:nvGrpSpPr>
        <p:grpSpPr bwMode="auto">
          <a:xfrm>
            <a:off x="1600200" y="3124200"/>
            <a:ext cx="1828800" cy="990600"/>
            <a:chOff x="1008" y="1968"/>
            <a:chExt cx="1152" cy="624"/>
          </a:xfrm>
        </p:grpSpPr>
        <p:sp>
          <p:nvSpPr>
            <p:cNvPr id="45071" name="Rectangle 4"/>
            <p:cNvSpPr>
              <a:spLocks noChangeArrowheads="1"/>
            </p:cNvSpPr>
            <p:nvPr/>
          </p:nvSpPr>
          <p:spPr bwMode="auto">
            <a:xfrm>
              <a:off x="1008" y="1968"/>
              <a:ext cx="1152"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メモリ</a:t>
              </a:r>
            </a:p>
          </p:txBody>
        </p:sp>
        <p:sp>
          <p:nvSpPr>
            <p:cNvPr id="45072" name="Text Box 8"/>
            <p:cNvSpPr txBox="1">
              <a:spLocks noChangeArrowheads="1"/>
            </p:cNvSpPr>
            <p:nvPr/>
          </p:nvSpPr>
          <p:spPr bwMode="auto">
            <a:xfrm>
              <a:off x="1200" y="2304"/>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主記憶</a:t>
              </a:r>
            </a:p>
          </p:txBody>
        </p:sp>
      </p:grpSp>
      <p:grpSp>
        <p:nvGrpSpPr>
          <p:cNvPr id="45063" name="Group 12"/>
          <p:cNvGrpSpPr>
            <a:grpSpLocks/>
          </p:cNvGrpSpPr>
          <p:nvPr/>
        </p:nvGrpSpPr>
        <p:grpSpPr bwMode="auto">
          <a:xfrm>
            <a:off x="1524000" y="4495800"/>
            <a:ext cx="1981200" cy="1371600"/>
            <a:chOff x="960" y="2832"/>
            <a:chExt cx="1248" cy="864"/>
          </a:xfrm>
        </p:grpSpPr>
        <p:sp>
          <p:nvSpPr>
            <p:cNvPr id="45069" name="AutoShape 6"/>
            <p:cNvSpPr>
              <a:spLocks noChangeArrowheads="1"/>
            </p:cNvSpPr>
            <p:nvPr/>
          </p:nvSpPr>
          <p:spPr bwMode="auto">
            <a:xfrm>
              <a:off x="960" y="2832"/>
              <a:ext cx="1248" cy="576"/>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ハードディスク</a:t>
              </a:r>
            </a:p>
          </p:txBody>
        </p:sp>
        <p:sp>
          <p:nvSpPr>
            <p:cNvPr id="45070" name="Text Box 9"/>
            <p:cNvSpPr txBox="1">
              <a:spLocks noChangeArrowheads="1"/>
            </p:cNvSpPr>
            <p:nvPr/>
          </p:nvSpPr>
          <p:spPr bwMode="auto">
            <a:xfrm>
              <a:off x="1152" y="3408"/>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2次記憶</a:t>
              </a:r>
            </a:p>
          </p:txBody>
        </p:sp>
      </p:grpSp>
      <p:sp useBgFill="1">
        <p:nvSpPr>
          <p:cNvPr id="78858" name="Text Box 10"/>
          <p:cNvSpPr txBox="1">
            <a:spLocks noChangeArrowheads="1"/>
          </p:cNvSpPr>
          <p:nvPr/>
        </p:nvSpPr>
        <p:spPr bwMode="auto">
          <a:xfrm>
            <a:off x="990600" y="6096000"/>
            <a:ext cx="7069138" cy="51911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ハードディスクを仮想的なメモリとして使用する</a:t>
            </a:r>
          </a:p>
        </p:txBody>
      </p:sp>
      <p:sp>
        <p:nvSpPr>
          <p:cNvPr id="45065" name="Rectangle 13"/>
          <p:cNvSpPr>
            <a:spLocks noChangeArrowheads="1"/>
          </p:cNvSpPr>
          <p:nvPr/>
        </p:nvSpPr>
        <p:spPr bwMode="auto">
          <a:xfrm>
            <a:off x="228600" y="2971800"/>
            <a:ext cx="838200" cy="838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CPU</a:t>
            </a:r>
          </a:p>
        </p:txBody>
      </p:sp>
      <p:sp>
        <p:nvSpPr>
          <p:cNvPr id="78862" name="Line 14"/>
          <p:cNvSpPr>
            <a:spLocks noChangeShapeType="1"/>
          </p:cNvSpPr>
          <p:nvPr/>
        </p:nvSpPr>
        <p:spPr bwMode="auto">
          <a:xfrm flipH="1">
            <a:off x="1066800" y="3352800"/>
            <a:ext cx="6858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8863" name="Line 15"/>
          <p:cNvSpPr>
            <a:spLocks noChangeShapeType="1"/>
          </p:cNvSpPr>
          <p:nvPr/>
        </p:nvSpPr>
        <p:spPr bwMode="auto">
          <a:xfrm flipV="1">
            <a:off x="1676400" y="3505200"/>
            <a:ext cx="0" cy="1066800"/>
          </a:xfrm>
          <a:prstGeom prst="line">
            <a:avLst/>
          </a:prstGeom>
          <a:noFill/>
          <a:ln w="381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8864" name="Line 16"/>
          <p:cNvSpPr>
            <a:spLocks noChangeShapeType="1"/>
          </p:cNvSpPr>
          <p:nvPr/>
        </p:nvSpPr>
        <p:spPr bwMode="auto">
          <a:xfrm flipH="1">
            <a:off x="1066800" y="3505200"/>
            <a:ext cx="609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checkerboard(across)">
                                      <p:cBhvr>
                                        <p:cTn id="7" dur="500"/>
                                        <p:tgtEl>
                                          <p:spTgt spid="7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8862"/>
                                        </p:tgtEl>
                                        <p:attrNameLst>
                                          <p:attrName>style.visibility</p:attrName>
                                        </p:attrNameLst>
                                      </p:cBhvr>
                                      <p:to>
                                        <p:strVal val="visible"/>
                                      </p:to>
                                    </p:set>
                                    <p:animEffect transition="in" filter="wipe(right)">
                                      <p:cBhvr>
                                        <p:cTn id="12" dur="500"/>
                                        <p:tgtEl>
                                          <p:spTgt spid="78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55"/>
                                        </p:tgtEl>
                                        <p:attrNameLst>
                                          <p:attrName>style.visibility</p:attrName>
                                        </p:attrNameLst>
                                      </p:cBhvr>
                                      <p:to>
                                        <p:strVal val="visible"/>
                                      </p:to>
                                    </p:set>
                                    <p:animEffect transition="in" filter="checkerboard(across)">
                                      <p:cBhvr>
                                        <p:cTn id="17" dur="500"/>
                                        <p:tgtEl>
                                          <p:spTgt spid="78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8863"/>
                                        </p:tgtEl>
                                        <p:attrNameLst>
                                          <p:attrName>style.visibility</p:attrName>
                                        </p:attrNameLst>
                                      </p:cBhvr>
                                      <p:to>
                                        <p:strVal val="visible"/>
                                      </p:to>
                                    </p:set>
                                    <p:animEffect transition="in" filter="wipe(down)">
                                      <p:cBhvr>
                                        <p:cTn id="22" dur="500"/>
                                        <p:tgtEl>
                                          <p:spTgt spid="78863"/>
                                        </p:tgtEl>
                                      </p:cBhvr>
                                    </p:animEffect>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78864"/>
                                        </p:tgtEl>
                                        <p:attrNameLst>
                                          <p:attrName>style.visibility</p:attrName>
                                        </p:attrNameLst>
                                      </p:cBhvr>
                                      <p:to>
                                        <p:strVal val="visible"/>
                                      </p:to>
                                    </p:set>
                                    <p:animEffect transition="in" filter="wipe(right)">
                                      <p:cBhvr>
                                        <p:cTn id="26" dur="500"/>
                                        <p:tgtEl>
                                          <p:spTgt spid="788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858"/>
                                        </p:tgtEl>
                                        <p:attrNameLst>
                                          <p:attrName>style.visibility</p:attrName>
                                        </p:attrNameLst>
                                      </p:cBhvr>
                                      <p:to>
                                        <p:strVal val="visible"/>
                                      </p:to>
                                    </p:set>
                                    <p:anim calcmode="lin" valueType="num">
                                      <p:cBhvr additive="base">
                                        <p:cTn id="31" dur="500" fill="hold"/>
                                        <p:tgtEl>
                                          <p:spTgt spid="78858"/>
                                        </p:tgtEl>
                                        <p:attrNameLst>
                                          <p:attrName>ppt_x</p:attrName>
                                        </p:attrNameLst>
                                      </p:cBhvr>
                                      <p:tavLst>
                                        <p:tav tm="0">
                                          <p:val>
                                            <p:strVal val="#ppt_x"/>
                                          </p:val>
                                        </p:tav>
                                        <p:tav tm="100000">
                                          <p:val>
                                            <p:strVal val="#ppt_x"/>
                                          </p:val>
                                        </p:tav>
                                      </p:tavLst>
                                    </p:anim>
                                    <p:anim calcmode="lin" valueType="num">
                                      <p:cBhvr additive="base">
                                        <p:cTn id="32"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utoUpdateAnimBg="0"/>
      <p:bldP spid="78855" grpId="0" autoUpdateAnimBg="0"/>
      <p:bldP spid="78858" grpId="0" animBg="1" autoUpdateAnimBg="0"/>
      <p:bldP spid="78862" grpId="0" animBg="1"/>
      <p:bldP spid="78863" grpId="0" animBg="1"/>
      <p:bldP spid="7886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仮想記憶</a:t>
            </a:r>
            <a:endParaRPr lang="ja-JP" altLang="en-US" sz="3200">
              <a:latin typeface="Times New Roman" panose="02020603050405020304" pitchFamily="18" charset="0"/>
            </a:endParaRPr>
          </a:p>
        </p:txBody>
      </p:sp>
      <p:sp>
        <p:nvSpPr>
          <p:cNvPr id="46083" name="Rectangle 3"/>
          <p:cNvSpPr>
            <a:spLocks noChangeArrowheads="1"/>
          </p:cNvSpPr>
          <p:nvPr/>
        </p:nvSpPr>
        <p:spPr bwMode="auto">
          <a:xfrm>
            <a:off x="4572000" y="3581400"/>
            <a:ext cx="1295400" cy="1143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solidFill>
                <a:srgbClr val="000000"/>
              </a:solidFill>
              <a:latin typeface="Times New Roman" panose="02020603050405020304" pitchFamily="18" charset="0"/>
            </a:endParaRPr>
          </a:p>
        </p:txBody>
      </p:sp>
      <p:sp>
        <p:nvSpPr>
          <p:cNvPr id="46084" name="AutoShape 4"/>
          <p:cNvSpPr>
            <a:spLocks noChangeArrowheads="1"/>
          </p:cNvSpPr>
          <p:nvPr/>
        </p:nvSpPr>
        <p:spPr bwMode="auto">
          <a:xfrm>
            <a:off x="6477000" y="3505200"/>
            <a:ext cx="2286000" cy="1905000"/>
          </a:xfrm>
          <a:prstGeom prst="flowChartMagneticDisk">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46085" name="Rectangle 5"/>
          <p:cNvSpPr>
            <a:spLocks noChangeArrowheads="1"/>
          </p:cNvSpPr>
          <p:nvPr/>
        </p:nvSpPr>
        <p:spPr bwMode="auto">
          <a:xfrm>
            <a:off x="6705600" y="3733800"/>
            <a:ext cx="1295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データ1</a:t>
            </a:r>
          </a:p>
        </p:txBody>
      </p:sp>
      <p:sp>
        <p:nvSpPr>
          <p:cNvPr id="46086" name="Text Box 6"/>
          <p:cNvSpPr txBox="1">
            <a:spLocks noChangeArrowheads="1"/>
          </p:cNvSpPr>
          <p:nvPr/>
        </p:nvSpPr>
        <p:spPr bwMode="auto">
          <a:xfrm>
            <a:off x="4724400" y="28956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46087" name="Text Box 7"/>
          <p:cNvSpPr txBox="1">
            <a:spLocks noChangeArrowheads="1"/>
          </p:cNvSpPr>
          <p:nvPr/>
        </p:nvSpPr>
        <p:spPr bwMode="auto">
          <a:xfrm>
            <a:off x="6553200" y="2971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46088" name="Rectangle 8"/>
          <p:cNvSpPr>
            <a:spLocks noChangeArrowheads="1"/>
          </p:cNvSpPr>
          <p:nvPr/>
        </p:nvSpPr>
        <p:spPr bwMode="auto">
          <a:xfrm>
            <a:off x="6705600" y="4191000"/>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データ2</a:t>
            </a:r>
          </a:p>
        </p:txBody>
      </p:sp>
      <p:sp>
        <p:nvSpPr>
          <p:cNvPr id="46089" name="Rectangle 9"/>
          <p:cNvSpPr>
            <a:spLocks noChangeArrowheads="1"/>
          </p:cNvSpPr>
          <p:nvPr/>
        </p:nvSpPr>
        <p:spPr bwMode="auto">
          <a:xfrm>
            <a:off x="6705600" y="49530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データ3</a:t>
            </a:r>
          </a:p>
        </p:txBody>
      </p:sp>
      <p:pic>
        <p:nvPicPr>
          <p:cNvPr id="46090" name="Picture 10"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7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AutoShape 11"/>
          <p:cNvSpPr>
            <a:spLocks noChangeArrowheads="1"/>
          </p:cNvSpPr>
          <p:nvPr/>
        </p:nvSpPr>
        <p:spPr bwMode="auto">
          <a:xfrm>
            <a:off x="1981200" y="2590800"/>
            <a:ext cx="1676400" cy="762000"/>
          </a:xfrm>
          <a:prstGeom prst="wedgeRoundRectCallout">
            <a:avLst>
              <a:gd name="adj1" fmla="val -69699"/>
              <a:gd name="adj2" fmla="val 146458"/>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データ1が必要</a:t>
            </a:r>
          </a:p>
        </p:txBody>
      </p:sp>
      <p:grpSp>
        <p:nvGrpSpPr>
          <p:cNvPr id="112652" name="Group 12"/>
          <p:cNvGrpSpPr>
            <a:grpSpLocks/>
          </p:cNvGrpSpPr>
          <p:nvPr/>
        </p:nvGrpSpPr>
        <p:grpSpPr bwMode="auto">
          <a:xfrm>
            <a:off x="4572000" y="3581400"/>
            <a:ext cx="2133600" cy="381000"/>
            <a:chOff x="2880" y="2496"/>
            <a:chExt cx="1344" cy="240"/>
          </a:xfrm>
        </p:grpSpPr>
        <p:sp>
          <p:nvSpPr>
            <p:cNvPr id="46099" name="Line 13"/>
            <p:cNvSpPr>
              <a:spLocks noChangeShapeType="1"/>
            </p:cNvSpPr>
            <p:nvPr/>
          </p:nvSpPr>
          <p:spPr bwMode="auto">
            <a:xfrm flipH="1" flipV="1">
              <a:off x="3696" y="2592"/>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6100" name="Rectangle 14"/>
            <p:cNvSpPr>
              <a:spLocks noChangeArrowheads="1"/>
            </p:cNvSpPr>
            <p:nvPr/>
          </p:nvSpPr>
          <p:spPr bwMode="auto">
            <a:xfrm>
              <a:off x="2880" y="2496"/>
              <a:ext cx="81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データ1</a:t>
              </a:r>
            </a:p>
          </p:txBody>
        </p:sp>
      </p:grpSp>
      <p:grpSp>
        <p:nvGrpSpPr>
          <p:cNvPr id="112655" name="Group 15"/>
          <p:cNvGrpSpPr>
            <a:grpSpLocks/>
          </p:cNvGrpSpPr>
          <p:nvPr/>
        </p:nvGrpSpPr>
        <p:grpSpPr bwMode="auto">
          <a:xfrm>
            <a:off x="4572000" y="3962400"/>
            <a:ext cx="2133600" cy="685800"/>
            <a:chOff x="2880" y="2736"/>
            <a:chExt cx="1344" cy="432"/>
          </a:xfrm>
        </p:grpSpPr>
        <p:sp>
          <p:nvSpPr>
            <p:cNvPr id="46097" name="Rectangle 16"/>
            <p:cNvSpPr>
              <a:spLocks noChangeArrowheads="1"/>
            </p:cNvSpPr>
            <p:nvPr/>
          </p:nvSpPr>
          <p:spPr bwMode="auto">
            <a:xfrm>
              <a:off x="2880" y="2736"/>
              <a:ext cx="81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データ2</a:t>
              </a:r>
            </a:p>
          </p:txBody>
        </p:sp>
        <p:sp>
          <p:nvSpPr>
            <p:cNvPr id="46098" name="Line 17"/>
            <p:cNvSpPr>
              <a:spLocks noChangeShapeType="1"/>
            </p:cNvSpPr>
            <p:nvPr/>
          </p:nvSpPr>
          <p:spPr bwMode="auto">
            <a:xfrm flipH="1" flipV="1">
              <a:off x="3696" y="2976"/>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2658" name="AutoShape 18"/>
          <p:cNvSpPr>
            <a:spLocks noChangeArrowheads="1"/>
          </p:cNvSpPr>
          <p:nvPr/>
        </p:nvSpPr>
        <p:spPr bwMode="auto">
          <a:xfrm>
            <a:off x="1981200" y="4876800"/>
            <a:ext cx="1676400" cy="762000"/>
          </a:xfrm>
          <a:prstGeom prst="wedgeRoundRectCallout">
            <a:avLst>
              <a:gd name="adj1" fmla="val -65153"/>
              <a:gd name="adj2" fmla="val -90625"/>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データ3が必要</a:t>
            </a:r>
          </a:p>
        </p:txBody>
      </p:sp>
      <p:sp>
        <p:nvSpPr>
          <p:cNvPr id="112659" name="AutoShape 19"/>
          <p:cNvSpPr>
            <a:spLocks noChangeArrowheads="1"/>
          </p:cNvSpPr>
          <p:nvPr/>
        </p:nvSpPr>
        <p:spPr bwMode="auto">
          <a:xfrm>
            <a:off x="1981200" y="3657600"/>
            <a:ext cx="1676400" cy="762000"/>
          </a:xfrm>
          <a:prstGeom prst="wedgeRoundRectCallout">
            <a:avLst>
              <a:gd name="adj1" fmla="val -67616"/>
              <a:gd name="adj2" fmla="val 34792"/>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データ2が必要</a:t>
            </a:r>
          </a:p>
        </p:txBody>
      </p:sp>
      <p:sp>
        <p:nvSpPr>
          <p:cNvPr id="112660" name="Text Box 20"/>
          <p:cNvSpPr txBox="1">
            <a:spLocks noChangeArrowheads="1"/>
          </p:cNvSpPr>
          <p:nvPr/>
        </p:nvSpPr>
        <p:spPr bwMode="auto">
          <a:xfrm>
            <a:off x="2971800" y="5815013"/>
            <a:ext cx="5772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必要なデータを適時メモリに読む込む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51"/>
                                        </p:tgtEl>
                                        <p:attrNameLst>
                                          <p:attrName>style.visibility</p:attrName>
                                        </p:attrNameLst>
                                      </p:cBhvr>
                                      <p:to>
                                        <p:strVal val="visible"/>
                                      </p:to>
                                    </p:set>
                                    <p:animEffect transition="in" filter="checkerboard(across)">
                                      <p:cBhvr>
                                        <p:cTn id="7" dur="500"/>
                                        <p:tgtEl>
                                          <p:spTgt spid="112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2652"/>
                                        </p:tgtEl>
                                        <p:attrNameLst>
                                          <p:attrName>style.visibility</p:attrName>
                                        </p:attrNameLst>
                                      </p:cBhvr>
                                      <p:to>
                                        <p:strVal val="visible"/>
                                      </p:to>
                                    </p:set>
                                    <p:animEffect transition="in" filter="wipe(right)">
                                      <p:cBhvr>
                                        <p:cTn id="12" dur="500"/>
                                        <p:tgtEl>
                                          <p:spTgt spid="112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60"/>
                                        </p:tgtEl>
                                        <p:attrNameLst>
                                          <p:attrName>style.visibility</p:attrName>
                                        </p:attrNameLst>
                                      </p:cBhvr>
                                      <p:to>
                                        <p:strVal val="visible"/>
                                      </p:to>
                                    </p:set>
                                    <p:anim calcmode="lin" valueType="num">
                                      <p:cBhvr additive="base">
                                        <p:cTn id="17" dur="500" fill="hold"/>
                                        <p:tgtEl>
                                          <p:spTgt spid="112660"/>
                                        </p:tgtEl>
                                        <p:attrNameLst>
                                          <p:attrName>ppt_x</p:attrName>
                                        </p:attrNameLst>
                                      </p:cBhvr>
                                      <p:tavLst>
                                        <p:tav tm="0">
                                          <p:val>
                                            <p:strVal val="#ppt_x"/>
                                          </p:val>
                                        </p:tav>
                                        <p:tav tm="100000">
                                          <p:val>
                                            <p:strVal val="#ppt_x"/>
                                          </p:val>
                                        </p:tav>
                                      </p:tavLst>
                                    </p:anim>
                                    <p:anim calcmode="lin" valueType="num">
                                      <p:cBhvr additive="base">
                                        <p:cTn id="18" dur="500" fill="hold"/>
                                        <p:tgtEl>
                                          <p:spTgt spid="11266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2659"/>
                                        </p:tgtEl>
                                        <p:attrNameLst>
                                          <p:attrName>style.visibility</p:attrName>
                                        </p:attrNameLst>
                                      </p:cBhvr>
                                      <p:to>
                                        <p:strVal val="visible"/>
                                      </p:to>
                                    </p:set>
                                    <p:animEffect transition="in" filter="checkerboard(across)">
                                      <p:cBhvr>
                                        <p:cTn id="23" dur="500"/>
                                        <p:tgtEl>
                                          <p:spTgt spid="1126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12655"/>
                                        </p:tgtEl>
                                        <p:attrNameLst>
                                          <p:attrName>style.visibility</p:attrName>
                                        </p:attrNameLst>
                                      </p:cBhvr>
                                      <p:to>
                                        <p:strVal val="visible"/>
                                      </p:to>
                                    </p:set>
                                    <p:animEffect transition="in" filter="wipe(right)">
                                      <p:cBhvr>
                                        <p:cTn id="28" dur="500"/>
                                        <p:tgtEl>
                                          <p:spTgt spid="1126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2658"/>
                                        </p:tgtEl>
                                        <p:attrNameLst>
                                          <p:attrName>style.visibility</p:attrName>
                                        </p:attrNameLst>
                                      </p:cBhvr>
                                      <p:to>
                                        <p:strVal val="visible"/>
                                      </p:to>
                                    </p:set>
                                    <p:animEffect transition="in" filter="checkerboard(across)">
                                      <p:cBhvr>
                                        <p:cTn id="33" dur="500"/>
                                        <p:tgtEl>
                                          <p:spTgt spid="112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1" grpId="0" animBg="1" autoUpdateAnimBg="0"/>
      <p:bldP spid="112658" grpId="0" animBg="1" autoUpdateAnimBg="0"/>
      <p:bldP spid="112659" grpId="0" animBg="1" autoUpdateAnimBg="0"/>
      <p:bldP spid="11266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の歴史(第2世代):</a:t>
            </a:r>
            <a:br>
              <a:rPr lang="ja-JP" altLang="en-US">
                <a:latin typeface="Times New Roman" panose="02020603050405020304" pitchFamily="18" charset="0"/>
              </a:rPr>
            </a:br>
            <a:r>
              <a:rPr lang="ja-JP" altLang="en-US">
                <a:latin typeface="Times New Roman" panose="02020603050405020304" pitchFamily="18" charset="0"/>
              </a:rPr>
              <a:t>仮想記憶</a:t>
            </a:r>
            <a:endParaRPr lang="ja-JP" altLang="en-US" sz="3200">
              <a:latin typeface="Times New Roman" panose="02020603050405020304" pitchFamily="18" charset="0"/>
            </a:endParaRPr>
          </a:p>
        </p:txBody>
      </p:sp>
      <p:sp>
        <p:nvSpPr>
          <p:cNvPr id="47107" name="Rectangle 7"/>
          <p:cNvSpPr>
            <a:spLocks noChangeArrowheads="1"/>
          </p:cNvSpPr>
          <p:nvPr/>
        </p:nvSpPr>
        <p:spPr bwMode="auto">
          <a:xfrm>
            <a:off x="4572000" y="3581400"/>
            <a:ext cx="12954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solidFill>
                <a:srgbClr val="000000"/>
              </a:solidFill>
              <a:latin typeface="Times New Roman" panose="02020603050405020304" pitchFamily="18" charset="0"/>
            </a:endParaRPr>
          </a:p>
        </p:txBody>
      </p:sp>
      <p:sp>
        <p:nvSpPr>
          <p:cNvPr id="47108" name="AutoShape 10"/>
          <p:cNvSpPr>
            <a:spLocks noChangeArrowheads="1"/>
          </p:cNvSpPr>
          <p:nvPr/>
        </p:nvSpPr>
        <p:spPr bwMode="auto">
          <a:xfrm>
            <a:off x="6477000" y="3505200"/>
            <a:ext cx="2286000" cy="1905000"/>
          </a:xfrm>
          <a:prstGeom prst="flowChartMagneticDisk">
            <a:avLst/>
          </a:pr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endParaRPr lang="ja-JP" altLang="en-US" sz="2400">
              <a:latin typeface="Times New Roman" panose="02020603050405020304" pitchFamily="18" charset="0"/>
            </a:endParaRPr>
          </a:p>
        </p:txBody>
      </p:sp>
      <p:sp>
        <p:nvSpPr>
          <p:cNvPr id="47109" name="Rectangle 14"/>
          <p:cNvSpPr>
            <a:spLocks noChangeArrowheads="1"/>
          </p:cNvSpPr>
          <p:nvPr/>
        </p:nvSpPr>
        <p:spPr bwMode="auto">
          <a:xfrm>
            <a:off x="6705600" y="3733800"/>
            <a:ext cx="1295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データ1</a:t>
            </a:r>
          </a:p>
        </p:txBody>
      </p:sp>
      <p:sp>
        <p:nvSpPr>
          <p:cNvPr id="47110" name="Text Box 15"/>
          <p:cNvSpPr txBox="1">
            <a:spLocks noChangeArrowheads="1"/>
          </p:cNvSpPr>
          <p:nvPr/>
        </p:nvSpPr>
        <p:spPr bwMode="auto">
          <a:xfrm>
            <a:off x="4724400" y="28956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47111" name="Text Box 16"/>
          <p:cNvSpPr txBox="1">
            <a:spLocks noChangeArrowheads="1"/>
          </p:cNvSpPr>
          <p:nvPr/>
        </p:nvSpPr>
        <p:spPr bwMode="auto">
          <a:xfrm>
            <a:off x="6553200" y="2971800"/>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sp>
        <p:nvSpPr>
          <p:cNvPr id="47112" name="Rectangle 17"/>
          <p:cNvSpPr>
            <a:spLocks noChangeArrowheads="1"/>
          </p:cNvSpPr>
          <p:nvPr/>
        </p:nvSpPr>
        <p:spPr bwMode="auto">
          <a:xfrm>
            <a:off x="6705600" y="4191000"/>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データ2</a:t>
            </a:r>
          </a:p>
        </p:txBody>
      </p:sp>
      <p:sp>
        <p:nvSpPr>
          <p:cNvPr id="47113" name="Rectangle 18"/>
          <p:cNvSpPr>
            <a:spLocks noChangeArrowheads="1"/>
          </p:cNvSpPr>
          <p:nvPr/>
        </p:nvSpPr>
        <p:spPr bwMode="auto">
          <a:xfrm>
            <a:off x="6705600" y="49530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データ3</a:t>
            </a:r>
          </a:p>
        </p:txBody>
      </p:sp>
      <p:pic>
        <p:nvPicPr>
          <p:cNvPr id="47114" name="Picture 19" descr="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76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7" name="Line 21"/>
          <p:cNvSpPr>
            <a:spLocks noChangeShapeType="1"/>
          </p:cNvSpPr>
          <p:nvPr/>
        </p:nvSpPr>
        <p:spPr bwMode="auto">
          <a:xfrm flipH="1" flipV="1">
            <a:off x="5867400" y="3733800"/>
            <a:ext cx="838200" cy="228600"/>
          </a:xfrm>
          <a:prstGeom prst="line">
            <a:avLst/>
          </a:prstGeom>
          <a:noFill/>
          <a:ln w="38100">
            <a:solidFill>
              <a:srgbClr val="FF99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47116" name="Group 26"/>
          <p:cNvGrpSpPr>
            <a:grpSpLocks/>
          </p:cNvGrpSpPr>
          <p:nvPr/>
        </p:nvGrpSpPr>
        <p:grpSpPr bwMode="auto">
          <a:xfrm>
            <a:off x="4572000" y="3962400"/>
            <a:ext cx="2133600" cy="685800"/>
            <a:chOff x="2880" y="2736"/>
            <a:chExt cx="1344" cy="432"/>
          </a:xfrm>
        </p:grpSpPr>
        <p:sp>
          <p:nvSpPr>
            <p:cNvPr id="47123" name="Rectangle 24"/>
            <p:cNvSpPr>
              <a:spLocks noChangeArrowheads="1"/>
            </p:cNvSpPr>
            <p:nvPr/>
          </p:nvSpPr>
          <p:spPr bwMode="auto">
            <a:xfrm>
              <a:off x="2880" y="2736"/>
              <a:ext cx="816"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データ2</a:t>
              </a:r>
            </a:p>
          </p:txBody>
        </p:sp>
        <p:sp>
          <p:nvSpPr>
            <p:cNvPr id="47124" name="Line 25"/>
            <p:cNvSpPr>
              <a:spLocks noChangeShapeType="1"/>
            </p:cNvSpPr>
            <p:nvPr/>
          </p:nvSpPr>
          <p:spPr bwMode="auto">
            <a:xfrm flipH="1" flipV="1">
              <a:off x="3696" y="2976"/>
              <a:ext cx="528" cy="144"/>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7117" name="AutoShape 27"/>
          <p:cNvSpPr>
            <a:spLocks noChangeArrowheads="1"/>
          </p:cNvSpPr>
          <p:nvPr/>
        </p:nvSpPr>
        <p:spPr bwMode="auto">
          <a:xfrm>
            <a:off x="1981200" y="4876800"/>
            <a:ext cx="1676400" cy="762000"/>
          </a:xfrm>
          <a:prstGeom prst="wedgeRoundRectCallout">
            <a:avLst>
              <a:gd name="adj1" fmla="val -65153"/>
              <a:gd name="adj2" fmla="val -9062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データ3が必要</a:t>
            </a:r>
          </a:p>
        </p:txBody>
      </p:sp>
      <p:sp>
        <p:nvSpPr>
          <p:cNvPr id="86045" name="AutoShape 29"/>
          <p:cNvSpPr>
            <a:spLocks noChangeArrowheads="1"/>
          </p:cNvSpPr>
          <p:nvPr/>
        </p:nvSpPr>
        <p:spPr bwMode="auto">
          <a:xfrm>
            <a:off x="5943600" y="1905000"/>
            <a:ext cx="1828800" cy="914400"/>
          </a:xfrm>
          <a:prstGeom prst="wedgeRoundRectCallout">
            <a:avLst>
              <a:gd name="adj1" fmla="val -36718"/>
              <a:gd name="adj2" fmla="val 154861"/>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データを</a:t>
            </a:r>
          </a:p>
          <a:p>
            <a:pPr algn="ctr" eaLnBrk="1" hangingPunct="1">
              <a:spcBef>
                <a:spcPct val="0"/>
              </a:spcBef>
              <a:buSzTx/>
              <a:buFontTx/>
              <a:buNone/>
            </a:pPr>
            <a:r>
              <a:rPr lang="en-US" altLang="ja-JP" sz="2400">
                <a:latin typeface="Times New Roman" panose="02020603050405020304" pitchFamily="18" charset="0"/>
              </a:rPr>
              <a:t>HD</a:t>
            </a:r>
            <a:r>
              <a:rPr lang="ja-JP" altLang="en-US" sz="2400">
                <a:latin typeface="Times New Roman" panose="02020603050405020304" pitchFamily="18" charset="0"/>
              </a:rPr>
              <a:t>に退避</a:t>
            </a:r>
          </a:p>
        </p:txBody>
      </p:sp>
      <p:grpSp>
        <p:nvGrpSpPr>
          <p:cNvPr id="86048" name="Group 32"/>
          <p:cNvGrpSpPr>
            <a:grpSpLocks/>
          </p:cNvGrpSpPr>
          <p:nvPr/>
        </p:nvGrpSpPr>
        <p:grpSpPr bwMode="auto">
          <a:xfrm>
            <a:off x="4572000" y="3581400"/>
            <a:ext cx="2133600" cy="1447800"/>
            <a:chOff x="2880" y="2496"/>
            <a:chExt cx="1344" cy="912"/>
          </a:xfrm>
        </p:grpSpPr>
        <p:sp>
          <p:nvSpPr>
            <p:cNvPr id="47121" name="Line 33"/>
            <p:cNvSpPr>
              <a:spLocks noChangeShapeType="1"/>
            </p:cNvSpPr>
            <p:nvPr/>
          </p:nvSpPr>
          <p:spPr bwMode="auto">
            <a:xfrm flipH="1" flipV="1">
              <a:off x="3696" y="2592"/>
              <a:ext cx="528" cy="816"/>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22" name="Rectangle 34"/>
            <p:cNvSpPr>
              <a:spLocks noChangeArrowheads="1"/>
            </p:cNvSpPr>
            <p:nvPr/>
          </p:nvSpPr>
          <p:spPr bwMode="auto">
            <a:xfrm>
              <a:off x="2880" y="2496"/>
              <a:ext cx="81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データ3</a:t>
              </a:r>
            </a:p>
          </p:txBody>
        </p:sp>
      </p:grpSp>
      <p:sp>
        <p:nvSpPr>
          <p:cNvPr id="86051" name="Text Box 35"/>
          <p:cNvSpPr txBox="1">
            <a:spLocks noChangeArrowheads="1"/>
          </p:cNvSpPr>
          <p:nvPr/>
        </p:nvSpPr>
        <p:spPr bwMode="auto">
          <a:xfrm>
            <a:off x="3200400" y="5715000"/>
            <a:ext cx="5094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メモリに入りきらない場合は</a:t>
            </a:r>
          </a:p>
          <a:p>
            <a:pPr eaLnBrk="1" hangingPunct="1">
              <a:spcBef>
                <a:spcPct val="0"/>
              </a:spcBef>
              <a:buSzTx/>
              <a:buFontTx/>
              <a:buNone/>
            </a:pPr>
            <a:r>
              <a:rPr lang="ja-JP" altLang="en-US" sz="2800">
                <a:latin typeface="Times New Roman" panose="02020603050405020304" pitchFamily="18" charset="0"/>
              </a:rPr>
              <a:t>データの入れ替え</a:t>
            </a:r>
            <a:r>
              <a:rPr lang="ja-JP" altLang="en-US" sz="2400">
                <a:latin typeface="Times New Roman" panose="02020603050405020304" pitchFamily="18" charset="0"/>
              </a:rPr>
              <a:t>(スワップ)</a:t>
            </a:r>
            <a:r>
              <a:rPr lang="ja-JP" altLang="en-US" sz="2800">
                <a:latin typeface="Times New Roman" panose="02020603050405020304" pitchFamily="18" charset="0"/>
              </a:rPr>
              <a:t>をする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37"/>
                                        </p:tgtEl>
                                        <p:attrNameLst>
                                          <p:attrName>style.visibility</p:attrName>
                                        </p:attrNameLst>
                                      </p:cBhvr>
                                      <p:to>
                                        <p:strVal val="visible"/>
                                      </p:to>
                                    </p:set>
                                    <p:animEffect transition="in" filter="wipe(left)">
                                      <p:cBhvr>
                                        <p:cTn id="7" dur="500"/>
                                        <p:tgtEl>
                                          <p:spTgt spid="86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45"/>
                                        </p:tgtEl>
                                        <p:attrNameLst>
                                          <p:attrName>style.visibility</p:attrName>
                                        </p:attrNameLst>
                                      </p:cBhvr>
                                      <p:to>
                                        <p:strVal val="visible"/>
                                      </p:to>
                                    </p:set>
                                    <p:animEffect transition="in" filter="checkerboard(across)">
                                      <p:cBhvr>
                                        <p:cTn id="12" dur="500"/>
                                        <p:tgtEl>
                                          <p:spTgt spid="86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86048"/>
                                        </p:tgtEl>
                                        <p:attrNameLst>
                                          <p:attrName>style.visibility</p:attrName>
                                        </p:attrNameLst>
                                      </p:cBhvr>
                                      <p:to>
                                        <p:strVal val="visible"/>
                                      </p:to>
                                    </p:set>
                                    <p:animEffect transition="in" filter="wipe(right)">
                                      <p:cBhvr>
                                        <p:cTn id="17" dur="500"/>
                                        <p:tgtEl>
                                          <p:spTgt spid="860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6051"/>
                                        </p:tgtEl>
                                        <p:attrNameLst>
                                          <p:attrName>style.visibility</p:attrName>
                                        </p:attrNameLst>
                                      </p:cBhvr>
                                      <p:to>
                                        <p:strVal val="visible"/>
                                      </p:to>
                                    </p:set>
                                    <p:anim calcmode="lin" valueType="num">
                                      <p:cBhvr additive="base">
                                        <p:cTn id="22" dur="500" fill="hold"/>
                                        <p:tgtEl>
                                          <p:spTgt spid="86051"/>
                                        </p:tgtEl>
                                        <p:attrNameLst>
                                          <p:attrName>ppt_x</p:attrName>
                                        </p:attrNameLst>
                                      </p:cBhvr>
                                      <p:tavLst>
                                        <p:tav tm="0">
                                          <p:val>
                                            <p:strVal val="#ppt_x"/>
                                          </p:val>
                                        </p:tav>
                                        <p:tav tm="100000">
                                          <p:val>
                                            <p:strVal val="#ppt_x"/>
                                          </p:val>
                                        </p:tav>
                                      </p:tavLst>
                                    </p:anim>
                                    <p:anim calcmode="lin" valueType="num">
                                      <p:cBhvr additive="base">
                                        <p:cTn id="23" dur="500" fill="hold"/>
                                        <p:tgtEl>
                                          <p:spTgt spid="86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7" grpId="0" animBg="1"/>
      <p:bldP spid="86045" grpId="0" animBg="1" autoUpdateAnimBg="0"/>
      <p:bldP spid="8605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の歴史(第3世代)</a:t>
            </a:r>
          </a:p>
        </p:txBody>
      </p:sp>
      <p:sp>
        <p:nvSpPr>
          <p:cNvPr id="48131"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第3世代(1960年代後半)</a:t>
            </a:r>
          </a:p>
          <a:p>
            <a:pPr lvl="1" eaLnBrk="1" hangingPunct="1"/>
            <a:r>
              <a:rPr lang="ja-JP" altLang="en-US">
                <a:latin typeface="Times New Roman" panose="02020603050405020304" pitchFamily="18" charset="0"/>
              </a:rPr>
              <a:t>汎用大型計算機</a:t>
            </a:r>
          </a:p>
          <a:p>
            <a:pPr lvl="2" eaLnBrk="1" hangingPunct="1"/>
            <a:r>
              <a:rPr lang="en-US" altLang="ja-JP">
                <a:latin typeface="Times New Roman" panose="02020603050405020304" pitchFamily="18" charset="0"/>
              </a:rPr>
              <a:t>IBM System/360 </a:t>
            </a:r>
            <a:r>
              <a:rPr lang="ja-JP" altLang="en-US">
                <a:latin typeface="Times New Roman" panose="02020603050405020304" pitchFamily="18" charset="0"/>
              </a:rPr>
              <a:t>の </a:t>
            </a:r>
            <a:r>
              <a:rPr lang="en-US" altLang="ja-JP">
                <a:latin typeface="Times New Roman" panose="02020603050405020304" pitchFamily="18" charset="0"/>
              </a:rPr>
              <a:t>OS/360</a:t>
            </a:r>
          </a:p>
          <a:p>
            <a:pPr lvl="2" eaLnBrk="1" hangingPunct="1"/>
            <a:r>
              <a:rPr lang="en-US" altLang="ja-JP">
                <a:latin typeface="Times New Roman" panose="02020603050405020304" pitchFamily="18" charset="0"/>
              </a:rPr>
              <a:t>MULTICS</a:t>
            </a:r>
          </a:p>
          <a:p>
            <a:pPr lvl="1" eaLnBrk="1" hangingPunct="1"/>
            <a:r>
              <a:rPr lang="ja-JP" altLang="en-US">
                <a:latin typeface="Times New Roman" panose="02020603050405020304" pitchFamily="18" charset="0"/>
              </a:rPr>
              <a:t>シミュレータ, エミュレータ</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ja-JP" altLang="en-US">
                <a:latin typeface="Times New Roman" panose="02020603050405020304" pitchFamily="18" charset="0"/>
              </a:rPr>
              <a:t>専用機から汎用機へ</a:t>
            </a:r>
            <a:endParaRPr lang="en-US" altLang="ja-JP">
              <a:latin typeface="Times New Roman" panose="02020603050405020304" pitchFamily="18" charset="0"/>
            </a:endParaRPr>
          </a:p>
        </p:txBody>
      </p:sp>
      <p:grpSp>
        <p:nvGrpSpPr>
          <p:cNvPr id="49155" name="Group 6"/>
          <p:cNvGrpSpPr>
            <a:grpSpLocks/>
          </p:cNvGrpSpPr>
          <p:nvPr/>
        </p:nvGrpSpPr>
        <p:grpSpPr bwMode="auto">
          <a:xfrm>
            <a:off x="1219200" y="2514600"/>
            <a:ext cx="1250950" cy="1371600"/>
            <a:chOff x="672" y="1824"/>
            <a:chExt cx="788" cy="864"/>
          </a:xfrm>
        </p:grpSpPr>
        <p:sp>
          <p:nvSpPr>
            <p:cNvPr id="49177"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49178" name="Text Box 8"/>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計算機1</a:t>
              </a:r>
            </a:p>
          </p:txBody>
        </p:sp>
      </p:grpSp>
      <p:grpSp>
        <p:nvGrpSpPr>
          <p:cNvPr id="49156" name="Group 9"/>
          <p:cNvGrpSpPr>
            <a:grpSpLocks/>
          </p:cNvGrpSpPr>
          <p:nvPr/>
        </p:nvGrpSpPr>
        <p:grpSpPr bwMode="auto">
          <a:xfrm>
            <a:off x="1219200" y="3962400"/>
            <a:ext cx="1250950" cy="1371600"/>
            <a:chOff x="672" y="1824"/>
            <a:chExt cx="788" cy="864"/>
          </a:xfrm>
        </p:grpSpPr>
        <p:sp>
          <p:nvSpPr>
            <p:cNvPr id="49175"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49176" name="Text Box 11"/>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計算機2</a:t>
              </a:r>
            </a:p>
          </p:txBody>
        </p:sp>
      </p:grpSp>
      <p:grpSp>
        <p:nvGrpSpPr>
          <p:cNvPr id="49157" name="Group 18"/>
          <p:cNvGrpSpPr>
            <a:grpSpLocks/>
          </p:cNvGrpSpPr>
          <p:nvPr/>
        </p:nvGrpSpPr>
        <p:grpSpPr bwMode="auto">
          <a:xfrm>
            <a:off x="1219200" y="5334001"/>
            <a:ext cx="1262063" cy="1376363"/>
            <a:chOff x="672" y="1824"/>
            <a:chExt cx="795" cy="867"/>
          </a:xfrm>
        </p:grpSpPr>
        <p:sp>
          <p:nvSpPr>
            <p:cNvPr id="49173"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49174" name="Text Box 20"/>
            <p:cNvSpPr txBox="1">
              <a:spLocks noChangeArrowheads="1"/>
            </p:cNvSpPr>
            <p:nvPr/>
          </p:nvSpPr>
          <p:spPr bwMode="auto">
            <a:xfrm>
              <a:off x="672" y="2400"/>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計算機</a:t>
              </a:r>
              <a:r>
                <a:rPr lang="en-US" altLang="ja-JP" sz="2400">
                  <a:latin typeface="Times New Roman" panose="02020603050405020304" pitchFamily="18" charset="0"/>
                </a:rPr>
                <a:t>3</a:t>
              </a:r>
              <a:endParaRPr lang="ja-JP" altLang="en-US" sz="2400">
                <a:latin typeface="Times New Roman" panose="02020603050405020304" pitchFamily="18" charset="0"/>
              </a:endParaRPr>
            </a:p>
          </p:txBody>
        </p:sp>
      </p:grpSp>
      <p:grpSp>
        <p:nvGrpSpPr>
          <p:cNvPr id="92186" name="Group 26"/>
          <p:cNvGrpSpPr>
            <a:grpSpLocks/>
          </p:cNvGrpSpPr>
          <p:nvPr/>
        </p:nvGrpSpPr>
        <p:grpSpPr bwMode="auto">
          <a:xfrm>
            <a:off x="2438400" y="2819400"/>
            <a:ext cx="3200400" cy="609600"/>
            <a:chOff x="1536" y="1776"/>
            <a:chExt cx="2016" cy="384"/>
          </a:xfrm>
        </p:grpSpPr>
        <p:sp>
          <p:nvSpPr>
            <p:cNvPr id="49171" name="Text Box 21"/>
            <p:cNvSpPr txBox="1">
              <a:spLocks noChangeArrowheads="1"/>
            </p:cNvSpPr>
            <p:nvPr/>
          </p:nvSpPr>
          <p:spPr bwMode="auto">
            <a:xfrm>
              <a:off x="1536" y="182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49172" name="Rectangle 23"/>
            <p:cNvSpPr>
              <a:spLocks noChangeArrowheads="1"/>
            </p:cNvSpPr>
            <p:nvPr/>
          </p:nvSpPr>
          <p:spPr bwMode="auto">
            <a:xfrm>
              <a:off x="1824" y="1776"/>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事務用ソフトウェア</a:t>
              </a:r>
            </a:p>
          </p:txBody>
        </p:sp>
      </p:grpSp>
      <p:sp>
        <p:nvSpPr>
          <p:cNvPr id="92184" name="Text Box 24"/>
          <p:cNvSpPr txBox="1">
            <a:spLocks noChangeArrowheads="1"/>
          </p:cNvSpPr>
          <p:nvPr/>
        </p:nvSpPr>
        <p:spPr bwMode="auto">
          <a:xfrm>
            <a:off x="5867400" y="2895600"/>
            <a:ext cx="195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 事務専用機</a:t>
            </a:r>
          </a:p>
        </p:txBody>
      </p:sp>
      <p:sp>
        <p:nvSpPr>
          <p:cNvPr id="49160" name="Text Box 25"/>
          <p:cNvSpPr txBox="1">
            <a:spLocks noChangeArrowheads="1"/>
          </p:cNvSpPr>
          <p:nvPr/>
        </p:nvSpPr>
        <p:spPr bwMode="auto">
          <a:xfrm>
            <a:off x="914400" y="198120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第2世代初期の計算機</a:t>
            </a:r>
          </a:p>
        </p:txBody>
      </p:sp>
      <p:grpSp>
        <p:nvGrpSpPr>
          <p:cNvPr id="92195" name="Group 35"/>
          <p:cNvGrpSpPr>
            <a:grpSpLocks/>
          </p:cNvGrpSpPr>
          <p:nvPr/>
        </p:nvGrpSpPr>
        <p:grpSpPr bwMode="auto">
          <a:xfrm>
            <a:off x="2438400" y="4114800"/>
            <a:ext cx="5994400" cy="609600"/>
            <a:chOff x="1536" y="2592"/>
            <a:chExt cx="3776" cy="384"/>
          </a:xfrm>
        </p:grpSpPr>
        <p:grpSp>
          <p:nvGrpSpPr>
            <p:cNvPr id="49167" name="Group 27"/>
            <p:cNvGrpSpPr>
              <a:grpSpLocks/>
            </p:cNvGrpSpPr>
            <p:nvPr/>
          </p:nvGrpSpPr>
          <p:grpSpPr bwMode="auto">
            <a:xfrm>
              <a:off x="1536" y="2592"/>
              <a:ext cx="2016" cy="384"/>
              <a:chOff x="1536" y="1776"/>
              <a:chExt cx="2016" cy="384"/>
            </a:xfrm>
          </p:grpSpPr>
          <p:sp>
            <p:nvSpPr>
              <p:cNvPr id="49169" name="Text Box 28"/>
              <p:cNvSpPr txBox="1">
                <a:spLocks noChangeArrowheads="1"/>
              </p:cNvSpPr>
              <p:nvPr/>
            </p:nvSpPr>
            <p:spPr bwMode="auto">
              <a:xfrm>
                <a:off x="1536" y="182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49170" name="Rectangle 29"/>
              <p:cNvSpPr>
                <a:spLocks noChangeArrowheads="1"/>
              </p:cNvSpPr>
              <p:nvPr/>
            </p:nvSpPr>
            <p:spPr bwMode="auto">
              <a:xfrm>
                <a:off x="1824" y="1776"/>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計算用ソフトウェア</a:t>
                </a:r>
              </a:p>
            </p:txBody>
          </p:sp>
        </p:grpSp>
        <p:sp>
          <p:nvSpPr>
            <p:cNvPr id="49168" name="Text Box 30"/>
            <p:cNvSpPr txBox="1">
              <a:spLocks noChangeArrowheads="1"/>
            </p:cNvSpPr>
            <p:nvPr/>
          </p:nvSpPr>
          <p:spPr bwMode="auto">
            <a:xfrm>
              <a:off x="3696" y="2640"/>
              <a:ext cx="16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 科学計算専用機</a:t>
              </a:r>
            </a:p>
          </p:txBody>
        </p:sp>
      </p:grpSp>
      <p:grpSp>
        <p:nvGrpSpPr>
          <p:cNvPr id="92196" name="Group 36"/>
          <p:cNvGrpSpPr>
            <a:grpSpLocks/>
          </p:cNvGrpSpPr>
          <p:nvPr/>
        </p:nvGrpSpPr>
        <p:grpSpPr bwMode="auto">
          <a:xfrm>
            <a:off x="2438400" y="5562600"/>
            <a:ext cx="5384800" cy="609600"/>
            <a:chOff x="1536" y="3504"/>
            <a:chExt cx="3392" cy="384"/>
          </a:xfrm>
        </p:grpSpPr>
        <p:grpSp>
          <p:nvGrpSpPr>
            <p:cNvPr id="49163" name="Group 31"/>
            <p:cNvGrpSpPr>
              <a:grpSpLocks/>
            </p:cNvGrpSpPr>
            <p:nvPr/>
          </p:nvGrpSpPr>
          <p:grpSpPr bwMode="auto">
            <a:xfrm>
              <a:off x="1536" y="3504"/>
              <a:ext cx="2016" cy="384"/>
              <a:chOff x="1536" y="1776"/>
              <a:chExt cx="2016" cy="384"/>
            </a:xfrm>
          </p:grpSpPr>
          <p:sp>
            <p:nvSpPr>
              <p:cNvPr id="49165" name="Text Box 32"/>
              <p:cNvSpPr txBox="1">
                <a:spLocks noChangeArrowheads="1"/>
              </p:cNvSpPr>
              <p:nvPr/>
            </p:nvSpPr>
            <p:spPr bwMode="auto">
              <a:xfrm>
                <a:off x="1536" y="182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49166" name="Rectangle 33"/>
              <p:cNvSpPr>
                <a:spLocks noChangeArrowheads="1"/>
              </p:cNvSpPr>
              <p:nvPr/>
            </p:nvSpPr>
            <p:spPr bwMode="auto">
              <a:xfrm>
                <a:off x="1824" y="1776"/>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通信用ソフトウェア</a:t>
                </a:r>
              </a:p>
            </p:txBody>
          </p:sp>
        </p:grpSp>
        <p:sp>
          <p:nvSpPr>
            <p:cNvPr id="49164" name="Text Box 34"/>
            <p:cNvSpPr txBox="1">
              <a:spLocks noChangeArrowheads="1"/>
            </p:cNvSpPr>
            <p:nvPr/>
          </p:nvSpPr>
          <p:spPr bwMode="auto">
            <a:xfrm>
              <a:off x="3696" y="3552"/>
              <a:ext cx="1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 通信専用機</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186"/>
                                        </p:tgtEl>
                                        <p:attrNameLst>
                                          <p:attrName>style.visibility</p:attrName>
                                        </p:attrNameLst>
                                      </p:cBhvr>
                                      <p:to>
                                        <p:strVal val="visible"/>
                                      </p:to>
                                    </p:set>
                                    <p:animEffect transition="in" filter="wipe(left)">
                                      <p:cBhvr>
                                        <p:cTn id="7" dur="500"/>
                                        <p:tgtEl>
                                          <p:spTgt spid="92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4"/>
                                        </p:tgtEl>
                                        <p:attrNameLst>
                                          <p:attrName>style.visibility</p:attrName>
                                        </p:attrNameLst>
                                      </p:cBhvr>
                                      <p:to>
                                        <p:strVal val="visible"/>
                                      </p:to>
                                    </p:set>
                                    <p:animEffect transition="in" filter="wipe(left)">
                                      <p:cBhvr>
                                        <p:cTn id="12" dur="500"/>
                                        <p:tgtEl>
                                          <p:spTgt spid="92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195"/>
                                        </p:tgtEl>
                                        <p:attrNameLst>
                                          <p:attrName>style.visibility</p:attrName>
                                        </p:attrNameLst>
                                      </p:cBhvr>
                                      <p:to>
                                        <p:strVal val="visible"/>
                                      </p:to>
                                    </p:set>
                                    <p:animEffect transition="in" filter="wipe(left)">
                                      <p:cBhvr>
                                        <p:cTn id="17" dur="500"/>
                                        <p:tgtEl>
                                          <p:spTgt spid="921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2196"/>
                                        </p:tgtEl>
                                        <p:attrNameLst>
                                          <p:attrName>style.visibility</p:attrName>
                                        </p:attrNameLst>
                                      </p:cBhvr>
                                      <p:to>
                                        <p:strVal val="visible"/>
                                      </p:to>
                                    </p:set>
                                    <p:animEffect transition="in" filter="wipe(left)">
                                      <p:cBhvr>
                                        <p:cTn id="22" dur="500"/>
                                        <p:tgtEl>
                                          <p:spTgt spid="92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ja-JP" altLang="en-US">
                <a:latin typeface="Times New Roman" panose="02020603050405020304" pitchFamily="18" charset="0"/>
              </a:rPr>
              <a:t>専用機から汎用機へ</a:t>
            </a:r>
            <a:endParaRPr lang="en-US" altLang="ja-JP">
              <a:latin typeface="Times New Roman" panose="02020603050405020304" pitchFamily="18" charset="0"/>
            </a:endParaRPr>
          </a:p>
        </p:txBody>
      </p:sp>
      <p:grpSp>
        <p:nvGrpSpPr>
          <p:cNvPr id="50179" name="Group 6"/>
          <p:cNvGrpSpPr>
            <a:grpSpLocks/>
          </p:cNvGrpSpPr>
          <p:nvPr/>
        </p:nvGrpSpPr>
        <p:grpSpPr bwMode="auto">
          <a:xfrm>
            <a:off x="1219200" y="3962400"/>
            <a:ext cx="1098550" cy="1350963"/>
            <a:chOff x="672" y="1824"/>
            <a:chExt cx="692" cy="851"/>
          </a:xfrm>
        </p:grpSpPr>
        <p:sp>
          <p:nvSpPr>
            <p:cNvPr id="50188"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0189" name="Text Box 8"/>
            <p:cNvSpPr txBox="1">
              <a:spLocks noChangeArrowheads="1"/>
            </p:cNvSpPr>
            <p:nvPr/>
          </p:nvSpPr>
          <p:spPr bwMode="auto">
            <a:xfrm>
              <a:off x="672" y="2387"/>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a:t>
              </a:r>
            </a:p>
          </p:txBody>
        </p:sp>
      </p:grpSp>
      <p:sp>
        <p:nvSpPr>
          <p:cNvPr id="50180" name="Text Box 16"/>
          <p:cNvSpPr txBox="1">
            <a:spLocks noChangeArrowheads="1"/>
          </p:cNvSpPr>
          <p:nvPr/>
        </p:nvSpPr>
        <p:spPr bwMode="auto">
          <a:xfrm>
            <a:off x="914400" y="1981200"/>
            <a:ext cx="3215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第</a:t>
            </a:r>
            <a:r>
              <a:rPr lang="en-US" altLang="ja-JP" sz="2400" dirty="0">
                <a:latin typeface="Times New Roman" panose="02020603050405020304" pitchFamily="18" charset="0"/>
              </a:rPr>
              <a:t>2</a:t>
            </a:r>
            <a:r>
              <a:rPr lang="ja-JP" altLang="en-US" sz="2400" dirty="0">
                <a:latin typeface="Times New Roman" panose="02020603050405020304" pitchFamily="18" charset="0"/>
              </a:rPr>
              <a:t>世代後期の計算機</a:t>
            </a:r>
          </a:p>
        </p:txBody>
      </p:sp>
      <p:grpSp>
        <p:nvGrpSpPr>
          <p:cNvPr id="94236" name="Group 28"/>
          <p:cNvGrpSpPr>
            <a:grpSpLocks/>
          </p:cNvGrpSpPr>
          <p:nvPr/>
        </p:nvGrpSpPr>
        <p:grpSpPr bwMode="auto">
          <a:xfrm>
            <a:off x="2362200" y="3352800"/>
            <a:ext cx="3429000" cy="2133600"/>
            <a:chOff x="1488" y="2112"/>
            <a:chExt cx="2160" cy="1344"/>
          </a:xfrm>
        </p:grpSpPr>
        <p:sp>
          <p:nvSpPr>
            <p:cNvPr id="50183" name="Rectangle 14"/>
            <p:cNvSpPr>
              <a:spLocks noChangeArrowheads="1"/>
            </p:cNvSpPr>
            <p:nvPr/>
          </p:nvSpPr>
          <p:spPr bwMode="auto">
            <a:xfrm>
              <a:off x="1920" y="2112"/>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事務用ソフトウェア</a:t>
              </a:r>
            </a:p>
          </p:txBody>
        </p:sp>
        <p:sp>
          <p:nvSpPr>
            <p:cNvPr id="50184" name="Text Box 19"/>
            <p:cNvSpPr txBox="1">
              <a:spLocks noChangeArrowheads="1"/>
            </p:cNvSpPr>
            <p:nvPr/>
          </p:nvSpPr>
          <p:spPr bwMode="auto">
            <a:xfrm>
              <a:off x="1488" y="2640"/>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50185" name="Rectangle 20"/>
            <p:cNvSpPr>
              <a:spLocks noChangeArrowheads="1"/>
            </p:cNvSpPr>
            <p:nvPr/>
          </p:nvSpPr>
          <p:spPr bwMode="auto">
            <a:xfrm>
              <a:off x="1920" y="2592"/>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計算用ソフトウェア</a:t>
              </a:r>
            </a:p>
          </p:txBody>
        </p:sp>
        <p:sp>
          <p:nvSpPr>
            <p:cNvPr id="50186" name="Rectangle 25"/>
            <p:cNvSpPr>
              <a:spLocks noChangeArrowheads="1"/>
            </p:cNvSpPr>
            <p:nvPr/>
          </p:nvSpPr>
          <p:spPr bwMode="auto">
            <a:xfrm>
              <a:off x="1920" y="3072"/>
              <a:ext cx="1728" cy="3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通信用ソフトウェア</a:t>
              </a:r>
            </a:p>
          </p:txBody>
        </p:sp>
        <p:sp>
          <p:nvSpPr>
            <p:cNvPr id="50187" name="AutoShape 27"/>
            <p:cNvSpPr>
              <a:spLocks/>
            </p:cNvSpPr>
            <p:nvPr/>
          </p:nvSpPr>
          <p:spPr bwMode="auto">
            <a:xfrm>
              <a:off x="1728" y="2112"/>
              <a:ext cx="144" cy="1344"/>
            </a:xfrm>
            <a:prstGeom prst="leftBrace">
              <a:avLst>
                <a:gd name="adj1" fmla="val 77778"/>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94237" name="Text Box 29"/>
          <p:cNvSpPr txBox="1">
            <a:spLocks noChangeArrowheads="1"/>
          </p:cNvSpPr>
          <p:nvPr/>
        </p:nvSpPr>
        <p:spPr bwMode="auto">
          <a:xfrm>
            <a:off x="5943600" y="3276600"/>
            <a:ext cx="27670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1台の計算機を</a:t>
            </a:r>
          </a:p>
          <a:p>
            <a:pPr eaLnBrk="1" hangingPunct="1">
              <a:spcBef>
                <a:spcPct val="0"/>
              </a:spcBef>
              <a:buSzTx/>
              <a:buFontTx/>
              <a:buNone/>
            </a:pPr>
            <a:r>
              <a:rPr lang="ja-JP" altLang="en-US">
                <a:latin typeface="Times New Roman" panose="02020603050405020304" pitchFamily="18" charset="0"/>
              </a:rPr>
              <a:t>様々な目的に</a:t>
            </a:r>
          </a:p>
          <a:p>
            <a:pPr eaLnBrk="1" hangingPunct="1">
              <a:spcBef>
                <a:spcPct val="0"/>
              </a:spcBef>
              <a:buSzTx/>
              <a:buFontTx/>
              <a:buNone/>
            </a:pPr>
            <a:r>
              <a:rPr lang="ja-JP" altLang="en-US">
                <a:latin typeface="Times New Roman" panose="02020603050405020304" pitchFamily="18" charset="0"/>
              </a:rPr>
              <a:t>使用できる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236"/>
                                        </p:tgtEl>
                                        <p:attrNameLst>
                                          <p:attrName>style.visibility</p:attrName>
                                        </p:attrNameLst>
                                      </p:cBhvr>
                                      <p:to>
                                        <p:strVal val="visible"/>
                                      </p:to>
                                    </p:set>
                                    <p:animEffect transition="in" filter="wipe(left)">
                                      <p:cBhvr>
                                        <p:cTn id="7" dur="500"/>
                                        <p:tgtEl>
                                          <p:spTgt spid="94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237"/>
                                        </p:tgtEl>
                                        <p:attrNameLst>
                                          <p:attrName>style.visibility</p:attrName>
                                        </p:attrNameLst>
                                      </p:cBhvr>
                                      <p:to>
                                        <p:strVal val="visible"/>
                                      </p:to>
                                    </p:set>
                                    <p:animEffect transition="in" filter="checkerboard(across)">
                                      <p:cBhvr>
                                        <p:cTn id="12" dur="500"/>
                                        <p:tgtEl>
                                          <p:spTgt spid="94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ja-JP" altLang="en-US">
                <a:latin typeface="Times New Roman" panose="02020603050405020304" pitchFamily="18" charset="0"/>
              </a:rPr>
              <a:t>専用機から汎用機へ</a:t>
            </a:r>
          </a:p>
        </p:txBody>
      </p:sp>
      <p:sp>
        <p:nvSpPr>
          <p:cNvPr id="51203" name="Rectangle 3"/>
          <p:cNvSpPr>
            <a:spLocks noGrp="1" noChangeArrowheads="1"/>
          </p:cNvSpPr>
          <p:nvPr>
            <p:ph type="body" idx="1"/>
          </p:nvPr>
        </p:nvSpPr>
        <p:spPr>
          <a:xfrm>
            <a:off x="685800" y="1981200"/>
            <a:ext cx="7772400" cy="2819400"/>
          </a:xfrm>
        </p:spPr>
        <p:txBody>
          <a:bodyPr/>
          <a:lstStyle/>
          <a:p>
            <a:pPr eaLnBrk="1" hangingPunct="1"/>
            <a:r>
              <a:rPr lang="ja-JP" altLang="en-US" dirty="0">
                <a:latin typeface="Times New Roman" panose="02020603050405020304" pitchFamily="18" charset="0"/>
              </a:rPr>
              <a:t>多くのユーザが汎用性を求めた</a:t>
            </a:r>
          </a:p>
          <a:p>
            <a:pPr lvl="1" eaLnBrk="1" hangingPunct="1"/>
            <a:r>
              <a:rPr lang="ja-JP" altLang="en-US" dirty="0">
                <a:latin typeface="Times New Roman" panose="02020603050405020304" pitchFamily="18" charset="0"/>
              </a:rPr>
              <a:t>科学技術計算</a:t>
            </a:r>
          </a:p>
          <a:p>
            <a:pPr lvl="1" eaLnBrk="1" hangingPunct="1"/>
            <a:r>
              <a:rPr lang="ja-JP" altLang="en-US" dirty="0">
                <a:latin typeface="Times New Roman" panose="02020603050405020304" pitchFamily="18" charset="0"/>
              </a:rPr>
              <a:t>商用計算</a:t>
            </a:r>
          </a:p>
          <a:p>
            <a:pPr lvl="1" eaLnBrk="1" hangingPunct="1"/>
            <a:r>
              <a:rPr lang="ja-JP" altLang="en-US" dirty="0">
                <a:latin typeface="Times New Roman" panose="02020603050405020304" pitchFamily="18" charset="0"/>
              </a:rPr>
              <a:t>事務処理</a:t>
            </a:r>
          </a:p>
          <a:p>
            <a:pPr lvl="1" eaLnBrk="1" hangingPunct="1"/>
            <a:r>
              <a:rPr lang="ja-JP" altLang="en-US" dirty="0">
                <a:latin typeface="Times New Roman" panose="02020603050405020304" pitchFamily="18" charset="0"/>
              </a:rPr>
              <a:t>通信</a:t>
            </a:r>
          </a:p>
        </p:txBody>
      </p:sp>
      <p:sp>
        <p:nvSpPr>
          <p:cNvPr id="84996" name="Text Box 4"/>
          <p:cNvSpPr txBox="1">
            <a:spLocks noChangeArrowheads="1"/>
          </p:cNvSpPr>
          <p:nvPr/>
        </p:nvSpPr>
        <p:spPr bwMode="auto">
          <a:xfrm>
            <a:off x="1447800" y="4724400"/>
            <a:ext cx="5351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多数の機能を持つ反面、</a:t>
            </a:r>
          </a:p>
          <a:p>
            <a:pPr eaLnBrk="1" hangingPunct="1">
              <a:spcBef>
                <a:spcPct val="0"/>
              </a:spcBef>
              <a:buSzTx/>
              <a:buFontTx/>
              <a:buNone/>
            </a:pPr>
            <a:r>
              <a:rPr lang="ja-JP" altLang="en-US">
                <a:latin typeface="Times New Roman" panose="02020603050405020304" pitchFamily="18" charset="0"/>
              </a:rPr>
              <a:t>システムが巨大化してしまった</a:t>
            </a:r>
          </a:p>
        </p:txBody>
      </p:sp>
      <p:sp>
        <p:nvSpPr>
          <p:cNvPr id="2" name="テキスト ボックス 1">
            <a:extLst>
              <a:ext uri="{FF2B5EF4-FFF2-40B4-BE49-F238E27FC236}">
                <a16:creationId xmlns:a16="http://schemas.microsoft.com/office/drawing/2014/main" id="{44F84786-2FF7-4048-8165-7427E532A5B6}"/>
              </a:ext>
            </a:extLst>
          </p:cNvPr>
          <p:cNvSpPr txBox="1"/>
          <p:nvPr/>
        </p:nvSpPr>
        <p:spPr>
          <a:xfrm>
            <a:off x="2235834" y="5978594"/>
            <a:ext cx="3775393" cy="707886"/>
          </a:xfrm>
          <a:prstGeom prst="rect">
            <a:avLst/>
          </a:prstGeom>
          <a:noFill/>
        </p:spPr>
        <p:txBody>
          <a:bodyPr wrap="none" rtlCol="0">
            <a:spAutoFit/>
          </a:bodyPr>
          <a:lstStyle/>
          <a:p>
            <a:r>
              <a:rPr kumimoji="1" lang="ja-JP" altLang="en-US" sz="4000" dirty="0"/>
              <a:t>汎用大型計算機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23900" y="260350"/>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en-US" altLang="ja-JP">
                <a:latin typeface="Times New Roman" panose="02020603050405020304" pitchFamily="18" charset="0"/>
              </a:rPr>
              <a:t>IBM System/360</a:t>
            </a:r>
          </a:p>
        </p:txBody>
      </p:sp>
      <p:sp>
        <p:nvSpPr>
          <p:cNvPr id="52227" name="Rectangle 6"/>
          <p:cNvSpPr>
            <a:spLocks noGrp="1" noChangeArrowheads="1"/>
          </p:cNvSpPr>
          <p:nvPr>
            <p:ph type="body" idx="1"/>
          </p:nvPr>
        </p:nvSpPr>
        <p:spPr>
          <a:xfrm>
            <a:off x="827088" y="1412875"/>
            <a:ext cx="7772400" cy="4114800"/>
          </a:xfrm>
        </p:spPr>
        <p:txBody>
          <a:bodyPr/>
          <a:lstStyle/>
          <a:p>
            <a:pPr eaLnBrk="1" hangingPunct="1"/>
            <a:r>
              <a:rPr lang="en-US" altLang="ja-JP" sz="2400">
                <a:latin typeface="Times New Roman" panose="02020603050405020304" pitchFamily="18" charset="0"/>
              </a:rPr>
              <a:t>1964</a:t>
            </a:r>
            <a:r>
              <a:rPr lang="ja-JP" altLang="en-US" sz="2400">
                <a:latin typeface="Times New Roman" panose="02020603050405020304" pitchFamily="18" charset="0"/>
              </a:rPr>
              <a:t>年</a:t>
            </a:r>
            <a:r>
              <a:rPr lang="en-US" altLang="ja-JP" sz="2400">
                <a:latin typeface="Times New Roman" panose="02020603050405020304" pitchFamily="18" charset="0"/>
              </a:rPr>
              <a:t>IBM</a:t>
            </a:r>
            <a:r>
              <a:rPr lang="ja-JP" altLang="en-US" sz="2400">
                <a:latin typeface="Times New Roman" panose="02020603050405020304" pitchFamily="18" charset="0"/>
              </a:rPr>
              <a:t>が開発</a:t>
            </a:r>
          </a:p>
          <a:p>
            <a:pPr eaLnBrk="1" hangingPunct="1"/>
            <a:r>
              <a:rPr lang="ja-JP" altLang="en-US" sz="2400">
                <a:latin typeface="Times New Roman" panose="02020603050405020304" pitchFamily="18" charset="0"/>
              </a:rPr>
              <a:t>初の本格的</a:t>
            </a:r>
            <a:r>
              <a:rPr lang="en-US" altLang="ja-JP" sz="2400">
                <a:latin typeface="Times New Roman" panose="02020603050405020304" pitchFamily="18" charset="0"/>
              </a:rPr>
              <a:t>OS OS/360 </a:t>
            </a:r>
            <a:r>
              <a:rPr lang="ja-JP" altLang="en-US" sz="2400">
                <a:latin typeface="Times New Roman" panose="02020603050405020304" pitchFamily="18" charset="0"/>
              </a:rPr>
              <a:t>を搭載</a:t>
            </a:r>
          </a:p>
        </p:txBody>
      </p:sp>
      <p:sp>
        <p:nvSpPr>
          <p:cNvPr id="52228" name="テキスト ボックス 1"/>
          <p:cNvSpPr txBox="1">
            <a:spLocks noChangeArrowheads="1"/>
          </p:cNvSpPr>
          <p:nvPr/>
        </p:nvSpPr>
        <p:spPr bwMode="auto">
          <a:xfrm>
            <a:off x="3132138" y="5738813"/>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a:t>System/360[1]</a:t>
            </a:r>
            <a:endParaRPr lang="ja-JP" altLang="en-US"/>
          </a:p>
        </p:txBody>
      </p:sp>
      <p:sp>
        <p:nvSpPr>
          <p:cNvPr id="52229" name="正方形/長方形 2"/>
          <p:cNvSpPr>
            <a:spLocks noChangeArrowheads="1"/>
          </p:cNvSpPr>
          <p:nvPr/>
        </p:nvSpPr>
        <p:spPr bwMode="auto">
          <a:xfrm>
            <a:off x="468313" y="6110288"/>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2000"/>
              <a:t>[1] System 360 From Computers to Computer Systems, IBM</a:t>
            </a:r>
          </a:p>
          <a:p>
            <a:r>
              <a:rPr lang="en-US" altLang="ja-JP" sz="2000"/>
              <a:t>     http://www-03.ibm.com/ibm/history/ibm100/us/en/icons/system360/impacts/</a:t>
            </a:r>
            <a:endParaRPr lang="ja-JP" altLang="en-US" sz="2000"/>
          </a:p>
        </p:txBody>
      </p:sp>
      <p:pic>
        <p:nvPicPr>
          <p:cNvPr id="5223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2370138"/>
            <a:ext cx="5905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en-US" altLang="ja-JP">
                <a:latin typeface="Times New Roman" panose="02020603050405020304" pitchFamily="18" charset="0"/>
              </a:rPr>
              <a:t>IBM System/360</a:t>
            </a:r>
            <a:endParaRPr lang="ja-JP" altLang="en-US">
              <a:latin typeface="Times New Roman" panose="02020603050405020304" pitchFamily="18" charset="0"/>
            </a:endParaRPr>
          </a:p>
        </p:txBody>
      </p:sp>
      <p:sp>
        <p:nvSpPr>
          <p:cNvPr id="53251" name="Rectangle 3"/>
          <p:cNvSpPr>
            <a:spLocks noGrp="1" noChangeArrowheads="1"/>
          </p:cNvSpPr>
          <p:nvPr>
            <p:ph type="body" idx="1"/>
          </p:nvPr>
        </p:nvSpPr>
        <p:spPr>
          <a:xfrm>
            <a:off x="685800" y="1981200"/>
            <a:ext cx="7772400" cy="1295400"/>
          </a:xfrm>
        </p:spPr>
        <p:txBody>
          <a:bodyPr/>
          <a:lstStyle/>
          <a:p>
            <a:pPr eaLnBrk="1" hangingPunct="1"/>
            <a:r>
              <a:rPr lang="en-US" altLang="ja-JP">
                <a:latin typeface="Times New Roman" panose="02020603050405020304" pitchFamily="18" charset="0"/>
              </a:rPr>
              <a:t>IBM</a:t>
            </a:r>
            <a:r>
              <a:rPr lang="ja-JP" altLang="en-US">
                <a:latin typeface="Times New Roman" panose="02020603050405020304" pitchFamily="18" charset="0"/>
              </a:rPr>
              <a:t>は </a:t>
            </a:r>
            <a:r>
              <a:rPr lang="en-US" altLang="ja-JP">
                <a:latin typeface="Times New Roman" panose="02020603050405020304" pitchFamily="18" charset="0"/>
              </a:rPr>
              <a:t>System/360 </a:t>
            </a:r>
            <a:r>
              <a:rPr lang="ja-JP" altLang="en-US">
                <a:latin typeface="Times New Roman" panose="02020603050405020304" pitchFamily="18" charset="0"/>
              </a:rPr>
              <a:t>の後継機を次々と発表</a:t>
            </a:r>
          </a:p>
          <a:p>
            <a:pPr lvl="1" eaLnBrk="1" hangingPunct="1"/>
            <a:r>
              <a:rPr lang="en-US" altLang="ja-JP">
                <a:latin typeface="Times New Roman" panose="02020603050405020304" pitchFamily="18" charset="0"/>
              </a:rPr>
              <a:t>System/370, 4300, 3080, 3090</a:t>
            </a:r>
            <a:endParaRPr lang="ja-JP" altLang="en-US">
              <a:latin typeface="Times New Roman" panose="02020603050405020304" pitchFamily="18" charset="0"/>
            </a:endParaRPr>
          </a:p>
        </p:txBody>
      </p:sp>
      <p:sp>
        <p:nvSpPr>
          <p:cNvPr id="91141" name="Text Box 5"/>
          <p:cNvSpPr txBox="1">
            <a:spLocks noChangeArrowheads="1"/>
          </p:cNvSpPr>
          <p:nvPr/>
        </p:nvSpPr>
        <p:spPr bwMode="auto">
          <a:xfrm>
            <a:off x="1524000" y="3171825"/>
            <a:ext cx="3003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計算機ファミリー</a:t>
            </a:r>
          </a:p>
        </p:txBody>
      </p:sp>
      <p:grpSp>
        <p:nvGrpSpPr>
          <p:cNvPr id="91143" name="Group 7"/>
          <p:cNvGrpSpPr>
            <a:grpSpLocks/>
          </p:cNvGrpSpPr>
          <p:nvPr/>
        </p:nvGrpSpPr>
        <p:grpSpPr bwMode="auto">
          <a:xfrm>
            <a:off x="2286000" y="3962400"/>
            <a:ext cx="1250950" cy="1371600"/>
            <a:chOff x="672" y="1824"/>
            <a:chExt cx="788" cy="864"/>
          </a:xfrm>
        </p:grpSpPr>
        <p:sp>
          <p:nvSpPr>
            <p:cNvPr id="53258"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3259" name="Text Box 9"/>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計算機1</a:t>
              </a:r>
            </a:p>
          </p:txBody>
        </p:sp>
      </p:grpSp>
      <p:grpSp>
        <p:nvGrpSpPr>
          <p:cNvPr id="91149" name="Group 13"/>
          <p:cNvGrpSpPr>
            <a:grpSpLocks/>
          </p:cNvGrpSpPr>
          <p:nvPr/>
        </p:nvGrpSpPr>
        <p:grpSpPr bwMode="auto">
          <a:xfrm>
            <a:off x="4038600" y="3962400"/>
            <a:ext cx="1555750" cy="1371600"/>
            <a:chOff x="2544" y="2496"/>
            <a:chExt cx="980" cy="864"/>
          </a:xfrm>
        </p:grpSpPr>
        <p:sp>
          <p:nvSpPr>
            <p:cNvPr id="53256" name="server"/>
            <p:cNvSpPr>
              <a:spLocks noChangeAspect="1" noEditPoints="1" noChangeArrowheads="1"/>
            </p:cNvSpPr>
            <p:nvPr/>
          </p:nvSpPr>
          <p:spPr bwMode="auto">
            <a:xfrm>
              <a:off x="2784" y="2496"/>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3257" name="Text Box 12"/>
            <p:cNvSpPr txBox="1">
              <a:spLocks noChangeArrowheads="1"/>
            </p:cNvSpPr>
            <p:nvPr/>
          </p:nvSpPr>
          <p:spPr bwMode="auto">
            <a:xfrm>
              <a:off x="2544" y="3072"/>
              <a:ext cx="9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1の後継機</a:t>
              </a:r>
            </a:p>
          </p:txBody>
        </p:sp>
      </p:grpSp>
      <p:sp>
        <p:nvSpPr>
          <p:cNvPr id="91150" name="Text Box 14"/>
          <p:cNvSpPr txBox="1">
            <a:spLocks noChangeArrowheads="1"/>
          </p:cNvSpPr>
          <p:nvPr/>
        </p:nvSpPr>
        <p:spPr bwMode="auto">
          <a:xfrm>
            <a:off x="1524000" y="5486400"/>
            <a:ext cx="648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後継機は計算機1のソフトウェアをそのまま使える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checkerboard(across)">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checkerboard(across)">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1149"/>
                                        </p:tgtEl>
                                        <p:attrNameLst>
                                          <p:attrName>style.visibility</p:attrName>
                                        </p:attrNameLst>
                                      </p:cBhvr>
                                      <p:to>
                                        <p:strVal val="visible"/>
                                      </p:to>
                                    </p:set>
                                    <p:animEffect transition="in" filter="checkerboard(across)">
                                      <p:cBhvr>
                                        <p:cTn id="17" dur="500"/>
                                        <p:tgtEl>
                                          <p:spTgt spid="91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1150"/>
                                        </p:tgtEl>
                                        <p:attrNameLst>
                                          <p:attrName>style.visibility</p:attrName>
                                        </p:attrNameLst>
                                      </p:cBhvr>
                                      <p:to>
                                        <p:strVal val="visible"/>
                                      </p:to>
                                    </p:set>
                                    <p:anim calcmode="lin" valueType="num">
                                      <p:cBhvr additive="base">
                                        <p:cTn id="22" dur="500" fill="hold"/>
                                        <p:tgtEl>
                                          <p:spTgt spid="91150"/>
                                        </p:tgtEl>
                                        <p:attrNameLst>
                                          <p:attrName>ppt_x</p:attrName>
                                        </p:attrNameLst>
                                      </p:cBhvr>
                                      <p:tavLst>
                                        <p:tav tm="0">
                                          <p:val>
                                            <p:strVal val="#ppt_x"/>
                                          </p:val>
                                        </p:tav>
                                        <p:tav tm="100000">
                                          <p:val>
                                            <p:strVal val="#ppt_x"/>
                                          </p:val>
                                        </p:tav>
                                      </p:tavLst>
                                    </p:anim>
                                    <p:anim calcmode="lin" valueType="num">
                                      <p:cBhvr additive="base">
                                        <p:cTn id="23" dur="500" fill="hold"/>
                                        <p:tgtEl>
                                          <p:spTgt spid="91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utoUpdateAnimBg="0"/>
      <p:bldP spid="9115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の歴史(第3世代)</a:t>
            </a:r>
          </a:p>
        </p:txBody>
      </p:sp>
      <p:sp>
        <p:nvSpPr>
          <p:cNvPr id="54275" name="Rectangle 3"/>
          <p:cNvSpPr>
            <a:spLocks noGrp="1" noChangeArrowheads="1"/>
          </p:cNvSpPr>
          <p:nvPr>
            <p:ph type="body" idx="1"/>
          </p:nvPr>
        </p:nvSpPr>
        <p:spPr>
          <a:xfrm>
            <a:off x="685800" y="1981200"/>
            <a:ext cx="7772400" cy="762000"/>
          </a:xfrm>
        </p:spPr>
        <p:txBody>
          <a:bodyPr/>
          <a:lstStyle/>
          <a:p>
            <a:pPr eaLnBrk="1" hangingPunct="1"/>
            <a:r>
              <a:rPr lang="ja-JP" altLang="en-US">
                <a:latin typeface="Times New Roman" panose="02020603050405020304" pitchFamily="18" charset="0"/>
              </a:rPr>
              <a:t>第2世代以前の計算機</a:t>
            </a:r>
          </a:p>
        </p:txBody>
      </p:sp>
      <p:grpSp>
        <p:nvGrpSpPr>
          <p:cNvPr id="87046" name="Group 6"/>
          <p:cNvGrpSpPr>
            <a:grpSpLocks/>
          </p:cNvGrpSpPr>
          <p:nvPr/>
        </p:nvGrpSpPr>
        <p:grpSpPr bwMode="auto">
          <a:xfrm>
            <a:off x="1219200" y="2590800"/>
            <a:ext cx="1250950" cy="1371600"/>
            <a:chOff x="672" y="1824"/>
            <a:chExt cx="788" cy="864"/>
          </a:xfrm>
        </p:grpSpPr>
        <p:sp>
          <p:nvSpPr>
            <p:cNvPr id="54294"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4295" name="Text Box 5"/>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計算機1</a:t>
              </a:r>
            </a:p>
          </p:txBody>
        </p:sp>
      </p:grpSp>
      <p:grpSp>
        <p:nvGrpSpPr>
          <p:cNvPr id="87047" name="Group 7"/>
          <p:cNvGrpSpPr>
            <a:grpSpLocks/>
          </p:cNvGrpSpPr>
          <p:nvPr/>
        </p:nvGrpSpPr>
        <p:grpSpPr bwMode="auto">
          <a:xfrm>
            <a:off x="1219200" y="4038600"/>
            <a:ext cx="1250950" cy="1371600"/>
            <a:chOff x="672" y="1824"/>
            <a:chExt cx="788" cy="864"/>
          </a:xfrm>
        </p:grpSpPr>
        <p:sp>
          <p:nvSpPr>
            <p:cNvPr id="54292"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4293" name="Text Box 9"/>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計算機2</a:t>
              </a:r>
            </a:p>
          </p:txBody>
        </p:sp>
      </p:grpSp>
      <p:grpSp>
        <p:nvGrpSpPr>
          <p:cNvPr id="87050" name="Group 10"/>
          <p:cNvGrpSpPr>
            <a:grpSpLocks/>
          </p:cNvGrpSpPr>
          <p:nvPr/>
        </p:nvGrpSpPr>
        <p:grpSpPr bwMode="auto">
          <a:xfrm>
            <a:off x="1219200" y="5486400"/>
            <a:ext cx="1250950" cy="1371600"/>
            <a:chOff x="672" y="1824"/>
            <a:chExt cx="788" cy="864"/>
          </a:xfrm>
        </p:grpSpPr>
        <p:sp>
          <p:nvSpPr>
            <p:cNvPr id="54290"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4291" name="Text Box 12"/>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計算機3</a:t>
              </a:r>
            </a:p>
          </p:txBody>
        </p:sp>
      </p:grpSp>
      <p:sp>
        <p:nvSpPr>
          <p:cNvPr id="87056" name="Text Box 16"/>
          <p:cNvSpPr txBox="1">
            <a:spLocks noChangeArrowheads="1"/>
          </p:cNvSpPr>
          <p:nvPr/>
        </p:nvSpPr>
        <p:spPr bwMode="auto">
          <a:xfrm>
            <a:off x="5795963" y="3141663"/>
            <a:ext cx="2557462"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計算機間で</a:t>
            </a:r>
          </a:p>
          <a:p>
            <a:pPr eaLnBrk="1" hangingPunct="1">
              <a:spcBef>
                <a:spcPct val="0"/>
              </a:spcBef>
              <a:buSzTx/>
              <a:buFontTx/>
              <a:buNone/>
            </a:pPr>
            <a:r>
              <a:rPr lang="ja-JP" altLang="en-US">
                <a:latin typeface="Times New Roman" panose="02020603050405020304" pitchFamily="18" charset="0"/>
              </a:rPr>
              <a:t>ソフトウェアの</a:t>
            </a:r>
          </a:p>
          <a:p>
            <a:pPr eaLnBrk="1" hangingPunct="1">
              <a:spcBef>
                <a:spcPct val="0"/>
              </a:spcBef>
              <a:buSzTx/>
              <a:buFontTx/>
              <a:buNone/>
            </a:pPr>
            <a:r>
              <a:rPr lang="ja-JP" altLang="en-US">
                <a:latin typeface="Times New Roman" panose="02020603050405020304" pitchFamily="18" charset="0"/>
              </a:rPr>
              <a:t>互換性無し</a:t>
            </a:r>
          </a:p>
        </p:txBody>
      </p:sp>
      <p:grpSp>
        <p:nvGrpSpPr>
          <p:cNvPr id="87062" name="Group 22"/>
          <p:cNvGrpSpPr>
            <a:grpSpLocks/>
          </p:cNvGrpSpPr>
          <p:nvPr/>
        </p:nvGrpSpPr>
        <p:grpSpPr bwMode="auto">
          <a:xfrm>
            <a:off x="2362200" y="2667000"/>
            <a:ext cx="2895600" cy="1066800"/>
            <a:chOff x="1488" y="1680"/>
            <a:chExt cx="1824" cy="672"/>
          </a:xfrm>
        </p:grpSpPr>
        <p:sp>
          <p:nvSpPr>
            <p:cNvPr id="54288" name="Rectangle 13"/>
            <p:cNvSpPr>
              <a:spLocks noChangeArrowheads="1"/>
            </p:cNvSpPr>
            <p:nvPr/>
          </p:nvSpPr>
          <p:spPr bwMode="auto">
            <a:xfrm>
              <a:off x="1776" y="1680"/>
              <a:ext cx="1536" cy="6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計算機1用の</a:t>
              </a:r>
            </a:p>
            <a:p>
              <a:pPr algn="ctr" eaLnBrk="1" hangingPunct="1">
                <a:spcBef>
                  <a:spcPct val="0"/>
                </a:spcBef>
                <a:buSzTx/>
                <a:buFontTx/>
                <a:buNone/>
              </a:pPr>
              <a:r>
                <a:rPr lang="ja-JP" altLang="en-US" sz="2400">
                  <a:latin typeface="Times New Roman" panose="02020603050405020304" pitchFamily="18" charset="0"/>
                </a:rPr>
                <a:t>ソフトウェア</a:t>
              </a:r>
            </a:p>
          </p:txBody>
        </p:sp>
        <p:sp>
          <p:nvSpPr>
            <p:cNvPr id="54289" name="Line 19"/>
            <p:cNvSpPr>
              <a:spLocks noChangeShapeType="1"/>
            </p:cNvSpPr>
            <p:nvPr/>
          </p:nvSpPr>
          <p:spPr bwMode="auto">
            <a:xfrm flipH="1">
              <a:off x="1488" y="2016"/>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87063" name="Group 23"/>
          <p:cNvGrpSpPr>
            <a:grpSpLocks/>
          </p:cNvGrpSpPr>
          <p:nvPr/>
        </p:nvGrpSpPr>
        <p:grpSpPr bwMode="auto">
          <a:xfrm>
            <a:off x="2362200" y="4114800"/>
            <a:ext cx="2895600" cy="1066800"/>
            <a:chOff x="1488" y="2592"/>
            <a:chExt cx="1824" cy="672"/>
          </a:xfrm>
        </p:grpSpPr>
        <p:sp>
          <p:nvSpPr>
            <p:cNvPr id="54286" name="Rectangle 17"/>
            <p:cNvSpPr>
              <a:spLocks noChangeArrowheads="1"/>
            </p:cNvSpPr>
            <p:nvPr/>
          </p:nvSpPr>
          <p:spPr bwMode="auto">
            <a:xfrm>
              <a:off x="1776" y="2592"/>
              <a:ext cx="1536" cy="6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計算機2用の</a:t>
              </a:r>
            </a:p>
            <a:p>
              <a:pPr algn="ctr" eaLnBrk="1" hangingPunct="1">
                <a:spcBef>
                  <a:spcPct val="0"/>
                </a:spcBef>
                <a:buSzTx/>
                <a:buFontTx/>
                <a:buNone/>
              </a:pPr>
              <a:r>
                <a:rPr lang="ja-JP" altLang="en-US" sz="2400">
                  <a:latin typeface="Times New Roman" panose="02020603050405020304" pitchFamily="18" charset="0"/>
                </a:rPr>
                <a:t>ソフトウェア</a:t>
              </a:r>
            </a:p>
          </p:txBody>
        </p:sp>
        <p:sp>
          <p:nvSpPr>
            <p:cNvPr id="54287" name="Line 20"/>
            <p:cNvSpPr>
              <a:spLocks noChangeShapeType="1"/>
            </p:cNvSpPr>
            <p:nvPr/>
          </p:nvSpPr>
          <p:spPr bwMode="auto">
            <a:xfrm flipH="1">
              <a:off x="1488" y="2928"/>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87064" name="Group 24"/>
          <p:cNvGrpSpPr>
            <a:grpSpLocks/>
          </p:cNvGrpSpPr>
          <p:nvPr/>
        </p:nvGrpSpPr>
        <p:grpSpPr bwMode="auto">
          <a:xfrm>
            <a:off x="2362200" y="5562600"/>
            <a:ext cx="2895600" cy="1066800"/>
            <a:chOff x="1488" y="3504"/>
            <a:chExt cx="1824" cy="672"/>
          </a:xfrm>
        </p:grpSpPr>
        <p:sp>
          <p:nvSpPr>
            <p:cNvPr id="54284" name="Rectangle 18"/>
            <p:cNvSpPr>
              <a:spLocks noChangeArrowheads="1"/>
            </p:cNvSpPr>
            <p:nvPr/>
          </p:nvSpPr>
          <p:spPr bwMode="auto">
            <a:xfrm>
              <a:off x="1776" y="3504"/>
              <a:ext cx="1536" cy="6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計算機3用の</a:t>
              </a:r>
            </a:p>
            <a:p>
              <a:pPr algn="ctr" eaLnBrk="1" hangingPunct="1">
                <a:spcBef>
                  <a:spcPct val="0"/>
                </a:spcBef>
                <a:buSzTx/>
                <a:buFontTx/>
                <a:buNone/>
              </a:pPr>
              <a:r>
                <a:rPr lang="ja-JP" altLang="en-US" sz="2400">
                  <a:latin typeface="Times New Roman" panose="02020603050405020304" pitchFamily="18" charset="0"/>
                </a:rPr>
                <a:t>ソフトウェア</a:t>
              </a:r>
            </a:p>
          </p:txBody>
        </p:sp>
        <p:sp>
          <p:nvSpPr>
            <p:cNvPr id="54285" name="Line 21"/>
            <p:cNvSpPr>
              <a:spLocks noChangeShapeType="1"/>
            </p:cNvSpPr>
            <p:nvPr/>
          </p:nvSpPr>
          <p:spPr bwMode="auto">
            <a:xfrm flipH="1">
              <a:off x="1488" y="3840"/>
              <a:ext cx="24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7065" name="Text Box 25"/>
          <p:cNvSpPr txBox="1">
            <a:spLocks noChangeArrowheads="1"/>
          </p:cNvSpPr>
          <p:nvPr/>
        </p:nvSpPr>
        <p:spPr bwMode="auto">
          <a:xfrm>
            <a:off x="5867400" y="5084763"/>
            <a:ext cx="22590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計算機ごとに</a:t>
            </a:r>
          </a:p>
          <a:p>
            <a:pPr eaLnBrk="1" hangingPunct="1">
              <a:spcBef>
                <a:spcPct val="0"/>
              </a:spcBef>
              <a:buSzTx/>
              <a:buFontTx/>
              <a:buNone/>
            </a:pPr>
            <a:r>
              <a:rPr lang="ja-JP" altLang="en-US" sz="2800">
                <a:latin typeface="Times New Roman" panose="02020603050405020304" pitchFamily="18" charset="0"/>
              </a:rPr>
              <a:t>ソフトウェアの</a:t>
            </a:r>
          </a:p>
          <a:p>
            <a:pPr eaLnBrk="1" hangingPunct="1">
              <a:spcBef>
                <a:spcPct val="0"/>
              </a:spcBef>
              <a:buSzTx/>
              <a:buFontTx/>
              <a:buNone/>
            </a:pPr>
            <a:r>
              <a:rPr lang="ja-JP" altLang="en-US" sz="2800">
                <a:latin typeface="Times New Roman" panose="02020603050405020304" pitchFamily="18" charset="0"/>
              </a:rPr>
              <a:t>開発が必要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checkerboard(across)">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7047"/>
                                        </p:tgtEl>
                                        <p:attrNameLst>
                                          <p:attrName>style.visibility</p:attrName>
                                        </p:attrNameLst>
                                      </p:cBhvr>
                                      <p:to>
                                        <p:strVal val="visible"/>
                                      </p:to>
                                    </p:set>
                                    <p:animEffect transition="in" filter="checkerboard(across)">
                                      <p:cBhvr>
                                        <p:cTn id="12" dur="500"/>
                                        <p:tgtEl>
                                          <p:spTgt spid="87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checkerboard(across)">
                                      <p:cBhvr>
                                        <p:cTn id="17" dur="500"/>
                                        <p:tgtEl>
                                          <p:spTgt spid="87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7062"/>
                                        </p:tgtEl>
                                        <p:attrNameLst>
                                          <p:attrName>style.visibility</p:attrName>
                                        </p:attrNameLst>
                                      </p:cBhvr>
                                      <p:to>
                                        <p:strVal val="visible"/>
                                      </p:to>
                                    </p:set>
                                    <p:animEffect transition="in" filter="checkerboard(across)">
                                      <p:cBhvr>
                                        <p:cTn id="22" dur="500"/>
                                        <p:tgtEl>
                                          <p:spTgt spid="870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7063"/>
                                        </p:tgtEl>
                                        <p:attrNameLst>
                                          <p:attrName>style.visibility</p:attrName>
                                        </p:attrNameLst>
                                      </p:cBhvr>
                                      <p:to>
                                        <p:strVal val="visible"/>
                                      </p:to>
                                    </p:set>
                                    <p:animEffect transition="in" filter="checkerboard(across)">
                                      <p:cBhvr>
                                        <p:cTn id="27" dur="500"/>
                                        <p:tgtEl>
                                          <p:spTgt spid="870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7064"/>
                                        </p:tgtEl>
                                        <p:attrNameLst>
                                          <p:attrName>style.visibility</p:attrName>
                                        </p:attrNameLst>
                                      </p:cBhvr>
                                      <p:to>
                                        <p:strVal val="visible"/>
                                      </p:to>
                                    </p:set>
                                    <p:animEffect transition="in" filter="checkerboard(across)">
                                      <p:cBhvr>
                                        <p:cTn id="32" dur="500"/>
                                        <p:tgtEl>
                                          <p:spTgt spid="870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7056"/>
                                        </p:tgtEl>
                                        <p:attrNameLst>
                                          <p:attrName>style.visibility</p:attrName>
                                        </p:attrNameLst>
                                      </p:cBhvr>
                                      <p:to>
                                        <p:strVal val="visible"/>
                                      </p:to>
                                    </p:set>
                                    <p:animEffect transition="in" filter="checkerboard(across)">
                                      <p:cBhvr>
                                        <p:cTn id="37" dur="500"/>
                                        <p:tgtEl>
                                          <p:spTgt spid="870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7065"/>
                                        </p:tgtEl>
                                        <p:attrNameLst>
                                          <p:attrName>style.visibility</p:attrName>
                                        </p:attrNameLst>
                                      </p:cBhvr>
                                      <p:to>
                                        <p:strVal val="visible"/>
                                      </p:to>
                                    </p:set>
                                    <p:anim calcmode="lin" valueType="num">
                                      <p:cBhvr additive="base">
                                        <p:cTn id="42" dur="500" fill="hold"/>
                                        <p:tgtEl>
                                          <p:spTgt spid="87065"/>
                                        </p:tgtEl>
                                        <p:attrNameLst>
                                          <p:attrName>ppt_x</p:attrName>
                                        </p:attrNameLst>
                                      </p:cBhvr>
                                      <p:tavLst>
                                        <p:tav tm="0">
                                          <p:val>
                                            <p:strVal val="#ppt_x"/>
                                          </p:val>
                                        </p:tav>
                                        <p:tav tm="100000">
                                          <p:val>
                                            <p:strVal val="#ppt_x"/>
                                          </p:val>
                                        </p:tav>
                                      </p:tavLst>
                                    </p:anim>
                                    <p:anim calcmode="lin" valueType="num">
                                      <p:cBhvr additive="base">
                                        <p:cTn id="43" dur="500" fill="hold"/>
                                        <p:tgtEl>
                                          <p:spTgt spid="870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6" grpId="0" autoUpdateAnimBg="0"/>
      <p:bldP spid="870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5B032A8D-2076-4A6F-5D73-AF2DF9A968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4" name="テキスト ボックス 3">
            <a:extLst>
              <a:ext uri="{FF2B5EF4-FFF2-40B4-BE49-F238E27FC236}">
                <a16:creationId xmlns:a16="http://schemas.microsoft.com/office/drawing/2014/main" id="{B4D0F14C-1D05-4D73-9B03-42950E82334B}"/>
              </a:ext>
            </a:extLst>
          </p:cNvPr>
          <p:cNvSpPr txBox="1"/>
          <p:nvPr/>
        </p:nvSpPr>
        <p:spPr>
          <a:xfrm>
            <a:off x="3522673" y="4869160"/>
            <a:ext cx="2202847" cy="830997"/>
          </a:xfrm>
          <a:prstGeom prst="rect">
            <a:avLst/>
          </a:prstGeom>
          <a:solidFill>
            <a:srgbClr val="003300"/>
          </a:solidFill>
          <a:ln>
            <a:solidFill>
              <a:schemeClr val="tx1"/>
            </a:solidFill>
          </a:ln>
        </p:spPr>
        <p:txBody>
          <a:bodyPr wrap="none" rtlCol="0">
            <a:spAutoFit/>
          </a:bodyPr>
          <a:lstStyle/>
          <a:p>
            <a:r>
              <a:rPr lang="en-US" altLang="ja-JP" sz="4800" dirty="0"/>
              <a:t>bgbto2b</a:t>
            </a:r>
          </a:p>
        </p:txBody>
      </p:sp>
    </p:spTree>
    <p:extLst>
      <p:ext uri="{BB962C8B-B14F-4D97-AF65-F5344CB8AC3E}">
        <p14:creationId xmlns:p14="http://schemas.microsoft.com/office/powerpoint/2010/main" val="2466955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の歴史(第3世代)</a:t>
            </a:r>
          </a:p>
        </p:txBody>
      </p:sp>
      <p:sp>
        <p:nvSpPr>
          <p:cNvPr id="55299" name="Rectangle 3"/>
          <p:cNvSpPr>
            <a:spLocks noGrp="1" noChangeArrowheads="1"/>
          </p:cNvSpPr>
          <p:nvPr>
            <p:ph type="body" idx="1"/>
          </p:nvPr>
        </p:nvSpPr>
        <p:spPr>
          <a:xfrm>
            <a:off x="685800" y="1981200"/>
            <a:ext cx="7772400" cy="762000"/>
          </a:xfrm>
        </p:spPr>
        <p:txBody>
          <a:bodyPr/>
          <a:lstStyle/>
          <a:p>
            <a:pPr eaLnBrk="1" hangingPunct="1"/>
            <a:r>
              <a:rPr lang="ja-JP" altLang="en-US">
                <a:latin typeface="Times New Roman" panose="02020603050405020304" pitchFamily="18" charset="0"/>
              </a:rPr>
              <a:t>第3世代以降の計算機</a:t>
            </a:r>
          </a:p>
        </p:txBody>
      </p:sp>
      <p:grpSp>
        <p:nvGrpSpPr>
          <p:cNvPr id="55300" name="Group 4"/>
          <p:cNvGrpSpPr>
            <a:grpSpLocks/>
          </p:cNvGrpSpPr>
          <p:nvPr/>
        </p:nvGrpSpPr>
        <p:grpSpPr bwMode="auto">
          <a:xfrm>
            <a:off x="1219200" y="2590800"/>
            <a:ext cx="1250950" cy="1371600"/>
            <a:chOff x="672" y="1824"/>
            <a:chExt cx="788" cy="864"/>
          </a:xfrm>
        </p:grpSpPr>
        <p:sp>
          <p:nvSpPr>
            <p:cNvPr id="55322"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5323" name="Text Box 6"/>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計算機1</a:t>
              </a:r>
            </a:p>
          </p:txBody>
        </p:sp>
      </p:grpSp>
      <p:grpSp>
        <p:nvGrpSpPr>
          <p:cNvPr id="55301" name="Group 7"/>
          <p:cNvGrpSpPr>
            <a:grpSpLocks/>
          </p:cNvGrpSpPr>
          <p:nvPr/>
        </p:nvGrpSpPr>
        <p:grpSpPr bwMode="auto">
          <a:xfrm>
            <a:off x="1219200" y="4038600"/>
            <a:ext cx="1250950" cy="1371600"/>
            <a:chOff x="672" y="1824"/>
            <a:chExt cx="788" cy="864"/>
          </a:xfrm>
        </p:grpSpPr>
        <p:sp>
          <p:nvSpPr>
            <p:cNvPr id="55320"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5321" name="Text Box 9"/>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計算機2</a:t>
              </a:r>
            </a:p>
          </p:txBody>
        </p:sp>
      </p:grpSp>
      <p:grpSp>
        <p:nvGrpSpPr>
          <p:cNvPr id="55302" name="Group 10"/>
          <p:cNvGrpSpPr>
            <a:grpSpLocks/>
          </p:cNvGrpSpPr>
          <p:nvPr/>
        </p:nvGrpSpPr>
        <p:grpSpPr bwMode="auto">
          <a:xfrm>
            <a:off x="1219200" y="5486400"/>
            <a:ext cx="1250950" cy="1371600"/>
            <a:chOff x="672" y="1824"/>
            <a:chExt cx="788" cy="864"/>
          </a:xfrm>
        </p:grpSpPr>
        <p:sp>
          <p:nvSpPr>
            <p:cNvPr id="55318" name="server"/>
            <p:cNvSpPr>
              <a:spLocks noChangeAspect="1" noEditPoints="1" noChangeArrowheads="1"/>
            </p:cNvSpPr>
            <p:nvPr/>
          </p:nvSpPr>
          <p:spPr bwMode="auto">
            <a:xfrm>
              <a:off x="768" y="182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5319" name="Text Box 12"/>
            <p:cNvSpPr txBox="1">
              <a:spLocks noChangeArrowheads="1"/>
            </p:cNvSpPr>
            <p:nvPr/>
          </p:nvSpPr>
          <p:spPr bwMode="auto">
            <a:xfrm>
              <a:off x="672" y="240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計算機3</a:t>
              </a:r>
            </a:p>
          </p:txBody>
        </p:sp>
      </p:grpSp>
      <p:sp>
        <p:nvSpPr>
          <p:cNvPr id="90125" name="Text Box 13"/>
          <p:cNvSpPr txBox="1">
            <a:spLocks noChangeArrowheads="1"/>
          </p:cNvSpPr>
          <p:nvPr/>
        </p:nvSpPr>
        <p:spPr bwMode="auto">
          <a:xfrm>
            <a:off x="6172200" y="3657600"/>
            <a:ext cx="290988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異なる計算機に</a:t>
            </a:r>
          </a:p>
          <a:p>
            <a:pPr eaLnBrk="1" hangingPunct="1">
              <a:spcBef>
                <a:spcPct val="0"/>
              </a:spcBef>
              <a:buSzTx/>
              <a:buFontTx/>
              <a:buNone/>
            </a:pPr>
            <a:r>
              <a:rPr lang="ja-JP" altLang="en-US">
                <a:latin typeface="Times New Roman" panose="02020603050405020304" pitchFamily="18" charset="0"/>
              </a:rPr>
              <a:t>共通の</a:t>
            </a:r>
          </a:p>
          <a:p>
            <a:pPr eaLnBrk="1" hangingPunct="1">
              <a:spcBef>
                <a:spcPct val="0"/>
              </a:spcBef>
              <a:buSzTx/>
              <a:buFontTx/>
              <a:buNone/>
            </a:pPr>
            <a:r>
              <a:rPr lang="ja-JP" altLang="en-US">
                <a:latin typeface="Times New Roman" panose="02020603050405020304" pitchFamily="18" charset="0"/>
              </a:rPr>
              <a:t>ソフトウェアを</a:t>
            </a:r>
          </a:p>
          <a:p>
            <a:pPr eaLnBrk="1" hangingPunct="1">
              <a:spcBef>
                <a:spcPct val="0"/>
              </a:spcBef>
              <a:buSzTx/>
              <a:buFontTx/>
              <a:buNone/>
            </a:pPr>
            <a:r>
              <a:rPr lang="ja-JP" altLang="en-US">
                <a:latin typeface="Times New Roman" panose="02020603050405020304" pitchFamily="18" charset="0"/>
              </a:rPr>
              <a:t>使用できる</a:t>
            </a:r>
          </a:p>
        </p:txBody>
      </p:sp>
      <p:grpSp>
        <p:nvGrpSpPr>
          <p:cNvPr id="90141" name="Group 29"/>
          <p:cNvGrpSpPr>
            <a:grpSpLocks/>
          </p:cNvGrpSpPr>
          <p:nvPr/>
        </p:nvGrpSpPr>
        <p:grpSpPr bwMode="auto">
          <a:xfrm>
            <a:off x="2286000" y="2667000"/>
            <a:ext cx="1143000" cy="3657600"/>
            <a:chOff x="1440" y="1680"/>
            <a:chExt cx="720" cy="2304"/>
          </a:xfrm>
        </p:grpSpPr>
        <p:sp>
          <p:nvSpPr>
            <p:cNvPr id="55312" name="Oval 23"/>
            <p:cNvSpPr>
              <a:spLocks noChangeArrowheads="1"/>
            </p:cNvSpPr>
            <p:nvPr/>
          </p:nvSpPr>
          <p:spPr bwMode="auto">
            <a:xfrm>
              <a:off x="1680" y="1680"/>
              <a:ext cx="480" cy="48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55313" name="Text Box 24"/>
            <p:cNvSpPr txBox="1">
              <a:spLocks noChangeArrowheads="1"/>
            </p:cNvSpPr>
            <p:nvPr/>
          </p:nvSpPr>
          <p:spPr bwMode="auto">
            <a:xfrm>
              <a:off x="1440" y="1776"/>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55314" name="Oval 25"/>
            <p:cNvSpPr>
              <a:spLocks noChangeArrowheads="1"/>
            </p:cNvSpPr>
            <p:nvPr/>
          </p:nvSpPr>
          <p:spPr bwMode="auto">
            <a:xfrm>
              <a:off x="1680" y="2592"/>
              <a:ext cx="480" cy="48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55315" name="Text Box 26"/>
            <p:cNvSpPr txBox="1">
              <a:spLocks noChangeArrowheads="1"/>
            </p:cNvSpPr>
            <p:nvPr/>
          </p:nvSpPr>
          <p:spPr bwMode="auto">
            <a:xfrm>
              <a:off x="1440" y="2688"/>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sp>
          <p:nvSpPr>
            <p:cNvPr id="55316" name="Oval 27"/>
            <p:cNvSpPr>
              <a:spLocks noChangeArrowheads="1"/>
            </p:cNvSpPr>
            <p:nvPr/>
          </p:nvSpPr>
          <p:spPr bwMode="auto">
            <a:xfrm>
              <a:off x="1680" y="3504"/>
              <a:ext cx="480" cy="48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400">
                  <a:solidFill>
                    <a:srgbClr val="000000"/>
                  </a:solidFill>
                  <a:latin typeface="Times New Roman" panose="02020603050405020304" pitchFamily="18" charset="0"/>
                </a:rPr>
                <a:t>OS</a:t>
              </a:r>
            </a:p>
          </p:txBody>
        </p:sp>
        <p:sp>
          <p:nvSpPr>
            <p:cNvPr id="55317" name="Text Box 28"/>
            <p:cNvSpPr txBox="1">
              <a:spLocks noChangeArrowheads="1"/>
            </p:cNvSpPr>
            <p:nvPr/>
          </p:nvSpPr>
          <p:spPr bwMode="auto">
            <a:xfrm>
              <a:off x="1440" y="3600"/>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a:t>
              </a:r>
            </a:p>
          </p:txBody>
        </p:sp>
      </p:grpSp>
      <p:grpSp>
        <p:nvGrpSpPr>
          <p:cNvPr id="90148" name="Group 36"/>
          <p:cNvGrpSpPr>
            <a:grpSpLocks/>
          </p:cNvGrpSpPr>
          <p:nvPr/>
        </p:nvGrpSpPr>
        <p:grpSpPr bwMode="auto">
          <a:xfrm>
            <a:off x="3505200" y="2590800"/>
            <a:ext cx="2514600" cy="3810000"/>
            <a:chOff x="2208" y="1632"/>
            <a:chExt cx="1584" cy="2400"/>
          </a:xfrm>
        </p:grpSpPr>
        <p:sp>
          <p:nvSpPr>
            <p:cNvPr id="55306" name="Rectangle 30"/>
            <p:cNvSpPr>
              <a:spLocks noChangeArrowheads="1"/>
            </p:cNvSpPr>
            <p:nvPr/>
          </p:nvSpPr>
          <p:spPr bwMode="auto">
            <a:xfrm>
              <a:off x="2400" y="2544"/>
              <a:ext cx="1392"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汎用ソフトウェア</a:t>
              </a:r>
            </a:p>
          </p:txBody>
        </p:sp>
        <p:sp>
          <p:nvSpPr>
            <p:cNvPr id="55307" name="Line 31"/>
            <p:cNvSpPr>
              <a:spLocks noChangeShapeType="1"/>
            </p:cNvSpPr>
            <p:nvPr/>
          </p:nvSpPr>
          <p:spPr bwMode="auto">
            <a:xfrm flipH="1">
              <a:off x="2208" y="2832"/>
              <a:ext cx="192"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5308" name="Rectangle 32"/>
            <p:cNvSpPr>
              <a:spLocks noChangeArrowheads="1"/>
            </p:cNvSpPr>
            <p:nvPr/>
          </p:nvSpPr>
          <p:spPr bwMode="auto">
            <a:xfrm>
              <a:off x="2400" y="1632"/>
              <a:ext cx="1392"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汎用ソフトウェア</a:t>
              </a:r>
            </a:p>
          </p:txBody>
        </p:sp>
        <p:sp>
          <p:nvSpPr>
            <p:cNvPr id="55309" name="Line 33"/>
            <p:cNvSpPr>
              <a:spLocks noChangeShapeType="1"/>
            </p:cNvSpPr>
            <p:nvPr/>
          </p:nvSpPr>
          <p:spPr bwMode="auto">
            <a:xfrm flipH="1">
              <a:off x="2208" y="1920"/>
              <a:ext cx="192"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5310" name="Rectangle 34"/>
            <p:cNvSpPr>
              <a:spLocks noChangeArrowheads="1"/>
            </p:cNvSpPr>
            <p:nvPr/>
          </p:nvSpPr>
          <p:spPr bwMode="auto">
            <a:xfrm>
              <a:off x="2400" y="3456"/>
              <a:ext cx="1392" cy="57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汎用ソフトウェア</a:t>
              </a:r>
            </a:p>
          </p:txBody>
        </p:sp>
        <p:sp>
          <p:nvSpPr>
            <p:cNvPr id="55311" name="Line 35"/>
            <p:cNvSpPr>
              <a:spLocks noChangeShapeType="1"/>
            </p:cNvSpPr>
            <p:nvPr/>
          </p:nvSpPr>
          <p:spPr bwMode="auto">
            <a:xfrm flipH="1">
              <a:off x="2208" y="3744"/>
              <a:ext cx="192"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41"/>
                                        </p:tgtEl>
                                        <p:attrNameLst>
                                          <p:attrName>style.visibility</p:attrName>
                                        </p:attrNameLst>
                                      </p:cBhvr>
                                      <p:to>
                                        <p:strVal val="visible"/>
                                      </p:to>
                                    </p:set>
                                    <p:animEffect transition="in" filter="checkerboard(across)">
                                      <p:cBhvr>
                                        <p:cTn id="7" dur="500"/>
                                        <p:tgtEl>
                                          <p:spTgt spid="90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0148"/>
                                        </p:tgtEl>
                                        <p:attrNameLst>
                                          <p:attrName>style.visibility</p:attrName>
                                        </p:attrNameLst>
                                      </p:cBhvr>
                                      <p:to>
                                        <p:strVal val="visible"/>
                                      </p:to>
                                    </p:set>
                                    <p:animEffect transition="in" filter="checkerboard(across)">
                                      <p:cBhvr>
                                        <p:cTn id="12" dur="500"/>
                                        <p:tgtEl>
                                          <p:spTgt spid="90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0125"/>
                                        </p:tgtEl>
                                        <p:attrNameLst>
                                          <p:attrName>style.visibility</p:attrName>
                                        </p:attrNameLst>
                                      </p:cBhvr>
                                      <p:to>
                                        <p:strVal val="visible"/>
                                      </p:to>
                                    </p:set>
                                    <p:animEffect transition="in" filter="checkerboard(across)">
                                      <p:cBhvr>
                                        <p:cTn id="1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en-US" altLang="ja-JP">
                <a:latin typeface="Times New Roman" panose="02020603050405020304" pitchFamily="18" charset="0"/>
              </a:rPr>
              <a:t>CTSS</a:t>
            </a:r>
            <a:r>
              <a:rPr lang="en-US" altLang="ja-JP" sz="3200">
                <a:latin typeface="Times New Roman" panose="02020603050405020304" pitchFamily="18" charset="0"/>
              </a:rPr>
              <a:t>(the compatible time-sharing system)</a:t>
            </a:r>
            <a:endParaRPr lang="ja-JP" altLang="en-US" sz="3200" b="1">
              <a:latin typeface="Times New Roman" panose="02020603050405020304" pitchFamily="18" charset="0"/>
            </a:endParaRPr>
          </a:p>
        </p:txBody>
      </p:sp>
      <p:sp>
        <p:nvSpPr>
          <p:cNvPr id="56323" name="Rectangle 3"/>
          <p:cNvSpPr>
            <a:spLocks noGrp="1" noChangeArrowheads="1"/>
          </p:cNvSpPr>
          <p:nvPr>
            <p:ph type="body" idx="1"/>
          </p:nvPr>
        </p:nvSpPr>
        <p:spPr/>
        <p:txBody>
          <a:bodyPr/>
          <a:lstStyle/>
          <a:p>
            <a:pPr eaLnBrk="1" hangingPunct="1"/>
            <a:r>
              <a:rPr lang="en-US" altLang="ja-JP">
                <a:latin typeface="Times New Roman" panose="02020603050405020304" pitchFamily="18" charset="0"/>
              </a:rPr>
              <a:t>1963</a:t>
            </a:r>
            <a:r>
              <a:rPr lang="ja-JP" altLang="en-US">
                <a:latin typeface="Times New Roman" panose="02020603050405020304" pitchFamily="18" charset="0"/>
              </a:rPr>
              <a:t>年</a:t>
            </a:r>
            <a:r>
              <a:rPr lang="en-US" altLang="ja-JP">
                <a:latin typeface="Times New Roman" panose="02020603050405020304" pitchFamily="18" charset="0"/>
              </a:rPr>
              <a:t>MIT</a:t>
            </a:r>
            <a:r>
              <a:rPr lang="ja-JP" altLang="en-US">
                <a:latin typeface="Times New Roman" panose="02020603050405020304" pitchFamily="18" charset="0"/>
              </a:rPr>
              <a:t>が開発</a:t>
            </a:r>
          </a:p>
          <a:p>
            <a:pPr lvl="1" eaLnBrk="1" hangingPunct="1"/>
            <a:r>
              <a:rPr lang="ja-JP" altLang="en-US">
                <a:latin typeface="Times New Roman" panose="02020603050405020304" pitchFamily="18" charset="0"/>
              </a:rPr>
              <a:t>複数のユーザのプログラムを切り替えながら実行可能</a:t>
            </a:r>
          </a:p>
        </p:txBody>
      </p:sp>
      <p:grpSp>
        <p:nvGrpSpPr>
          <p:cNvPr id="56324" name="Group 7"/>
          <p:cNvGrpSpPr>
            <a:grpSpLocks/>
          </p:cNvGrpSpPr>
          <p:nvPr/>
        </p:nvGrpSpPr>
        <p:grpSpPr bwMode="auto">
          <a:xfrm>
            <a:off x="1828800" y="3733800"/>
            <a:ext cx="1228725" cy="990600"/>
            <a:chOff x="1152" y="2352"/>
            <a:chExt cx="774" cy="624"/>
          </a:xfrm>
        </p:grpSpPr>
        <p:pic>
          <p:nvPicPr>
            <p:cNvPr id="56344" name="Picture 5"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2352"/>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5" name="Text Box 6"/>
            <p:cNvSpPr txBox="1">
              <a:spLocks noChangeArrowheads="1"/>
            </p:cNvSpPr>
            <p:nvPr/>
          </p:nvSpPr>
          <p:spPr bwMode="auto">
            <a:xfrm>
              <a:off x="1152" y="2688"/>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ユーザ1</a:t>
              </a:r>
            </a:p>
          </p:txBody>
        </p:sp>
      </p:grpSp>
      <p:grpSp>
        <p:nvGrpSpPr>
          <p:cNvPr id="56325" name="Group 8"/>
          <p:cNvGrpSpPr>
            <a:grpSpLocks/>
          </p:cNvGrpSpPr>
          <p:nvPr/>
        </p:nvGrpSpPr>
        <p:grpSpPr bwMode="auto">
          <a:xfrm>
            <a:off x="1828800" y="4800600"/>
            <a:ext cx="1228725" cy="990600"/>
            <a:chOff x="1152" y="2352"/>
            <a:chExt cx="774" cy="624"/>
          </a:xfrm>
        </p:grpSpPr>
        <p:pic>
          <p:nvPicPr>
            <p:cNvPr id="56342" name="Picture 9"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2352"/>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3" name="Text Box 10"/>
            <p:cNvSpPr txBox="1">
              <a:spLocks noChangeArrowheads="1"/>
            </p:cNvSpPr>
            <p:nvPr/>
          </p:nvSpPr>
          <p:spPr bwMode="auto">
            <a:xfrm>
              <a:off x="1152" y="2688"/>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ユーザ2</a:t>
              </a:r>
            </a:p>
          </p:txBody>
        </p:sp>
      </p:grpSp>
      <p:grpSp>
        <p:nvGrpSpPr>
          <p:cNvPr id="56326" name="Group 11"/>
          <p:cNvGrpSpPr>
            <a:grpSpLocks/>
          </p:cNvGrpSpPr>
          <p:nvPr/>
        </p:nvGrpSpPr>
        <p:grpSpPr bwMode="auto">
          <a:xfrm>
            <a:off x="1828800" y="5867400"/>
            <a:ext cx="1228725" cy="990600"/>
            <a:chOff x="1152" y="2352"/>
            <a:chExt cx="774" cy="624"/>
          </a:xfrm>
        </p:grpSpPr>
        <p:pic>
          <p:nvPicPr>
            <p:cNvPr id="56340" name="Picture 12" descr="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2352"/>
              <a:ext cx="40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1" name="Text Box 13"/>
            <p:cNvSpPr txBox="1">
              <a:spLocks noChangeArrowheads="1"/>
            </p:cNvSpPr>
            <p:nvPr/>
          </p:nvSpPr>
          <p:spPr bwMode="auto">
            <a:xfrm>
              <a:off x="1152" y="2688"/>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ユーザ3</a:t>
              </a:r>
            </a:p>
          </p:txBody>
        </p:sp>
      </p:grpSp>
      <p:sp>
        <p:nvSpPr>
          <p:cNvPr id="56327" name="Rectangle 14"/>
          <p:cNvSpPr>
            <a:spLocks noChangeArrowheads="1"/>
          </p:cNvSpPr>
          <p:nvPr/>
        </p:nvSpPr>
        <p:spPr bwMode="auto">
          <a:xfrm>
            <a:off x="3962400" y="4343400"/>
            <a:ext cx="16002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6328" name="Text Box 15"/>
          <p:cNvSpPr txBox="1">
            <a:spLocks noChangeArrowheads="1"/>
          </p:cNvSpPr>
          <p:nvPr/>
        </p:nvSpPr>
        <p:spPr bwMode="auto">
          <a:xfrm>
            <a:off x="4267200" y="3886200"/>
            <a:ext cx="90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メモリ</a:t>
            </a:r>
          </a:p>
        </p:txBody>
      </p:sp>
      <p:sp>
        <p:nvSpPr>
          <p:cNvPr id="56329" name="AutoShape 16"/>
          <p:cNvSpPr>
            <a:spLocks noChangeArrowheads="1"/>
          </p:cNvSpPr>
          <p:nvPr/>
        </p:nvSpPr>
        <p:spPr bwMode="auto">
          <a:xfrm>
            <a:off x="5867400" y="4191000"/>
            <a:ext cx="2743200" cy="1828800"/>
          </a:xfrm>
          <a:prstGeom prst="flowChartMagneticDisk">
            <a:avLst/>
          </a:prstGeom>
          <a:solidFill>
            <a:srgbClr val="8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6330" name="Text Box 17"/>
          <p:cNvSpPr txBox="1">
            <a:spLocks noChangeArrowheads="1"/>
          </p:cNvSpPr>
          <p:nvPr/>
        </p:nvSpPr>
        <p:spPr bwMode="auto">
          <a:xfrm>
            <a:off x="6232525" y="3602038"/>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ハードディスク</a:t>
            </a:r>
          </a:p>
        </p:txBody>
      </p:sp>
      <p:grpSp>
        <p:nvGrpSpPr>
          <p:cNvPr id="95253" name="Group 21"/>
          <p:cNvGrpSpPr>
            <a:grpSpLocks/>
          </p:cNvGrpSpPr>
          <p:nvPr/>
        </p:nvGrpSpPr>
        <p:grpSpPr bwMode="auto">
          <a:xfrm>
            <a:off x="6096000" y="4343400"/>
            <a:ext cx="1600200" cy="1676400"/>
            <a:chOff x="3840" y="2736"/>
            <a:chExt cx="1008" cy="1056"/>
          </a:xfrm>
        </p:grpSpPr>
        <p:sp>
          <p:nvSpPr>
            <p:cNvPr id="56337" name="Rectangle 18"/>
            <p:cNvSpPr>
              <a:spLocks noChangeArrowheads="1"/>
            </p:cNvSpPr>
            <p:nvPr/>
          </p:nvSpPr>
          <p:spPr bwMode="auto">
            <a:xfrm>
              <a:off x="3840" y="2736"/>
              <a:ext cx="1008" cy="2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プログラム1</a:t>
              </a:r>
            </a:p>
          </p:txBody>
        </p:sp>
        <p:sp>
          <p:nvSpPr>
            <p:cNvPr id="56338" name="Rectangle 19"/>
            <p:cNvSpPr>
              <a:spLocks noChangeArrowheads="1"/>
            </p:cNvSpPr>
            <p:nvPr/>
          </p:nvSpPr>
          <p:spPr bwMode="auto">
            <a:xfrm>
              <a:off x="3840" y="3120"/>
              <a:ext cx="1008" cy="384"/>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プログラム2</a:t>
              </a:r>
            </a:p>
          </p:txBody>
        </p:sp>
        <p:sp>
          <p:nvSpPr>
            <p:cNvPr id="56339" name="Rectangle 20"/>
            <p:cNvSpPr>
              <a:spLocks noChangeArrowheads="1"/>
            </p:cNvSpPr>
            <p:nvPr/>
          </p:nvSpPr>
          <p:spPr bwMode="auto">
            <a:xfrm>
              <a:off x="3840" y="3600"/>
              <a:ext cx="1008" cy="192"/>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プログラム3</a:t>
              </a:r>
            </a:p>
          </p:txBody>
        </p:sp>
      </p:grpSp>
      <p:sp>
        <p:nvSpPr>
          <p:cNvPr id="95255" name="Rectangle 23"/>
          <p:cNvSpPr>
            <a:spLocks noChangeArrowheads="1"/>
          </p:cNvSpPr>
          <p:nvPr/>
        </p:nvSpPr>
        <p:spPr bwMode="auto">
          <a:xfrm>
            <a:off x="3962400" y="4343400"/>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プログラム1</a:t>
            </a:r>
          </a:p>
        </p:txBody>
      </p:sp>
      <p:sp>
        <p:nvSpPr>
          <p:cNvPr id="95258" name="Line 26"/>
          <p:cNvSpPr>
            <a:spLocks noChangeShapeType="1"/>
          </p:cNvSpPr>
          <p:nvPr/>
        </p:nvSpPr>
        <p:spPr bwMode="auto">
          <a:xfrm>
            <a:off x="2895600" y="4114800"/>
            <a:ext cx="1066800" cy="533400"/>
          </a:xfrm>
          <a:prstGeom prst="line">
            <a:avLst/>
          </a:prstGeom>
          <a:noFill/>
          <a:ln w="38100">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nvGrpSpPr>
          <p:cNvPr id="95261" name="Group 29"/>
          <p:cNvGrpSpPr>
            <a:grpSpLocks/>
          </p:cNvGrpSpPr>
          <p:nvPr/>
        </p:nvGrpSpPr>
        <p:grpSpPr bwMode="auto">
          <a:xfrm>
            <a:off x="2971800" y="4343400"/>
            <a:ext cx="2590800" cy="762000"/>
            <a:chOff x="1872" y="3408"/>
            <a:chExt cx="1632" cy="480"/>
          </a:xfrm>
        </p:grpSpPr>
        <p:sp>
          <p:nvSpPr>
            <p:cNvPr id="56335" name="Rectangle 24"/>
            <p:cNvSpPr>
              <a:spLocks noChangeArrowheads="1"/>
            </p:cNvSpPr>
            <p:nvPr/>
          </p:nvSpPr>
          <p:spPr bwMode="auto">
            <a:xfrm>
              <a:off x="2496" y="3408"/>
              <a:ext cx="100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プログラム2</a:t>
              </a:r>
            </a:p>
          </p:txBody>
        </p:sp>
        <p:sp>
          <p:nvSpPr>
            <p:cNvPr id="56336" name="Line 27"/>
            <p:cNvSpPr>
              <a:spLocks noChangeShapeType="1"/>
            </p:cNvSpPr>
            <p:nvPr/>
          </p:nvSpPr>
          <p:spPr bwMode="auto">
            <a:xfrm flipV="1">
              <a:off x="1872" y="3600"/>
              <a:ext cx="624" cy="288"/>
            </a:xfrm>
            <a:prstGeom prst="line">
              <a:avLst/>
            </a:prstGeom>
            <a:noFill/>
            <a:ln w="38100">
              <a:solidFill>
                <a:srgbClr val="FF99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53"/>
                                        </p:tgtEl>
                                        <p:attrNameLst>
                                          <p:attrName>style.visibility</p:attrName>
                                        </p:attrNameLst>
                                      </p:cBhvr>
                                      <p:to>
                                        <p:strVal val="visible"/>
                                      </p:to>
                                    </p:set>
                                    <p:animEffect transition="in" filter="checkerboard(across)">
                                      <p:cBhvr>
                                        <p:cTn id="7" dur="500"/>
                                        <p:tgtEl>
                                          <p:spTgt spid="95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55"/>
                                        </p:tgtEl>
                                        <p:attrNameLst>
                                          <p:attrName>style.visibility</p:attrName>
                                        </p:attrNameLst>
                                      </p:cBhvr>
                                      <p:to>
                                        <p:strVal val="visible"/>
                                      </p:to>
                                    </p:set>
                                    <p:animEffect transition="in" filter="checkerboard(across)">
                                      <p:cBhvr>
                                        <p:cTn id="12" dur="500"/>
                                        <p:tgtEl>
                                          <p:spTgt spid="95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5258"/>
                                        </p:tgtEl>
                                        <p:attrNameLst>
                                          <p:attrName>style.visibility</p:attrName>
                                        </p:attrNameLst>
                                      </p:cBhvr>
                                      <p:to>
                                        <p:strVal val="visible"/>
                                      </p:to>
                                    </p:set>
                                    <p:animEffect transition="in" filter="barn(outVertical)">
                                      <p:cBhvr>
                                        <p:cTn id="17" dur="500"/>
                                        <p:tgtEl>
                                          <p:spTgt spid="952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5261"/>
                                        </p:tgtEl>
                                        <p:attrNameLst>
                                          <p:attrName>style.visibility</p:attrName>
                                        </p:attrNameLst>
                                      </p:cBhvr>
                                      <p:to>
                                        <p:strVal val="visible"/>
                                      </p:to>
                                    </p:set>
                                    <p:animEffect transition="in" filter="checkerboard(across)">
                                      <p:cBhvr>
                                        <p:cTn id="22" dur="500"/>
                                        <p:tgtEl>
                                          <p:spTgt spid="95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animBg="1" autoUpdateAnimBg="0"/>
      <p:bldP spid="9525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282575"/>
            <a:ext cx="8229600" cy="1798638"/>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en-US" altLang="ja-JP">
                <a:latin typeface="Times New Roman" panose="02020603050405020304" pitchFamily="18" charset="0"/>
              </a:rPr>
              <a:t>MUTICS</a:t>
            </a:r>
            <a:br>
              <a:rPr lang="en-US" altLang="ja-JP">
                <a:latin typeface="Times New Roman" panose="02020603050405020304" pitchFamily="18" charset="0"/>
              </a:rPr>
            </a:br>
            <a:r>
              <a:rPr lang="en-US" altLang="ja-JP" sz="3200">
                <a:latin typeface="Times New Roman" panose="02020603050405020304" pitchFamily="18" charset="0"/>
              </a:rPr>
              <a:t>(multiplexed information and computing service</a:t>
            </a:r>
            <a:r>
              <a:rPr lang="ja-JP" altLang="en-US" sz="3200">
                <a:latin typeface="Times New Roman" panose="02020603050405020304" pitchFamily="18" charset="0"/>
              </a:rPr>
              <a:t>)</a:t>
            </a:r>
            <a:endParaRPr lang="ja-JP" altLang="en-US" sz="3200" b="1">
              <a:latin typeface="Times New Roman" panose="02020603050405020304" pitchFamily="18" charset="0"/>
            </a:endParaRPr>
          </a:p>
        </p:txBody>
      </p:sp>
      <p:sp>
        <p:nvSpPr>
          <p:cNvPr id="57347" name="Rectangle 3"/>
          <p:cNvSpPr>
            <a:spLocks noGrp="1" noChangeArrowheads="1"/>
          </p:cNvSpPr>
          <p:nvPr>
            <p:ph type="body" idx="1"/>
          </p:nvPr>
        </p:nvSpPr>
        <p:spPr>
          <a:xfrm>
            <a:off x="685800" y="1981200"/>
            <a:ext cx="7772400" cy="2743200"/>
          </a:xfrm>
        </p:spPr>
        <p:txBody>
          <a:bodyPr/>
          <a:lstStyle/>
          <a:p>
            <a:pPr eaLnBrk="1" hangingPunct="1"/>
            <a:r>
              <a:rPr lang="en-US" altLang="ja-JP">
                <a:latin typeface="Times New Roman" panose="02020603050405020304" pitchFamily="18" charset="0"/>
              </a:rPr>
              <a:t>1965</a:t>
            </a:r>
            <a:r>
              <a:rPr lang="ja-JP" altLang="en-US">
                <a:latin typeface="Times New Roman" panose="02020603050405020304" pitchFamily="18" charset="0"/>
              </a:rPr>
              <a:t>年</a:t>
            </a:r>
            <a:r>
              <a:rPr lang="en-US" altLang="ja-JP">
                <a:latin typeface="Times New Roman" panose="02020603050405020304" pitchFamily="18" charset="0"/>
              </a:rPr>
              <a:t>MIT</a:t>
            </a:r>
            <a:r>
              <a:rPr lang="ja-JP" altLang="en-US">
                <a:latin typeface="Times New Roman" panose="02020603050405020304" pitchFamily="18" charset="0"/>
              </a:rPr>
              <a:t>とベル研が共同開発</a:t>
            </a:r>
          </a:p>
          <a:p>
            <a:pPr lvl="1" eaLnBrk="1" hangingPunct="1"/>
            <a:r>
              <a:rPr lang="en-US" altLang="ja-JP">
                <a:latin typeface="Times New Roman" panose="02020603050405020304" pitchFamily="18" charset="0"/>
              </a:rPr>
              <a:t>CTSS</a:t>
            </a:r>
            <a:r>
              <a:rPr lang="ja-JP" altLang="en-US">
                <a:latin typeface="Times New Roman" panose="02020603050405020304" pitchFamily="18" charset="0"/>
              </a:rPr>
              <a:t>の流れを汲む</a:t>
            </a:r>
            <a:r>
              <a:rPr lang="en-US" altLang="ja-JP">
                <a:latin typeface="Times New Roman" panose="02020603050405020304" pitchFamily="18" charset="0"/>
              </a:rPr>
              <a:t>OS</a:t>
            </a:r>
            <a:r>
              <a:rPr lang="ja-JP" altLang="en-US">
                <a:latin typeface="Times New Roman" panose="02020603050405020304" pitchFamily="18" charset="0"/>
              </a:rPr>
              <a:t>の原型</a:t>
            </a:r>
          </a:p>
          <a:p>
            <a:pPr lvl="2" eaLnBrk="1" hangingPunct="1"/>
            <a:r>
              <a:rPr lang="ja-JP" altLang="en-US">
                <a:latin typeface="Times New Roman" panose="02020603050405020304" pitchFamily="18" charset="0"/>
              </a:rPr>
              <a:t>仮想記憶, プロセスの概念, プロテクションの概念等の重要なアイデアが盛り込まれる</a:t>
            </a:r>
            <a:endParaRPr lang="en-US" altLang="ja-JP">
              <a:latin typeface="Times New Roman" panose="02020603050405020304" pitchFamily="18" charset="0"/>
            </a:endParaRPr>
          </a:p>
        </p:txBody>
      </p:sp>
      <p:sp>
        <p:nvSpPr>
          <p:cNvPr id="96282" name="Text Box 26"/>
          <p:cNvSpPr txBox="1">
            <a:spLocks noChangeArrowheads="1"/>
          </p:cNvSpPr>
          <p:nvPr/>
        </p:nvSpPr>
        <p:spPr bwMode="auto">
          <a:xfrm>
            <a:off x="1295400" y="4267200"/>
            <a:ext cx="3643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しかし実用化はせず</a:t>
            </a:r>
          </a:p>
        </p:txBody>
      </p:sp>
      <p:sp>
        <p:nvSpPr>
          <p:cNvPr id="96283" name="Text Box 27"/>
          <p:cNvSpPr txBox="1">
            <a:spLocks noChangeArrowheads="1"/>
          </p:cNvSpPr>
          <p:nvPr/>
        </p:nvSpPr>
        <p:spPr bwMode="auto">
          <a:xfrm>
            <a:off x="1752600" y="4953000"/>
            <a:ext cx="40862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1965年当時</a:t>
            </a:r>
          </a:p>
          <a:p>
            <a:pPr eaLnBrk="1" hangingPunct="1">
              <a:spcBef>
                <a:spcPct val="0"/>
              </a:spcBef>
              <a:buClr>
                <a:schemeClr val="tx2"/>
              </a:buClr>
              <a:buSzPct val="70000"/>
              <a:buFont typeface="Wingdings" panose="05000000000000000000" pitchFamily="2" charset="2"/>
              <a:buChar char="l"/>
            </a:pPr>
            <a:r>
              <a:rPr lang="ja-JP" altLang="en-US" sz="2800">
                <a:latin typeface="Times New Roman" panose="02020603050405020304" pitchFamily="18" charset="0"/>
              </a:rPr>
              <a:t> ハードウェア能力が無い</a:t>
            </a:r>
          </a:p>
          <a:p>
            <a:pPr eaLnBrk="1" hangingPunct="1">
              <a:spcBef>
                <a:spcPct val="0"/>
              </a:spcBef>
              <a:buClr>
                <a:schemeClr val="tx2"/>
              </a:buClr>
              <a:buSzPct val="70000"/>
              <a:buFont typeface="Wingdings" panose="05000000000000000000" pitchFamily="2" charset="2"/>
              <a:buChar char="l"/>
            </a:pPr>
            <a:r>
              <a:rPr lang="ja-JP" altLang="en-US" sz="2800">
                <a:latin typeface="Times New Roman" panose="02020603050405020304" pitchFamily="18" charset="0"/>
              </a:rPr>
              <a:t> ソフトウェア技術が無い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82"/>
                                        </p:tgtEl>
                                        <p:attrNameLst>
                                          <p:attrName>style.visibility</p:attrName>
                                        </p:attrNameLst>
                                      </p:cBhvr>
                                      <p:to>
                                        <p:strVal val="visible"/>
                                      </p:to>
                                    </p:set>
                                    <p:anim calcmode="lin" valueType="num">
                                      <p:cBhvr additive="base">
                                        <p:cTn id="7" dur="500" fill="hold"/>
                                        <p:tgtEl>
                                          <p:spTgt spid="96282"/>
                                        </p:tgtEl>
                                        <p:attrNameLst>
                                          <p:attrName>ppt_x</p:attrName>
                                        </p:attrNameLst>
                                      </p:cBhvr>
                                      <p:tavLst>
                                        <p:tav tm="0">
                                          <p:val>
                                            <p:strVal val="#ppt_x"/>
                                          </p:val>
                                        </p:tav>
                                        <p:tav tm="100000">
                                          <p:val>
                                            <p:strVal val="#ppt_x"/>
                                          </p:val>
                                        </p:tav>
                                      </p:tavLst>
                                    </p:anim>
                                    <p:anim calcmode="lin" valueType="num">
                                      <p:cBhvr additive="base">
                                        <p:cTn id="8" dur="500" fill="hold"/>
                                        <p:tgtEl>
                                          <p:spTgt spid="962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83"/>
                                        </p:tgtEl>
                                        <p:attrNameLst>
                                          <p:attrName>style.visibility</p:attrName>
                                        </p:attrNameLst>
                                      </p:cBhvr>
                                      <p:to>
                                        <p:strVal val="visible"/>
                                      </p:to>
                                    </p:set>
                                    <p:anim calcmode="lin" valueType="num">
                                      <p:cBhvr additive="base">
                                        <p:cTn id="13" dur="500" fill="hold"/>
                                        <p:tgtEl>
                                          <p:spTgt spid="96283"/>
                                        </p:tgtEl>
                                        <p:attrNameLst>
                                          <p:attrName>ppt_x</p:attrName>
                                        </p:attrNameLst>
                                      </p:cBhvr>
                                      <p:tavLst>
                                        <p:tav tm="0">
                                          <p:val>
                                            <p:strVal val="#ppt_x"/>
                                          </p:val>
                                        </p:tav>
                                        <p:tav tm="100000">
                                          <p:val>
                                            <p:strVal val="#ppt_x"/>
                                          </p:val>
                                        </p:tav>
                                      </p:tavLst>
                                    </p:anim>
                                    <p:anim calcmode="lin" valueType="num">
                                      <p:cBhvr additive="base">
                                        <p:cTn id="14" dur="500" fill="hold"/>
                                        <p:tgtEl>
                                          <p:spTgt spid="96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2" grpId="0" autoUpdateAnimBg="0"/>
      <p:bldP spid="9628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a:latin typeface="Times New Roman" panose="02020603050405020304" pitchFamily="18" charset="0"/>
              </a:rPr>
            </a:br>
            <a:r>
              <a:rPr lang="en-US" altLang="ja-JP">
                <a:latin typeface="Times New Roman" panose="02020603050405020304" pitchFamily="18" charset="0"/>
              </a:rPr>
              <a:t>UNICS </a:t>
            </a:r>
            <a:endParaRPr lang="ja-JP" altLang="en-US">
              <a:latin typeface="Times New Roman" panose="02020603050405020304" pitchFamily="18" charset="0"/>
            </a:endParaRPr>
          </a:p>
        </p:txBody>
      </p:sp>
      <p:sp>
        <p:nvSpPr>
          <p:cNvPr id="58371"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1968年ベル研が開発</a:t>
            </a:r>
          </a:p>
          <a:p>
            <a:pPr lvl="1" eaLnBrk="1" hangingPunct="1"/>
            <a:r>
              <a:rPr lang="en-US" altLang="ja-JP">
                <a:latin typeface="Times New Roman" panose="02020603050405020304" pitchFamily="18" charset="0"/>
              </a:rPr>
              <a:t>MULTICS</a:t>
            </a:r>
            <a:r>
              <a:rPr lang="ja-JP" altLang="en-US">
                <a:latin typeface="Times New Roman" panose="02020603050405020304" pitchFamily="18" charset="0"/>
              </a:rPr>
              <a:t>の失敗(複雑過ぎ, 大き過ぎ</a:t>
            </a:r>
            <a:r>
              <a:rPr lang="en-US" altLang="ja-JP">
                <a:latin typeface="Times New Roman" panose="02020603050405020304" pitchFamily="18" charset="0"/>
              </a:rPr>
              <a:t>)</a:t>
            </a:r>
            <a:r>
              <a:rPr lang="ja-JP" altLang="en-US">
                <a:latin typeface="Times New Roman" panose="02020603050405020304" pitchFamily="18" charset="0"/>
              </a:rPr>
              <a:t>を踏まえたシンプルで小さい</a:t>
            </a:r>
            <a:r>
              <a:rPr lang="en-US" altLang="ja-JP">
                <a:latin typeface="Times New Roman" panose="02020603050405020304" pitchFamily="18" charset="0"/>
              </a:rPr>
              <a:t>OS</a:t>
            </a:r>
          </a:p>
        </p:txBody>
      </p:sp>
      <p:sp>
        <p:nvSpPr>
          <p:cNvPr id="104452" name="Text Box 4"/>
          <p:cNvSpPr txBox="1">
            <a:spLocks noChangeArrowheads="1"/>
          </p:cNvSpPr>
          <p:nvPr/>
        </p:nvSpPr>
        <p:spPr bwMode="auto">
          <a:xfrm>
            <a:off x="1524000" y="3581400"/>
            <a:ext cx="3316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後に </a:t>
            </a:r>
            <a:r>
              <a:rPr lang="en-US" altLang="ja-JP">
                <a:latin typeface="Times New Roman" panose="02020603050405020304" pitchFamily="18" charset="0"/>
              </a:rPr>
              <a:t>UNIX </a:t>
            </a:r>
            <a:r>
              <a:rPr lang="ja-JP" altLang="en-US">
                <a:latin typeface="Times New Roman" panose="02020603050405020304" pitchFamily="18" charset="0"/>
              </a:rPr>
              <a:t>と改名</a:t>
            </a:r>
          </a:p>
        </p:txBody>
      </p:sp>
      <p:sp>
        <p:nvSpPr>
          <p:cNvPr id="104453" name="Text Box 5"/>
          <p:cNvSpPr txBox="1">
            <a:spLocks noChangeArrowheads="1"/>
          </p:cNvSpPr>
          <p:nvPr/>
        </p:nvSpPr>
        <p:spPr bwMode="auto">
          <a:xfrm>
            <a:off x="2124075" y="4365625"/>
            <a:ext cx="3248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ただし現在は巨大化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checkerboard(across)">
                                      <p:cBhvr>
                                        <p:cTn id="7" dur="500"/>
                                        <p:tgtEl>
                                          <p:spTgt spid="104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4453">
                                            <p:txEl>
                                              <p:pRg st="0" end="0"/>
                                            </p:txEl>
                                          </p:spTgt>
                                        </p:tgtEl>
                                        <p:attrNameLst>
                                          <p:attrName>style.visibility</p:attrName>
                                        </p:attrNameLst>
                                      </p:cBhvr>
                                      <p:to>
                                        <p:strVal val="visible"/>
                                      </p:to>
                                    </p:set>
                                    <p:anim calcmode="lin" valueType="num">
                                      <p:cBhvr additive="base">
                                        <p:cTn id="12" dur="500" fill="hold"/>
                                        <p:tgtEl>
                                          <p:spTgt spid="10445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44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50825"/>
            <a:ext cx="7772400" cy="1860550"/>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sz="3600">
                <a:latin typeface="Times New Roman" panose="02020603050405020304" pitchFamily="18" charset="0"/>
              </a:rPr>
            </a:br>
            <a:r>
              <a:rPr lang="ja-JP" altLang="en-US">
                <a:latin typeface="Times New Roman" panose="02020603050405020304" pitchFamily="18" charset="0"/>
              </a:rPr>
              <a:t>シミュレータ, エミュレータ</a:t>
            </a:r>
            <a:br>
              <a:rPr lang="ja-JP" altLang="en-US">
                <a:latin typeface="Times New Roman" panose="02020603050405020304" pitchFamily="18" charset="0"/>
              </a:rPr>
            </a:br>
            <a:r>
              <a:rPr lang="ja-JP" altLang="en-US" sz="3600">
                <a:latin typeface="Times New Roman" panose="02020603050405020304" pitchFamily="18" charset="0"/>
              </a:rPr>
              <a:t>(</a:t>
            </a:r>
            <a:r>
              <a:rPr lang="en-US" altLang="ja-JP" sz="3600">
                <a:latin typeface="Times New Roman" panose="02020603050405020304" pitchFamily="18" charset="0"/>
              </a:rPr>
              <a:t>simulator, emulator)</a:t>
            </a:r>
          </a:p>
        </p:txBody>
      </p:sp>
      <p:sp>
        <p:nvSpPr>
          <p:cNvPr id="59395" name="Rectangle 3"/>
          <p:cNvSpPr>
            <a:spLocks noGrp="1" noChangeArrowheads="1"/>
          </p:cNvSpPr>
          <p:nvPr>
            <p:ph type="body" idx="1"/>
          </p:nvPr>
        </p:nvSpPr>
        <p:spPr>
          <a:xfrm>
            <a:off x="685800" y="1981200"/>
            <a:ext cx="7772400" cy="762000"/>
          </a:xfrm>
        </p:spPr>
        <p:txBody>
          <a:bodyPr/>
          <a:lstStyle/>
          <a:p>
            <a:pPr eaLnBrk="1" hangingPunct="1"/>
            <a:r>
              <a:rPr lang="ja-JP" altLang="en-US">
                <a:latin typeface="Times New Roman" panose="02020603050405020304" pitchFamily="18" charset="0"/>
              </a:rPr>
              <a:t>他の計算機の命令をシミュレート可能</a:t>
            </a:r>
          </a:p>
        </p:txBody>
      </p:sp>
      <p:grpSp>
        <p:nvGrpSpPr>
          <p:cNvPr id="98311" name="Group 7"/>
          <p:cNvGrpSpPr>
            <a:grpSpLocks/>
          </p:cNvGrpSpPr>
          <p:nvPr/>
        </p:nvGrpSpPr>
        <p:grpSpPr bwMode="auto">
          <a:xfrm>
            <a:off x="1828800" y="4267200"/>
            <a:ext cx="1250950" cy="1371600"/>
            <a:chOff x="1296" y="2784"/>
            <a:chExt cx="788" cy="864"/>
          </a:xfrm>
        </p:grpSpPr>
        <p:sp>
          <p:nvSpPr>
            <p:cNvPr id="59404" name="server"/>
            <p:cNvSpPr>
              <a:spLocks noChangeAspect="1" noEditPoints="1" noChangeArrowheads="1"/>
            </p:cNvSpPr>
            <p:nvPr/>
          </p:nvSpPr>
          <p:spPr bwMode="auto">
            <a:xfrm>
              <a:off x="1392" y="278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9405" name="Text Box 6"/>
            <p:cNvSpPr txBox="1">
              <a:spLocks noChangeArrowheads="1"/>
            </p:cNvSpPr>
            <p:nvPr/>
          </p:nvSpPr>
          <p:spPr bwMode="auto">
            <a:xfrm>
              <a:off x="1296" y="336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計算機1</a:t>
              </a:r>
            </a:p>
          </p:txBody>
        </p:sp>
      </p:grpSp>
      <p:sp>
        <p:nvSpPr>
          <p:cNvPr id="98313" name="Rectangle 9"/>
          <p:cNvSpPr>
            <a:spLocks noChangeArrowheads="1"/>
          </p:cNvSpPr>
          <p:nvPr/>
        </p:nvSpPr>
        <p:spPr bwMode="auto">
          <a:xfrm>
            <a:off x="1066800" y="3352800"/>
            <a:ext cx="2819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計算機1用プログラム</a:t>
            </a:r>
          </a:p>
        </p:txBody>
      </p:sp>
      <p:grpSp>
        <p:nvGrpSpPr>
          <p:cNvPr id="98314" name="Group 10"/>
          <p:cNvGrpSpPr>
            <a:grpSpLocks/>
          </p:cNvGrpSpPr>
          <p:nvPr/>
        </p:nvGrpSpPr>
        <p:grpSpPr bwMode="auto">
          <a:xfrm>
            <a:off x="5486400" y="4267200"/>
            <a:ext cx="1250950" cy="1371600"/>
            <a:chOff x="1296" y="2784"/>
            <a:chExt cx="788" cy="864"/>
          </a:xfrm>
        </p:grpSpPr>
        <p:sp>
          <p:nvSpPr>
            <p:cNvPr id="59402" name="server"/>
            <p:cNvSpPr>
              <a:spLocks noChangeAspect="1" noEditPoints="1" noChangeArrowheads="1"/>
            </p:cNvSpPr>
            <p:nvPr/>
          </p:nvSpPr>
          <p:spPr bwMode="auto">
            <a:xfrm>
              <a:off x="1392" y="2784"/>
              <a:ext cx="571" cy="5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57 w 21600"/>
                <a:gd name="T25" fmla="*/ 22470 h 21600"/>
                <a:gd name="T26" fmla="*/ 21070 w 21600"/>
                <a:gd name="T27" fmla="*/ 2829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59403" name="Text Box 12"/>
            <p:cNvSpPr txBox="1">
              <a:spLocks noChangeArrowheads="1"/>
            </p:cNvSpPr>
            <p:nvPr/>
          </p:nvSpPr>
          <p:spPr bwMode="auto">
            <a:xfrm>
              <a:off x="1296" y="3360"/>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計算機2</a:t>
              </a:r>
            </a:p>
          </p:txBody>
        </p:sp>
      </p:grpSp>
      <p:sp>
        <p:nvSpPr>
          <p:cNvPr id="98317" name="Rectangle 13"/>
          <p:cNvSpPr>
            <a:spLocks noChangeArrowheads="1"/>
          </p:cNvSpPr>
          <p:nvPr/>
        </p:nvSpPr>
        <p:spPr bwMode="auto">
          <a:xfrm>
            <a:off x="4648200" y="3048000"/>
            <a:ext cx="2819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計算機1用プログラム</a:t>
            </a:r>
          </a:p>
        </p:txBody>
      </p:sp>
      <p:sp>
        <p:nvSpPr>
          <p:cNvPr id="98318" name="Rectangle 14"/>
          <p:cNvSpPr>
            <a:spLocks noChangeArrowheads="1"/>
          </p:cNvSpPr>
          <p:nvPr/>
        </p:nvSpPr>
        <p:spPr bwMode="auto">
          <a:xfrm>
            <a:off x="4495800" y="3657600"/>
            <a:ext cx="3048000" cy="533400"/>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計算機1のシミュレータ</a:t>
            </a:r>
          </a:p>
        </p:txBody>
      </p:sp>
      <p:sp>
        <p:nvSpPr>
          <p:cNvPr id="98319" name="Text Box 15"/>
          <p:cNvSpPr txBox="1">
            <a:spLocks noChangeArrowheads="1"/>
          </p:cNvSpPr>
          <p:nvPr/>
        </p:nvSpPr>
        <p:spPr bwMode="auto">
          <a:xfrm>
            <a:off x="1116013" y="5949950"/>
            <a:ext cx="7118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異なる計算機で同一のソフトウェアが使用可能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11"/>
                                        </p:tgtEl>
                                        <p:attrNameLst>
                                          <p:attrName>style.visibility</p:attrName>
                                        </p:attrNameLst>
                                      </p:cBhvr>
                                      <p:to>
                                        <p:strVal val="visible"/>
                                      </p:to>
                                    </p:set>
                                    <p:animEffect transition="in" filter="checkerboard(across)">
                                      <p:cBhvr>
                                        <p:cTn id="7" dur="500"/>
                                        <p:tgtEl>
                                          <p:spTgt spid="98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13"/>
                                        </p:tgtEl>
                                        <p:attrNameLst>
                                          <p:attrName>style.visibility</p:attrName>
                                        </p:attrNameLst>
                                      </p:cBhvr>
                                      <p:to>
                                        <p:strVal val="visible"/>
                                      </p:to>
                                    </p:set>
                                    <p:animEffect transition="in" filter="checkerboard(across)">
                                      <p:cBhvr>
                                        <p:cTn id="12" dur="500"/>
                                        <p:tgtEl>
                                          <p:spTgt spid="983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8314"/>
                                        </p:tgtEl>
                                        <p:attrNameLst>
                                          <p:attrName>style.visibility</p:attrName>
                                        </p:attrNameLst>
                                      </p:cBhvr>
                                      <p:to>
                                        <p:strVal val="visible"/>
                                      </p:to>
                                    </p:set>
                                    <p:animEffect transition="in" filter="checkerboard(across)">
                                      <p:cBhvr>
                                        <p:cTn id="17" dur="500"/>
                                        <p:tgtEl>
                                          <p:spTgt spid="983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8318"/>
                                        </p:tgtEl>
                                        <p:attrNameLst>
                                          <p:attrName>style.visibility</p:attrName>
                                        </p:attrNameLst>
                                      </p:cBhvr>
                                      <p:to>
                                        <p:strVal val="visible"/>
                                      </p:to>
                                    </p:set>
                                    <p:animEffect transition="in" filter="checkerboard(across)">
                                      <p:cBhvr>
                                        <p:cTn id="22" dur="500"/>
                                        <p:tgtEl>
                                          <p:spTgt spid="98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8317"/>
                                        </p:tgtEl>
                                        <p:attrNameLst>
                                          <p:attrName>style.visibility</p:attrName>
                                        </p:attrNameLst>
                                      </p:cBhvr>
                                      <p:to>
                                        <p:strVal val="visible"/>
                                      </p:to>
                                    </p:set>
                                    <p:animEffect transition="in" filter="checkerboard(across)">
                                      <p:cBhvr>
                                        <p:cTn id="27" dur="500"/>
                                        <p:tgtEl>
                                          <p:spTgt spid="983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8319">
                                            <p:txEl>
                                              <p:pRg st="0" end="0"/>
                                            </p:txEl>
                                          </p:spTgt>
                                        </p:tgtEl>
                                        <p:attrNameLst>
                                          <p:attrName>style.visibility</p:attrName>
                                        </p:attrNameLst>
                                      </p:cBhvr>
                                      <p:to>
                                        <p:strVal val="visible"/>
                                      </p:to>
                                    </p:set>
                                    <p:anim calcmode="lin" valueType="num">
                                      <p:cBhvr additive="base">
                                        <p:cTn id="32" dur="500" fill="hold"/>
                                        <p:tgtEl>
                                          <p:spTgt spid="9831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83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animBg="1" autoUpdateAnimBg="0"/>
      <p:bldP spid="98317" grpId="0" animBg="1" autoUpdateAnimBg="0"/>
      <p:bldP spid="98318"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の歴史(第3世代) :</a:t>
            </a:r>
            <a:br>
              <a:rPr lang="ja-JP" altLang="en-US" sz="3600">
                <a:latin typeface="Times New Roman" panose="02020603050405020304" pitchFamily="18" charset="0"/>
              </a:rPr>
            </a:br>
            <a:r>
              <a:rPr lang="ja-JP" altLang="en-US">
                <a:latin typeface="Times New Roman" panose="02020603050405020304" pitchFamily="18" charset="0"/>
              </a:rPr>
              <a:t>シミュレータ, エミュレータ</a:t>
            </a:r>
            <a:endParaRPr lang="en-US" altLang="ja-JP">
              <a:latin typeface="Times New Roman" panose="02020603050405020304" pitchFamily="18" charset="0"/>
            </a:endParaRPr>
          </a:p>
        </p:txBody>
      </p:sp>
      <p:graphicFrame>
        <p:nvGraphicFramePr>
          <p:cNvPr id="99384" name="Group 56"/>
          <p:cNvGraphicFramePr>
            <a:graphicFrameLocks noGrp="1"/>
          </p:cNvGraphicFramePr>
          <p:nvPr>
            <p:extLst>
              <p:ext uri="{D42A27DB-BD31-4B8C-83A1-F6EECF244321}">
                <p14:modId xmlns:p14="http://schemas.microsoft.com/office/powerpoint/2010/main" val="1033300245"/>
              </p:ext>
            </p:extLst>
          </p:nvPr>
        </p:nvGraphicFramePr>
        <p:xfrm>
          <a:off x="463389" y="2348880"/>
          <a:ext cx="8217222" cy="3741753"/>
        </p:xfrm>
        <a:graphic>
          <a:graphicData uri="http://schemas.openxmlformats.org/drawingml/2006/table">
            <a:tbl>
              <a:tblPr/>
              <a:tblGrid>
                <a:gridCol w="2121222">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77877">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シミュレータ</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エミュレータ</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45">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構成</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ソフトウェア</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マイクロプログラム</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機械語</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77">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実行速度</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遅い</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速い</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77">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費用</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安い</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高い</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7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開発難易度</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低い</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高い</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1151206"/>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800100"/>
            <a:ext cx="7772400" cy="762000"/>
          </a:xfrm>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の歴史(第4世代)</a:t>
            </a:r>
          </a:p>
        </p:txBody>
      </p:sp>
      <p:sp>
        <p:nvSpPr>
          <p:cNvPr id="61443" name="Rectangle 3"/>
          <p:cNvSpPr>
            <a:spLocks noGrp="1" noChangeArrowheads="1"/>
          </p:cNvSpPr>
          <p:nvPr>
            <p:ph type="body" idx="1"/>
          </p:nvPr>
        </p:nvSpPr>
        <p:spPr/>
        <p:txBody>
          <a:bodyPr/>
          <a:lstStyle/>
          <a:p>
            <a:pPr eaLnBrk="1" hangingPunct="1"/>
            <a:r>
              <a:rPr lang="ja-JP" altLang="en-US">
                <a:latin typeface="Times New Roman" panose="02020603050405020304" pitchFamily="18" charset="0"/>
              </a:rPr>
              <a:t>第4世代(1970年代後半)</a:t>
            </a:r>
          </a:p>
          <a:p>
            <a:pPr lvl="1" eaLnBrk="1" hangingPunct="1"/>
            <a:r>
              <a:rPr lang="ja-JP" altLang="en-US">
                <a:latin typeface="Times New Roman" panose="02020603050405020304" pitchFamily="18" charset="0"/>
              </a:rPr>
              <a:t>計算機ネットワーク</a:t>
            </a:r>
          </a:p>
          <a:p>
            <a:pPr lvl="1" eaLnBrk="1" hangingPunct="1"/>
            <a:r>
              <a:rPr lang="ja-JP" altLang="en-US">
                <a:latin typeface="Times New Roman" panose="02020603050405020304" pitchFamily="18" charset="0"/>
              </a:rPr>
              <a:t>オンライン処理</a:t>
            </a:r>
          </a:p>
          <a:p>
            <a:pPr lvl="1" eaLnBrk="1" hangingPunct="1"/>
            <a:r>
              <a:rPr lang="ja-JP" altLang="en-US">
                <a:latin typeface="Times New Roman" panose="02020603050405020304" pitchFamily="18" charset="0"/>
              </a:rPr>
              <a:t>データベース</a:t>
            </a:r>
          </a:p>
          <a:p>
            <a:pPr lvl="1" eaLnBrk="1" hangingPunct="1"/>
            <a:r>
              <a:rPr lang="ja-JP" altLang="en-US">
                <a:latin typeface="Times New Roman" panose="02020603050405020304" pitchFamily="18" charset="0"/>
              </a:rPr>
              <a:t>パーソナルコンピュータ</a:t>
            </a:r>
          </a:p>
          <a:p>
            <a:pPr lvl="1" eaLnBrk="1" hangingPunct="1"/>
            <a:r>
              <a:rPr lang="ja-JP" altLang="en-US">
                <a:latin typeface="Times New Roman" panose="02020603050405020304" pitchFamily="18" charset="0"/>
              </a:rPr>
              <a:t>ワークステーション</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の歴史(第4世代) :</a:t>
            </a:r>
            <a:br>
              <a:rPr lang="ja-JP" altLang="en-US" sz="3600">
                <a:latin typeface="Times New Roman" panose="02020603050405020304" pitchFamily="18" charset="0"/>
              </a:rPr>
            </a:br>
            <a:r>
              <a:rPr lang="ja-JP" altLang="en-US">
                <a:latin typeface="Times New Roman" panose="02020603050405020304" pitchFamily="18" charset="0"/>
              </a:rPr>
              <a:t>計算機ネットワーク</a:t>
            </a:r>
            <a:endParaRPr lang="en-US" altLang="ja-JP">
              <a:latin typeface="Times New Roman" panose="02020603050405020304" pitchFamily="18" charset="0"/>
            </a:endParaRPr>
          </a:p>
        </p:txBody>
      </p:sp>
      <p:sp>
        <p:nvSpPr>
          <p:cNvPr id="62467" name="server"/>
          <p:cNvSpPr>
            <a:spLocks noEditPoints="1" noChangeArrowheads="1"/>
          </p:cNvSpPr>
          <p:nvPr/>
        </p:nvSpPr>
        <p:spPr bwMode="auto">
          <a:xfrm>
            <a:off x="1066800" y="2819400"/>
            <a:ext cx="1809750" cy="180975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62468" name="Text Box 21"/>
          <p:cNvSpPr txBox="1">
            <a:spLocks noChangeArrowheads="1"/>
          </p:cNvSpPr>
          <p:nvPr/>
        </p:nvSpPr>
        <p:spPr bwMode="auto">
          <a:xfrm>
            <a:off x="609600" y="205740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第3世代以前の計算機</a:t>
            </a:r>
          </a:p>
        </p:txBody>
      </p:sp>
      <p:sp>
        <p:nvSpPr>
          <p:cNvPr id="103446" name="Text Box 22"/>
          <p:cNvSpPr txBox="1">
            <a:spLocks noChangeArrowheads="1"/>
          </p:cNvSpPr>
          <p:nvPr/>
        </p:nvSpPr>
        <p:spPr bwMode="auto">
          <a:xfrm>
            <a:off x="533400" y="5105400"/>
            <a:ext cx="3151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スタンドアローンで使用</a:t>
            </a:r>
          </a:p>
        </p:txBody>
      </p:sp>
      <p:grpSp>
        <p:nvGrpSpPr>
          <p:cNvPr id="103454" name="Group 30"/>
          <p:cNvGrpSpPr>
            <a:grpSpLocks/>
          </p:cNvGrpSpPr>
          <p:nvPr/>
        </p:nvGrpSpPr>
        <p:grpSpPr bwMode="auto">
          <a:xfrm>
            <a:off x="4495800" y="3048000"/>
            <a:ext cx="3048000" cy="1828800"/>
            <a:chOff x="2976" y="1776"/>
            <a:chExt cx="1920" cy="1152"/>
          </a:xfrm>
        </p:grpSpPr>
        <p:sp>
          <p:nvSpPr>
            <p:cNvPr id="62478" name="Line 24"/>
            <p:cNvSpPr>
              <a:spLocks noChangeShapeType="1"/>
            </p:cNvSpPr>
            <p:nvPr/>
          </p:nvSpPr>
          <p:spPr bwMode="auto">
            <a:xfrm>
              <a:off x="3216" y="1776"/>
              <a:ext cx="1488"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479" name="Line 25"/>
            <p:cNvSpPr>
              <a:spLocks noChangeShapeType="1"/>
            </p:cNvSpPr>
            <p:nvPr/>
          </p:nvSpPr>
          <p:spPr bwMode="auto">
            <a:xfrm flipH="1">
              <a:off x="3216" y="1776"/>
              <a:ext cx="1488" cy="11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480" name="Oval 23"/>
            <p:cNvSpPr>
              <a:spLocks noChangeArrowheads="1"/>
            </p:cNvSpPr>
            <p:nvPr/>
          </p:nvSpPr>
          <p:spPr bwMode="auto">
            <a:xfrm>
              <a:off x="2976" y="2064"/>
              <a:ext cx="1920" cy="5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計算機ネットワーク</a:t>
              </a:r>
            </a:p>
          </p:txBody>
        </p:sp>
      </p:grpSp>
      <p:pic>
        <p:nvPicPr>
          <p:cNvPr id="62471" name="Picture 26"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908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7"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5908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8"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29"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5720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31"/>
          <p:cNvSpPr txBox="1">
            <a:spLocks noChangeArrowheads="1"/>
          </p:cNvSpPr>
          <p:nvPr/>
        </p:nvSpPr>
        <p:spPr bwMode="auto">
          <a:xfrm>
            <a:off x="4495800" y="2057400"/>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第4世代以降の計算機</a:t>
            </a:r>
          </a:p>
        </p:txBody>
      </p:sp>
      <p:sp useBgFill="1">
        <p:nvSpPr>
          <p:cNvPr id="103457" name="Text Box 33"/>
          <p:cNvSpPr txBox="1">
            <a:spLocks noChangeArrowheads="1"/>
          </p:cNvSpPr>
          <p:nvPr/>
        </p:nvSpPr>
        <p:spPr bwMode="auto">
          <a:xfrm>
            <a:off x="1981200" y="6278563"/>
            <a:ext cx="4689475" cy="579437"/>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a:latin typeface="Times New Roman" panose="02020603050405020304" pitchFamily="18" charset="0"/>
              </a:rPr>
              <a:t>LAN</a:t>
            </a:r>
            <a:r>
              <a:rPr lang="en-US" altLang="ja-JP" sz="2400">
                <a:latin typeface="Times New Roman" panose="02020603050405020304" pitchFamily="18" charset="0"/>
              </a:rPr>
              <a:t>(local area network)</a:t>
            </a:r>
            <a:r>
              <a:rPr lang="ja-JP" altLang="en-US">
                <a:latin typeface="Times New Roman" panose="02020603050405020304" pitchFamily="18" charset="0"/>
              </a:rPr>
              <a:t>が誕生</a:t>
            </a:r>
          </a:p>
        </p:txBody>
      </p:sp>
      <p:sp>
        <p:nvSpPr>
          <p:cNvPr id="103456" name="Text Box 32"/>
          <p:cNvSpPr txBox="1">
            <a:spLocks noChangeArrowheads="1"/>
          </p:cNvSpPr>
          <p:nvPr/>
        </p:nvSpPr>
        <p:spPr bwMode="auto">
          <a:xfrm>
            <a:off x="4343400" y="5410200"/>
            <a:ext cx="4024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計算機ネットワークで接続して</a:t>
            </a:r>
          </a:p>
          <a:p>
            <a:pPr eaLnBrk="1" hangingPunct="1">
              <a:spcBef>
                <a:spcPct val="0"/>
              </a:spcBef>
              <a:buSzTx/>
              <a:buFontTx/>
              <a:buNone/>
            </a:pPr>
            <a:r>
              <a:rPr lang="ja-JP" altLang="en-US" sz="2400">
                <a:latin typeface="Times New Roman" panose="02020603050405020304" pitchFamily="18" charset="0"/>
              </a:rPr>
              <a:t>互いに通信を行う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46"/>
                                        </p:tgtEl>
                                        <p:attrNameLst>
                                          <p:attrName>style.visibility</p:attrName>
                                        </p:attrNameLst>
                                      </p:cBhvr>
                                      <p:to>
                                        <p:strVal val="visible"/>
                                      </p:to>
                                    </p:set>
                                    <p:animEffect transition="in" filter="checkerboard(across)">
                                      <p:cBhvr>
                                        <p:cTn id="7" dur="500"/>
                                        <p:tgtEl>
                                          <p:spTgt spid="103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3454"/>
                                        </p:tgtEl>
                                        <p:attrNameLst>
                                          <p:attrName>style.visibility</p:attrName>
                                        </p:attrNameLst>
                                      </p:cBhvr>
                                      <p:to>
                                        <p:strVal val="visible"/>
                                      </p:to>
                                    </p:set>
                                    <p:animEffect transition="in" filter="checkerboard(across)">
                                      <p:cBhvr>
                                        <p:cTn id="12" dur="500"/>
                                        <p:tgtEl>
                                          <p:spTgt spid="1034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3456"/>
                                        </p:tgtEl>
                                        <p:attrNameLst>
                                          <p:attrName>style.visibility</p:attrName>
                                        </p:attrNameLst>
                                      </p:cBhvr>
                                      <p:to>
                                        <p:strVal val="visible"/>
                                      </p:to>
                                    </p:set>
                                    <p:animEffect transition="in" filter="checkerboard(across)">
                                      <p:cBhvr>
                                        <p:cTn id="17" dur="500"/>
                                        <p:tgtEl>
                                          <p:spTgt spid="1034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3457"/>
                                        </p:tgtEl>
                                        <p:attrNameLst>
                                          <p:attrName>style.visibility</p:attrName>
                                        </p:attrNameLst>
                                      </p:cBhvr>
                                      <p:to>
                                        <p:strVal val="visible"/>
                                      </p:to>
                                    </p:set>
                                    <p:anim calcmode="lin" valueType="num">
                                      <p:cBhvr additive="base">
                                        <p:cTn id="22" dur="500" fill="hold"/>
                                        <p:tgtEl>
                                          <p:spTgt spid="103457"/>
                                        </p:tgtEl>
                                        <p:attrNameLst>
                                          <p:attrName>ppt_x</p:attrName>
                                        </p:attrNameLst>
                                      </p:cBhvr>
                                      <p:tavLst>
                                        <p:tav tm="0">
                                          <p:val>
                                            <p:strVal val="#ppt_x"/>
                                          </p:val>
                                        </p:tav>
                                        <p:tav tm="100000">
                                          <p:val>
                                            <p:strVal val="#ppt_x"/>
                                          </p:val>
                                        </p:tav>
                                      </p:tavLst>
                                    </p:anim>
                                    <p:anim calcmode="lin" valueType="num">
                                      <p:cBhvr additive="base">
                                        <p:cTn id="23" dur="500" fill="hold"/>
                                        <p:tgtEl>
                                          <p:spTgt spid="103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6" grpId="0" autoUpdateAnimBg="0"/>
      <p:bldP spid="103457" grpId="0" animBg="1" autoUpdateAnimBg="0"/>
      <p:bldP spid="103456"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の歴史(第4世代) :</a:t>
            </a:r>
            <a:br>
              <a:rPr lang="ja-JP" altLang="en-US" sz="3600">
                <a:latin typeface="Times New Roman" panose="02020603050405020304" pitchFamily="18" charset="0"/>
              </a:rPr>
            </a:br>
            <a:r>
              <a:rPr lang="ja-JP" altLang="en-US">
                <a:latin typeface="Times New Roman" panose="02020603050405020304" pitchFamily="18" charset="0"/>
              </a:rPr>
              <a:t>計算機ネットワーク</a:t>
            </a:r>
            <a:endParaRPr lang="en-US" altLang="ja-JP">
              <a:latin typeface="Times New Roman" panose="02020603050405020304" pitchFamily="18" charset="0"/>
            </a:endParaRPr>
          </a:p>
        </p:txBody>
      </p:sp>
      <p:graphicFrame>
        <p:nvGraphicFramePr>
          <p:cNvPr id="102444" name="Group 44"/>
          <p:cNvGraphicFramePr>
            <a:graphicFrameLocks noGrp="1"/>
          </p:cNvGraphicFramePr>
          <p:nvPr/>
        </p:nvGraphicFramePr>
        <p:xfrm>
          <a:off x="304800" y="1981200"/>
          <a:ext cx="8382000" cy="4023160"/>
        </p:xfrm>
        <a:graphic>
          <a:graphicData uri="http://schemas.openxmlformats.org/drawingml/2006/table">
            <a:tbl>
              <a:tblPr/>
              <a:tblGrid>
                <a:gridCol w="2057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118854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1970年代初期</a:t>
                      </a:r>
                      <a:endPar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ハワイ大学で研究され、「</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Alohanet」</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が開発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ハワイ諸島の端末が共有無線周波数帯へ構造化アクセス</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82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1972年</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米</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Xerox</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社の</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PARC</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が自社</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PC（Alto）</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用に「</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Alto Aloha Network」</a:t>
                      </a: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823">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1973</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年</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Alto</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以外のコンピュータにも対応させ、「</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Ethernet」</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と命名</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540">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1980年</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tx2"/>
                        </a:buClr>
                        <a:buSzPct val="7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hlink"/>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1"/>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accent2"/>
                        </a:buClr>
                        <a:buSzPct val="6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米</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DEC</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社、米</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Intel</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社、米</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Xerox</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社の3社連合（</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DIX）</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によって、最初の</a:t>
                      </a: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イーサネット</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規格が発表される</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の歴史(第4世代) :</a:t>
            </a:r>
            <a:br>
              <a:rPr lang="ja-JP" altLang="en-US" sz="3600">
                <a:latin typeface="Times New Roman" panose="02020603050405020304" pitchFamily="18" charset="0"/>
              </a:rPr>
            </a:br>
            <a:r>
              <a:rPr lang="ja-JP" altLang="en-US">
                <a:latin typeface="Times New Roman" panose="02020603050405020304" pitchFamily="18" charset="0"/>
              </a:rPr>
              <a:t>オンライン処理</a:t>
            </a:r>
            <a:endParaRPr lang="en-US" altLang="ja-JP">
              <a:latin typeface="Times New Roman" panose="02020603050405020304" pitchFamily="18" charset="0"/>
            </a:endParaRPr>
          </a:p>
        </p:txBody>
      </p:sp>
      <p:sp>
        <p:nvSpPr>
          <p:cNvPr id="64515" name="Line 21"/>
          <p:cNvSpPr>
            <a:spLocks noChangeShapeType="1"/>
          </p:cNvSpPr>
          <p:nvPr/>
        </p:nvSpPr>
        <p:spPr bwMode="auto">
          <a:xfrm>
            <a:off x="1828800" y="3352800"/>
            <a:ext cx="464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516" name="Line 22"/>
          <p:cNvSpPr>
            <a:spLocks noChangeShapeType="1"/>
          </p:cNvSpPr>
          <p:nvPr/>
        </p:nvSpPr>
        <p:spPr bwMode="auto">
          <a:xfrm>
            <a:off x="4191000" y="3352800"/>
            <a:ext cx="14478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517" name="Line 23"/>
          <p:cNvSpPr>
            <a:spLocks noChangeShapeType="1"/>
          </p:cNvSpPr>
          <p:nvPr/>
        </p:nvSpPr>
        <p:spPr bwMode="auto">
          <a:xfrm flipH="1">
            <a:off x="2667000" y="3352800"/>
            <a:ext cx="14478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518" name="Oval 20"/>
          <p:cNvSpPr>
            <a:spLocks noChangeArrowheads="1"/>
          </p:cNvSpPr>
          <p:nvPr/>
        </p:nvSpPr>
        <p:spPr bwMode="auto">
          <a:xfrm>
            <a:off x="2590800" y="2667000"/>
            <a:ext cx="32004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計算機ネットワーク</a:t>
            </a:r>
          </a:p>
        </p:txBody>
      </p:sp>
      <p:pic>
        <p:nvPicPr>
          <p:cNvPr id="64519" name="Picture 24"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5" descr="icon-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910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6" descr="icon-pr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91000"/>
            <a:ext cx="1714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27" descr="icon-ser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895600"/>
            <a:ext cx="5143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28"/>
          <p:cNvSpPr txBox="1">
            <a:spLocks noChangeArrowheads="1"/>
          </p:cNvSpPr>
          <p:nvPr/>
        </p:nvSpPr>
        <p:spPr bwMode="auto">
          <a:xfrm>
            <a:off x="5943600" y="3657600"/>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サーバ</a:t>
            </a:r>
          </a:p>
        </p:txBody>
      </p:sp>
      <p:sp>
        <p:nvSpPr>
          <p:cNvPr id="64524" name="Text Box 29"/>
          <p:cNvSpPr txBox="1">
            <a:spLocks noChangeArrowheads="1"/>
          </p:cNvSpPr>
          <p:nvPr/>
        </p:nvSpPr>
        <p:spPr bwMode="auto">
          <a:xfrm>
            <a:off x="4876800" y="5029200"/>
            <a:ext cx="117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プリンタ</a:t>
            </a:r>
          </a:p>
        </p:txBody>
      </p:sp>
      <p:sp>
        <p:nvSpPr>
          <p:cNvPr id="64525" name="Text Box 30"/>
          <p:cNvSpPr txBox="1">
            <a:spLocks noChangeArrowheads="1"/>
          </p:cNvSpPr>
          <p:nvPr/>
        </p:nvSpPr>
        <p:spPr bwMode="auto">
          <a:xfrm>
            <a:off x="1676400" y="49530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他の計算機</a:t>
            </a:r>
          </a:p>
        </p:txBody>
      </p:sp>
      <p:sp>
        <p:nvSpPr>
          <p:cNvPr id="105503" name="Line 31"/>
          <p:cNvSpPr>
            <a:spLocks noChangeShapeType="1"/>
          </p:cNvSpPr>
          <p:nvPr/>
        </p:nvSpPr>
        <p:spPr bwMode="auto">
          <a:xfrm>
            <a:off x="2362200" y="3429000"/>
            <a:ext cx="1524000" cy="0"/>
          </a:xfrm>
          <a:prstGeom prst="line">
            <a:avLst/>
          </a:prstGeom>
          <a:noFill/>
          <a:ln w="5715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504" name="Line 32"/>
          <p:cNvSpPr>
            <a:spLocks noChangeShapeType="1"/>
          </p:cNvSpPr>
          <p:nvPr/>
        </p:nvSpPr>
        <p:spPr bwMode="auto">
          <a:xfrm flipH="1">
            <a:off x="2971800" y="3429000"/>
            <a:ext cx="914400" cy="762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505" name="Line 33"/>
          <p:cNvSpPr>
            <a:spLocks noChangeShapeType="1"/>
          </p:cNvSpPr>
          <p:nvPr/>
        </p:nvSpPr>
        <p:spPr bwMode="auto">
          <a:xfrm>
            <a:off x="2362200" y="3352800"/>
            <a:ext cx="1828800" cy="0"/>
          </a:xfrm>
          <a:prstGeom prst="line">
            <a:avLst/>
          </a:prstGeom>
          <a:noFill/>
          <a:ln w="381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506" name="Line 34"/>
          <p:cNvSpPr>
            <a:spLocks noChangeShapeType="1"/>
          </p:cNvSpPr>
          <p:nvPr/>
        </p:nvSpPr>
        <p:spPr bwMode="auto">
          <a:xfrm>
            <a:off x="4191000" y="3352800"/>
            <a:ext cx="914400" cy="7620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507" name="Line 35"/>
          <p:cNvSpPr>
            <a:spLocks noChangeShapeType="1"/>
          </p:cNvSpPr>
          <p:nvPr/>
        </p:nvSpPr>
        <p:spPr bwMode="auto">
          <a:xfrm>
            <a:off x="2362200" y="3276600"/>
            <a:ext cx="3657600" cy="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5508" name="Text Box 36"/>
          <p:cNvSpPr txBox="1">
            <a:spLocks noChangeArrowheads="1"/>
          </p:cNvSpPr>
          <p:nvPr/>
        </p:nvSpPr>
        <p:spPr bwMode="auto">
          <a:xfrm>
            <a:off x="3429000" y="5638800"/>
            <a:ext cx="46783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計算機ネットワークを通して</a:t>
            </a:r>
          </a:p>
          <a:p>
            <a:pPr eaLnBrk="1" hangingPunct="1">
              <a:spcBef>
                <a:spcPct val="0"/>
              </a:spcBef>
              <a:buSzTx/>
              <a:buFontTx/>
              <a:buNone/>
            </a:pPr>
            <a:r>
              <a:rPr lang="ja-JP" altLang="en-US" sz="2800">
                <a:latin typeface="Times New Roman" panose="02020603050405020304" pitchFamily="18" charset="0"/>
              </a:rPr>
              <a:t>様々な処理を行うことができる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503"/>
                                        </p:tgtEl>
                                        <p:attrNameLst>
                                          <p:attrName>style.visibility</p:attrName>
                                        </p:attrNameLst>
                                      </p:cBhvr>
                                      <p:to>
                                        <p:strVal val="visible"/>
                                      </p:to>
                                    </p:set>
                                    <p:animEffect transition="in" filter="wipe(left)">
                                      <p:cBhvr>
                                        <p:cTn id="7" dur="500"/>
                                        <p:tgtEl>
                                          <p:spTgt spid="105503"/>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5504"/>
                                        </p:tgtEl>
                                        <p:attrNameLst>
                                          <p:attrName>style.visibility</p:attrName>
                                        </p:attrNameLst>
                                      </p:cBhvr>
                                      <p:to>
                                        <p:strVal val="visible"/>
                                      </p:to>
                                    </p:set>
                                    <p:animEffect transition="in" filter="wipe(right)">
                                      <p:cBhvr>
                                        <p:cTn id="11" dur="500"/>
                                        <p:tgtEl>
                                          <p:spTgt spid="1055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505"/>
                                        </p:tgtEl>
                                        <p:attrNameLst>
                                          <p:attrName>style.visibility</p:attrName>
                                        </p:attrNameLst>
                                      </p:cBhvr>
                                      <p:to>
                                        <p:strVal val="visible"/>
                                      </p:to>
                                    </p:set>
                                    <p:animEffect transition="in" filter="wipe(left)">
                                      <p:cBhvr>
                                        <p:cTn id="16" dur="500"/>
                                        <p:tgtEl>
                                          <p:spTgt spid="10550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5506"/>
                                        </p:tgtEl>
                                        <p:attrNameLst>
                                          <p:attrName>style.visibility</p:attrName>
                                        </p:attrNameLst>
                                      </p:cBhvr>
                                      <p:to>
                                        <p:strVal val="visible"/>
                                      </p:to>
                                    </p:set>
                                    <p:animEffect transition="in" filter="wipe(left)">
                                      <p:cBhvr>
                                        <p:cTn id="20" dur="500"/>
                                        <p:tgtEl>
                                          <p:spTgt spid="1055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5507"/>
                                        </p:tgtEl>
                                        <p:attrNameLst>
                                          <p:attrName>style.visibility</p:attrName>
                                        </p:attrNameLst>
                                      </p:cBhvr>
                                      <p:to>
                                        <p:strVal val="visible"/>
                                      </p:to>
                                    </p:set>
                                    <p:animEffect transition="in" filter="wipe(left)">
                                      <p:cBhvr>
                                        <p:cTn id="25" dur="500"/>
                                        <p:tgtEl>
                                          <p:spTgt spid="105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5508"/>
                                        </p:tgtEl>
                                        <p:attrNameLst>
                                          <p:attrName>style.visibility</p:attrName>
                                        </p:attrNameLst>
                                      </p:cBhvr>
                                      <p:to>
                                        <p:strVal val="visible"/>
                                      </p:to>
                                    </p:set>
                                    <p:anim calcmode="lin" valueType="num">
                                      <p:cBhvr additive="base">
                                        <p:cTn id="30" dur="500" fill="hold"/>
                                        <p:tgtEl>
                                          <p:spTgt spid="105508"/>
                                        </p:tgtEl>
                                        <p:attrNameLst>
                                          <p:attrName>ppt_x</p:attrName>
                                        </p:attrNameLst>
                                      </p:cBhvr>
                                      <p:tavLst>
                                        <p:tav tm="0">
                                          <p:val>
                                            <p:strVal val="#ppt_x"/>
                                          </p:val>
                                        </p:tav>
                                        <p:tav tm="100000">
                                          <p:val>
                                            <p:strVal val="#ppt_x"/>
                                          </p:val>
                                        </p:tav>
                                      </p:tavLst>
                                    </p:anim>
                                    <p:anim calcmode="lin" valueType="num">
                                      <p:cBhvr additive="base">
                                        <p:cTn id="31" dur="500" fill="hold"/>
                                        <p:tgtEl>
                                          <p:spTgt spid="105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3" grpId="0" animBg="1"/>
      <p:bldP spid="105504" grpId="0" animBg="1"/>
      <p:bldP spid="105505" grpId="0" animBg="1"/>
      <p:bldP spid="105506" grpId="0" animBg="1"/>
      <p:bldP spid="105507" grpId="0" animBg="1"/>
      <p:bldP spid="1055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自動的に生成された説明">
            <a:extLst>
              <a:ext uri="{FF2B5EF4-FFF2-40B4-BE49-F238E27FC236}">
                <a16:creationId xmlns:a16="http://schemas.microsoft.com/office/drawing/2014/main" id="{DB74BAAF-86CB-9426-632D-417A73631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3" name="四角形: 角を丸くする 2">
            <a:extLst>
              <a:ext uri="{FF2B5EF4-FFF2-40B4-BE49-F238E27FC236}">
                <a16:creationId xmlns:a16="http://schemas.microsoft.com/office/drawing/2014/main" id="{C7FB94A4-9C43-04B8-120E-AD822CA6EC5E}"/>
              </a:ext>
            </a:extLst>
          </p:cNvPr>
          <p:cNvSpPr/>
          <p:nvPr/>
        </p:nvSpPr>
        <p:spPr bwMode="auto">
          <a:xfrm>
            <a:off x="2195736" y="1844824"/>
            <a:ext cx="2520280" cy="237626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5072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525463"/>
            <a:ext cx="7772400" cy="1311275"/>
          </a:xfrm>
        </p:spPr>
        <p:txBody>
          <a:bodyPr/>
          <a:lstStyle/>
          <a:p>
            <a:pPr eaLnBrk="1" hangingPunct="1"/>
            <a:r>
              <a:rPr lang="en-US" altLang="ja-JP" sz="3600">
                <a:latin typeface="Times New Roman" panose="02020603050405020304" pitchFamily="18" charset="0"/>
              </a:rPr>
              <a:t>OS</a:t>
            </a:r>
            <a:r>
              <a:rPr lang="ja-JP" altLang="en-US" sz="3600">
                <a:latin typeface="Times New Roman" panose="02020603050405020304" pitchFamily="18" charset="0"/>
              </a:rPr>
              <a:t>の歴史(第4世代) :</a:t>
            </a:r>
            <a:br>
              <a:rPr lang="ja-JP" altLang="en-US" sz="3600">
                <a:latin typeface="Times New Roman" panose="02020603050405020304" pitchFamily="18" charset="0"/>
              </a:rPr>
            </a:br>
            <a:r>
              <a:rPr lang="ja-JP" altLang="en-US">
                <a:latin typeface="Times New Roman" panose="02020603050405020304" pitchFamily="18" charset="0"/>
              </a:rPr>
              <a:t>ワークステーション</a:t>
            </a:r>
            <a:endParaRPr lang="en-US" altLang="ja-JP">
              <a:latin typeface="Times New Roman" panose="02020603050405020304" pitchFamily="18" charset="0"/>
            </a:endParaRPr>
          </a:p>
        </p:txBody>
      </p:sp>
      <p:sp>
        <p:nvSpPr>
          <p:cNvPr id="66563" name="Line 4"/>
          <p:cNvSpPr>
            <a:spLocks noChangeShapeType="1"/>
          </p:cNvSpPr>
          <p:nvPr/>
        </p:nvSpPr>
        <p:spPr bwMode="auto">
          <a:xfrm>
            <a:off x="4572000" y="2286000"/>
            <a:ext cx="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4" name="Line 5"/>
          <p:cNvSpPr>
            <a:spLocks noChangeShapeType="1"/>
          </p:cNvSpPr>
          <p:nvPr/>
        </p:nvSpPr>
        <p:spPr bwMode="auto">
          <a:xfrm flipH="1">
            <a:off x="2057400" y="3962400"/>
            <a:ext cx="25146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5" name="Line 6"/>
          <p:cNvSpPr>
            <a:spLocks noChangeShapeType="1"/>
          </p:cNvSpPr>
          <p:nvPr/>
        </p:nvSpPr>
        <p:spPr bwMode="auto">
          <a:xfrm flipH="1">
            <a:off x="3733800" y="3962400"/>
            <a:ext cx="8382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6" name="Line 7"/>
          <p:cNvSpPr>
            <a:spLocks noChangeShapeType="1"/>
          </p:cNvSpPr>
          <p:nvPr/>
        </p:nvSpPr>
        <p:spPr bwMode="auto">
          <a:xfrm>
            <a:off x="4572000" y="3962400"/>
            <a:ext cx="25146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7" name="Line 8"/>
          <p:cNvSpPr>
            <a:spLocks noChangeShapeType="1"/>
          </p:cNvSpPr>
          <p:nvPr/>
        </p:nvSpPr>
        <p:spPr bwMode="auto">
          <a:xfrm>
            <a:off x="4572000" y="3962400"/>
            <a:ext cx="83820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8" name="Oval 3"/>
          <p:cNvSpPr>
            <a:spLocks noChangeArrowheads="1"/>
          </p:cNvSpPr>
          <p:nvPr/>
        </p:nvSpPr>
        <p:spPr bwMode="auto">
          <a:xfrm>
            <a:off x="2819400" y="3505200"/>
            <a:ext cx="3581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solidFill>
                  <a:srgbClr val="000000"/>
                </a:solidFill>
                <a:latin typeface="Times New Roman" panose="02020603050405020304" pitchFamily="18" charset="0"/>
              </a:rPr>
              <a:t>計算機ネットワーク</a:t>
            </a:r>
          </a:p>
        </p:txBody>
      </p:sp>
      <p:pic>
        <p:nvPicPr>
          <p:cNvPr id="66569" name="Picture 9" descr="icon-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5143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icon-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8006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1" descr="icon-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8006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2" descr="icon-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8006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3" descr="icon-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80060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Text Box 14"/>
          <p:cNvSpPr txBox="1">
            <a:spLocks noChangeArrowheads="1"/>
          </p:cNvSpPr>
          <p:nvPr/>
        </p:nvSpPr>
        <p:spPr bwMode="auto">
          <a:xfrm>
            <a:off x="3124200" y="2438400"/>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サーバ</a:t>
            </a:r>
          </a:p>
        </p:txBody>
      </p:sp>
      <p:sp>
        <p:nvSpPr>
          <p:cNvPr id="66575" name="Text Box 15"/>
          <p:cNvSpPr txBox="1">
            <a:spLocks noChangeArrowheads="1"/>
          </p:cNvSpPr>
          <p:nvPr/>
        </p:nvSpPr>
        <p:spPr bwMode="auto">
          <a:xfrm>
            <a:off x="7543800" y="48768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端末</a:t>
            </a:r>
          </a:p>
        </p:txBody>
      </p:sp>
      <p:pic>
        <p:nvPicPr>
          <p:cNvPr id="107536" name="Picture 16" descr="人"/>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715000"/>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7" name="Line 17"/>
          <p:cNvSpPr>
            <a:spLocks noChangeShapeType="1"/>
          </p:cNvSpPr>
          <p:nvPr/>
        </p:nvSpPr>
        <p:spPr bwMode="auto">
          <a:xfrm flipV="1">
            <a:off x="1981200" y="5029200"/>
            <a:ext cx="0" cy="609600"/>
          </a:xfrm>
          <a:prstGeom prst="line">
            <a:avLst/>
          </a:prstGeom>
          <a:noFill/>
          <a:ln w="381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7538" name="Line 18"/>
          <p:cNvSpPr>
            <a:spLocks noChangeShapeType="1"/>
          </p:cNvSpPr>
          <p:nvPr/>
        </p:nvSpPr>
        <p:spPr bwMode="auto">
          <a:xfrm flipV="1">
            <a:off x="1981200" y="3962400"/>
            <a:ext cx="2590800" cy="1066800"/>
          </a:xfrm>
          <a:prstGeom prst="line">
            <a:avLst/>
          </a:prstGeom>
          <a:noFill/>
          <a:ln w="38100">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7539" name="Line 19"/>
          <p:cNvSpPr>
            <a:spLocks noChangeShapeType="1"/>
          </p:cNvSpPr>
          <p:nvPr/>
        </p:nvSpPr>
        <p:spPr bwMode="auto">
          <a:xfrm flipV="1">
            <a:off x="4572000" y="2667000"/>
            <a:ext cx="0" cy="1295400"/>
          </a:xfrm>
          <a:prstGeom prst="line">
            <a:avLst/>
          </a:prstGeom>
          <a:noFill/>
          <a:ln w="381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80" name="Text Box 20"/>
          <p:cNvSpPr txBox="1">
            <a:spLocks noChangeArrowheads="1"/>
          </p:cNvSpPr>
          <p:nvPr/>
        </p:nvSpPr>
        <p:spPr bwMode="auto">
          <a:xfrm>
            <a:off x="5257800" y="1981200"/>
            <a:ext cx="373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高性能な汎用計算機</a:t>
            </a:r>
          </a:p>
          <a:p>
            <a:pPr eaLnBrk="1" hangingPunct="1">
              <a:spcBef>
                <a:spcPct val="0"/>
              </a:spcBef>
              <a:buSzTx/>
              <a:buFontTx/>
              <a:buNone/>
            </a:pPr>
            <a:r>
              <a:rPr lang="ja-JP" altLang="en-US" sz="2400">
                <a:latin typeface="Times New Roman" panose="02020603050405020304" pitchFamily="18" charset="0"/>
              </a:rPr>
              <a:t>(サーバ)</a:t>
            </a:r>
            <a:r>
              <a:rPr lang="ja-JP" altLang="en-US" sz="2800">
                <a:latin typeface="Times New Roman" panose="02020603050405020304" pitchFamily="18" charset="0"/>
              </a:rPr>
              <a:t>と端末、</a:t>
            </a:r>
          </a:p>
          <a:p>
            <a:pPr eaLnBrk="1" hangingPunct="1">
              <a:spcBef>
                <a:spcPct val="0"/>
              </a:spcBef>
              <a:buSzTx/>
              <a:buFontTx/>
              <a:buNone/>
            </a:pPr>
            <a:r>
              <a:rPr lang="ja-JP" altLang="en-US" sz="2800">
                <a:latin typeface="Times New Roman" panose="02020603050405020304" pitchFamily="18" charset="0"/>
              </a:rPr>
              <a:t>ネットワークで構成</a:t>
            </a:r>
          </a:p>
        </p:txBody>
      </p:sp>
      <p:sp>
        <p:nvSpPr>
          <p:cNvPr id="107541" name="Text Box 21"/>
          <p:cNvSpPr txBox="1">
            <a:spLocks noChangeArrowheads="1"/>
          </p:cNvSpPr>
          <p:nvPr/>
        </p:nvSpPr>
        <p:spPr bwMode="auto">
          <a:xfrm>
            <a:off x="3733800" y="5715000"/>
            <a:ext cx="4806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a:latin typeface="Times New Roman" panose="02020603050405020304" pitchFamily="18" charset="0"/>
              </a:rPr>
              <a:t>ユーザは端末からサーバにアクセス</a:t>
            </a:r>
          </a:p>
          <a:p>
            <a:pPr eaLnBrk="1" hangingPunct="1">
              <a:spcBef>
                <a:spcPct val="0"/>
              </a:spcBef>
              <a:buSzTx/>
              <a:buFontTx/>
              <a:buNone/>
            </a:pPr>
            <a:r>
              <a:rPr lang="ja-JP" altLang="en-US" sz="2400">
                <a:latin typeface="Times New Roman" panose="02020603050405020304" pitchFamily="18" charset="0"/>
              </a:rPr>
              <a:t>様々な作業を行える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36"/>
                                        </p:tgtEl>
                                        <p:attrNameLst>
                                          <p:attrName>style.visibility</p:attrName>
                                        </p:attrNameLst>
                                      </p:cBhvr>
                                      <p:to>
                                        <p:strVal val="visible"/>
                                      </p:to>
                                    </p:set>
                                    <p:animEffect transition="in" filter="checkerboard(across)">
                                      <p:cBhvr>
                                        <p:cTn id="7" dur="500"/>
                                        <p:tgtEl>
                                          <p:spTgt spid="107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7537"/>
                                        </p:tgtEl>
                                        <p:attrNameLst>
                                          <p:attrName>style.visibility</p:attrName>
                                        </p:attrNameLst>
                                      </p:cBhvr>
                                      <p:to>
                                        <p:strVal val="visible"/>
                                      </p:to>
                                    </p:set>
                                    <p:animEffect transition="in" filter="wipe(down)">
                                      <p:cBhvr>
                                        <p:cTn id="12" dur="500"/>
                                        <p:tgtEl>
                                          <p:spTgt spid="10753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7538"/>
                                        </p:tgtEl>
                                        <p:attrNameLst>
                                          <p:attrName>style.visibility</p:attrName>
                                        </p:attrNameLst>
                                      </p:cBhvr>
                                      <p:to>
                                        <p:strVal val="visible"/>
                                      </p:to>
                                    </p:set>
                                    <p:animEffect transition="in" filter="wipe(left)">
                                      <p:cBhvr>
                                        <p:cTn id="16" dur="500"/>
                                        <p:tgtEl>
                                          <p:spTgt spid="107538"/>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7539"/>
                                        </p:tgtEl>
                                        <p:attrNameLst>
                                          <p:attrName>style.visibility</p:attrName>
                                        </p:attrNameLst>
                                      </p:cBhvr>
                                      <p:to>
                                        <p:strVal val="visible"/>
                                      </p:to>
                                    </p:set>
                                    <p:animEffect transition="in" filter="wipe(down)">
                                      <p:cBhvr>
                                        <p:cTn id="20" dur="500"/>
                                        <p:tgtEl>
                                          <p:spTgt spid="1075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41"/>
                                        </p:tgtEl>
                                        <p:attrNameLst>
                                          <p:attrName>style.visibility</p:attrName>
                                        </p:attrNameLst>
                                      </p:cBhvr>
                                      <p:to>
                                        <p:strVal val="visible"/>
                                      </p:to>
                                    </p:set>
                                    <p:anim calcmode="lin" valueType="num">
                                      <p:cBhvr additive="base">
                                        <p:cTn id="25" dur="500" fill="hold"/>
                                        <p:tgtEl>
                                          <p:spTgt spid="107541"/>
                                        </p:tgtEl>
                                        <p:attrNameLst>
                                          <p:attrName>ppt_x</p:attrName>
                                        </p:attrNameLst>
                                      </p:cBhvr>
                                      <p:tavLst>
                                        <p:tav tm="0">
                                          <p:val>
                                            <p:strVal val="#ppt_x"/>
                                          </p:val>
                                        </p:tav>
                                        <p:tav tm="100000">
                                          <p:val>
                                            <p:strVal val="#ppt_x"/>
                                          </p:val>
                                        </p:tav>
                                      </p:tavLst>
                                    </p:anim>
                                    <p:anim calcmode="lin" valueType="num">
                                      <p:cBhvr additive="base">
                                        <p:cTn id="26" dur="500" fill="hold"/>
                                        <p:tgtEl>
                                          <p:spTgt spid="107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animBg="1"/>
      <p:bldP spid="107538" grpId="0" animBg="1"/>
      <p:bldP spid="107539" grpId="0" animBg="1"/>
      <p:bldP spid="107541"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4"/>
          <p:cNvSpPr>
            <a:spLocks noGrp="1" noChangeArrowheads="1"/>
          </p:cNvSpPr>
          <p:nvPr>
            <p:ph type="title"/>
          </p:nvPr>
        </p:nvSpPr>
        <p:spPr/>
        <p:txBody>
          <a:bodyPr/>
          <a:lstStyle/>
          <a:p>
            <a:pPr eaLnBrk="1" hangingPunct="1"/>
            <a:r>
              <a:rPr lang="en-US" altLang="ja-JP">
                <a:latin typeface="Times New Roman" panose="02020603050405020304" pitchFamily="18" charset="0"/>
              </a:rPr>
              <a:t>OS</a:t>
            </a:r>
            <a:r>
              <a:rPr lang="ja-JP" altLang="en-US">
                <a:latin typeface="Times New Roman" panose="02020603050405020304" pitchFamily="18" charset="0"/>
              </a:rPr>
              <a:t>の歴史(第4世代) :</a:t>
            </a:r>
            <a:br>
              <a:rPr lang="ja-JP" altLang="en-US">
                <a:latin typeface="Times New Roman" panose="02020603050405020304" pitchFamily="18" charset="0"/>
              </a:rPr>
            </a:br>
            <a:r>
              <a:rPr lang="ja-JP" altLang="en-US">
                <a:latin typeface="Times New Roman" panose="02020603050405020304" pitchFamily="18" charset="0"/>
              </a:rPr>
              <a:t>パーソナルコンピュータ</a:t>
            </a:r>
            <a:endParaRPr lang="en-US" altLang="ja-JP">
              <a:latin typeface="Times New Roman" panose="02020603050405020304" pitchFamily="18" charset="0"/>
            </a:endParaRPr>
          </a:p>
        </p:txBody>
      </p:sp>
      <p:sp>
        <p:nvSpPr>
          <p:cNvPr id="65539" name="Rectangle 35"/>
          <p:cNvSpPr>
            <a:spLocks noGrp="1" noChangeArrowheads="1"/>
          </p:cNvSpPr>
          <p:nvPr>
            <p:ph type="body" idx="1"/>
          </p:nvPr>
        </p:nvSpPr>
        <p:spPr>
          <a:xfrm>
            <a:off x="685800" y="1981200"/>
            <a:ext cx="7772400" cy="2514600"/>
          </a:xfrm>
        </p:spPr>
        <p:txBody>
          <a:bodyPr/>
          <a:lstStyle/>
          <a:p>
            <a:pPr eaLnBrk="1" hangingPunct="1"/>
            <a:r>
              <a:rPr lang="ja-JP" altLang="en-US" dirty="0">
                <a:latin typeface="Times New Roman" panose="02020603050405020304" pitchFamily="18" charset="0"/>
              </a:rPr>
              <a:t>1975年 </a:t>
            </a:r>
            <a:r>
              <a:rPr lang="en-US" altLang="ja-JP" dirty="0">
                <a:latin typeface="Times New Roman" panose="02020603050405020304" pitchFamily="18" charset="0"/>
              </a:rPr>
              <a:t>MITS </a:t>
            </a:r>
            <a:r>
              <a:rPr lang="ja-JP" altLang="en-US" dirty="0">
                <a:latin typeface="Times New Roman" panose="02020603050405020304" pitchFamily="18" charset="0"/>
              </a:rPr>
              <a:t>が</a:t>
            </a:r>
            <a:r>
              <a:rPr lang="en-US" altLang="ja-JP" dirty="0">
                <a:latin typeface="Times New Roman" panose="02020603050405020304" pitchFamily="18" charset="0"/>
              </a:rPr>
              <a:t>Altair 8800 </a:t>
            </a:r>
            <a:r>
              <a:rPr lang="ja-JP" altLang="en-US" dirty="0">
                <a:latin typeface="Times New Roman" panose="02020603050405020304" pitchFamily="18" charset="0"/>
              </a:rPr>
              <a:t>開発</a:t>
            </a:r>
          </a:p>
          <a:p>
            <a:pPr eaLnBrk="1" hangingPunct="1"/>
            <a:r>
              <a:rPr lang="ja-JP" altLang="en-US" dirty="0">
                <a:latin typeface="Times New Roman" panose="02020603050405020304" pitchFamily="18" charset="0"/>
              </a:rPr>
              <a:t>1977年 </a:t>
            </a:r>
            <a:r>
              <a:rPr lang="en-US" altLang="ja-JP" dirty="0">
                <a:latin typeface="Times New Roman" panose="02020603050405020304" pitchFamily="18" charset="0"/>
              </a:rPr>
              <a:t>Apple computer </a:t>
            </a:r>
            <a:r>
              <a:rPr lang="ja-JP" altLang="en-US" dirty="0">
                <a:latin typeface="Times New Roman" panose="02020603050405020304" pitchFamily="18" charset="0"/>
              </a:rPr>
              <a:t>が</a:t>
            </a:r>
            <a:r>
              <a:rPr lang="en-US" altLang="ja-JP" dirty="0">
                <a:latin typeface="Times New Roman" panose="02020603050405020304" pitchFamily="18" charset="0"/>
              </a:rPr>
              <a:t>Apple II </a:t>
            </a:r>
            <a:r>
              <a:rPr lang="ja-JP" altLang="en-US" dirty="0">
                <a:latin typeface="Times New Roman" panose="02020603050405020304" pitchFamily="18" charset="0"/>
              </a:rPr>
              <a:t>開発</a:t>
            </a:r>
          </a:p>
          <a:p>
            <a:pPr eaLnBrk="1" hangingPunct="1"/>
            <a:r>
              <a:rPr lang="ja-JP" altLang="en-US" dirty="0">
                <a:latin typeface="Times New Roman" panose="02020603050405020304" pitchFamily="18" charset="0"/>
              </a:rPr>
              <a:t>1981年 </a:t>
            </a:r>
            <a:r>
              <a:rPr lang="en-US" altLang="ja-JP" dirty="0">
                <a:latin typeface="Times New Roman" panose="02020603050405020304" pitchFamily="18" charset="0"/>
              </a:rPr>
              <a:t>IBM</a:t>
            </a:r>
            <a:r>
              <a:rPr lang="ja-JP" altLang="en-US" dirty="0">
                <a:latin typeface="Times New Roman" panose="02020603050405020304" pitchFamily="18" charset="0"/>
              </a:rPr>
              <a:t>が </a:t>
            </a:r>
            <a:r>
              <a:rPr lang="en-US" altLang="ja-JP" dirty="0">
                <a:latin typeface="Times New Roman" panose="02020603050405020304" pitchFamily="18" charset="0"/>
              </a:rPr>
              <a:t>IBM PC 5150 </a:t>
            </a:r>
            <a:r>
              <a:rPr lang="ja-JP" altLang="en-US" dirty="0">
                <a:latin typeface="Times New Roman" panose="02020603050405020304" pitchFamily="18" charset="0"/>
              </a:rPr>
              <a:t>開発</a:t>
            </a:r>
          </a:p>
        </p:txBody>
      </p:sp>
      <p:sp>
        <p:nvSpPr>
          <p:cNvPr id="106532" name="Text Box 36"/>
          <p:cNvSpPr txBox="1">
            <a:spLocks noChangeArrowheads="1"/>
          </p:cNvSpPr>
          <p:nvPr/>
        </p:nvSpPr>
        <p:spPr bwMode="auto">
          <a:xfrm>
            <a:off x="685800" y="4495800"/>
            <a:ext cx="740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以降様々なパーソナルコンピュータが開発される</a:t>
            </a:r>
          </a:p>
        </p:txBody>
      </p:sp>
      <p:sp>
        <p:nvSpPr>
          <p:cNvPr id="106533" name="Text Box 37"/>
          <p:cNvSpPr txBox="1">
            <a:spLocks noChangeArrowheads="1"/>
          </p:cNvSpPr>
          <p:nvPr/>
        </p:nvSpPr>
        <p:spPr bwMode="auto">
          <a:xfrm>
            <a:off x="1095375" y="5270500"/>
            <a:ext cx="671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組織に</a:t>
            </a:r>
            <a:r>
              <a:rPr lang="en-US" altLang="ja-JP" sz="2800">
                <a:latin typeface="Times New Roman" panose="02020603050405020304" pitchFamily="18" charset="0"/>
              </a:rPr>
              <a:t>1</a:t>
            </a:r>
            <a:r>
              <a:rPr lang="ja-JP" altLang="en-US" sz="2800">
                <a:latin typeface="Times New Roman" panose="02020603050405020304" pitchFamily="18" charset="0"/>
              </a:rPr>
              <a:t>台の時代から、個人に</a:t>
            </a:r>
            <a:r>
              <a:rPr lang="en-US" altLang="ja-JP" sz="2800">
                <a:latin typeface="Times New Roman" panose="02020603050405020304" pitchFamily="18" charset="0"/>
              </a:rPr>
              <a:t>1</a:t>
            </a:r>
            <a:r>
              <a:rPr lang="ja-JP" altLang="en-US" sz="2800">
                <a:latin typeface="Times New Roman" panose="02020603050405020304" pitchFamily="18" charset="0"/>
              </a:rPr>
              <a:t>台の時代へ</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32"/>
                                        </p:tgtEl>
                                        <p:attrNameLst>
                                          <p:attrName>style.visibility</p:attrName>
                                        </p:attrNameLst>
                                      </p:cBhvr>
                                      <p:to>
                                        <p:strVal val="visible"/>
                                      </p:to>
                                    </p:set>
                                    <p:anim calcmode="lin" valueType="num">
                                      <p:cBhvr additive="base">
                                        <p:cTn id="7" dur="500" fill="hold"/>
                                        <p:tgtEl>
                                          <p:spTgt spid="106532"/>
                                        </p:tgtEl>
                                        <p:attrNameLst>
                                          <p:attrName>ppt_x</p:attrName>
                                        </p:attrNameLst>
                                      </p:cBhvr>
                                      <p:tavLst>
                                        <p:tav tm="0">
                                          <p:val>
                                            <p:strVal val="#ppt_x"/>
                                          </p:val>
                                        </p:tav>
                                        <p:tav tm="100000">
                                          <p:val>
                                            <p:strVal val="#ppt_x"/>
                                          </p:val>
                                        </p:tav>
                                      </p:tavLst>
                                    </p:anim>
                                    <p:anim calcmode="lin" valueType="num">
                                      <p:cBhvr additive="base">
                                        <p:cTn id="8" dur="500" fill="hold"/>
                                        <p:tgtEl>
                                          <p:spTgt spid="1065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533">
                                            <p:txEl>
                                              <p:pRg st="0" end="0"/>
                                            </p:txEl>
                                          </p:spTgt>
                                        </p:tgtEl>
                                        <p:attrNameLst>
                                          <p:attrName>style.visibility</p:attrName>
                                        </p:attrNameLst>
                                      </p:cBhvr>
                                      <p:to>
                                        <p:strVal val="visible"/>
                                      </p:to>
                                    </p:set>
                                    <p:anim calcmode="lin" valueType="num">
                                      <p:cBhvr additive="base">
                                        <p:cTn id="13" dur="500" fill="hold"/>
                                        <p:tgtEl>
                                          <p:spTgt spid="1065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Altair 8800</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Altair 8800</a:t>
            </a:r>
          </a:p>
          <a:p>
            <a:pPr lvl="1"/>
            <a:r>
              <a:rPr lang="en-US" altLang="ja-JP" dirty="0">
                <a:latin typeface="Times New Roman" panose="02020603050405020304" pitchFamily="18" charset="0"/>
              </a:rPr>
              <a:t>1974</a:t>
            </a:r>
            <a:r>
              <a:rPr lang="ja-JP" altLang="en-US" dirty="0">
                <a:latin typeface="Times New Roman" panose="02020603050405020304" pitchFamily="18" charset="0"/>
              </a:rPr>
              <a:t>年 </a:t>
            </a:r>
            <a:r>
              <a:rPr lang="en-US" altLang="ja-JP" dirty="0">
                <a:latin typeface="Times New Roman" panose="02020603050405020304" pitchFamily="18" charset="0"/>
              </a:rPr>
              <a:t>Micro Instrumentation and Telemetry Systems</a:t>
            </a:r>
            <a:r>
              <a:rPr lang="ja-JP" altLang="en-US" dirty="0">
                <a:latin typeface="Times New Roman" panose="02020603050405020304" pitchFamily="18" charset="0"/>
              </a:rPr>
              <a:t> 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コンピュータキット</a:t>
            </a:r>
            <a:endParaRPr lang="en-US" altLang="ja-JP" dirty="0">
              <a:latin typeface="Times New Roman" panose="02020603050405020304" pitchFamily="18" charset="0"/>
            </a:endParaRPr>
          </a:p>
          <a:p>
            <a:pPr lvl="2"/>
            <a:r>
              <a:rPr lang="ja-JP" altLang="en-US" dirty="0">
                <a:latin typeface="Times New Roman" panose="02020603050405020304" pitchFamily="18" charset="0"/>
              </a:rPr>
              <a:t>組み立てキットで販売</a:t>
            </a:r>
            <a:endParaRPr lang="en-US" altLang="ja-JP" dirty="0">
              <a:latin typeface="Times New Roman" panose="02020603050405020304" pitchFamily="18" charset="0"/>
            </a:endParaRPr>
          </a:p>
          <a:p>
            <a:pPr lvl="1"/>
            <a:r>
              <a:rPr lang="ja-JP" altLang="en-US" dirty="0">
                <a:latin typeface="Times New Roman" panose="02020603050405020304" pitchFamily="18" charset="0"/>
              </a:rPr>
              <a:t>機体前面のスイッチでプログラム</a:t>
            </a:r>
            <a:endParaRPr lang="en-US" altLang="ja-JP" dirty="0">
              <a:latin typeface="Times New Roman" panose="02020603050405020304" pitchFamily="18" charset="0"/>
            </a:endParaRPr>
          </a:p>
          <a:p>
            <a:pPr lvl="1"/>
            <a:r>
              <a:rPr lang="en-US" altLang="ja-JP" dirty="0">
                <a:latin typeface="Times New Roman" panose="02020603050405020304" pitchFamily="18" charset="0"/>
              </a:rPr>
              <a:t>CPU : Intel 8080</a:t>
            </a:r>
            <a:r>
              <a:rPr lang="ja-JP" altLang="en-US" dirty="0">
                <a:latin typeface="Times New Roman" panose="02020603050405020304" pitchFamily="18" charset="0"/>
              </a:rPr>
              <a:t> </a:t>
            </a:r>
            <a:r>
              <a:rPr lang="en-US" altLang="ja-JP" dirty="0">
                <a:latin typeface="Times New Roman" panose="02020603050405020304" pitchFamily="18" charset="0"/>
              </a:rPr>
              <a:t>2MHz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256 B </a:t>
            </a:r>
          </a:p>
          <a:p>
            <a:pPr lvl="1"/>
            <a:endParaRPr lang="en-US" altLang="ja-JP" dirty="0">
              <a:latin typeface="Times New Roman" panose="02020603050405020304" pitchFamily="18" charset="0"/>
            </a:endParaRP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37859969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Altair 8800</a:t>
            </a:r>
            <a:endParaRPr kumimoji="1" lang="ja-JP" altLang="en-US" dirty="0">
              <a:latin typeface="Times New Roman" panose="02020603050405020304" pitchFamily="18" charset="0"/>
            </a:endParaRPr>
          </a:p>
        </p:txBody>
      </p:sp>
      <p:pic>
        <p:nvPicPr>
          <p:cNvPr id="4" name="図 3" descr="グラフィカル ユーザー インターフェイス&#10;&#10;中程度の精度で自動的に生成された説明">
            <a:extLst>
              <a:ext uri="{FF2B5EF4-FFF2-40B4-BE49-F238E27FC236}">
                <a16:creationId xmlns:a16="http://schemas.microsoft.com/office/drawing/2014/main" id="{7F89099E-9517-491B-8A91-57BD1825F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819" y="2181626"/>
            <a:ext cx="5120362" cy="3088472"/>
          </a:xfrm>
          <a:prstGeom prst="rect">
            <a:avLst/>
          </a:prstGeom>
        </p:spPr>
      </p:pic>
      <p:sp>
        <p:nvSpPr>
          <p:cNvPr id="5" name="テキスト ボックス 4">
            <a:extLst>
              <a:ext uri="{FF2B5EF4-FFF2-40B4-BE49-F238E27FC236}">
                <a16:creationId xmlns:a16="http://schemas.microsoft.com/office/drawing/2014/main" id="{46975CFF-F591-49BB-8638-36DEF46D4B2E}"/>
              </a:ext>
            </a:extLst>
          </p:cNvPr>
          <p:cNvSpPr txBox="1"/>
          <p:nvPr/>
        </p:nvSpPr>
        <p:spPr>
          <a:xfrm>
            <a:off x="1044315" y="6353145"/>
            <a:ext cx="7805535" cy="400110"/>
          </a:xfrm>
          <a:prstGeom prst="rect">
            <a:avLst/>
          </a:prstGeom>
          <a:noFill/>
        </p:spPr>
        <p:txBody>
          <a:bodyPr wrap="none" rtlCol="0">
            <a:spAutoFit/>
          </a:bodyPr>
          <a:lstStyle/>
          <a:p>
            <a:pPr algn="l"/>
            <a:r>
              <a:rPr kumimoji="1" lang="en-US" altLang="ja-JP" sz="2000" i="0" dirty="0"/>
              <a:t>[1] https://upload.wikimedia.org/wikipedia/commons/1/19/Altair_8800.jpg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512988" y="5715000"/>
            <a:ext cx="2339102" cy="523220"/>
          </a:xfrm>
          <a:prstGeom prst="rect">
            <a:avLst/>
          </a:prstGeom>
          <a:noFill/>
        </p:spPr>
        <p:txBody>
          <a:bodyPr wrap="none" rtlCol="0">
            <a:spAutoFit/>
          </a:bodyPr>
          <a:lstStyle/>
          <a:p>
            <a:pPr algn="l"/>
            <a:r>
              <a:rPr kumimoji="1" lang="en-US" altLang="ja-JP" sz="2800" i="0" dirty="0"/>
              <a:t>Altair 8800 [1]</a:t>
            </a:r>
            <a:endParaRPr kumimoji="1" lang="ja-JP" altLang="en-US" sz="2800" i="0" dirty="0"/>
          </a:p>
        </p:txBody>
      </p:sp>
      <p:sp>
        <p:nvSpPr>
          <p:cNvPr id="7" name="吹き出し: 角を丸めた四角形 6">
            <a:extLst>
              <a:ext uri="{FF2B5EF4-FFF2-40B4-BE49-F238E27FC236}">
                <a16:creationId xmlns:a16="http://schemas.microsoft.com/office/drawing/2014/main" id="{2EF5E149-AAD4-48E5-AD5F-C8EB6579A617}"/>
              </a:ext>
            </a:extLst>
          </p:cNvPr>
          <p:cNvSpPr/>
          <p:nvPr/>
        </p:nvSpPr>
        <p:spPr bwMode="auto">
          <a:xfrm>
            <a:off x="6716250" y="4546823"/>
            <a:ext cx="2133600" cy="838200"/>
          </a:xfrm>
          <a:prstGeom prst="wedgeRoundRectCallout">
            <a:avLst>
              <a:gd name="adj1" fmla="val -66500"/>
              <a:gd name="adj2" fmla="val -69840"/>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ja-JP" altLang="en-US" sz="2400" i="0" dirty="0"/>
              <a:t>スイッチで</a:t>
            </a:r>
            <a:endParaRPr lang="en-US" altLang="ja-JP" sz="2400" i="0" dirty="0"/>
          </a:p>
          <a:p>
            <a:pPr algn="ctr" eaLnBrk="1" hangingPunct="1">
              <a:spcBef>
                <a:spcPct val="0"/>
              </a:spcBef>
              <a:buSzTx/>
              <a:buFontTx/>
              <a:buNone/>
            </a:pPr>
            <a:r>
              <a:rPr kumimoji="1" lang="ja-JP" altLang="en-US" sz="2400" i="0" dirty="0"/>
              <a:t>プログラム</a:t>
            </a:r>
          </a:p>
        </p:txBody>
      </p:sp>
    </p:spTree>
    <p:extLst>
      <p:ext uri="{BB962C8B-B14F-4D97-AF65-F5344CB8AC3E}">
        <p14:creationId xmlns:p14="http://schemas.microsoft.com/office/powerpoint/2010/main" val="3405836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Apple I</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Apple I</a:t>
            </a:r>
          </a:p>
          <a:p>
            <a:pPr lvl="1"/>
            <a:r>
              <a:rPr lang="en-US" altLang="ja-JP" dirty="0">
                <a:latin typeface="Times New Roman" panose="02020603050405020304" pitchFamily="18" charset="0"/>
              </a:rPr>
              <a:t>1976</a:t>
            </a:r>
            <a:r>
              <a:rPr lang="ja-JP" altLang="en-US" dirty="0">
                <a:latin typeface="Times New Roman" panose="02020603050405020304" pitchFamily="18" charset="0"/>
              </a:rPr>
              <a:t>年 </a:t>
            </a:r>
            <a:r>
              <a:rPr lang="en-US" altLang="ja-JP" dirty="0">
                <a:latin typeface="Times New Roman" panose="02020603050405020304" pitchFamily="18" charset="0"/>
              </a:rPr>
              <a:t>Apple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ワンボードマイクロコンピュータ</a:t>
            </a:r>
            <a:endParaRPr lang="en-US" altLang="ja-JP" dirty="0">
              <a:latin typeface="Times New Roman" panose="02020603050405020304" pitchFamily="18" charset="0"/>
            </a:endParaRPr>
          </a:p>
          <a:p>
            <a:pPr lvl="2"/>
            <a:r>
              <a:rPr lang="ja-JP" altLang="en-US" dirty="0">
                <a:latin typeface="Times New Roman" panose="02020603050405020304" pitchFamily="18" charset="0"/>
              </a:rPr>
              <a:t>キーボード等は別途必要</a:t>
            </a:r>
            <a:endParaRPr lang="en-US" altLang="ja-JP" dirty="0">
              <a:latin typeface="Times New Roman" panose="02020603050405020304" pitchFamily="18" charset="0"/>
            </a:endParaRPr>
          </a:p>
          <a:p>
            <a:pPr lvl="1"/>
            <a:r>
              <a:rPr lang="en-US" altLang="ja-JP" dirty="0">
                <a:latin typeface="Times New Roman" panose="02020603050405020304" pitchFamily="18" charset="0"/>
              </a:rPr>
              <a:t>CPU : DOS 6502 1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4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1494621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Apple I</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2902996" y="5976610"/>
            <a:ext cx="6241004" cy="707886"/>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https://upload.wikimedia.org/wikipedia/commons/1/10/</a:t>
            </a:r>
          </a:p>
          <a:p>
            <a:pPr algn="l"/>
            <a:r>
              <a:rPr lang="en-US" altLang="ja-JP" sz="2000" i="0" dirty="0"/>
              <a:t>Apple_1_Woz_1976_at_CHM.agr_cropped.jpg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726254" y="4932990"/>
            <a:ext cx="1781257" cy="523220"/>
          </a:xfrm>
          <a:prstGeom prst="rect">
            <a:avLst/>
          </a:prstGeom>
          <a:noFill/>
        </p:spPr>
        <p:txBody>
          <a:bodyPr wrap="none" rtlCol="0">
            <a:spAutoFit/>
          </a:bodyPr>
          <a:lstStyle/>
          <a:p>
            <a:pPr algn="l"/>
            <a:r>
              <a:rPr kumimoji="1" lang="en-US" altLang="ja-JP" sz="2800" i="0" dirty="0"/>
              <a:t>Apple I [1]</a:t>
            </a:r>
            <a:endParaRPr kumimoji="1" lang="ja-JP" altLang="en-US" sz="2800" i="0" dirty="0"/>
          </a:p>
        </p:txBody>
      </p:sp>
      <p:pic>
        <p:nvPicPr>
          <p:cNvPr id="4" name="図 3" descr="電子機器, 回路 が含まれている画像&#10;&#10;自動的に生成された説明">
            <a:extLst>
              <a:ext uri="{FF2B5EF4-FFF2-40B4-BE49-F238E27FC236}">
                <a16:creationId xmlns:a16="http://schemas.microsoft.com/office/drawing/2014/main" id="{19A55C6B-3CEA-4D0E-BC49-A49C2C14C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762" y="1682071"/>
            <a:ext cx="5578475" cy="3253740"/>
          </a:xfrm>
          <a:prstGeom prst="rect">
            <a:avLst/>
          </a:prstGeom>
        </p:spPr>
      </p:pic>
      <p:sp>
        <p:nvSpPr>
          <p:cNvPr id="7" name="テキスト ボックス 6">
            <a:extLst>
              <a:ext uri="{FF2B5EF4-FFF2-40B4-BE49-F238E27FC236}">
                <a16:creationId xmlns:a16="http://schemas.microsoft.com/office/drawing/2014/main" id="{DBAD4326-7449-4A33-B0A8-0C63E22263F3}"/>
              </a:ext>
            </a:extLst>
          </p:cNvPr>
          <p:cNvSpPr txBox="1"/>
          <p:nvPr/>
        </p:nvSpPr>
        <p:spPr>
          <a:xfrm>
            <a:off x="3635761" y="5514945"/>
            <a:ext cx="5508239" cy="461665"/>
          </a:xfrm>
          <a:prstGeom prst="rect">
            <a:avLst/>
          </a:prstGeom>
          <a:noFill/>
        </p:spPr>
        <p:txBody>
          <a:bodyPr wrap="none" rtlCol="0">
            <a:spAutoFit/>
          </a:bodyPr>
          <a:lstStyle/>
          <a:p>
            <a:pPr algn="l"/>
            <a:r>
              <a:rPr lang="ja-JP" altLang="en-US" sz="2400" i="0" dirty="0"/>
              <a:t>基盤のみ　モニタ・キーボードは別途必要</a:t>
            </a:r>
            <a:endParaRPr lang="en-US" altLang="ja-JP" sz="2400" i="0" dirty="0"/>
          </a:p>
        </p:txBody>
      </p:sp>
    </p:spTree>
    <p:extLst>
      <p:ext uri="{BB962C8B-B14F-4D97-AF65-F5344CB8AC3E}">
        <p14:creationId xmlns:p14="http://schemas.microsoft.com/office/powerpoint/2010/main" val="881373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Apple II</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Apple II</a:t>
            </a:r>
          </a:p>
          <a:p>
            <a:pPr lvl="1"/>
            <a:r>
              <a:rPr lang="en-US" altLang="ja-JP" dirty="0">
                <a:latin typeface="Times New Roman" panose="02020603050405020304" pitchFamily="18" charset="0"/>
              </a:rPr>
              <a:t>1977</a:t>
            </a:r>
            <a:r>
              <a:rPr lang="ja-JP" altLang="en-US" dirty="0">
                <a:latin typeface="Times New Roman" panose="02020603050405020304" pitchFamily="18" charset="0"/>
              </a:rPr>
              <a:t>年 </a:t>
            </a:r>
            <a:r>
              <a:rPr lang="en-US" altLang="ja-JP" dirty="0">
                <a:latin typeface="Times New Roman" panose="02020603050405020304" pitchFamily="18" charset="0"/>
              </a:rPr>
              <a:t>Apple</a:t>
            </a:r>
            <a:r>
              <a:rPr lang="ja-JP" altLang="en-US" dirty="0">
                <a:latin typeface="Times New Roman" panose="02020603050405020304" pitchFamily="18" charset="0"/>
              </a:rPr>
              <a:t> 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パーソナルコンピュータ</a:t>
            </a:r>
            <a:endParaRPr lang="en-US" altLang="ja-JP" dirty="0">
              <a:latin typeface="Times New Roman" panose="02020603050405020304" pitchFamily="18" charset="0"/>
            </a:endParaRPr>
          </a:p>
          <a:p>
            <a:pPr lvl="2"/>
            <a:r>
              <a:rPr lang="ja-JP" altLang="en-US" dirty="0">
                <a:latin typeface="Times New Roman" panose="02020603050405020304" pitchFamily="18" charset="0"/>
              </a:rPr>
              <a:t>キーボードが本体に組み込まれる</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OS : Apple DOS</a:t>
            </a:r>
          </a:p>
          <a:p>
            <a:pPr lvl="1"/>
            <a:r>
              <a:rPr lang="en-US" altLang="ja-JP" dirty="0">
                <a:latin typeface="Times New Roman" panose="02020603050405020304" pitchFamily="18" charset="0"/>
              </a:rPr>
              <a:t>CPU : MOS Technology 6502 1.023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4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37249847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396000"/>
            <a:ext cx="7772400" cy="769441"/>
          </a:xfrm>
        </p:spPr>
        <p:txBody>
          <a:bodyPr/>
          <a:lstStyle/>
          <a:p>
            <a:r>
              <a:rPr kumimoji="1" lang="en-US" altLang="ja-JP" dirty="0">
                <a:latin typeface="Times New Roman" panose="02020603050405020304" pitchFamily="18" charset="0"/>
              </a:rPr>
              <a:t>Apple II</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2902996" y="6115668"/>
            <a:ext cx="6241004" cy="707886"/>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https://upload.wikimedia.org/wikipedia/commons/9/98/</a:t>
            </a:r>
            <a:endParaRPr kumimoji="1" lang="en-US" altLang="ja-JP" sz="2000" i="0" dirty="0"/>
          </a:p>
          <a:p>
            <a:pPr algn="l"/>
            <a:r>
              <a:rPr kumimoji="1" lang="en-US" altLang="ja-JP" sz="2000" i="0" dirty="0"/>
              <a:t>Apple_II_typical_configuration_1977.png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505200" y="5453390"/>
            <a:ext cx="1901483" cy="523220"/>
          </a:xfrm>
          <a:prstGeom prst="rect">
            <a:avLst/>
          </a:prstGeom>
          <a:noFill/>
        </p:spPr>
        <p:txBody>
          <a:bodyPr wrap="none" rtlCol="0">
            <a:spAutoFit/>
          </a:bodyPr>
          <a:lstStyle/>
          <a:p>
            <a:pPr algn="l"/>
            <a:r>
              <a:rPr kumimoji="1" lang="en-US" altLang="ja-JP" sz="2800" i="0" dirty="0"/>
              <a:t>Apple II [1]</a:t>
            </a:r>
            <a:endParaRPr kumimoji="1" lang="ja-JP" altLang="en-US" sz="2800" i="0" dirty="0"/>
          </a:p>
        </p:txBody>
      </p:sp>
      <p:pic>
        <p:nvPicPr>
          <p:cNvPr id="8" name="図 7" descr="座る, テーブル, コンピュータ が含まれている画像&#10;&#10;自動的に生成された説明">
            <a:extLst>
              <a:ext uri="{FF2B5EF4-FFF2-40B4-BE49-F238E27FC236}">
                <a16:creationId xmlns:a16="http://schemas.microsoft.com/office/drawing/2014/main" id="{D631A40D-1D4A-45F0-96A1-79C36BD5B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726" y="1377266"/>
            <a:ext cx="4638547" cy="4109852"/>
          </a:xfrm>
          <a:prstGeom prst="rect">
            <a:avLst/>
          </a:prstGeom>
        </p:spPr>
      </p:pic>
      <p:sp>
        <p:nvSpPr>
          <p:cNvPr id="10" name="吹き出し: 角を丸めた四角形 9">
            <a:extLst>
              <a:ext uri="{FF2B5EF4-FFF2-40B4-BE49-F238E27FC236}">
                <a16:creationId xmlns:a16="http://schemas.microsoft.com/office/drawing/2014/main" id="{2DF1C62F-57BA-4937-A707-A2870D68A14F}"/>
              </a:ext>
            </a:extLst>
          </p:cNvPr>
          <p:cNvSpPr/>
          <p:nvPr/>
        </p:nvSpPr>
        <p:spPr bwMode="auto">
          <a:xfrm>
            <a:off x="117877" y="4600200"/>
            <a:ext cx="1939523" cy="838200"/>
          </a:xfrm>
          <a:prstGeom prst="wedgeRoundRectCallout">
            <a:avLst>
              <a:gd name="adj1" fmla="val 85327"/>
              <a:gd name="adj2" fmla="val -71628"/>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ja-JP" altLang="en-US" sz="2400" i="0" dirty="0"/>
              <a:t>本体に</a:t>
            </a:r>
            <a:endParaRPr lang="en-US" altLang="ja-JP" sz="2400" i="0" dirty="0"/>
          </a:p>
          <a:p>
            <a:pPr algn="ctr" eaLnBrk="1" hangingPunct="1">
              <a:spcBef>
                <a:spcPct val="0"/>
              </a:spcBef>
              <a:buSzTx/>
              <a:buFontTx/>
              <a:buNone/>
            </a:pPr>
            <a:r>
              <a:rPr lang="ja-JP" altLang="en-US" sz="2400" i="0" dirty="0"/>
              <a:t>キーボード</a:t>
            </a:r>
            <a:endParaRPr lang="en-US" altLang="ja-JP" sz="2400" i="0" dirty="0"/>
          </a:p>
        </p:txBody>
      </p:sp>
    </p:spTree>
    <p:extLst>
      <p:ext uri="{BB962C8B-B14F-4D97-AF65-F5344CB8AC3E}">
        <p14:creationId xmlns:p14="http://schemas.microsoft.com/office/powerpoint/2010/main" val="350877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TK</a:t>
            </a:r>
            <a:r>
              <a:rPr kumimoji="1" lang="en-US" altLang="ja-JP" dirty="0">
                <a:latin typeface="Times New Roman" panose="02020603050405020304" pitchFamily="18" charset="0"/>
              </a:rPr>
              <a:t>-80</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TK-80</a:t>
            </a:r>
          </a:p>
          <a:p>
            <a:pPr lvl="1"/>
            <a:r>
              <a:rPr lang="en-US" altLang="ja-JP" dirty="0">
                <a:latin typeface="Times New Roman" panose="02020603050405020304" pitchFamily="18" charset="0"/>
              </a:rPr>
              <a:t>1976</a:t>
            </a:r>
            <a:r>
              <a:rPr lang="ja-JP" altLang="en-US" dirty="0">
                <a:latin typeface="Times New Roman" panose="02020603050405020304" pitchFamily="18" charset="0"/>
              </a:rPr>
              <a:t>年 日本電気 </a:t>
            </a:r>
            <a:r>
              <a:rPr lang="en-US" altLang="ja-JP" dirty="0">
                <a:latin typeface="Times New Roman" panose="02020603050405020304" pitchFamily="18" charset="0"/>
              </a:rPr>
              <a:t>(NEC)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ワンボードマイクロコンピュータ</a:t>
            </a:r>
            <a:endParaRPr lang="en-US" altLang="ja-JP" dirty="0">
              <a:latin typeface="Times New Roman" panose="02020603050405020304" pitchFamily="18" charset="0"/>
            </a:endParaRPr>
          </a:p>
          <a:p>
            <a:pPr lvl="2"/>
            <a:r>
              <a:rPr lang="ja-JP" altLang="en-US" dirty="0">
                <a:latin typeface="Times New Roman" panose="02020603050405020304" pitchFamily="18" charset="0"/>
              </a:rPr>
              <a:t>ボード単体で使用可能</a:t>
            </a:r>
            <a:endParaRPr lang="en-US" altLang="ja-JP" dirty="0">
              <a:latin typeface="Times New Roman" panose="02020603050405020304" pitchFamily="18" charset="0"/>
            </a:endParaRPr>
          </a:p>
          <a:p>
            <a:pPr lvl="2"/>
            <a:r>
              <a:rPr lang="en-US" altLang="ja-JP" dirty="0">
                <a:latin typeface="Times New Roman" panose="02020603050405020304" pitchFamily="18" charset="0"/>
              </a:rPr>
              <a:t>16</a:t>
            </a:r>
            <a:r>
              <a:rPr lang="ja-JP" altLang="en-US" dirty="0">
                <a:latin typeface="Times New Roman" panose="02020603050405020304" pitchFamily="18" charset="0"/>
              </a:rPr>
              <a:t>進キーボードでプログラム</a:t>
            </a:r>
            <a:endParaRPr lang="en-US" altLang="ja-JP" dirty="0">
              <a:latin typeface="Times New Roman" panose="02020603050405020304" pitchFamily="18" charset="0"/>
            </a:endParaRPr>
          </a:p>
          <a:p>
            <a:pPr lvl="2"/>
            <a:r>
              <a:rPr lang="en-US" altLang="ja-JP" dirty="0">
                <a:latin typeface="Times New Roman" panose="02020603050405020304" pitchFamily="18" charset="0"/>
              </a:rPr>
              <a:t>7</a:t>
            </a:r>
            <a:r>
              <a:rPr lang="ja-JP" altLang="en-US" dirty="0">
                <a:latin typeface="Times New Roman" panose="02020603050405020304" pitchFamily="18" charset="0"/>
              </a:rPr>
              <a:t>セグメント</a:t>
            </a:r>
            <a:r>
              <a:rPr lang="en-US" altLang="ja-JP" dirty="0">
                <a:latin typeface="Times New Roman" panose="02020603050405020304" pitchFamily="18" charset="0"/>
              </a:rPr>
              <a:t>LED </a:t>
            </a:r>
            <a:r>
              <a:rPr lang="ja-JP" altLang="en-US" dirty="0">
                <a:latin typeface="Times New Roman" panose="02020603050405020304" pitchFamily="18" charset="0"/>
              </a:rPr>
              <a:t>で値表示</a:t>
            </a:r>
            <a:endParaRPr lang="en-US" altLang="ja-JP" dirty="0">
              <a:latin typeface="Times New Roman" panose="02020603050405020304" pitchFamily="18" charset="0"/>
            </a:endParaRPr>
          </a:p>
          <a:p>
            <a:pPr lvl="1"/>
            <a:r>
              <a:rPr lang="en-US" altLang="ja-JP" dirty="0">
                <a:latin typeface="Times New Roman" panose="02020603050405020304" pitchFamily="18" charset="0"/>
              </a:rPr>
              <a:t>CPU : NEC </a:t>
            </a:r>
            <a:r>
              <a:rPr lang="el-GR" altLang="ja-JP" dirty="0">
                <a:latin typeface="Times New Roman" panose="02020603050405020304" pitchFamily="18" charset="0"/>
              </a:rPr>
              <a:t>μ</a:t>
            </a:r>
            <a:r>
              <a:rPr lang="en-US" altLang="ja-JP" dirty="0">
                <a:latin typeface="Times New Roman" panose="02020603050405020304" pitchFamily="18" charset="0"/>
              </a:rPr>
              <a:t>PD8080A 2.048</a:t>
            </a:r>
            <a:r>
              <a:rPr lang="ja-JP" altLang="en-US" dirty="0">
                <a:latin typeface="Times New Roman" panose="02020603050405020304" pitchFamily="18" charset="0"/>
              </a:rPr>
              <a:t> </a:t>
            </a:r>
            <a:r>
              <a:rPr lang="en-US" altLang="ja-JP" dirty="0">
                <a:latin typeface="Times New Roman" panose="02020603050405020304" pitchFamily="18" charset="0"/>
              </a:rPr>
              <a:t>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512 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2732944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3AB811-EE86-4DB4-95CF-490445ACE465}"/>
              </a:ext>
            </a:extLst>
          </p:cNvPr>
          <p:cNvSpPr>
            <a:spLocks noGrp="1"/>
          </p:cNvSpPr>
          <p:nvPr>
            <p:ph type="title"/>
          </p:nvPr>
        </p:nvSpPr>
        <p:spPr>
          <a:xfrm>
            <a:off x="685800" y="504000"/>
            <a:ext cx="7772400" cy="769441"/>
          </a:xfrm>
        </p:spPr>
        <p:txBody>
          <a:bodyPr/>
          <a:lstStyle/>
          <a:p>
            <a:r>
              <a:rPr kumimoji="1" lang="en-US" altLang="ja-JP" dirty="0">
                <a:latin typeface="Times New Roman" panose="02020603050405020304" pitchFamily="18" charset="0"/>
              </a:rPr>
              <a:t>TK-80</a:t>
            </a:r>
            <a:endParaRPr kumimoji="1" lang="ja-JP" altLang="en-US" dirty="0">
              <a:latin typeface="Times New Roman" panose="02020603050405020304" pitchFamily="18" charset="0"/>
            </a:endParaRPr>
          </a:p>
        </p:txBody>
      </p:sp>
      <p:sp>
        <p:nvSpPr>
          <p:cNvPr id="3" name="テキスト ボックス 2">
            <a:extLst>
              <a:ext uri="{FF2B5EF4-FFF2-40B4-BE49-F238E27FC236}">
                <a16:creationId xmlns:a16="http://schemas.microsoft.com/office/drawing/2014/main" id="{E66DD971-B862-40CC-B41D-FB4C2CE5B9E5}"/>
              </a:ext>
            </a:extLst>
          </p:cNvPr>
          <p:cNvSpPr txBox="1"/>
          <p:nvPr/>
        </p:nvSpPr>
        <p:spPr>
          <a:xfrm>
            <a:off x="1773861" y="6457890"/>
            <a:ext cx="7287764" cy="400110"/>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https://upload.wikimedia.org/wikipedia/commons/a/a4/TK-80.jpg</a:t>
            </a:r>
            <a:endParaRPr kumimoji="1" lang="ja-JP" altLang="en-US" sz="2000" i="0" dirty="0"/>
          </a:p>
        </p:txBody>
      </p:sp>
      <p:sp>
        <p:nvSpPr>
          <p:cNvPr id="4" name="テキスト ボックス 3">
            <a:extLst>
              <a:ext uri="{FF2B5EF4-FFF2-40B4-BE49-F238E27FC236}">
                <a16:creationId xmlns:a16="http://schemas.microsoft.com/office/drawing/2014/main" id="{7237E485-DDC4-4E78-9D15-A57EDC1A338E}"/>
              </a:ext>
            </a:extLst>
          </p:cNvPr>
          <p:cNvSpPr txBox="1"/>
          <p:nvPr/>
        </p:nvSpPr>
        <p:spPr>
          <a:xfrm>
            <a:off x="4012191" y="5715000"/>
            <a:ext cx="1653017" cy="523220"/>
          </a:xfrm>
          <a:prstGeom prst="rect">
            <a:avLst/>
          </a:prstGeom>
          <a:noFill/>
        </p:spPr>
        <p:txBody>
          <a:bodyPr wrap="none" rtlCol="0">
            <a:spAutoFit/>
          </a:bodyPr>
          <a:lstStyle/>
          <a:p>
            <a:pPr algn="l"/>
            <a:r>
              <a:rPr lang="en-US" altLang="ja-JP" sz="2800" i="0" dirty="0"/>
              <a:t>TK-80 </a:t>
            </a:r>
            <a:r>
              <a:rPr kumimoji="1" lang="en-US" altLang="ja-JP" sz="2800" i="0" dirty="0"/>
              <a:t>[1]</a:t>
            </a:r>
            <a:endParaRPr kumimoji="1" lang="ja-JP" altLang="en-US" sz="2800" i="0" dirty="0"/>
          </a:p>
        </p:txBody>
      </p:sp>
      <p:pic>
        <p:nvPicPr>
          <p:cNvPr id="7" name="図 6" descr="電子機器, 回路 が含まれている画像&#10;&#10;自動的に生成された説明">
            <a:extLst>
              <a:ext uri="{FF2B5EF4-FFF2-40B4-BE49-F238E27FC236}">
                <a16:creationId xmlns:a16="http://schemas.microsoft.com/office/drawing/2014/main" id="{E3079705-EB9D-48F7-8604-5137E1E54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179" y="1447800"/>
            <a:ext cx="6035040" cy="4118125"/>
          </a:xfrm>
          <a:prstGeom prst="rect">
            <a:avLst/>
          </a:prstGeom>
        </p:spPr>
      </p:pic>
      <p:sp>
        <p:nvSpPr>
          <p:cNvPr id="8" name="吹き出し: 角を丸めた四角形 7">
            <a:extLst>
              <a:ext uri="{FF2B5EF4-FFF2-40B4-BE49-F238E27FC236}">
                <a16:creationId xmlns:a16="http://schemas.microsoft.com/office/drawing/2014/main" id="{AB4A5D7F-FE3A-48CC-9927-7CBC30F33BE3}"/>
              </a:ext>
            </a:extLst>
          </p:cNvPr>
          <p:cNvSpPr/>
          <p:nvPr/>
        </p:nvSpPr>
        <p:spPr bwMode="auto">
          <a:xfrm>
            <a:off x="6256021" y="5410200"/>
            <a:ext cx="2354578" cy="570158"/>
          </a:xfrm>
          <a:prstGeom prst="wedgeRoundRectCallout">
            <a:avLst>
              <a:gd name="adj1" fmla="val -38397"/>
              <a:gd name="adj2" fmla="val -122851"/>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en-US" altLang="ja-JP" sz="2400" i="0" dirty="0"/>
              <a:t>16</a:t>
            </a:r>
            <a:r>
              <a:rPr lang="ja-JP" altLang="en-US" sz="2400" i="0" dirty="0"/>
              <a:t>進キーボード</a:t>
            </a:r>
            <a:endParaRPr lang="en-US" altLang="ja-JP" sz="2400" i="0" dirty="0"/>
          </a:p>
        </p:txBody>
      </p:sp>
      <p:sp>
        <p:nvSpPr>
          <p:cNvPr id="9" name="吹き出し: 角を丸めた四角形 8">
            <a:extLst>
              <a:ext uri="{FF2B5EF4-FFF2-40B4-BE49-F238E27FC236}">
                <a16:creationId xmlns:a16="http://schemas.microsoft.com/office/drawing/2014/main" id="{CBD1CCD7-D06A-4674-A916-9A7DA1B23885}"/>
              </a:ext>
            </a:extLst>
          </p:cNvPr>
          <p:cNvSpPr/>
          <p:nvPr/>
        </p:nvSpPr>
        <p:spPr bwMode="auto">
          <a:xfrm>
            <a:off x="5878831" y="956026"/>
            <a:ext cx="2354578" cy="570158"/>
          </a:xfrm>
          <a:prstGeom prst="wedgeRoundRectCallout">
            <a:avLst>
              <a:gd name="adj1" fmla="val -25664"/>
              <a:gd name="adj2" fmla="val 100625"/>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en-US" altLang="ja-JP" sz="2400" i="0" dirty="0"/>
              <a:t>7</a:t>
            </a:r>
            <a:r>
              <a:rPr lang="ja-JP" altLang="en-US" sz="2400" i="0" dirty="0"/>
              <a:t>セグメント</a:t>
            </a:r>
            <a:r>
              <a:rPr lang="en-US" altLang="ja-JP" sz="2400" i="0" dirty="0"/>
              <a:t>LED</a:t>
            </a:r>
          </a:p>
        </p:txBody>
      </p:sp>
    </p:spTree>
    <p:extLst>
      <p:ext uri="{BB962C8B-B14F-4D97-AF65-F5344CB8AC3E}">
        <p14:creationId xmlns:p14="http://schemas.microsoft.com/office/powerpoint/2010/main" val="403924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Web サイト&#10;&#10;自動的に生成された説明">
            <a:extLst>
              <a:ext uri="{FF2B5EF4-FFF2-40B4-BE49-F238E27FC236}">
                <a16:creationId xmlns:a16="http://schemas.microsoft.com/office/drawing/2014/main" id="{B5435286-70C7-D27F-73B1-CA261AF2A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5594"/>
            <a:ext cx="9144000" cy="5546811"/>
          </a:xfrm>
          <a:prstGeom prst="rect">
            <a:avLst/>
          </a:prstGeom>
        </p:spPr>
      </p:pic>
      <p:sp>
        <p:nvSpPr>
          <p:cNvPr id="5" name="四角形: 角を丸くする 4">
            <a:extLst>
              <a:ext uri="{FF2B5EF4-FFF2-40B4-BE49-F238E27FC236}">
                <a16:creationId xmlns:a16="http://schemas.microsoft.com/office/drawing/2014/main" id="{4438A2BF-EE4F-5363-2419-B3EFCC83E2E6}"/>
              </a:ext>
            </a:extLst>
          </p:cNvPr>
          <p:cNvSpPr/>
          <p:nvPr/>
        </p:nvSpPr>
        <p:spPr bwMode="auto">
          <a:xfrm>
            <a:off x="3995936" y="4725144"/>
            <a:ext cx="2088232" cy="5040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62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PC-8001</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PC-8001</a:t>
            </a:r>
          </a:p>
          <a:p>
            <a:pPr lvl="1"/>
            <a:r>
              <a:rPr lang="en-US" altLang="ja-JP" dirty="0">
                <a:latin typeface="Times New Roman" panose="02020603050405020304" pitchFamily="18" charset="0"/>
              </a:rPr>
              <a:t>1979</a:t>
            </a:r>
            <a:r>
              <a:rPr lang="ja-JP" altLang="en-US" dirty="0">
                <a:latin typeface="Times New Roman" panose="02020603050405020304" pitchFamily="18" charset="0"/>
              </a:rPr>
              <a:t>年 日本電気</a:t>
            </a:r>
            <a:r>
              <a:rPr lang="en-US" altLang="ja-JP" dirty="0">
                <a:latin typeface="Times New Roman" panose="02020603050405020304" pitchFamily="18" charset="0"/>
              </a:rPr>
              <a:t>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パーソナルコンピュータ</a:t>
            </a:r>
            <a:endParaRPr lang="en-US" altLang="ja-JP" dirty="0">
              <a:latin typeface="Times New Roman" panose="02020603050405020304" pitchFamily="18" charset="0"/>
            </a:endParaRPr>
          </a:p>
          <a:p>
            <a:pPr lvl="2"/>
            <a:r>
              <a:rPr lang="ja-JP" altLang="en-US" dirty="0">
                <a:latin typeface="Times New Roman" panose="02020603050405020304" pitchFamily="18" charset="0"/>
              </a:rPr>
              <a:t>キーボードが本体に組み込まれる</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OS : N-BASIC</a:t>
            </a:r>
          </a:p>
          <a:p>
            <a:pPr lvl="1"/>
            <a:r>
              <a:rPr lang="en-US" altLang="ja-JP" dirty="0">
                <a:latin typeface="Times New Roman" panose="02020603050405020304" pitchFamily="18" charset="0"/>
              </a:rPr>
              <a:t>CPU : NEC </a:t>
            </a:r>
            <a:r>
              <a:rPr lang="el-GR" altLang="ja-JP" dirty="0">
                <a:latin typeface="Times New Roman" panose="02020603050405020304" pitchFamily="18" charset="0"/>
              </a:rPr>
              <a:t>μ</a:t>
            </a:r>
            <a:r>
              <a:rPr lang="en-US" altLang="ja-JP" dirty="0">
                <a:latin typeface="Times New Roman" panose="02020603050405020304" pitchFamily="18" charset="0"/>
              </a:rPr>
              <a:t>PD780C-1 4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16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1873436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PC-8001</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333383" y="6353145"/>
            <a:ext cx="8810617" cy="400110"/>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https://upload.wikimedia.org/wikipedia/commons/e/e4/Nec_PC_8000_series.jpg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505200" y="5453390"/>
            <a:ext cx="1972015" cy="523220"/>
          </a:xfrm>
          <a:prstGeom prst="rect">
            <a:avLst/>
          </a:prstGeom>
          <a:noFill/>
        </p:spPr>
        <p:txBody>
          <a:bodyPr wrap="none" rtlCol="0">
            <a:spAutoFit/>
          </a:bodyPr>
          <a:lstStyle/>
          <a:p>
            <a:pPr algn="l"/>
            <a:r>
              <a:rPr lang="en-US" altLang="ja-JP" sz="2800" i="0" dirty="0"/>
              <a:t>PC-8001</a:t>
            </a:r>
            <a:r>
              <a:rPr kumimoji="1" lang="en-US" altLang="ja-JP" sz="2800" i="0" dirty="0"/>
              <a:t> [1]</a:t>
            </a:r>
            <a:endParaRPr kumimoji="1" lang="ja-JP" altLang="en-US" sz="2800" i="0" dirty="0"/>
          </a:p>
        </p:txBody>
      </p:sp>
      <p:pic>
        <p:nvPicPr>
          <p:cNvPr id="10" name="図 9" descr="コンピューターのキーボード&#10;&#10;自動的に生成された説明">
            <a:extLst>
              <a:ext uri="{FF2B5EF4-FFF2-40B4-BE49-F238E27FC236}">
                <a16:creationId xmlns:a16="http://schemas.microsoft.com/office/drawing/2014/main" id="{63A36054-C45A-40AD-82DA-5A80335B1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76400"/>
            <a:ext cx="5486400" cy="3505200"/>
          </a:xfrm>
          <a:prstGeom prst="rect">
            <a:avLst/>
          </a:prstGeom>
        </p:spPr>
      </p:pic>
      <p:sp>
        <p:nvSpPr>
          <p:cNvPr id="7" name="吹き出し: 角を丸めた四角形 6">
            <a:extLst>
              <a:ext uri="{FF2B5EF4-FFF2-40B4-BE49-F238E27FC236}">
                <a16:creationId xmlns:a16="http://schemas.microsoft.com/office/drawing/2014/main" id="{D6EB2227-8CD6-47B9-96FF-D91C55638791}"/>
              </a:ext>
            </a:extLst>
          </p:cNvPr>
          <p:cNvSpPr/>
          <p:nvPr/>
        </p:nvSpPr>
        <p:spPr bwMode="auto">
          <a:xfrm>
            <a:off x="354619" y="3503034"/>
            <a:ext cx="2103392" cy="1261751"/>
          </a:xfrm>
          <a:prstGeom prst="wedgeRoundRectCallout">
            <a:avLst>
              <a:gd name="adj1" fmla="val 89603"/>
              <a:gd name="adj2" fmla="val -66876"/>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ja-JP" altLang="en-US" sz="2400" i="0" dirty="0"/>
              <a:t>本体が</a:t>
            </a:r>
            <a:endParaRPr lang="en-US" altLang="ja-JP" sz="2400" i="0" dirty="0"/>
          </a:p>
          <a:p>
            <a:pPr algn="ctr" eaLnBrk="1" hangingPunct="1">
              <a:spcBef>
                <a:spcPct val="0"/>
              </a:spcBef>
              <a:buSzTx/>
              <a:buFontTx/>
              <a:buNone/>
            </a:pPr>
            <a:r>
              <a:rPr lang="ja-JP" altLang="en-US" sz="2400" i="0" dirty="0"/>
              <a:t>キーボードと</a:t>
            </a:r>
            <a:endParaRPr lang="en-US" altLang="ja-JP" sz="2400" i="0" dirty="0"/>
          </a:p>
          <a:p>
            <a:pPr algn="ctr" eaLnBrk="1" hangingPunct="1">
              <a:spcBef>
                <a:spcPct val="0"/>
              </a:spcBef>
              <a:buSzTx/>
              <a:buFontTx/>
              <a:buNone/>
            </a:pPr>
            <a:r>
              <a:rPr lang="ja-JP" altLang="en-US" sz="2400" i="0" dirty="0"/>
              <a:t>一体化</a:t>
            </a:r>
            <a:endParaRPr lang="en-US" altLang="ja-JP" sz="2400" i="0" dirty="0"/>
          </a:p>
        </p:txBody>
      </p:sp>
    </p:spTree>
    <p:extLst>
      <p:ext uri="{BB962C8B-B14F-4D97-AF65-F5344CB8AC3E}">
        <p14:creationId xmlns:p14="http://schemas.microsoft.com/office/powerpoint/2010/main" val="2471708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PC-9801</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PC-9801</a:t>
            </a:r>
          </a:p>
          <a:p>
            <a:pPr lvl="1"/>
            <a:r>
              <a:rPr lang="en-US" altLang="ja-JP" dirty="0">
                <a:latin typeface="Times New Roman" panose="02020603050405020304" pitchFamily="18" charset="0"/>
              </a:rPr>
              <a:t>1982</a:t>
            </a:r>
            <a:r>
              <a:rPr lang="ja-JP" altLang="en-US" dirty="0">
                <a:latin typeface="Times New Roman" panose="02020603050405020304" pitchFamily="18" charset="0"/>
              </a:rPr>
              <a:t>年 日本電気</a:t>
            </a:r>
            <a:r>
              <a:rPr lang="en-US" altLang="ja-JP" dirty="0">
                <a:latin typeface="Times New Roman" panose="02020603050405020304" pitchFamily="18" charset="0"/>
              </a:rPr>
              <a:t>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パーソナルコンピュータ</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一時は日本国内で圧倒的シェアを占める</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OS : MS-DOS</a:t>
            </a:r>
          </a:p>
          <a:p>
            <a:pPr lvl="1"/>
            <a:r>
              <a:rPr lang="en-US" altLang="ja-JP" dirty="0">
                <a:latin typeface="Times New Roman" panose="02020603050405020304" pitchFamily="18" charset="0"/>
              </a:rPr>
              <a:t>CPU : NEC </a:t>
            </a:r>
            <a:r>
              <a:rPr lang="el-GR" altLang="ja-JP" dirty="0">
                <a:latin typeface="Times New Roman" panose="02020603050405020304" pitchFamily="18" charset="0"/>
              </a:rPr>
              <a:t>μ</a:t>
            </a:r>
            <a:r>
              <a:rPr lang="en-US" altLang="ja-JP" dirty="0">
                <a:latin typeface="Times New Roman" panose="02020603050405020304" pitchFamily="18" charset="0"/>
              </a:rPr>
              <a:t>PD8086 5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128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3303779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576000"/>
            <a:ext cx="7772400" cy="769441"/>
          </a:xfrm>
        </p:spPr>
        <p:txBody>
          <a:bodyPr/>
          <a:lstStyle/>
          <a:p>
            <a:r>
              <a:rPr lang="en-US" altLang="ja-JP" dirty="0">
                <a:latin typeface="Times New Roman" panose="02020603050405020304" pitchFamily="18" charset="0"/>
              </a:rPr>
              <a:t>PC-9801</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661819" y="6353145"/>
            <a:ext cx="8353762" cy="400110"/>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https://upload.wikimedia.org/wikipedia/commons/4/4f/PC-9801-1st-001.jpg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505199" y="5641657"/>
            <a:ext cx="1972015" cy="523220"/>
          </a:xfrm>
          <a:prstGeom prst="rect">
            <a:avLst/>
          </a:prstGeom>
          <a:noFill/>
        </p:spPr>
        <p:txBody>
          <a:bodyPr wrap="none" rtlCol="0">
            <a:spAutoFit/>
          </a:bodyPr>
          <a:lstStyle/>
          <a:p>
            <a:pPr algn="l"/>
            <a:r>
              <a:rPr lang="en-US" altLang="ja-JP" sz="2800" i="0" dirty="0"/>
              <a:t>PC-9801</a:t>
            </a:r>
            <a:r>
              <a:rPr kumimoji="1" lang="en-US" altLang="ja-JP" sz="2800" i="0" dirty="0"/>
              <a:t> [1]</a:t>
            </a:r>
            <a:endParaRPr kumimoji="1" lang="ja-JP" altLang="en-US" sz="2800" i="0" dirty="0"/>
          </a:p>
        </p:txBody>
      </p:sp>
      <p:pic>
        <p:nvPicPr>
          <p:cNvPr id="4" name="図 3" descr="テーブルの上にタイプライター&#10;&#10;自動的に生成された説明">
            <a:extLst>
              <a:ext uri="{FF2B5EF4-FFF2-40B4-BE49-F238E27FC236}">
                <a16:creationId xmlns:a16="http://schemas.microsoft.com/office/drawing/2014/main" id="{962C7603-B472-4572-BFC6-1E64F0C19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169" y="1428102"/>
            <a:ext cx="5618074" cy="4213555"/>
          </a:xfrm>
          <a:prstGeom prst="rect">
            <a:avLst/>
          </a:prstGeom>
        </p:spPr>
      </p:pic>
    </p:spTree>
    <p:extLst>
      <p:ext uri="{BB962C8B-B14F-4D97-AF65-F5344CB8AC3E}">
        <p14:creationId xmlns:p14="http://schemas.microsoft.com/office/powerpoint/2010/main" val="16707076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IBM</a:t>
            </a:r>
            <a:r>
              <a:rPr kumimoji="1" lang="ja-JP" altLang="en-US" dirty="0">
                <a:latin typeface="Times New Roman" panose="02020603050405020304" pitchFamily="18" charset="0"/>
              </a:rPr>
              <a:t> </a:t>
            </a:r>
            <a:r>
              <a:rPr kumimoji="1" lang="en-US" altLang="ja-JP" dirty="0">
                <a:latin typeface="Times New Roman" panose="02020603050405020304" pitchFamily="18" charset="0"/>
              </a:rPr>
              <a:t>PC</a:t>
            </a:r>
            <a:r>
              <a:rPr lang="ja-JP" altLang="en-US" dirty="0">
                <a:latin typeface="Times New Roman" panose="02020603050405020304" pitchFamily="18" charset="0"/>
              </a:rPr>
              <a:t> </a:t>
            </a:r>
            <a:r>
              <a:rPr lang="en-US" altLang="ja-JP" dirty="0">
                <a:latin typeface="Times New Roman" panose="02020603050405020304" pitchFamily="18" charset="0"/>
              </a:rPr>
              <a:t>5150</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it-IT" altLang="ja-JP" dirty="0">
                <a:latin typeface="Times New Roman" panose="02020603050405020304" pitchFamily="18" charset="0"/>
              </a:rPr>
              <a:t>IBM personal computer model 5150</a:t>
            </a:r>
          </a:p>
          <a:p>
            <a:pPr lvl="1"/>
            <a:r>
              <a:rPr lang="en-US" altLang="ja-JP" dirty="0">
                <a:latin typeface="Times New Roman" panose="02020603050405020304" pitchFamily="18" charset="0"/>
              </a:rPr>
              <a:t>1981</a:t>
            </a:r>
            <a:r>
              <a:rPr lang="ja-JP" altLang="en-US" dirty="0">
                <a:latin typeface="Times New Roman" panose="02020603050405020304" pitchFamily="18" charset="0"/>
              </a:rPr>
              <a:t>年 </a:t>
            </a:r>
            <a:r>
              <a:rPr lang="en-US" altLang="ja-JP" dirty="0">
                <a:latin typeface="Times New Roman" panose="02020603050405020304" pitchFamily="18" charset="0"/>
              </a:rPr>
              <a:t>IBM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ビジネス用パーソナルコンピュータ</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OS : PC DOS</a:t>
            </a:r>
          </a:p>
          <a:p>
            <a:pPr lvl="1"/>
            <a:r>
              <a:rPr lang="en-US" altLang="ja-JP" dirty="0">
                <a:latin typeface="Times New Roman" panose="02020603050405020304" pitchFamily="18" charset="0"/>
              </a:rPr>
              <a:t>CPU : Intel 8088 4.77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16</a:t>
            </a:r>
            <a:r>
              <a:rPr lang="ja-JP" altLang="en-US" dirty="0">
                <a:latin typeface="Times New Roman" panose="02020603050405020304" pitchFamily="18" charset="0"/>
              </a:rPr>
              <a:t>～</a:t>
            </a:r>
            <a:r>
              <a:rPr lang="en-US" altLang="ja-JP" dirty="0">
                <a:latin typeface="Times New Roman" panose="02020603050405020304" pitchFamily="18" charset="0"/>
              </a:rPr>
              <a:t>256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893953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796380"/>
            <a:ext cx="7772400" cy="769441"/>
          </a:xfrm>
        </p:spPr>
        <p:txBody>
          <a:bodyPr/>
          <a:lstStyle/>
          <a:p>
            <a:r>
              <a:rPr kumimoji="1" lang="en-US" altLang="ja-JP" dirty="0">
                <a:latin typeface="Times New Roman" panose="02020603050405020304" pitchFamily="18" charset="0"/>
              </a:rPr>
              <a:t>IBM</a:t>
            </a:r>
            <a:r>
              <a:rPr lang="en-US" altLang="ja-JP" dirty="0">
                <a:latin typeface="Times New Roman" panose="02020603050405020304" pitchFamily="18" charset="0"/>
              </a:rPr>
              <a:t> PC 5150</a:t>
            </a:r>
            <a:endParaRPr kumimoji="1" lang="ja-JP" altLang="en-US" dirty="0">
              <a:latin typeface="Times New Roman" panose="02020603050405020304" pitchFamily="18" charset="0"/>
            </a:endParaRP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661819" y="6353145"/>
            <a:ext cx="8353762" cy="400110"/>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https://upload.wikimedia.org/wikipedia/commons/6/69/IBM_PC_5150.jpg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3505199" y="5641657"/>
            <a:ext cx="2709396" cy="523220"/>
          </a:xfrm>
          <a:prstGeom prst="rect">
            <a:avLst/>
          </a:prstGeom>
          <a:noFill/>
        </p:spPr>
        <p:txBody>
          <a:bodyPr wrap="none" rtlCol="0">
            <a:spAutoFit/>
          </a:bodyPr>
          <a:lstStyle/>
          <a:p>
            <a:pPr algn="l"/>
            <a:r>
              <a:rPr kumimoji="1" lang="en-US" altLang="ja-JP" sz="2800" i="0" dirty="0"/>
              <a:t>I</a:t>
            </a:r>
            <a:r>
              <a:rPr lang="en-US" altLang="ja-JP" sz="2800" i="0" dirty="0"/>
              <a:t>BM PC 5150</a:t>
            </a:r>
            <a:r>
              <a:rPr kumimoji="1" lang="en-US" altLang="ja-JP" sz="2800" i="0" dirty="0"/>
              <a:t> [1]</a:t>
            </a:r>
            <a:endParaRPr kumimoji="1" lang="ja-JP" altLang="en-US" sz="2800" i="0" dirty="0"/>
          </a:p>
        </p:txBody>
      </p:sp>
      <p:pic>
        <p:nvPicPr>
          <p:cNvPr id="7" name="図 6" descr="座る, コンピュータ, 表示, 時計 が含まれている画像&#10;&#10;自動的に生成された説明">
            <a:extLst>
              <a:ext uri="{FF2B5EF4-FFF2-40B4-BE49-F238E27FC236}">
                <a16:creationId xmlns:a16="http://schemas.microsoft.com/office/drawing/2014/main" id="{FDF0CCE2-E481-4390-AD22-22A9EF8E1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980" y="1694189"/>
            <a:ext cx="5201920" cy="3759200"/>
          </a:xfrm>
          <a:prstGeom prst="rect">
            <a:avLst/>
          </a:prstGeom>
        </p:spPr>
      </p:pic>
    </p:spTree>
    <p:extLst>
      <p:ext uri="{BB962C8B-B14F-4D97-AF65-F5344CB8AC3E}">
        <p14:creationId xmlns:p14="http://schemas.microsoft.com/office/powerpoint/2010/main" val="17090565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0E89E-9F6D-4E9D-95F2-D07A7B46FA75}"/>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Macintosh 128K</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C9204C19-1B71-47FC-8171-B69D9067F96E}"/>
              </a:ext>
            </a:extLst>
          </p:cNvPr>
          <p:cNvSpPr>
            <a:spLocks noGrp="1"/>
          </p:cNvSpPr>
          <p:nvPr>
            <p:ph idx="1"/>
          </p:nvPr>
        </p:nvSpPr>
        <p:spPr/>
        <p:txBody>
          <a:bodyPr/>
          <a:lstStyle/>
          <a:p>
            <a:r>
              <a:rPr lang="en-US" altLang="ja-JP" dirty="0">
                <a:latin typeface="Times New Roman" panose="02020603050405020304" pitchFamily="18" charset="0"/>
              </a:rPr>
              <a:t>Macintosh 128K</a:t>
            </a:r>
          </a:p>
          <a:p>
            <a:pPr lvl="1"/>
            <a:r>
              <a:rPr lang="en-US" altLang="ja-JP" dirty="0">
                <a:latin typeface="Times New Roman" panose="02020603050405020304" pitchFamily="18" charset="0"/>
              </a:rPr>
              <a:t>1984</a:t>
            </a:r>
            <a:r>
              <a:rPr lang="ja-JP" altLang="en-US" dirty="0">
                <a:latin typeface="Times New Roman" panose="02020603050405020304" pitchFamily="18" charset="0"/>
              </a:rPr>
              <a:t>年 </a:t>
            </a:r>
            <a:r>
              <a:rPr lang="en-US" altLang="ja-JP" dirty="0">
                <a:latin typeface="Times New Roman" panose="02020603050405020304" pitchFamily="18" charset="0"/>
              </a:rPr>
              <a:t>Apple </a:t>
            </a:r>
            <a:r>
              <a:rPr lang="ja-JP" altLang="en-US" dirty="0">
                <a:latin typeface="Times New Roman" panose="02020603050405020304" pitchFamily="18" charset="0"/>
              </a:rPr>
              <a:t>が開発</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一体型パーソナルコンピュータ</a:t>
            </a:r>
            <a:endParaRPr lang="en-US" altLang="ja-JP" dirty="0">
              <a:latin typeface="Times New Roman" panose="02020603050405020304" pitchFamily="18" charset="0"/>
            </a:endParaRPr>
          </a:p>
          <a:p>
            <a:pPr lvl="1"/>
            <a:r>
              <a:rPr lang="ja-JP" altLang="en-US" dirty="0">
                <a:latin typeface="Times New Roman" panose="02020603050405020304" pitchFamily="18" charset="0"/>
              </a:rPr>
              <a:t>グラフィカルユーザインタフェース</a:t>
            </a:r>
            <a:endParaRPr lang="en-US" altLang="ja-JP" dirty="0">
              <a:latin typeface="Times New Roman" panose="02020603050405020304" pitchFamily="18" charset="0"/>
            </a:endParaRPr>
          </a:p>
          <a:p>
            <a:pPr lvl="2"/>
            <a:r>
              <a:rPr lang="ja-JP" altLang="en-US" dirty="0">
                <a:latin typeface="Times New Roman" panose="02020603050405020304" pitchFamily="18" charset="0"/>
              </a:rPr>
              <a:t>マウスによる操作</a:t>
            </a:r>
            <a:endParaRPr lang="en-US" altLang="ja-JP" dirty="0">
              <a:latin typeface="Times New Roman" panose="02020603050405020304" pitchFamily="18" charset="0"/>
            </a:endParaRPr>
          </a:p>
          <a:p>
            <a:pPr lvl="1"/>
            <a:r>
              <a:rPr lang="en-US" altLang="ja-JP" dirty="0">
                <a:latin typeface="Times New Roman" panose="02020603050405020304" pitchFamily="18" charset="0"/>
              </a:rPr>
              <a:t>OS : System 1.0</a:t>
            </a:r>
          </a:p>
          <a:p>
            <a:pPr lvl="1"/>
            <a:r>
              <a:rPr lang="en-US" altLang="ja-JP" dirty="0">
                <a:latin typeface="Times New Roman" panose="02020603050405020304" pitchFamily="18" charset="0"/>
              </a:rPr>
              <a:t>CPU : MC68000 7.8336 MHz</a:t>
            </a:r>
          </a:p>
          <a:p>
            <a:pPr lvl="1"/>
            <a:r>
              <a:rPr lang="ja-JP" altLang="en-US" dirty="0">
                <a:latin typeface="Times New Roman" panose="02020603050405020304" pitchFamily="18" charset="0"/>
              </a:rPr>
              <a:t>メモリ </a:t>
            </a:r>
            <a:r>
              <a:rPr lang="en-US" altLang="ja-JP" dirty="0">
                <a:latin typeface="Times New Roman" panose="02020603050405020304" pitchFamily="18" charset="0"/>
              </a:rPr>
              <a:t>: 128 KB </a:t>
            </a:r>
          </a:p>
          <a:p>
            <a:pPr lvl="1"/>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1540654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C005E-ECD5-43D1-9919-5AE61C66CC69}"/>
              </a:ext>
            </a:extLst>
          </p:cNvPr>
          <p:cNvSpPr>
            <a:spLocks noGrp="1"/>
          </p:cNvSpPr>
          <p:nvPr>
            <p:ph type="title"/>
          </p:nvPr>
        </p:nvSpPr>
        <p:spPr>
          <a:xfrm>
            <a:off x="685800" y="796380"/>
            <a:ext cx="7772400" cy="769441"/>
          </a:xfrm>
        </p:spPr>
        <p:txBody>
          <a:bodyPr/>
          <a:lstStyle/>
          <a:p>
            <a:r>
              <a:rPr lang="en-US" altLang="ja-JP" dirty="0">
                <a:latin typeface="Times New Roman" panose="02020603050405020304" pitchFamily="18" charset="0"/>
              </a:rPr>
              <a:t>Macintosh 128K</a:t>
            </a:r>
          </a:p>
        </p:txBody>
      </p:sp>
      <p:sp>
        <p:nvSpPr>
          <p:cNvPr id="5" name="テキスト ボックス 4">
            <a:extLst>
              <a:ext uri="{FF2B5EF4-FFF2-40B4-BE49-F238E27FC236}">
                <a16:creationId xmlns:a16="http://schemas.microsoft.com/office/drawing/2014/main" id="{46975CFF-F591-49BB-8638-36DEF46D4B2E}"/>
              </a:ext>
            </a:extLst>
          </p:cNvPr>
          <p:cNvSpPr txBox="1"/>
          <p:nvPr/>
        </p:nvSpPr>
        <p:spPr>
          <a:xfrm>
            <a:off x="1447800" y="6148865"/>
            <a:ext cx="7374326" cy="707886"/>
          </a:xfrm>
          <a:prstGeom prst="rect">
            <a:avLst/>
          </a:prstGeom>
          <a:noFill/>
        </p:spPr>
        <p:txBody>
          <a:bodyPr wrap="none" rtlCol="0">
            <a:spAutoFit/>
          </a:bodyPr>
          <a:lstStyle/>
          <a:p>
            <a:pPr algn="l"/>
            <a:r>
              <a:rPr kumimoji="1" lang="en-US" altLang="ja-JP" sz="2000" i="0" dirty="0"/>
              <a:t>[1] </a:t>
            </a:r>
            <a:r>
              <a:rPr lang="en-US" altLang="ja-JP" sz="2000" i="0" dirty="0"/>
              <a:t>https://upload.wikimedia.org/wikipedia/commons/c/cf/</a:t>
            </a:r>
          </a:p>
          <a:p>
            <a:pPr algn="l"/>
            <a:r>
              <a:rPr lang="en-US" altLang="ja-JP" sz="2000" i="0" dirty="0"/>
              <a:t>Macintosh%2C_Google_NY_office_computer_museum_cropped.png</a:t>
            </a:r>
            <a:endParaRPr kumimoji="1" lang="ja-JP" altLang="en-US" sz="2000" i="0" dirty="0"/>
          </a:p>
        </p:txBody>
      </p:sp>
      <p:sp>
        <p:nvSpPr>
          <p:cNvPr id="6" name="テキスト ボックス 5">
            <a:extLst>
              <a:ext uri="{FF2B5EF4-FFF2-40B4-BE49-F238E27FC236}">
                <a16:creationId xmlns:a16="http://schemas.microsoft.com/office/drawing/2014/main" id="{588B9F1B-3704-441A-A3CA-116C37CBD112}"/>
              </a:ext>
            </a:extLst>
          </p:cNvPr>
          <p:cNvSpPr txBox="1"/>
          <p:nvPr/>
        </p:nvSpPr>
        <p:spPr>
          <a:xfrm>
            <a:off x="2895600" y="5638800"/>
            <a:ext cx="3200399" cy="523220"/>
          </a:xfrm>
          <a:prstGeom prst="rect">
            <a:avLst/>
          </a:prstGeom>
          <a:noFill/>
        </p:spPr>
        <p:txBody>
          <a:bodyPr wrap="square" rtlCol="0">
            <a:spAutoFit/>
          </a:bodyPr>
          <a:lstStyle/>
          <a:p>
            <a:pPr algn="l"/>
            <a:r>
              <a:rPr lang="en-US" altLang="ja-JP" sz="2800" i="0" dirty="0"/>
              <a:t>Macintosh 128K</a:t>
            </a:r>
            <a:r>
              <a:rPr kumimoji="1" lang="en-US" altLang="ja-JP" sz="2800" i="0" dirty="0"/>
              <a:t> [1]</a:t>
            </a:r>
            <a:endParaRPr kumimoji="1" lang="ja-JP" altLang="en-US" sz="2800" i="0" dirty="0"/>
          </a:p>
        </p:txBody>
      </p:sp>
      <p:pic>
        <p:nvPicPr>
          <p:cNvPr id="7" name="図 6" descr="机の上にあるモニターとキーボード&#10;&#10;自動的に生成された説明">
            <a:extLst>
              <a:ext uri="{FF2B5EF4-FFF2-40B4-BE49-F238E27FC236}">
                <a16:creationId xmlns:a16="http://schemas.microsoft.com/office/drawing/2014/main" id="{EE921395-3A9B-402A-B53C-FEF8D584A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105" y="1538288"/>
            <a:ext cx="5767388" cy="4100512"/>
          </a:xfrm>
          <a:prstGeom prst="rect">
            <a:avLst/>
          </a:prstGeom>
        </p:spPr>
      </p:pic>
      <p:sp>
        <p:nvSpPr>
          <p:cNvPr id="8" name="吹き出し: 角を丸めた四角形 7">
            <a:extLst>
              <a:ext uri="{FF2B5EF4-FFF2-40B4-BE49-F238E27FC236}">
                <a16:creationId xmlns:a16="http://schemas.microsoft.com/office/drawing/2014/main" id="{DAEDFD93-F2CE-49FB-AA01-94E7573709B1}"/>
              </a:ext>
            </a:extLst>
          </p:cNvPr>
          <p:cNvSpPr/>
          <p:nvPr/>
        </p:nvSpPr>
        <p:spPr bwMode="auto">
          <a:xfrm>
            <a:off x="6642404" y="4690255"/>
            <a:ext cx="1778981" cy="802385"/>
          </a:xfrm>
          <a:prstGeom prst="wedgeRoundRectCallout">
            <a:avLst>
              <a:gd name="adj1" fmla="val -84821"/>
              <a:gd name="adj2" fmla="val 20929"/>
              <a:gd name="adj3" fmla="val 16667"/>
            </a:avLst>
          </a:prstGeom>
          <a:solidFill>
            <a:schemeClr val="bg1"/>
          </a:solidFill>
          <a:ln w="9525">
            <a:solidFill>
              <a:schemeClr val="tx1"/>
            </a:solidFill>
            <a:miter lim="800000"/>
            <a:headEnd/>
            <a:tailEnd/>
          </a:ln>
          <a:effectLst/>
        </p:spPr>
        <p:txBody>
          <a:bodyPr rtlCol="0" anchor="ctr"/>
          <a:lstStyle/>
          <a:p>
            <a:pPr algn="ctr" eaLnBrk="1" hangingPunct="1">
              <a:spcBef>
                <a:spcPct val="0"/>
              </a:spcBef>
              <a:buSzTx/>
              <a:buFontTx/>
              <a:buNone/>
            </a:pPr>
            <a:r>
              <a:rPr lang="ja-JP" altLang="en-US" sz="2400" i="0" dirty="0"/>
              <a:t>マウスで</a:t>
            </a:r>
            <a:endParaRPr lang="en-US" altLang="ja-JP" sz="2400" i="0" dirty="0"/>
          </a:p>
          <a:p>
            <a:pPr algn="ctr" eaLnBrk="1" hangingPunct="1">
              <a:spcBef>
                <a:spcPct val="0"/>
              </a:spcBef>
              <a:buSzTx/>
              <a:buFontTx/>
              <a:buNone/>
            </a:pPr>
            <a:r>
              <a:rPr lang="ja-JP" altLang="en-US" sz="2400" i="0" dirty="0"/>
              <a:t>操作可能</a:t>
            </a:r>
            <a:endParaRPr lang="en-US" altLang="ja-JP" sz="2400" i="0" dirty="0"/>
          </a:p>
        </p:txBody>
      </p:sp>
    </p:spTree>
    <p:extLst>
      <p:ext uri="{BB962C8B-B14F-4D97-AF65-F5344CB8AC3E}">
        <p14:creationId xmlns:p14="http://schemas.microsoft.com/office/powerpoint/2010/main" val="7718551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50AB07-98A1-4109-8E63-E7EE5C3ED692}"/>
              </a:ext>
            </a:extLst>
          </p:cNvPr>
          <p:cNvSpPr>
            <a:spLocks noGrp="1"/>
          </p:cNvSpPr>
          <p:nvPr>
            <p:ph type="title"/>
          </p:nvPr>
        </p:nvSpPr>
        <p:spPr>
          <a:xfrm>
            <a:off x="685800" y="796380"/>
            <a:ext cx="7772400" cy="769441"/>
          </a:xfrm>
        </p:spPr>
        <p:txBody>
          <a:bodyPr/>
          <a:lstStyle/>
          <a:p>
            <a:r>
              <a:rPr kumimoji="1" lang="ja-JP" altLang="en-US" dirty="0">
                <a:latin typeface="Times New Roman" panose="02020603050405020304" pitchFamily="18" charset="0"/>
              </a:rPr>
              <a:t>パーソナルコンピュータの歴史</a:t>
            </a:r>
          </a:p>
        </p:txBody>
      </p:sp>
      <p:graphicFrame>
        <p:nvGraphicFramePr>
          <p:cNvPr id="3" name="表 3">
            <a:extLst>
              <a:ext uri="{FF2B5EF4-FFF2-40B4-BE49-F238E27FC236}">
                <a16:creationId xmlns:a16="http://schemas.microsoft.com/office/drawing/2014/main" id="{913FB55B-6C18-42C5-812F-6F48710247B0}"/>
              </a:ext>
            </a:extLst>
          </p:cNvPr>
          <p:cNvGraphicFramePr>
            <a:graphicFrameLocks noGrp="1"/>
          </p:cNvGraphicFramePr>
          <p:nvPr>
            <p:extLst>
              <p:ext uri="{D42A27DB-BD31-4B8C-83A1-F6EECF244321}">
                <p14:modId xmlns:p14="http://schemas.microsoft.com/office/powerpoint/2010/main" val="2325536844"/>
              </p:ext>
            </p:extLst>
          </p:nvPr>
        </p:nvGraphicFramePr>
        <p:xfrm>
          <a:off x="342900" y="1905000"/>
          <a:ext cx="8458200" cy="3876040"/>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665417007"/>
                    </a:ext>
                  </a:extLst>
                </a:gridCol>
                <a:gridCol w="1809750">
                  <a:extLst>
                    <a:ext uri="{9D8B030D-6E8A-4147-A177-3AD203B41FA5}">
                      <a16:colId xmlns:a16="http://schemas.microsoft.com/office/drawing/2014/main" val="3875107657"/>
                    </a:ext>
                  </a:extLst>
                </a:gridCol>
                <a:gridCol w="1447800">
                  <a:extLst>
                    <a:ext uri="{9D8B030D-6E8A-4147-A177-3AD203B41FA5}">
                      <a16:colId xmlns:a16="http://schemas.microsoft.com/office/drawing/2014/main" val="2538671597"/>
                    </a:ext>
                  </a:extLst>
                </a:gridCol>
                <a:gridCol w="4114800">
                  <a:extLst>
                    <a:ext uri="{9D8B030D-6E8A-4147-A177-3AD203B41FA5}">
                      <a16:colId xmlns:a16="http://schemas.microsoft.com/office/drawing/2014/main" val="1261581475"/>
                    </a:ext>
                  </a:extLst>
                </a:gridCol>
              </a:tblGrid>
              <a:tr h="370840">
                <a:tc>
                  <a:txBody>
                    <a:bodyPr/>
                    <a:lstStyle/>
                    <a:p>
                      <a:r>
                        <a:rPr kumimoji="1" lang="ja-JP" altLang="en-US" baseline="0" dirty="0">
                          <a:latin typeface="Times New Roman" panose="02020603050405020304" pitchFamily="18" charset="0"/>
                        </a:rPr>
                        <a:t>発売年</a:t>
                      </a:r>
                    </a:p>
                  </a:txBody>
                  <a:tcPr/>
                </a:tc>
                <a:tc>
                  <a:txBody>
                    <a:bodyPr/>
                    <a:lstStyle/>
                    <a:p>
                      <a:r>
                        <a:rPr kumimoji="1" lang="ja-JP" altLang="en-US" baseline="0" dirty="0">
                          <a:latin typeface="Times New Roman" panose="02020603050405020304" pitchFamily="18" charset="0"/>
                        </a:rPr>
                        <a:t>機種</a:t>
                      </a:r>
                    </a:p>
                  </a:txBody>
                  <a:tcPr/>
                </a:tc>
                <a:tc>
                  <a:txBody>
                    <a:bodyPr/>
                    <a:lstStyle/>
                    <a:p>
                      <a:r>
                        <a:rPr kumimoji="1" lang="ja-JP" altLang="en-US" baseline="0" dirty="0">
                          <a:latin typeface="Times New Roman" panose="02020603050405020304" pitchFamily="18" charset="0"/>
                        </a:rPr>
                        <a:t>販売元</a:t>
                      </a:r>
                    </a:p>
                  </a:txBody>
                  <a:tcPr/>
                </a:tc>
                <a:tc>
                  <a:txBody>
                    <a:bodyPr/>
                    <a:lstStyle/>
                    <a:p>
                      <a:r>
                        <a:rPr kumimoji="1" lang="ja-JP" altLang="en-US" baseline="0" dirty="0">
                          <a:latin typeface="Times New Roman" panose="02020603050405020304" pitchFamily="18" charset="0"/>
                        </a:rPr>
                        <a:t>備考</a:t>
                      </a:r>
                    </a:p>
                  </a:txBody>
                  <a:tcPr/>
                </a:tc>
                <a:extLst>
                  <a:ext uri="{0D108BD9-81ED-4DB2-BD59-A6C34878D82A}">
                    <a16:rowId xmlns:a16="http://schemas.microsoft.com/office/drawing/2014/main" val="2050590198"/>
                  </a:ext>
                </a:extLst>
              </a:tr>
              <a:tr h="370840">
                <a:tc>
                  <a:txBody>
                    <a:bodyPr/>
                    <a:lstStyle/>
                    <a:p>
                      <a:r>
                        <a:rPr kumimoji="1" lang="en-US" altLang="ja-JP" baseline="0" dirty="0">
                          <a:latin typeface="Times New Roman" panose="02020603050405020304" pitchFamily="18" charset="0"/>
                        </a:rPr>
                        <a:t>1975</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Altair 8800</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MITS</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組み立てキットで販売</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スイッチでプログラム</a:t>
                      </a:r>
                    </a:p>
                  </a:txBody>
                  <a:tcPr/>
                </a:tc>
                <a:extLst>
                  <a:ext uri="{0D108BD9-81ED-4DB2-BD59-A6C34878D82A}">
                    <a16:rowId xmlns:a16="http://schemas.microsoft.com/office/drawing/2014/main" val="3425571549"/>
                  </a:ext>
                </a:extLst>
              </a:tr>
              <a:tr h="370840">
                <a:tc>
                  <a:txBody>
                    <a:bodyPr/>
                    <a:lstStyle/>
                    <a:p>
                      <a:r>
                        <a:rPr kumimoji="1" lang="en-US" altLang="ja-JP" baseline="0" dirty="0">
                          <a:latin typeface="Times New Roman" panose="02020603050405020304" pitchFamily="18" charset="0"/>
                        </a:rPr>
                        <a:t>1976</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Apple I</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Apple</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基盤のみ</a:t>
                      </a:r>
                    </a:p>
                  </a:txBody>
                  <a:tcPr/>
                </a:tc>
                <a:extLst>
                  <a:ext uri="{0D108BD9-81ED-4DB2-BD59-A6C34878D82A}">
                    <a16:rowId xmlns:a16="http://schemas.microsoft.com/office/drawing/2014/main" val="1521448651"/>
                  </a:ext>
                </a:extLst>
              </a:tr>
              <a:tr h="370840">
                <a:tc>
                  <a:txBody>
                    <a:bodyPr/>
                    <a:lstStyle/>
                    <a:p>
                      <a:r>
                        <a:rPr kumimoji="1" lang="en-US" altLang="ja-JP" baseline="0" dirty="0">
                          <a:latin typeface="Times New Roman" panose="02020603050405020304" pitchFamily="18" charset="0"/>
                        </a:rPr>
                        <a:t>1976</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TK-80</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日本電気</a:t>
                      </a:r>
                    </a:p>
                  </a:txBody>
                  <a:tcPr/>
                </a:tc>
                <a:tc>
                  <a:txBody>
                    <a:bodyPr/>
                    <a:lstStyle/>
                    <a:p>
                      <a:r>
                        <a:rPr kumimoji="1" lang="ja-JP" altLang="en-US" baseline="0" dirty="0">
                          <a:latin typeface="Times New Roman" panose="02020603050405020304" pitchFamily="18" charset="0"/>
                        </a:rPr>
                        <a:t>基盤に</a:t>
                      </a:r>
                      <a:r>
                        <a:rPr kumimoji="1" lang="en-US" altLang="ja-JP" baseline="0" dirty="0">
                          <a:latin typeface="Times New Roman" panose="02020603050405020304" pitchFamily="18" charset="0"/>
                        </a:rPr>
                        <a:t>16</a:t>
                      </a:r>
                      <a:r>
                        <a:rPr kumimoji="1" lang="ja-JP" altLang="en-US" baseline="0" dirty="0">
                          <a:latin typeface="Times New Roman" panose="02020603050405020304" pitchFamily="18" charset="0"/>
                        </a:rPr>
                        <a:t>進キーボードと</a:t>
                      </a:r>
                      <a:r>
                        <a:rPr kumimoji="1" lang="en-US" altLang="ja-JP" baseline="0" dirty="0">
                          <a:latin typeface="Times New Roman" panose="02020603050405020304" pitchFamily="18" charset="0"/>
                        </a:rPr>
                        <a:t>7</a:t>
                      </a:r>
                      <a:r>
                        <a:rPr kumimoji="1" lang="ja-JP" altLang="en-US" baseline="0" dirty="0">
                          <a:latin typeface="Times New Roman" panose="02020603050405020304" pitchFamily="18" charset="0"/>
                        </a:rPr>
                        <a:t>セグメント</a:t>
                      </a:r>
                      <a:r>
                        <a:rPr kumimoji="1" lang="en-US" altLang="ja-JP" baseline="0" dirty="0">
                          <a:latin typeface="Times New Roman" panose="02020603050405020304" pitchFamily="18" charset="0"/>
                        </a:rPr>
                        <a:t>LED</a:t>
                      </a:r>
                    </a:p>
                    <a:p>
                      <a:r>
                        <a:rPr kumimoji="1" lang="ja-JP" altLang="en-US" baseline="0" dirty="0">
                          <a:latin typeface="Times New Roman" panose="02020603050405020304" pitchFamily="18" charset="0"/>
                        </a:rPr>
                        <a:t>追加機器無しで使用可能</a:t>
                      </a:r>
                    </a:p>
                  </a:txBody>
                  <a:tcPr/>
                </a:tc>
                <a:extLst>
                  <a:ext uri="{0D108BD9-81ED-4DB2-BD59-A6C34878D82A}">
                    <a16:rowId xmlns:a16="http://schemas.microsoft.com/office/drawing/2014/main" val="289414332"/>
                  </a:ext>
                </a:extLst>
              </a:tr>
              <a:tr h="370840">
                <a:tc>
                  <a:txBody>
                    <a:bodyPr/>
                    <a:lstStyle/>
                    <a:p>
                      <a:r>
                        <a:rPr kumimoji="1" lang="en-US" altLang="ja-JP" baseline="0" dirty="0">
                          <a:latin typeface="Times New Roman" panose="02020603050405020304" pitchFamily="18" charset="0"/>
                        </a:rPr>
                        <a:t>1977</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Apple II</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Apple</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キーボードが本体に組み込み</a:t>
                      </a:r>
                    </a:p>
                  </a:txBody>
                  <a:tcPr/>
                </a:tc>
                <a:extLst>
                  <a:ext uri="{0D108BD9-81ED-4DB2-BD59-A6C34878D82A}">
                    <a16:rowId xmlns:a16="http://schemas.microsoft.com/office/drawing/2014/main" val="3949635637"/>
                  </a:ext>
                </a:extLst>
              </a:tr>
              <a:tr h="370840">
                <a:tc>
                  <a:txBody>
                    <a:bodyPr/>
                    <a:lstStyle/>
                    <a:p>
                      <a:r>
                        <a:rPr kumimoji="1" lang="en-US" altLang="ja-JP" baseline="0" dirty="0">
                          <a:latin typeface="Times New Roman" panose="02020603050405020304" pitchFamily="18" charset="0"/>
                        </a:rPr>
                        <a:t>1979</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PC-8001</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日本電気</a:t>
                      </a:r>
                    </a:p>
                  </a:txBody>
                  <a:tcPr/>
                </a:tc>
                <a:tc>
                  <a:txBody>
                    <a:bodyPr/>
                    <a:lstStyle/>
                    <a:p>
                      <a:r>
                        <a:rPr kumimoji="1" lang="ja-JP" altLang="en-US" baseline="0" dirty="0">
                          <a:latin typeface="Times New Roman" panose="02020603050405020304" pitchFamily="18" charset="0"/>
                        </a:rPr>
                        <a:t>日本のパソコンの先駆け</a:t>
                      </a:r>
                    </a:p>
                  </a:txBody>
                  <a:tcPr/>
                </a:tc>
                <a:extLst>
                  <a:ext uri="{0D108BD9-81ED-4DB2-BD59-A6C34878D82A}">
                    <a16:rowId xmlns:a16="http://schemas.microsoft.com/office/drawing/2014/main" val="352986040"/>
                  </a:ext>
                </a:extLst>
              </a:tr>
              <a:tr h="370840">
                <a:tc>
                  <a:txBody>
                    <a:bodyPr/>
                    <a:lstStyle/>
                    <a:p>
                      <a:r>
                        <a:rPr kumimoji="1" lang="en-US" altLang="ja-JP" baseline="0" dirty="0">
                          <a:latin typeface="Times New Roman" panose="02020603050405020304" pitchFamily="18" charset="0"/>
                        </a:rPr>
                        <a:t>1981</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IMB PC 5150</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IBM</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ビジネス用パソコン</a:t>
                      </a:r>
                    </a:p>
                  </a:txBody>
                  <a:tcPr/>
                </a:tc>
                <a:extLst>
                  <a:ext uri="{0D108BD9-81ED-4DB2-BD59-A6C34878D82A}">
                    <a16:rowId xmlns:a16="http://schemas.microsoft.com/office/drawing/2014/main" val="842122455"/>
                  </a:ext>
                </a:extLst>
              </a:tr>
              <a:tr h="370840">
                <a:tc>
                  <a:txBody>
                    <a:bodyPr/>
                    <a:lstStyle/>
                    <a:p>
                      <a:r>
                        <a:rPr kumimoji="1" lang="en-US" altLang="ja-JP" baseline="0" dirty="0">
                          <a:latin typeface="Times New Roman" panose="02020603050405020304" pitchFamily="18" charset="0"/>
                        </a:rPr>
                        <a:t>1982</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PC-9801</a:t>
                      </a:r>
                      <a:endParaRPr kumimoji="1" lang="ja-JP" altLang="en-US" baseline="0" dirty="0">
                        <a:latin typeface="Times New Roman" panose="02020603050405020304" pitchFamily="18" charset="0"/>
                      </a:endParaRPr>
                    </a:p>
                  </a:txBody>
                  <a:tcPr/>
                </a:tc>
                <a:tc>
                  <a:txBody>
                    <a:bodyPr/>
                    <a:lstStyle/>
                    <a:p>
                      <a:r>
                        <a:rPr kumimoji="1" lang="ja-JP" altLang="en-US" baseline="0" dirty="0">
                          <a:latin typeface="Times New Roman" panose="02020603050405020304" pitchFamily="18" charset="0"/>
                        </a:rPr>
                        <a:t>日本電気</a:t>
                      </a:r>
                    </a:p>
                  </a:txBody>
                  <a:tcPr/>
                </a:tc>
                <a:tc>
                  <a:txBody>
                    <a:bodyPr/>
                    <a:lstStyle/>
                    <a:p>
                      <a:r>
                        <a:rPr kumimoji="1" lang="ja-JP" altLang="en-US" baseline="0" dirty="0">
                          <a:latin typeface="Times New Roman" panose="02020603050405020304" pitchFamily="18" charset="0"/>
                        </a:rPr>
                        <a:t>一時は圧倒的国内シェアを占める</a:t>
                      </a:r>
                    </a:p>
                  </a:txBody>
                  <a:tcPr/>
                </a:tc>
                <a:extLst>
                  <a:ext uri="{0D108BD9-81ED-4DB2-BD59-A6C34878D82A}">
                    <a16:rowId xmlns:a16="http://schemas.microsoft.com/office/drawing/2014/main" val="931344044"/>
                  </a:ext>
                </a:extLst>
              </a:tr>
              <a:tr h="370840">
                <a:tc>
                  <a:txBody>
                    <a:bodyPr/>
                    <a:lstStyle/>
                    <a:p>
                      <a:r>
                        <a:rPr kumimoji="1" lang="en-US" altLang="ja-JP" baseline="0" dirty="0">
                          <a:latin typeface="Times New Roman" panose="02020603050405020304" pitchFamily="18" charset="0"/>
                        </a:rPr>
                        <a:t>1984</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Macintosh 128K</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Apple</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GUI</a:t>
                      </a:r>
                      <a:r>
                        <a:rPr kumimoji="1" lang="ja-JP" altLang="en-US" baseline="0" dirty="0">
                          <a:latin typeface="Times New Roman" panose="02020603050405020304" pitchFamily="18" charset="0"/>
                        </a:rPr>
                        <a:t>採用　マウスで操作可能</a:t>
                      </a:r>
                    </a:p>
                  </a:txBody>
                  <a:tcPr/>
                </a:tc>
                <a:extLst>
                  <a:ext uri="{0D108BD9-81ED-4DB2-BD59-A6C34878D82A}">
                    <a16:rowId xmlns:a16="http://schemas.microsoft.com/office/drawing/2014/main" val="3637717226"/>
                  </a:ext>
                </a:extLst>
              </a:tr>
            </a:tbl>
          </a:graphicData>
        </a:graphic>
      </p:graphicFrame>
    </p:spTree>
    <p:extLst>
      <p:ext uri="{BB962C8B-B14F-4D97-AF65-F5344CB8AC3E}">
        <p14:creationId xmlns:p14="http://schemas.microsoft.com/office/powerpoint/2010/main" val="1384179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D2D25112-0415-4350-867B-EF8DDCD625DE}"/>
              </a:ext>
            </a:extLst>
          </p:cNvPr>
          <p:cNvGraphicFramePr>
            <a:graphicFrameLocks noGrp="1"/>
          </p:cNvGraphicFramePr>
          <p:nvPr>
            <p:extLst>
              <p:ext uri="{D42A27DB-BD31-4B8C-83A1-F6EECF244321}">
                <p14:modId xmlns:p14="http://schemas.microsoft.com/office/powerpoint/2010/main" val="3552276181"/>
              </p:ext>
            </p:extLst>
          </p:nvPr>
        </p:nvGraphicFramePr>
        <p:xfrm>
          <a:off x="190499" y="1143000"/>
          <a:ext cx="8763001" cy="548640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436385253"/>
                    </a:ext>
                  </a:extLst>
                </a:gridCol>
                <a:gridCol w="1413654">
                  <a:extLst>
                    <a:ext uri="{9D8B030D-6E8A-4147-A177-3AD203B41FA5}">
                      <a16:colId xmlns:a16="http://schemas.microsoft.com/office/drawing/2014/main" val="23768760"/>
                    </a:ext>
                  </a:extLst>
                </a:gridCol>
                <a:gridCol w="1901406">
                  <a:extLst>
                    <a:ext uri="{9D8B030D-6E8A-4147-A177-3AD203B41FA5}">
                      <a16:colId xmlns:a16="http://schemas.microsoft.com/office/drawing/2014/main" val="2200168266"/>
                    </a:ext>
                  </a:extLst>
                </a:gridCol>
                <a:gridCol w="2728104">
                  <a:extLst>
                    <a:ext uri="{9D8B030D-6E8A-4147-A177-3AD203B41FA5}">
                      <a16:colId xmlns:a16="http://schemas.microsoft.com/office/drawing/2014/main" val="2438294563"/>
                    </a:ext>
                  </a:extLst>
                </a:gridCol>
                <a:gridCol w="1405387">
                  <a:extLst>
                    <a:ext uri="{9D8B030D-6E8A-4147-A177-3AD203B41FA5}">
                      <a16:colId xmlns:a16="http://schemas.microsoft.com/office/drawing/2014/main" val="3248518125"/>
                    </a:ext>
                  </a:extLst>
                </a:gridCol>
              </a:tblGrid>
              <a:tr h="370840">
                <a:tc>
                  <a:txBody>
                    <a:bodyPr/>
                    <a:lstStyle/>
                    <a:p>
                      <a:r>
                        <a:rPr kumimoji="1" lang="ja-JP" altLang="en-US" baseline="0" dirty="0">
                          <a:latin typeface="Times New Roman" panose="02020603050405020304" pitchFamily="18" charset="0"/>
                        </a:rPr>
                        <a:t>世代</a:t>
                      </a:r>
                    </a:p>
                  </a:txBody>
                  <a:tcPr/>
                </a:tc>
                <a:tc>
                  <a:txBody>
                    <a:bodyPr/>
                    <a:lstStyle/>
                    <a:p>
                      <a:r>
                        <a:rPr kumimoji="1" lang="ja-JP" altLang="en-US" baseline="0" dirty="0">
                          <a:latin typeface="Times New Roman" panose="02020603050405020304" pitchFamily="18" charset="0"/>
                        </a:rPr>
                        <a:t>素子</a:t>
                      </a:r>
                    </a:p>
                  </a:txBody>
                  <a:tcPr/>
                </a:tc>
                <a:tc>
                  <a:txBody>
                    <a:bodyPr/>
                    <a:lstStyle/>
                    <a:p>
                      <a:r>
                        <a:rPr kumimoji="1" lang="ja-JP" altLang="en-US" baseline="0" dirty="0">
                          <a:latin typeface="Times New Roman" panose="02020603050405020304" pitchFamily="18" charset="0"/>
                        </a:rPr>
                        <a:t>プログラミング・</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言語</a:t>
                      </a:r>
                    </a:p>
                  </a:txBody>
                  <a:tcPr/>
                </a:tc>
                <a:tc>
                  <a:txBody>
                    <a:bodyPr/>
                    <a:lstStyle/>
                    <a:p>
                      <a:r>
                        <a:rPr kumimoji="1" lang="ja-JP" altLang="en-US" baseline="0" dirty="0">
                          <a:latin typeface="Times New Roman" panose="02020603050405020304" pitchFamily="18" charset="0"/>
                        </a:rPr>
                        <a:t>特徴</a:t>
                      </a:r>
                    </a:p>
                  </a:txBody>
                  <a:tcPr/>
                </a:tc>
                <a:tc>
                  <a:txBody>
                    <a:bodyPr/>
                    <a:lstStyle/>
                    <a:p>
                      <a:r>
                        <a:rPr kumimoji="1" lang="ja-JP" altLang="en-US" baseline="0" dirty="0">
                          <a:latin typeface="Times New Roman" panose="02020603050405020304" pitchFamily="18" charset="0"/>
                        </a:rPr>
                        <a:t>使用者</a:t>
                      </a:r>
                    </a:p>
                  </a:txBody>
                  <a:tcPr/>
                </a:tc>
                <a:extLst>
                  <a:ext uri="{0D108BD9-81ED-4DB2-BD59-A6C34878D82A}">
                    <a16:rowId xmlns:a16="http://schemas.microsoft.com/office/drawing/2014/main" val="1169835456"/>
                  </a:ext>
                </a:extLst>
              </a:tr>
              <a:tr h="370840">
                <a:tc>
                  <a:txBody>
                    <a:bodyPr/>
                    <a:lstStyle/>
                    <a:p>
                      <a:r>
                        <a:rPr kumimoji="1" lang="ja-JP" altLang="en-US" baseline="0" dirty="0">
                          <a:latin typeface="Times New Roman" panose="02020603050405020304" pitchFamily="18" charset="0"/>
                        </a:rPr>
                        <a:t>第</a:t>
                      </a:r>
                      <a:r>
                        <a:rPr kumimoji="1" lang="en-US" altLang="ja-JP" baseline="0" dirty="0">
                          <a:latin typeface="Times New Roman" panose="02020603050405020304" pitchFamily="18" charset="0"/>
                        </a:rPr>
                        <a:t>0</a:t>
                      </a:r>
                      <a:r>
                        <a:rPr kumimoji="1" lang="ja-JP" altLang="en-US" baseline="0" dirty="0">
                          <a:latin typeface="Times New Roman" panose="02020603050405020304" pitchFamily="18" charset="0"/>
                        </a:rPr>
                        <a:t>世代</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1940</a:t>
                      </a:r>
                      <a:r>
                        <a:rPr kumimoji="1" lang="ja-JP" altLang="en-US" baseline="0" dirty="0">
                          <a:latin typeface="Times New Roman" panose="02020603050405020304" pitchFamily="18" charset="0"/>
                        </a:rPr>
                        <a:t>年代</a:t>
                      </a:r>
                    </a:p>
                  </a:txBody>
                  <a:tcPr/>
                </a:tc>
                <a:tc>
                  <a:txBody>
                    <a:bodyPr/>
                    <a:lstStyle/>
                    <a:p>
                      <a:r>
                        <a:rPr kumimoji="1" lang="ja-JP" altLang="en-US" baseline="0" dirty="0">
                          <a:latin typeface="Times New Roman" panose="02020603050405020304" pitchFamily="18" charset="0"/>
                        </a:rPr>
                        <a:t>機械式</a:t>
                      </a:r>
                    </a:p>
                  </a:txBody>
                  <a:tcPr/>
                </a:tc>
                <a:tc>
                  <a:txBody>
                    <a:bodyPr/>
                    <a:lstStyle/>
                    <a:p>
                      <a:r>
                        <a:rPr kumimoji="1" lang="ja-JP" altLang="en-US" baseline="0" dirty="0">
                          <a:latin typeface="Times New Roman" panose="02020603050405020304" pitchFamily="18" charset="0"/>
                        </a:rPr>
                        <a:t>ケーブルの差し入れ・機械語</a:t>
                      </a:r>
                    </a:p>
                  </a:txBody>
                  <a:tcPr/>
                </a:tc>
                <a:tc>
                  <a:txBody>
                    <a:bodyPr/>
                    <a:lstStyle/>
                    <a:p>
                      <a:r>
                        <a:rPr kumimoji="1" lang="ja-JP" altLang="en-US" baseline="0" dirty="0">
                          <a:latin typeface="Times New Roman" panose="02020603050405020304" pitchFamily="18" charset="0"/>
                        </a:rPr>
                        <a:t>黎明期</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OS</a:t>
                      </a:r>
                      <a:r>
                        <a:rPr kumimoji="1" lang="ja-JP" altLang="en-US" baseline="0" dirty="0">
                          <a:latin typeface="Times New Roman" panose="02020603050405020304" pitchFamily="18" charset="0"/>
                        </a:rPr>
                        <a:t>は存在しない</a:t>
                      </a:r>
                    </a:p>
                  </a:txBody>
                  <a:tcPr/>
                </a:tc>
                <a:tc>
                  <a:txBody>
                    <a:bodyPr/>
                    <a:lstStyle/>
                    <a:p>
                      <a:r>
                        <a:rPr kumimoji="1" lang="ja-JP" altLang="en-US" baseline="0" dirty="0">
                          <a:latin typeface="Times New Roman" panose="02020603050405020304" pitchFamily="18" charset="0"/>
                        </a:rPr>
                        <a:t>開発者</a:t>
                      </a:r>
                    </a:p>
                  </a:txBody>
                  <a:tcPr/>
                </a:tc>
                <a:extLst>
                  <a:ext uri="{0D108BD9-81ED-4DB2-BD59-A6C34878D82A}">
                    <a16:rowId xmlns:a16="http://schemas.microsoft.com/office/drawing/2014/main" val="3961901981"/>
                  </a:ext>
                </a:extLst>
              </a:tr>
              <a:tr h="370840">
                <a:tc>
                  <a:txBody>
                    <a:bodyPr/>
                    <a:lstStyle/>
                    <a:p>
                      <a:r>
                        <a:rPr kumimoji="1" lang="ja-JP" altLang="en-US" baseline="0" dirty="0">
                          <a:latin typeface="Times New Roman" panose="02020603050405020304" pitchFamily="18" charset="0"/>
                        </a:rPr>
                        <a:t>第</a:t>
                      </a:r>
                      <a:r>
                        <a:rPr kumimoji="1" lang="en-US" altLang="ja-JP" baseline="0" dirty="0">
                          <a:latin typeface="Times New Roman" panose="02020603050405020304" pitchFamily="18" charset="0"/>
                        </a:rPr>
                        <a:t>1</a:t>
                      </a:r>
                      <a:r>
                        <a:rPr kumimoji="1" lang="ja-JP" altLang="en-US" baseline="0" dirty="0">
                          <a:latin typeface="Times New Roman" panose="02020603050405020304" pitchFamily="18" charset="0"/>
                        </a:rPr>
                        <a:t>世代</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1950</a:t>
                      </a:r>
                      <a:r>
                        <a:rPr kumimoji="1" lang="ja-JP" altLang="en-US" baseline="0" dirty="0">
                          <a:latin typeface="Times New Roman" panose="02020603050405020304" pitchFamily="18" charset="0"/>
                        </a:rPr>
                        <a:t>年代</a:t>
                      </a:r>
                    </a:p>
                  </a:txBody>
                  <a:tcPr/>
                </a:tc>
                <a:tc>
                  <a:txBody>
                    <a:bodyPr/>
                    <a:lstStyle/>
                    <a:p>
                      <a:r>
                        <a:rPr kumimoji="1" lang="ja-JP" altLang="en-US" baseline="0" dirty="0">
                          <a:latin typeface="Times New Roman" panose="02020603050405020304" pitchFamily="18" charset="0"/>
                        </a:rPr>
                        <a:t>真空管</a:t>
                      </a:r>
                    </a:p>
                  </a:txBody>
                  <a:tcPr/>
                </a:tc>
                <a:tc>
                  <a:txBody>
                    <a:bodyPr/>
                    <a:lstStyle/>
                    <a:p>
                      <a:r>
                        <a:rPr kumimoji="1" lang="ja-JP" altLang="en-US" baseline="0" dirty="0">
                          <a:latin typeface="Times New Roman" panose="02020603050405020304" pitchFamily="18" charset="0"/>
                        </a:rPr>
                        <a:t>ケーブルの差し入れ・機械語</a:t>
                      </a:r>
                    </a:p>
                  </a:txBody>
                  <a:tcPr/>
                </a:tc>
                <a:tc>
                  <a:txBody>
                    <a:bodyPr/>
                    <a:lstStyle/>
                    <a:p>
                      <a:r>
                        <a:rPr kumimoji="1" lang="ja-JP" altLang="en-US" baseline="0" dirty="0">
                          <a:latin typeface="Times New Roman" panose="02020603050405020304" pitchFamily="18" charset="0"/>
                        </a:rPr>
                        <a:t>バッチ処理</a:t>
                      </a:r>
                    </a:p>
                  </a:txBody>
                  <a:tcPr/>
                </a:tc>
                <a:tc>
                  <a:txBody>
                    <a:bodyPr/>
                    <a:lstStyle/>
                    <a:p>
                      <a:r>
                        <a:rPr kumimoji="1" lang="ja-JP" altLang="en-US" baseline="0" dirty="0">
                          <a:latin typeface="Times New Roman" panose="02020603050405020304" pitchFamily="18" charset="0"/>
                        </a:rPr>
                        <a:t>開発者</a:t>
                      </a:r>
                    </a:p>
                  </a:txBody>
                  <a:tcPr/>
                </a:tc>
                <a:extLst>
                  <a:ext uri="{0D108BD9-81ED-4DB2-BD59-A6C34878D82A}">
                    <a16:rowId xmlns:a16="http://schemas.microsoft.com/office/drawing/2014/main" val="2126001513"/>
                  </a:ext>
                </a:extLst>
              </a:tr>
              <a:tr h="370840">
                <a:tc>
                  <a:txBody>
                    <a:bodyPr/>
                    <a:lstStyle/>
                    <a:p>
                      <a:r>
                        <a:rPr kumimoji="1" lang="ja-JP" altLang="en-US" baseline="0" dirty="0">
                          <a:latin typeface="Times New Roman" panose="02020603050405020304" pitchFamily="18" charset="0"/>
                        </a:rPr>
                        <a:t>第</a:t>
                      </a:r>
                      <a:r>
                        <a:rPr kumimoji="1" lang="en-US" altLang="ja-JP" baseline="0" dirty="0">
                          <a:latin typeface="Times New Roman" panose="02020603050405020304" pitchFamily="18" charset="0"/>
                        </a:rPr>
                        <a:t>2</a:t>
                      </a:r>
                      <a:r>
                        <a:rPr kumimoji="1" lang="ja-JP" altLang="en-US" baseline="0" dirty="0">
                          <a:latin typeface="Times New Roman" panose="02020603050405020304" pitchFamily="18" charset="0"/>
                        </a:rPr>
                        <a:t>世代</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1960</a:t>
                      </a:r>
                      <a:r>
                        <a:rPr kumimoji="1" lang="ja-JP" altLang="en-US" baseline="0" dirty="0">
                          <a:latin typeface="Times New Roman" panose="02020603050405020304" pitchFamily="18" charset="0"/>
                        </a:rPr>
                        <a:t>年代前半</a:t>
                      </a:r>
                    </a:p>
                  </a:txBody>
                  <a:tcPr/>
                </a:tc>
                <a:tc>
                  <a:txBody>
                    <a:bodyPr/>
                    <a:lstStyle/>
                    <a:p>
                      <a:r>
                        <a:rPr kumimoji="1" lang="ja-JP" altLang="en-US" baseline="0" dirty="0">
                          <a:latin typeface="Times New Roman" panose="02020603050405020304" pitchFamily="18" charset="0"/>
                        </a:rPr>
                        <a:t>トランジスタ</a:t>
                      </a:r>
                    </a:p>
                  </a:txBody>
                  <a:tcPr/>
                </a:tc>
                <a:tc>
                  <a:txBody>
                    <a:bodyPr/>
                    <a:lstStyle/>
                    <a:p>
                      <a:r>
                        <a:rPr kumimoji="1" lang="ja-JP" altLang="en-US" baseline="0" dirty="0">
                          <a:latin typeface="Times New Roman" panose="02020603050405020304" pitchFamily="18" charset="0"/>
                        </a:rPr>
                        <a:t>コマンドベース</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インタフェース・</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低水準言語</a:t>
                      </a:r>
                    </a:p>
                  </a:txBody>
                  <a:tcPr/>
                </a:tc>
                <a:tc>
                  <a:txBody>
                    <a:bodyPr/>
                    <a:lstStyle/>
                    <a:p>
                      <a:r>
                        <a:rPr kumimoji="1" lang="ja-JP" altLang="en-US" baseline="0" dirty="0">
                          <a:latin typeface="Times New Roman" panose="02020603050405020304" pitchFamily="18" charset="0"/>
                        </a:rPr>
                        <a:t>マルチプログラミング</a:t>
                      </a:r>
                      <a:r>
                        <a:rPr kumimoji="1" lang="en-US" altLang="ja-JP" baseline="0" dirty="0">
                          <a:latin typeface="Times New Roman" panose="02020603050405020304" pitchFamily="18" charset="0"/>
                        </a:rPr>
                        <a:t> </a:t>
                      </a:r>
                      <a:endParaRPr kumimoji="1" lang="ja-JP" altLang="en-US" baseline="0" dirty="0">
                        <a:latin typeface="Times New Roman" panose="02020603050405020304" pitchFamily="18" charset="0"/>
                      </a:endParaRPr>
                    </a:p>
                    <a:p>
                      <a:r>
                        <a:rPr kumimoji="1" lang="ja-JP" altLang="en-US" baseline="0" dirty="0">
                          <a:latin typeface="Times New Roman" panose="02020603050405020304" pitchFamily="18" charset="0"/>
                        </a:rPr>
                        <a:t>タイムシェアリング</a:t>
                      </a:r>
                    </a:p>
                    <a:p>
                      <a:r>
                        <a:rPr kumimoji="1" lang="ja-JP" altLang="en-US" baseline="0" dirty="0">
                          <a:latin typeface="Times New Roman" panose="02020603050405020304" pitchFamily="18" charset="0"/>
                        </a:rPr>
                        <a:t>仮想記憶</a:t>
                      </a:r>
                    </a:p>
                    <a:p>
                      <a:r>
                        <a:rPr kumimoji="1" lang="ja-JP" altLang="en-US" baseline="0" dirty="0">
                          <a:latin typeface="Times New Roman" panose="02020603050405020304" pitchFamily="18" charset="0"/>
                        </a:rPr>
                        <a:t>専用ソフトウェア</a:t>
                      </a:r>
                    </a:p>
                  </a:txBody>
                  <a:tcPr/>
                </a:tc>
                <a:tc>
                  <a:txBody>
                    <a:bodyPr/>
                    <a:lstStyle/>
                    <a:p>
                      <a:r>
                        <a:rPr kumimoji="1" lang="ja-JP" altLang="en-US" baseline="0" dirty="0">
                          <a:latin typeface="Times New Roman" panose="02020603050405020304" pitchFamily="18" charset="0"/>
                        </a:rPr>
                        <a:t>専門技術者</a:t>
                      </a:r>
                    </a:p>
                  </a:txBody>
                  <a:tcPr/>
                </a:tc>
                <a:extLst>
                  <a:ext uri="{0D108BD9-81ED-4DB2-BD59-A6C34878D82A}">
                    <a16:rowId xmlns:a16="http://schemas.microsoft.com/office/drawing/2014/main" val="144043994"/>
                  </a:ext>
                </a:extLst>
              </a:tr>
              <a:tr h="370840">
                <a:tc>
                  <a:txBody>
                    <a:bodyPr/>
                    <a:lstStyle/>
                    <a:p>
                      <a:r>
                        <a:rPr kumimoji="1" lang="ja-JP" altLang="en-US" baseline="0" dirty="0">
                          <a:latin typeface="Times New Roman" panose="02020603050405020304" pitchFamily="18" charset="0"/>
                        </a:rPr>
                        <a:t>第</a:t>
                      </a:r>
                      <a:r>
                        <a:rPr kumimoji="1" lang="en-US" altLang="ja-JP" baseline="0" dirty="0">
                          <a:latin typeface="Times New Roman" panose="02020603050405020304" pitchFamily="18" charset="0"/>
                        </a:rPr>
                        <a:t>3</a:t>
                      </a:r>
                      <a:r>
                        <a:rPr kumimoji="1" lang="ja-JP" altLang="en-US" baseline="0" dirty="0">
                          <a:latin typeface="Times New Roman" panose="02020603050405020304" pitchFamily="18" charset="0"/>
                        </a:rPr>
                        <a:t>世代</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1960</a:t>
                      </a:r>
                      <a:r>
                        <a:rPr kumimoji="1" lang="ja-JP" altLang="en-US" baseline="0" dirty="0">
                          <a:latin typeface="Times New Roman" panose="02020603050405020304" pitchFamily="18" charset="0"/>
                        </a:rPr>
                        <a:t>年代後半</a:t>
                      </a:r>
                    </a:p>
                  </a:txBody>
                  <a:tcPr/>
                </a:tc>
                <a:tc>
                  <a:txBody>
                    <a:bodyPr/>
                    <a:lstStyle/>
                    <a:p>
                      <a:r>
                        <a:rPr kumimoji="1" lang="en-US" altLang="ja-JP" baseline="0" dirty="0">
                          <a:latin typeface="Times New Roman" panose="02020603050405020304" pitchFamily="18" charset="0"/>
                        </a:rPr>
                        <a:t>IC, LSI</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CUI</a:t>
                      </a:r>
                      <a:r>
                        <a:rPr kumimoji="1" lang="ja-JP" altLang="en-US" baseline="0" dirty="0">
                          <a:latin typeface="Times New Roman" panose="02020603050405020304" pitchFamily="18" charset="0"/>
                        </a:rPr>
                        <a:t>＋</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階層メニュー・</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高水準言語</a:t>
                      </a:r>
                    </a:p>
                  </a:txBody>
                  <a:tcPr/>
                </a:tc>
                <a:tc>
                  <a:txBody>
                    <a:bodyPr/>
                    <a:lstStyle/>
                    <a:p>
                      <a:r>
                        <a:rPr kumimoji="1" lang="ja-JP" altLang="en-US" baseline="0" dirty="0">
                          <a:latin typeface="Times New Roman" panose="02020603050405020304" pitchFamily="18" charset="0"/>
                        </a:rPr>
                        <a:t>汎用大型計算機</a:t>
                      </a:r>
                    </a:p>
                    <a:p>
                      <a:r>
                        <a:rPr kumimoji="1" lang="ja-JP" altLang="en-US" baseline="0" dirty="0">
                          <a:latin typeface="Times New Roman" panose="02020603050405020304" pitchFamily="18" charset="0"/>
                        </a:rPr>
                        <a:t>シミュレータ</a:t>
                      </a:r>
                      <a:r>
                        <a:rPr kumimoji="1" lang="en-US" altLang="ja-JP" baseline="0" dirty="0">
                          <a:latin typeface="Times New Roman" panose="02020603050405020304" pitchFamily="18" charset="0"/>
                        </a:rPr>
                        <a:t>, </a:t>
                      </a:r>
                      <a:r>
                        <a:rPr kumimoji="1" lang="ja-JP" altLang="en-US" baseline="0" dirty="0">
                          <a:latin typeface="Times New Roman" panose="02020603050405020304" pitchFamily="18" charset="0"/>
                        </a:rPr>
                        <a:t>エミュレータ</a:t>
                      </a:r>
                    </a:p>
                    <a:p>
                      <a:r>
                        <a:rPr kumimoji="1" lang="ja-JP" altLang="en-US" baseline="0" dirty="0">
                          <a:latin typeface="Times New Roman" panose="02020603050405020304" pitchFamily="18" charset="0"/>
                        </a:rPr>
                        <a:t>汎用ソフトウェア</a:t>
                      </a:r>
                    </a:p>
                  </a:txBody>
                  <a:tcPr/>
                </a:tc>
                <a:tc>
                  <a:txBody>
                    <a:bodyPr/>
                    <a:lstStyle/>
                    <a:p>
                      <a:r>
                        <a:rPr kumimoji="1" lang="ja-JP" altLang="en-US" baseline="0" dirty="0">
                          <a:latin typeface="Times New Roman" panose="02020603050405020304" pitchFamily="18" charset="0"/>
                        </a:rPr>
                        <a:t>専門的職人</a:t>
                      </a:r>
                    </a:p>
                  </a:txBody>
                  <a:tcPr/>
                </a:tc>
                <a:extLst>
                  <a:ext uri="{0D108BD9-81ED-4DB2-BD59-A6C34878D82A}">
                    <a16:rowId xmlns:a16="http://schemas.microsoft.com/office/drawing/2014/main" val="799658632"/>
                  </a:ext>
                </a:extLst>
              </a:tr>
              <a:tr h="370840">
                <a:tc>
                  <a:txBody>
                    <a:bodyPr/>
                    <a:lstStyle/>
                    <a:p>
                      <a:r>
                        <a:rPr kumimoji="1" lang="ja-JP" altLang="en-US" baseline="0" dirty="0">
                          <a:latin typeface="Times New Roman" panose="02020603050405020304" pitchFamily="18" charset="0"/>
                        </a:rPr>
                        <a:t>第</a:t>
                      </a:r>
                      <a:r>
                        <a:rPr kumimoji="1" lang="en-US" altLang="ja-JP" baseline="0" dirty="0">
                          <a:latin typeface="Times New Roman" panose="02020603050405020304" pitchFamily="18" charset="0"/>
                        </a:rPr>
                        <a:t>4</a:t>
                      </a:r>
                      <a:r>
                        <a:rPr kumimoji="1" lang="ja-JP" altLang="en-US" baseline="0" dirty="0">
                          <a:latin typeface="Times New Roman" panose="02020603050405020304" pitchFamily="18" charset="0"/>
                        </a:rPr>
                        <a:t>世代</a:t>
                      </a:r>
                      <a:endParaRPr kumimoji="1" lang="en-US" altLang="ja-JP" baseline="0" dirty="0">
                        <a:latin typeface="Times New Roman" panose="02020603050405020304" pitchFamily="18" charset="0"/>
                      </a:endParaRPr>
                    </a:p>
                    <a:p>
                      <a:r>
                        <a:rPr kumimoji="1" lang="en-US" altLang="ja-JP" baseline="0" dirty="0">
                          <a:latin typeface="Times New Roman" panose="02020603050405020304" pitchFamily="18" charset="0"/>
                        </a:rPr>
                        <a:t>1980</a:t>
                      </a:r>
                      <a:r>
                        <a:rPr kumimoji="1" lang="ja-JP" altLang="en-US" baseline="0" dirty="0">
                          <a:latin typeface="Times New Roman" panose="02020603050405020304" pitchFamily="18" charset="0"/>
                        </a:rPr>
                        <a:t>年代</a:t>
                      </a:r>
                    </a:p>
                  </a:txBody>
                  <a:tcPr/>
                </a:tc>
                <a:tc>
                  <a:txBody>
                    <a:bodyPr/>
                    <a:lstStyle/>
                    <a:p>
                      <a:r>
                        <a:rPr kumimoji="1" lang="ja-JP" altLang="en-US" baseline="0" dirty="0">
                          <a:latin typeface="Times New Roman" panose="02020603050405020304" pitchFamily="18" charset="0"/>
                        </a:rPr>
                        <a:t>超</a:t>
                      </a:r>
                      <a:r>
                        <a:rPr kumimoji="1" lang="en-US" altLang="ja-JP" baseline="0" dirty="0">
                          <a:latin typeface="Times New Roman" panose="02020603050405020304" pitchFamily="18" charset="0"/>
                        </a:rPr>
                        <a:t>LSI</a:t>
                      </a:r>
                      <a:endParaRPr kumimoji="1" lang="ja-JP" altLang="en-US" baseline="0" dirty="0">
                        <a:latin typeface="Times New Roman" panose="02020603050405020304" pitchFamily="18" charset="0"/>
                      </a:endParaRPr>
                    </a:p>
                  </a:txBody>
                  <a:tcPr/>
                </a:tc>
                <a:tc>
                  <a:txBody>
                    <a:bodyPr/>
                    <a:lstStyle/>
                    <a:p>
                      <a:r>
                        <a:rPr kumimoji="1" lang="en-US" altLang="ja-JP" baseline="0" dirty="0">
                          <a:latin typeface="Times New Roman" panose="02020603050405020304" pitchFamily="18" charset="0"/>
                        </a:rPr>
                        <a:t>GUI</a:t>
                      </a:r>
                      <a:r>
                        <a:rPr kumimoji="1" lang="ja-JP" altLang="en-US" baseline="0" dirty="0">
                          <a:latin typeface="Times New Roman" panose="02020603050405020304" pitchFamily="18" charset="0"/>
                        </a:rPr>
                        <a:t>・</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オブジェクト指向言語</a:t>
                      </a:r>
                    </a:p>
                  </a:txBody>
                  <a:tcPr/>
                </a:tc>
                <a:tc>
                  <a:txBody>
                    <a:bodyPr/>
                    <a:lstStyle/>
                    <a:p>
                      <a:r>
                        <a:rPr kumimoji="1" lang="ja-JP" altLang="en-US" baseline="0" dirty="0">
                          <a:latin typeface="Times New Roman" panose="02020603050405020304" pitchFamily="18" charset="0"/>
                        </a:rPr>
                        <a:t>計算機ネットワーク</a:t>
                      </a:r>
                      <a:endParaRPr kumimoji="1" lang="en-US" altLang="ja-JP" baseline="0" dirty="0">
                        <a:latin typeface="Times New Roman" panose="02020603050405020304" pitchFamily="18" charset="0"/>
                      </a:endParaRPr>
                    </a:p>
                    <a:p>
                      <a:r>
                        <a:rPr kumimoji="1" lang="ja-JP" altLang="en-US" baseline="0" dirty="0">
                          <a:latin typeface="Times New Roman" panose="02020603050405020304" pitchFamily="18" charset="0"/>
                        </a:rPr>
                        <a:t>オンライン処理</a:t>
                      </a:r>
                    </a:p>
                    <a:p>
                      <a:r>
                        <a:rPr kumimoji="1" lang="ja-JP" altLang="en-US" baseline="0" dirty="0">
                          <a:latin typeface="Times New Roman" panose="02020603050405020304" pitchFamily="18" charset="0"/>
                        </a:rPr>
                        <a:t>データベース</a:t>
                      </a:r>
                    </a:p>
                    <a:p>
                      <a:r>
                        <a:rPr kumimoji="1" lang="ja-JP" altLang="en-US" baseline="0" dirty="0">
                          <a:latin typeface="Times New Roman" panose="02020603050405020304" pitchFamily="18" charset="0"/>
                        </a:rPr>
                        <a:t>パーソナルコンピュータ</a:t>
                      </a:r>
                    </a:p>
                    <a:p>
                      <a:r>
                        <a:rPr kumimoji="1" lang="ja-JP" altLang="en-US" baseline="0" dirty="0">
                          <a:latin typeface="Times New Roman" panose="02020603050405020304" pitchFamily="18" charset="0"/>
                        </a:rPr>
                        <a:t>ワークステーション</a:t>
                      </a:r>
                    </a:p>
                  </a:txBody>
                  <a:tcPr/>
                </a:tc>
                <a:tc>
                  <a:txBody>
                    <a:bodyPr/>
                    <a:lstStyle/>
                    <a:p>
                      <a:r>
                        <a:rPr kumimoji="1" lang="ja-JP" altLang="en-US" baseline="0" dirty="0">
                          <a:latin typeface="Times New Roman" panose="02020603050405020304" pitchFamily="18" charset="0"/>
                        </a:rPr>
                        <a:t>一般人</a:t>
                      </a:r>
                    </a:p>
                  </a:txBody>
                  <a:tcPr/>
                </a:tc>
                <a:extLst>
                  <a:ext uri="{0D108BD9-81ED-4DB2-BD59-A6C34878D82A}">
                    <a16:rowId xmlns:a16="http://schemas.microsoft.com/office/drawing/2014/main" val="2870432966"/>
                  </a:ext>
                </a:extLst>
              </a:tr>
            </a:tbl>
          </a:graphicData>
        </a:graphic>
      </p:graphicFrame>
      <p:sp>
        <p:nvSpPr>
          <p:cNvPr id="4" name="タイトル 3">
            <a:extLst>
              <a:ext uri="{FF2B5EF4-FFF2-40B4-BE49-F238E27FC236}">
                <a16:creationId xmlns:a16="http://schemas.microsoft.com/office/drawing/2014/main" id="{093BD35F-09DE-4D5B-B786-69E57F8ADB7F}"/>
              </a:ext>
            </a:extLst>
          </p:cNvPr>
          <p:cNvSpPr>
            <a:spLocks noGrp="1"/>
          </p:cNvSpPr>
          <p:nvPr>
            <p:ph type="title"/>
          </p:nvPr>
        </p:nvSpPr>
        <p:spPr>
          <a:xfrm>
            <a:off x="1066800" y="339180"/>
            <a:ext cx="7543800" cy="769441"/>
          </a:xfrm>
        </p:spPr>
        <p:txBody>
          <a:bodyPr/>
          <a:lstStyle/>
          <a:p>
            <a:r>
              <a:rPr lang="ja-JP" altLang="en-US" dirty="0"/>
              <a:t>計算機の世代</a:t>
            </a:r>
          </a:p>
        </p:txBody>
      </p:sp>
    </p:spTree>
    <p:extLst>
      <p:ext uri="{BB962C8B-B14F-4D97-AF65-F5344CB8AC3E}">
        <p14:creationId xmlns:p14="http://schemas.microsoft.com/office/powerpoint/2010/main" val="3123230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2|1.3|6.8"/>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12|11.4"/>
</p:tagLst>
</file>

<file path=ppt/tags/tag4.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ja-JP" sz="24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mes - MSPゴシック">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10801</TotalTime>
  <Words>12033</Words>
  <Application>Microsoft Office PowerPoint</Application>
  <PresentationFormat>画面に合わせる (4:3)</PresentationFormat>
  <Paragraphs>1806</Paragraphs>
  <Slides>111</Slides>
  <Notes>111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111</vt:i4>
      </vt:variant>
    </vt:vector>
  </HeadingPairs>
  <TitlesOfParts>
    <vt:vector size="118" baseType="lpstr">
      <vt:lpstr>Arial</vt:lpstr>
      <vt:lpstr>Arial Black</vt:lpstr>
      <vt:lpstr>Tahoma</vt:lpstr>
      <vt:lpstr>Times New Roman</vt:lpstr>
      <vt:lpstr>Wingdings</vt:lpstr>
      <vt:lpstr>Network Blitz</vt:lpstr>
      <vt:lpstr>Shimmer</vt:lpstr>
      <vt:lpstr>オペレーティングシステム</vt:lpstr>
      <vt:lpstr>本科目の内容</vt:lpstr>
      <vt:lpstr>成績について</vt:lpstr>
      <vt:lpstr>昨年度の受講状況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あらまし</vt:lpstr>
      <vt:lpstr>計算機システムの要素</vt:lpstr>
      <vt:lpstr>オペレーティングシステムとは</vt:lpstr>
      <vt:lpstr>OSの概念図</vt:lpstr>
      <vt:lpstr>OSの役割</vt:lpstr>
      <vt:lpstr>OSの役割: 資源管理者 (resource manager, resource allocator)</vt:lpstr>
      <vt:lpstr>OSの役割 : 資源管理者</vt:lpstr>
      <vt:lpstr>OSの役割 : 資源管理者</vt:lpstr>
      <vt:lpstr>効率と公平性</vt:lpstr>
      <vt:lpstr>効率と公平性：公平性優先</vt:lpstr>
      <vt:lpstr>効率と公平性：効率優先</vt:lpstr>
      <vt:lpstr>効率と公平性：妥協案</vt:lpstr>
      <vt:lpstr>効率と公平性：改良案</vt:lpstr>
      <vt:lpstr>OSの役割 : 制御プログラム (control program)</vt:lpstr>
      <vt:lpstr>制御プログラム : 性能の保証</vt:lpstr>
      <vt:lpstr>制御プログラム: 信頼性の保証</vt:lpstr>
      <vt:lpstr>OSの役割 : 仮想計算機(拡張計算機) (virtual machine, extended machine)</vt:lpstr>
      <vt:lpstr>仮想計算機 :  計算機ハードウェアの抽象化</vt:lpstr>
      <vt:lpstr>仮想計算機 :  計算機ハードウェアの抽象化</vt:lpstr>
      <vt:lpstr>仮想計算機 :  計算機ハードウェアの抽象化</vt:lpstr>
      <vt:lpstr>仮想計算機 :  抽象概念に対するアクセス手段の提供</vt:lpstr>
      <vt:lpstr>仮想計算機 : 使い易さの提供</vt:lpstr>
      <vt:lpstr>仮想計算機 : プログラミング環境の提供</vt:lpstr>
      <vt:lpstr>もしOSが無かったら…</vt:lpstr>
      <vt:lpstr>OSがあれば…</vt:lpstr>
      <vt:lpstr>OSの役割</vt:lpstr>
      <vt:lpstr>OSの歴史</vt:lpstr>
      <vt:lpstr>OSの歴史(第0世代)</vt:lpstr>
      <vt:lpstr>Z1</vt:lpstr>
      <vt:lpstr>Z1</vt:lpstr>
      <vt:lpstr>Z1のプログラムフィルム</vt:lpstr>
      <vt:lpstr>Atanasoff-Berry Computer</vt:lpstr>
      <vt:lpstr>Atanasoff-Berry Computer</vt:lpstr>
      <vt:lpstr>Electronic Numerical Integrator and Computer</vt:lpstr>
      <vt:lpstr>PowerPoint プレゼンテーション</vt:lpstr>
      <vt:lpstr>最初の計算機</vt:lpstr>
      <vt:lpstr>OSの歴史(第1世代)</vt:lpstr>
      <vt:lpstr>OSの歴史(第1世代) : バッチ処理の流れ</vt:lpstr>
      <vt:lpstr>OSの歴史(第2世代)</vt:lpstr>
      <vt:lpstr>OSの歴史(第2世代): マルチプログラミング (multiprogramming)</vt:lpstr>
      <vt:lpstr>OSの歴史(第2世代): マルチプログラミング</vt:lpstr>
      <vt:lpstr>OSの歴史(第2世代): マルチプログラミング</vt:lpstr>
      <vt:lpstr>OSの歴史(第2世代): マルチプログラミング</vt:lpstr>
      <vt:lpstr>OSの歴史(第2世代): タイムシェアリング (time-sharing)</vt:lpstr>
      <vt:lpstr>OSの歴史(第2世代): タイムシェアリング</vt:lpstr>
      <vt:lpstr>OSの歴史(第2世代): 仮想記憶 (virtual address)</vt:lpstr>
      <vt:lpstr>OSの歴史(第2世代): 仮想記憶</vt:lpstr>
      <vt:lpstr>OSの歴史(第2世代): 仮想記憶</vt:lpstr>
      <vt:lpstr>OSの歴史(第3世代)</vt:lpstr>
      <vt:lpstr>OSの歴史(第3世代) : 専用機から汎用機へ</vt:lpstr>
      <vt:lpstr>OSの歴史(第3世代) : 専用機から汎用機へ</vt:lpstr>
      <vt:lpstr>OSの歴史(第3世代) : 専用機から汎用機へ</vt:lpstr>
      <vt:lpstr>OSの歴史(第3世代) : IBM System/360</vt:lpstr>
      <vt:lpstr>OSの歴史(第3世代) : IBM System/360</vt:lpstr>
      <vt:lpstr>OSの歴史(第3世代)</vt:lpstr>
      <vt:lpstr>OSの歴史(第3世代)</vt:lpstr>
      <vt:lpstr>OSの歴史(第3世代) : CTSS(the compatible time-sharing system)</vt:lpstr>
      <vt:lpstr>OSの歴史(第3世代) : MUTICS (multiplexed information and computing service)</vt:lpstr>
      <vt:lpstr>OSの歴史(第3世代) : UNICS </vt:lpstr>
      <vt:lpstr>OSの歴史(第3世代) : シミュレータ, エミュレータ (simulator, emulator)</vt:lpstr>
      <vt:lpstr>OSの歴史(第3世代) : シミュレータ, エミュレータ</vt:lpstr>
      <vt:lpstr>OSの歴史(第4世代)</vt:lpstr>
      <vt:lpstr>OSの歴史(第4世代) : 計算機ネットワーク</vt:lpstr>
      <vt:lpstr>OSの歴史(第4世代) : 計算機ネットワーク</vt:lpstr>
      <vt:lpstr>OSの歴史(第4世代) : オンライン処理</vt:lpstr>
      <vt:lpstr>OSの歴史(第4世代) : ワークステーション</vt:lpstr>
      <vt:lpstr>OSの歴史(第4世代) : パーソナルコンピュータ</vt:lpstr>
      <vt:lpstr>Altair 8800</vt:lpstr>
      <vt:lpstr>Altair 8800</vt:lpstr>
      <vt:lpstr>Apple I</vt:lpstr>
      <vt:lpstr>Apple I</vt:lpstr>
      <vt:lpstr>Apple II</vt:lpstr>
      <vt:lpstr>Apple II</vt:lpstr>
      <vt:lpstr>TK-80</vt:lpstr>
      <vt:lpstr>TK-80</vt:lpstr>
      <vt:lpstr>PC-8001</vt:lpstr>
      <vt:lpstr>PC-8001</vt:lpstr>
      <vt:lpstr>PC-9801</vt:lpstr>
      <vt:lpstr>PC-9801</vt:lpstr>
      <vt:lpstr>IBM PC 5150</vt:lpstr>
      <vt:lpstr>IBM PC 5150</vt:lpstr>
      <vt:lpstr>Macintosh 128K</vt:lpstr>
      <vt:lpstr>Macintosh 128K</vt:lpstr>
      <vt:lpstr>パーソナルコンピュータの歴史</vt:lpstr>
      <vt:lpstr>計算機の世代</vt:lpstr>
      <vt:lpstr>カーネル(kernel)</vt:lpstr>
      <vt:lpstr>カーネル</vt:lpstr>
      <vt:lpstr>カーネルの特徴</vt:lpstr>
      <vt:lpstr>カーネル</vt:lpstr>
      <vt:lpstr>OSの起動と終了</vt:lpstr>
      <vt:lpstr>OSの起動と終了</vt:lpstr>
      <vt:lpstr>OSの起動と終了</vt:lpstr>
      <vt:lpstr>課題テスト</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オペレーティングシステム</dc:title>
  <dc:creator>石水隆</dc:creator>
  <cp:lastModifiedBy>石水隆</cp:lastModifiedBy>
  <cp:revision>117</cp:revision>
  <cp:lastPrinted>2022-09-01T00:01:02Z</cp:lastPrinted>
  <dcterms:created xsi:type="dcterms:W3CDTF">2020-08-29T03:22:17Z</dcterms:created>
  <dcterms:modified xsi:type="dcterms:W3CDTF">2022-09-01T00:01:10Z</dcterms:modified>
</cp:coreProperties>
</file>