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handoutMasterIdLst>
    <p:handoutMasterId r:id="rId59"/>
  </p:handoutMasterIdLst>
  <p:sldIdLst>
    <p:sldId id="265" r:id="rId2"/>
    <p:sldId id="376" r:id="rId3"/>
    <p:sldId id="375" r:id="rId4"/>
    <p:sldId id="412" r:id="rId5"/>
    <p:sldId id="413" r:id="rId6"/>
    <p:sldId id="414" r:id="rId7"/>
    <p:sldId id="415" r:id="rId8"/>
    <p:sldId id="416" r:id="rId9"/>
    <p:sldId id="417" r:id="rId10"/>
    <p:sldId id="418" r:id="rId11"/>
    <p:sldId id="419" r:id="rId12"/>
    <p:sldId id="420" r:id="rId13"/>
    <p:sldId id="421" r:id="rId14"/>
    <p:sldId id="374" r:id="rId15"/>
    <p:sldId id="380" r:id="rId16"/>
    <p:sldId id="378" r:id="rId17"/>
    <p:sldId id="379" r:id="rId18"/>
    <p:sldId id="381" r:id="rId19"/>
    <p:sldId id="383" r:id="rId20"/>
    <p:sldId id="382" r:id="rId21"/>
    <p:sldId id="470" r:id="rId22"/>
    <p:sldId id="469" r:id="rId23"/>
    <p:sldId id="389" r:id="rId24"/>
    <p:sldId id="388" r:id="rId25"/>
    <p:sldId id="468" r:id="rId26"/>
    <p:sldId id="385" r:id="rId27"/>
    <p:sldId id="426" r:id="rId28"/>
    <p:sldId id="427" r:id="rId29"/>
    <p:sldId id="425" r:id="rId30"/>
    <p:sldId id="387" r:id="rId31"/>
    <p:sldId id="399" r:id="rId32"/>
    <p:sldId id="400" r:id="rId33"/>
    <p:sldId id="406" r:id="rId34"/>
    <p:sldId id="408" r:id="rId35"/>
    <p:sldId id="402" r:id="rId36"/>
    <p:sldId id="409" r:id="rId37"/>
    <p:sldId id="410" r:id="rId38"/>
    <p:sldId id="411" r:id="rId39"/>
    <p:sldId id="466" r:id="rId40"/>
    <p:sldId id="439" r:id="rId41"/>
    <p:sldId id="443" r:id="rId42"/>
    <p:sldId id="446" r:id="rId43"/>
    <p:sldId id="448" r:id="rId44"/>
    <p:sldId id="450" r:id="rId45"/>
    <p:sldId id="449" r:id="rId46"/>
    <p:sldId id="451" r:id="rId47"/>
    <p:sldId id="452" r:id="rId48"/>
    <p:sldId id="384" r:id="rId49"/>
    <p:sldId id="467" r:id="rId50"/>
    <p:sldId id="454" r:id="rId51"/>
    <p:sldId id="459" r:id="rId52"/>
    <p:sldId id="458" r:id="rId53"/>
    <p:sldId id="464" r:id="rId54"/>
    <p:sldId id="462" r:id="rId55"/>
    <p:sldId id="465" r:id="rId56"/>
    <p:sldId id="473" r:id="rId57"/>
  </p:sldIdLst>
  <p:sldSz cx="9144000" cy="6858000" type="screen4x3"/>
  <p:notesSz cx="7099300" cy="10234613"/>
  <p:defaultTextStyle>
    <a:defPPr>
      <a:defRPr lang="ja-JP"/>
    </a:defPPr>
    <a:lvl1pPr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1pPr>
    <a:lvl2pPr marL="457200"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2pPr>
    <a:lvl3pPr marL="914400"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3pPr>
    <a:lvl4pPr marL="1371600"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4pPr>
    <a:lvl5pPr marL="1828800"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17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FF99FF"/>
    <a:srgbClr val="000080"/>
    <a:srgbClr val="FF3300"/>
    <a:srgbClr val="000070"/>
    <a:srgbClr val="00007C"/>
    <a:srgbClr val="000092"/>
    <a:srgbClr val="00009A"/>
    <a:srgbClr val="FFFF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4" autoAdjust="0"/>
    <p:restoredTop sz="70523" autoAdjust="0"/>
  </p:normalViewPr>
  <p:slideViewPr>
    <p:cSldViewPr>
      <p:cViewPr varScale="1">
        <p:scale>
          <a:sx n="55" d="100"/>
          <a:sy n="55" d="100"/>
        </p:scale>
        <p:origin x="1278" y="60"/>
      </p:cViewPr>
      <p:guideLst>
        <p:guide orient="horz" pos="4176"/>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5" Type="http://schemas.openxmlformats.org/officeDocument/2006/relationships/image" Target="../media/image7.emf"/><Relationship Id="rId4"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4"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 Id="rId5" Type="http://schemas.openxmlformats.org/officeDocument/2006/relationships/image" Target="../media/image19.emf"/><Relationship Id="rId4" Type="http://schemas.openxmlformats.org/officeDocument/2006/relationships/image" Target="../media/image1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hdr" sz="quarter"/>
          </p:nvPr>
        </p:nvSpPr>
        <p:spPr bwMode="auto">
          <a:xfrm>
            <a:off x="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endParaRPr lang="en-US" altLang="ja-JP"/>
          </a:p>
        </p:txBody>
      </p:sp>
      <p:sp>
        <p:nvSpPr>
          <p:cNvPr id="347139" name="Rectangle 3"/>
          <p:cNvSpPr>
            <a:spLocks noGrp="1" noChangeArrowheads="1"/>
          </p:cNvSpPr>
          <p:nvPr>
            <p:ph type="dt" sz="quarter" idx="1"/>
          </p:nvPr>
        </p:nvSpPr>
        <p:spPr bwMode="auto">
          <a:xfrm>
            <a:off x="403860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en-US" altLang="ja-JP"/>
          </a:p>
        </p:txBody>
      </p:sp>
      <p:sp>
        <p:nvSpPr>
          <p:cNvPr id="347140" name="Rectangle 4"/>
          <p:cNvSpPr>
            <a:spLocks noGrp="1" noChangeArrowheads="1"/>
          </p:cNvSpPr>
          <p:nvPr>
            <p:ph type="ftr" sz="quarter" idx="2"/>
          </p:nvPr>
        </p:nvSpPr>
        <p:spPr bwMode="auto">
          <a:xfrm>
            <a:off x="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en-US" altLang="ja-JP"/>
          </a:p>
        </p:txBody>
      </p:sp>
      <p:sp>
        <p:nvSpPr>
          <p:cNvPr id="347141" name="Rectangle 5"/>
          <p:cNvSpPr>
            <a:spLocks noGrp="1" noChangeArrowheads="1"/>
          </p:cNvSpPr>
          <p:nvPr>
            <p:ph type="sldNum" sz="quarter" idx="3"/>
          </p:nvPr>
        </p:nvSpPr>
        <p:spPr bwMode="auto">
          <a:xfrm>
            <a:off x="403860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F14E9715-857D-424A-9A9F-8B7873631206}" type="slidenum">
              <a:rPr lang="en-US" altLang="ja-JP"/>
              <a:pPr/>
              <a:t>‹#›</a:t>
            </a:fld>
            <a:endParaRPr lang="en-US" altLang="ja-JP"/>
          </a:p>
        </p:txBody>
      </p:sp>
    </p:spTree>
    <p:extLst>
      <p:ext uri="{BB962C8B-B14F-4D97-AF65-F5344CB8AC3E}">
        <p14:creationId xmlns:p14="http://schemas.microsoft.com/office/powerpoint/2010/main" val="3670915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AF8FA3C-C4A6-4125-9A9E-F146614D2C44}" type="datetimeFigureOut">
              <a:rPr kumimoji="1" lang="ja-JP" altLang="en-US" smtClean="0"/>
              <a:t>2022/4/28</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DAEFBEF6-DDA4-48D4-B2F8-A6CC636DDF49}" type="slidenum">
              <a:rPr kumimoji="1" lang="ja-JP" altLang="en-US" smtClean="0"/>
              <a:t>‹#›</a:t>
            </a:fld>
            <a:endParaRPr kumimoji="1" lang="ja-JP" altLang="en-US"/>
          </a:p>
        </p:txBody>
      </p:sp>
    </p:spTree>
    <p:extLst>
      <p:ext uri="{BB962C8B-B14F-4D97-AF65-F5344CB8AC3E}">
        <p14:creationId xmlns:p14="http://schemas.microsoft.com/office/powerpoint/2010/main" val="906709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これから論理回路の第</a:t>
            </a:r>
            <a:r>
              <a:rPr kumimoji="1" lang="en-US" altLang="ja-JP" dirty="0"/>
              <a:t>7</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a:t>Google Classroom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a:t>
            </a:fld>
            <a:endParaRPr kumimoji="1" lang="ja-JP" altLang="en-US"/>
          </a:p>
        </p:txBody>
      </p:sp>
    </p:spTree>
    <p:extLst>
      <p:ext uri="{BB962C8B-B14F-4D97-AF65-F5344CB8AC3E}">
        <p14:creationId xmlns:p14="http://schemas.microsoft.com/office/powerpoint/2010/main" val="3077124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選択欄にチェックが付いている最小項を削除するとこちらの表になります。</a:t>
            </a:r>
            <a:endParaRPr kumimoji="1" lang="en-US" altLang="ja-JP" dirty="0"/>
          </a:p>
          <a:p>
            <a:r>
              <a:rPr kumimoji="1" lang="ja-JP" altLang="en-US" dirty="0"/>
              <a:t>このように、表が横方向に縮まります。</a:t>
            </a:r>
            <a:endParaRPr kumimoji="1" lang="en-US" altLang="ja-JP" dirty="0"/>
          </a:p>
          <a:p>
            <a:r>
              <a:rPr kumimoji="1" lang="ja-JP" altLang="en-US" dirty="0"/>
              <a:t>この表で、残っている主項を見てみます。</a:t>
            </a:r>
            <a:endParaRPr kumimoji="1" lang="en-US" altLang="ja-JP" dirty="0"/>
          </a:p>
          <a:p>
            <a:r>
              <a:rPr kumimoji="1" lang="ja-JP" altLang="en-US" dirty="0"/>
              <a:t>この表では、主項 </a:t>
            </a:r>
            <a:r>
              <a:rPr kumimoji="1" lang="en-US" altLang="ja-JP" dirty="0"/>
              <a:t>q </a:t>
            </a:r>
            <a:r>
              <a:rPr kumimoji="1" lang="ja-JP" altLang="en-US" dirty="0"/>
              <a:t>は最小項 </a:t>
            </a:r>
            <a:r>
              <a:rPr kumimoji="1" lang="en-US" altLang="ja-JP" dirty="0"/>
              <a:t>0 </a:t>
            </a:r>
            <a:r>
              <a:rPr kumimoji="1" lang="ja-JP" altLang="en-US" dirty="0"/>
              <a:t>と </a:t>
            </a:r>
            <a:r>
              <a:rPr kumimoji="1" lang="en-US" altLang="ja-JP" dirty="0"/>
              <a:t>2 </a:t>
            </a:r>
            <a:r>
              <a:rPr kumimoji="1" lang="ja-JP" altLang="en-US" dirty="0"/>
              <a:t>から成ります。</a:t>
            </a:r>
            <a:endParaRPr kumimoji="1" lang="en-US" altLang="ja-JP" dirty="0"/>
          </a:p>
          <a:p>
            <a:r>
              <a:rPr kumimoji="1" lang="ja-JP" altLang="en-US" dirty="0"/>
              <a:t>最小項 </a:t>
            </a:r>
            <a:r>
              <a:rPr kumimoji="1" lang="en-US" altLang="ja-JP" dirty="0"/>
              <a:t>0 </a:t>
            </a:r>
            <a:r>
              <a:rPr kumimoji="1" lang="ja-JP" altLang="en-US" dirty="0"/>
              <a:t>と </a:t>
            </a:r>
            <a:r>
              <a:rPr kumimoji="1" lang="en-US" altLang="ja-JP" dirty="0"/>
              <a:t>2 </a:t>
            </a:r>
            <a:r>
              <a:rPr kumimoji="1" lang="ja-JP" altLang="en-US" dirty="0"/>
              <a:t>は、どちらも主項 </a:t>
            </a:r>
            <a:r>
              <a:rPr kumimoji="1" lang="en-US" altLang="ja-JP" dirty="0"/>
              <a:t>r </a:t>
            </a:r>
            <a:r>
              <a:rPr kumimoji="1" lang="ja-JP" altLang="en-US" dirty="0"/>
              <a:t>に含まれています。</a:t>
            </a:r>
            <a:endParaRPr kumimoji="1" lang="en-US" altLang="ja-JP" dirty="0"/>
          </a:p>
          <a:p>
            <a:r>
              <a:rPr kumimoji="1" lang="ja-JP" altLang="en-US" dirty="0"/>
              <a:t>つまり、主項 </a:t>
            </a:r>
            <a:r>
              <a:rPr kumimoji="1" lang="en-US" altLang="ja-JP" dirty="0"/>
              <a:t>q </a:t>
            </a:r>
            <a:r>
              <a:rPr kumimoji="1" lang="ja-JP" altLang="en-US" dirty="0"/>
              <a:t>は主項 </a:t>
            </a:r>
            <a:r>
              <a:rPr kumimoji="1" lang="en-US" altLang="ja-JP" dirty="0"/>
              <a:t>r </a:t>
            </a:r>
            <a:r>
              <a:rPr kumimoji="1" lang="ja-JP" altLang="en-US" dirty="0"/>
              <a:t>に包含されていることになります。</a:t>
            </a:r>
            <a:endParaRPr kumimoji="1" lang="en-US" altLang="ja-JP" dirty="0"/>
          </a:p>
          <a:p>
            <a:r>
              <a:rPr kumimoji="1" lang="ja-JP" altLang="en-US" dirty="0"/>
              <a:t>最小形にするときは、他の項に包含されている項は要りませんので、</a:t>
            </a:r>
            <a:endParaRPr kumimoji="1" lang="en-US" altLang="ja-JP" dirty="0"/>
          </a:p>
          <a:p>
            <a:r>
              <a:rPr kumimoji="1" lang="ja-JP" altLang="en-US" dirty="0"/>
              <a:t>主項 </a:t>
            </a:r>
            <a:r>
              <a:rPr kumimoji="1" lang="en-US" altLang="ja-JP" dirty="0"/>
              <a:t>q </a:t>
            </a:r>
            <a:r>
              <a:rPr kumimoji="1" lang="ja-JP" altLang="en-US" dirty="0"/>
              <a:t>は要らない、ということになります。</a:t>
            </a:r>
            <a:endParaRPr kumimoji="1" lang="en-US" altLang="ja-JP" dirty="0"/>
          </a:p>
          <a:p>
            <a:r>
              <a:rPr kumimoji="1" lang="ja-JP" altLang="en-US" dirty="0"/>
              <a:t>同様に、主項 </a:t>
            </a:r>
            <a:r>
              <a:rPr kumimoji="1" lang="en-US" altLang="ja-JP" dirty="0"/>
              <a:t>s, t </a:t>
            </a:r>
            <a:r>
              <a:rPr kumimoji="1" lang="ja-JP" altLang="en-US" dirty="0"/>
              <a:t>も主項 </a:t>
            </a:r>
            <a:r>
              <a:rPr kumimoji="1" lang="en-US" altLang="ja-JP" dirty="0"/>
              <a:t>r </a:t>
            </a:r>
            <a:r>
              <a:rPr kumimoji="1" lang="ja-JP" altLang="en-US" dirty="0"/>
              <a:t>に包含されますので、主項 </a:t>
            </a:r>
            <a:r>
              <a:rPr kumimoji="1" lang="en-US" altLang="ja-JP" dirty="0" err="1"/>
              <a:t>s,t</a:t>
            </a:r>
            <a:r>
              <a:rPr kumimoji="1" lang="en-US" altLang="ja-JP" dirty="0"/>
              <a:t> </a:t>
            </a:r>
            <a:r>
              <a:rPr kumimoji="1" lang="ja-JP" altLang="en-US" dirty="0"/>
              <a:t>も不要です。</a:t>
            </a:r>
            <a:endParaRPr kumimoji="1" lang="en-US" altLang="ja-JP" dirty="0"/>
          </a:p>
          <a:p>
            <a:r>
              <a:rPr kumimoji="1" lang="ja-JP" altLang="en-US" dirty="0"/>
              <a:t>そこで、不要となった主項、他の主項い包含されている主項を消します。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10</a:t>
            </a:fld>
            <a:endParaRPr kumimoji="1" lang="ja-JP" altLang="en-US"/>
          </a:p>
        </p:txBody>
      </p:sp>
    </p:spTree>
    <p:extLst>
      <p:ext uri="{BB962C8B-B14F-4D97-AF65-F5344CB8AC3E}">
        <p14:creationId xmlns:p14="http://schemas.microsoft.com/office/powerpoint/2010/main" val="1163075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不要な主項を消すとこちらの表になります。</a:t>
            </a:r>
            <a:endParaRPr kumimoji="1" lang="en-US" altLang="ja-JP" dirty="0"/>
          </a:p>
          <a:p>
            <a:r>
              <a:rPr kumimoji="1" lang="ja-JP" altLang="en-US" dirty="0"/>
              <a:t>このように、表が縦方向に縮まります。</a:t>
            </a:r>
            <a:endParaRPr kumimoji="1" lang="en-US" altLang="ja-JP" dirty="0"/>
          </a:p>
          <a:p>
            <a:r>
              <a:rPr kumimoji="1" lang="ja-JP" altLang="en-US" dirty="0"/>
              <a:t>主項の数が減りましたので、各最小項 </a:t>
            </a:r>
            <a:r>
              <a:rPr kumimoji="1" lang="en-US" altLang="ja-JP" dirty="0"/>
              <a:t>0,</a:t>
            </a:r>
            <a:r>
              <a:rPr kumimoji="1" lang="ja-JP" altLang="en-US" dirty="0"/>
              <a:t> </a:t>
            </a:r>
            <a:r>
              <a:rPr kumimoji="1" lang="en-US" altLang="ja-JP" dirty="0"/>
              <a:t>2,</a:t>
            </a:r>
            <a:r>
              <a:rPr kumimoji="1" lang="ja-JP" altLang="en-US" dirty="0"/>
              <a:t> </a:t>
            </a:r>
            <a:r>
              <a:rPr kumimoji="1" lang="en-US" altLang="ja-JP" dirty="0"/>
              <a:t>18 </a:t>
            </a:r>
            <a:r>
              <a:rPr kumimoji="1" lang="ja-JP" altLang="en-US" dirty="0"/>
              <a:t>を上から下に見ると、縦方向に丸が一つしかなくなっています。</a:t>
            </a:r>
            <a:endParaRPr kumimoji="1" lang="en-US" altLang="ja-JP" dirty="0"/>
          </a:p>
          <a:p>
            <a:r>
              <a:rPr kumimoji="1" lang="ja-JP" altLang="en-US" dirty="0"/>
              <a:t>つまり、縮小された表では、最小項 </a:t>
            </a:r>
            <a:r>
              <a:rPr kumimoji="1" lang="en-US" altLang="ja-JP" dirty="0"/>
              <a:t>0, 2, 18 </a:t>
            </a:r>
            <a:r>
              <a:rPr kumimoji="1" lang="ja-JP" altLang="en-US" dirty="0"/>
              <a:t>も特異最小項になります。</a:t>
            </a:r>
            <a:endParaRPr kumimoji="1" lang="en-US" altLang="ja-JP" dirty="0"/>
          </a:p>
          <a:p>
            <a:r>
              <a:rPr kumimoji="1" lang="ja-JP" altLang="en-US" dirty="0"/>
              <a:t>すると、特異最小項を包含する主項 </a:t>
            </a:r>
            <a:r>
              <a:rPr kumimoji="1" lang="en-US" altLang="ja-JP" dirty="0"/>
              <a:t>r </a:t>
            </a:r>
            <a:r>
              <a:rPr kumimoji="1" lang="ja-JP" altLang="en-US" dirty="0"/>
              <a:t>も必須主項になります。</a:t>
            </a:r>
            <a:endParaRPr kumimoji="1" lang="en-US" altLang="ja-JP" dirty="0"/>
          </a:p>
          <a:p>
            <a:r>
              <a:rPr kumimoji="1" lang="ja-JP" altLang="en-US" dirty="0"/>
              <a:t>必須主項がカバーした最小項をチェックすると、全ての最小項にチェックが入ります。</a:t>
            </a:r>
            <a:endParaRPr kumimoji="1" lang="en-US" altLang="ja-JP" dirty="0"/>
          </a:p>
          <a:p>
            <a:r>
              <a:rPr kumimoji="1" lang="ja-JP" altLang="en-US" dirty="0"/>
              <a:t>今回は全ての最小項がチェックされましたが、もしまだ選択されていない項が残っていれば、</a:t>
            </a:r>
            <a:endParaRPr kumimoji="1" lang="en-US" altLang="ja-JP" dirty="0"/>
          </a:p>
          <a:p>
            <a:r>
              <a:rPr kumimoji="1" lang="ja-JP" altLang="en-US" dirty="0"/>
              <a:t>これまでの操作を繰り返して表を縮小していきます。</a:t>
            </a:r>
            <a:endParaRPr kumimoji="1" lang="en-US" altLang="ja-JP" dirty="0"/>
          </a:p>
          <a:p>
            <a:r>
              <a:rPr kumimoji="1" lang="ja-JP" altLang="en-US" dirty="0"/>
              <a:t>今回は、全ての最小項が選択されたのでこれで終了です。</a:t>
            </a:r>
            <a:endParaRPr kumimoji="1" lang="en-US" altLang="ja-JP" dirty="0"/>
          </a:p>
          <a:p>
            <a:r>
              <a:rPr kumimoji="1" lang="ja-JP" altLang="en-US" dirty="0"/>
              <a:t>求めるべき最小形は、 </a:t>
            </a:r>
            <a:r>
              <a:rPr kumimoji="1" lang="en-US" altLang="ja-JP" dirty="0" err="1"/>
              <a:t>p+r+u+v+w</a:t>
            </a:r>
            <a:r>
              <a:rPr kumimoji="1" lang="en-US" altLang="ja-JP" dirty="0"/>
              <a:t> </a:t>
            </a:r>
            <a:r>
              <a:rPr kumimoji="1" lang="ja-JP" altLang="en-US" dirty="0"/>
              <a:t>となり、</a:t>
            </a:r>
            <a:endParaRPr kumimoji="1" lang="en-US" altLang="ja-JP" dirty="0"/>
          </a:p>
          <a:p>
            <a:r>
              <a:rPr kumimoji="1" lang="en-US" altLang="ja-JP" dirty="0"/>
              <a:t>ABDE_ OR B_C_E_ OR B_CD_ OR A_BC_ OR AB_D_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11</a:t>
            </a:fld>
            <a:endParaRPr kumimoji="1" lang="ja-JP" altLang="en-US"/>
          </a:p>
        </p:txBody>
      </p:sp>
    </p:spTree>
    <p:extLst>
      <p:ext uri="{BB962C8B-B14F-4D97-AF65-F5344CB8AC3E}">
        <p14:creationId xmlns:p14="http://schemas.microsoft.com/office/powerpoint/2010/main" val="1891373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ここまで見てきたように、必須主項以外の主項の選択は、</a:t>
            </a:r>
            <a:endParaRPr kumimoji="1" lang="en-US" altLang="ja-JP" dirty="0"/>
          </a:p>
          <a:p>
            <a:r>
              <a:rPr kumimoji="1" lang="ja-JP" altLang="en-US" dirty="0"/>
              <a:t>主項最小項対応表を縮小することで、できる場合があります。</a:t>
            </a:r>
            <a:endParaRPr kumimoji="1" lang="en-US" altLang="ja-JP" dirty="0"/>
          </a:p>
          <a:p>
            <a:r>
              <a:rPr kumimoji="1" lang="ja-JP" altLang="en-US" dirty="0"/>
              <a:t>まず特異最小項を探し、必須主項を求めます。</a:t>
            </a:r>
            <a:endParaRPr kumimoji="1" lang="en-US" altLang="ja-JP" dirty="0"/>
          </a:p>
          <a:p>
            <a:r>
              <a:rPr kumimoji="1" lang="ja-JP" altLang="en-US" dirty="0"/>
              <a:t>次に、必須主項がカバーした最小項を消すと、表が横方向に縮まります。</a:t>
            </a:r>
            <a:endParaRPr kumimoji="1" lang="en-US" altLang="ja-JP" dirty="0"/>
          </a:p>
          <a:p>
            <a:r>
              <a:rPr kumimoji="1" lang="ja-JP" altLang="en-US" dirty="0"/>
              <a:t>その表で、他の主項に包含されている主項を消すと、表が縦方向に縮まります。</a:t>
            </a:r>
            <a:endParaRPr kumimoji="1" lang="en-US" altLang="ja-JP" dirty="0"/>
          </a:p>
          <a:p>
            <a:r>
              <a:rPr kumimoji="1" lang="ja-JP" altLang="en-US" dirty="0"/>
              <a:t>この操作を繰り返して表を縮小していくことで、必要な主項を選び出すことができます。</a:t>
            </a:r>
            <a:endParaRPr kumimoji="1" lang="en-US" altLang="ja-JP" dirty="0"/>
          </a:p>
          <a:p>
            <a:r>
              <a:rPr kumimoji="1" lang="ja-JP" altLang="en-US" dirty="0"/>
              <a:t>ただし、この方法は必ず使えるわけではありません。</a:t>
            </a:r>
            <a:endParaRPr kumimoji="1" lang="en-US" altLang="ja-JP" dirty="0"/>
          </a:p>
          <a:p>
            <a:r>
              <a:rPr kumimoji="1" lang="ja-JP" altLang="en-US" dirty="0"/>
              <a:t>途中で、それ以上表を縮小できなくなる場合もあります。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12</a:t>
            </a:fld>
            <a:endParaRPr kumimoji="1" lang="ja-JP" altLang="en-US"/>
          </a:p>
        </p:txBody>
      </p:sp>
    </p:spTree>
    <p:extLst>
      <p:ext uri="{BB962C8B-B14F-4D97-AF65-F5344CB8AC3E}">
        <p14:creationId xmlns:p14="http://schemas.microsoft.com/office/powerpoint/2010/main" val="1395987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表を縮小できない場合の例を見てみましょう。</a:t>
            </a:r>
            <a:endParaRPr kumimoji="1" lang="en-US" altLang="ja-JP" dirty="0"/>
          </a:p>
          <a:p>
            <a:r>
              <a:rPr kumimoji="1" lang="ja-JP" altLang="en-US" dirty="0"/>
              <a:t>こちらの関数の主項を求めてみると、このように</a:t>
            </a:r>
            <a:r>
              <a:rPr kumimoji="1" lang="en-US" altLang="ja-JP" dirty="0"/>
              <a:t>6</a:t>
            </a:r>
            <a:r>
              <a:rPr kumimoji="1" lang="ja-JP" altLang="en-US" dirty="0"/>
              <a:t>個の主項があります。</a:t>
            </a:r>
            <a:endParaRPr kumimoji="1" lang="en-US" altLang="ja-JP" dirty="0"/>
          </a:p>
          <a:p>
            <a:r>
              <a:rPr kumimoji="1" lang="ja-JP" altLang="en-US" dirty="0"/>
              <a:t>ここで特異最小項を探してみますが、どの最小項も</a:t>
            </a:r>
            <a:r>
              <a:rPr kumimoji="1" lang="en-US" altLang="ja-JP" dirty="0"/>
              <a:t>2</a:t>
            </a:r>
            <a:r>
              <a:rPr kumimoji="1" lang="ja-JP" altLang="en-US" dirty="0"/>
              <a:t>個の主項に包含されていますので、</a:t>
            </a:r>
            <a:endParaRPr kumimoji="1" lang="en-US" altLang="ja-JP" dirty="0"/>
          </a:p>
          <a:p>
            <a:r>
              <a:rPr kumimoji="1" lang="ja-JP" altLang="en-US" dirty="0"/>
              <a:t>特異最小項はありません。</a:t>
            </a:r>
            <a:endParaRPr kumimoji="1" lang="en-US" altLang="ja-JP" dirty="0"/>
          </a:p>
          <a:p>
            <a:r>
              <a:rPr kumimoji="1" lang="ja-JP" altLang="en-US" dirty="0"/>
              <a:t>特異最小項が無いので必須主項もありません。</a:t>
            </a:r>
            <a:endParaRPr kumimoji="1" lang="en-US" altLang="ja-JP" dirty="0"/>
          </a:p>
          <a:p>
            <a:r>
              <a:rPr kumimoji="1" lang="ja-JP" altLang="en-US" dirty="0"/>
              <a:t>表の縮小は、必須主項を表から削除していきますので、そもそも必須主項が無ければ表の縮小はできません。</a:t>
            </a:r>
            <a:endParaRPr kumimoji="1" lang="en-US" altLang="ja-JP" dirty="0"/>
          </a:p>
          <a:p>
            <a:r>
              <a:rPr kumimoji="1" lang="ja-JP" altLang="en-US" dirty="0"/>
              <a:t>このように、場合によっては表を縮小できないこともあります。</a:t>
            </a:r>
            <a:endParaRPr kumimoji="1" lang="en-US" altLang="ja-JP" dirty="0"/>
          </a:p>
          <a:p>
            <a:r>
              <a:rPr kumimoji="1" lang="ja-JP" altLang="en-US" dirty="0"/>
              <a:t>しかし、表を縮小できることも多いので、まずは縮小できるか試してみるといいでしょう。</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13</a:t>
            </a:fld>
            <a:endParaRPr kumimoji="1" lang="ja-JP" altLang="en-US"/>
          </a:p>
        </p:txBody>
      </p:sp>
    </p:spTree>
    <p:extLst>
      <p:ext uri="{BB962C8B-B14F-4D97-AF65-F5344CB8AC3E}">
        <p14:creationId xmlns:p14="http://schemas.microsoft.com/office/powerpoint/2010/main" val="148739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表の縮小は、必ずできるとは限りません。</a:t>
            </a:r>
            <a:endParaRPr kumimoji="1" lang="en-US" altLang="ja-JP" dirty="0"/>
          </a:p>
          <a:p>
            <a:r>
              <a:rPr kumimoji="1" lang="ja-JP" altLang="en-US" dirty="0"/>
              <a:t>従って、最小積和形が求まるとは限りません。</a:t>
            </a:r>
            <a:endParaRPr kumimoji="1" lang="en-US" altLang="ja-JP" dirty="0"/>
          </a:p>
          <a:p>
            <a:r>
              <a:rPr kumimoji="1" lang="ja-JP" altLang="en-US" dirty="0"/>
              <a:t>それでは、絶対に最小積和形を求めることができる手法はあるのでしょうか？</a:t>
            </a:r>
            <a:endParaRPr kumimoji="1" lang="en-US" altLang="ja-JP" dirty="0"/>
          </a:p>
          <a:p>
            <a:r>
              <a:rPr kumimoji="1" lang="ja-JP" altLang="en-US" dirty="0"/>
              <a:t>ここからは、最小積和形を理論的に求める方法を紹介します。</a:t>
            </a:r>
            <a:endParaRPr kumimoji="1" lang="en-US" altLang="ja-JP" dirty="0"/>
          </a:p>
          <a:p>
            <a:r>
              <a:rPr kumimoji="1" lang="en-US" altLang="ja-JP" dirty="0"/>
              <a:t>f </a:t>
            </a:r>
            <a:r>
              <a:rPr kumimoji="1" lang="ja-JP" altLang="en-US" dirty="0"/>
              <a:t>を、</a:t>
            </a:r>
            <a:r>
              <a:rPr kumimoji="1" lang="en-US" altLang="ja-JP" dirty="0"/>
              <a:t>n </a:t>
            </a:r>
            <a:r>
              <a:rPr kumimoji="1" lang="ja-JP" altLang="en-US" dirty="0"/>
              <a:t>個の値</a:t>
            </a:r>
            <a:r>
              <a:rPr kumimoji="1" lang="en-US" altLang="ja-JP" dirty="0"/>
              <a:t>1</a:t>
            </a:r>
            <a:r>
              <a:rPr kumimoji="1" lang="ja-JP" altLang="en-US" dirty="0"/>
              <a:t>の最小項を持つ論理関数とします。</a:t>
            </a:r>
            <a:endParaRPr kumimoji="1" lang="en-US" altLang="ja-JP" dirty="0"/>
          </a:p>
          <a:p>
            <a:r>
              <a:rPr kumimoji="1" lang="ja-JP" altLang="en-US" dirty="0"/>
              <a:t>つまり、真理値表の関数値</a:t>
            </a:r>
            <a:r>
              <a:rPr kumimoji="1" lang="en-US" altLang="ja-JP" dirty="0"/>
              <a:t>1</a:t>
            </a:r>
            <a:r>
              <a:rPr kumimoji="1" lang="ja-JP" altLang="en-US" dirty="0"/>
              <a:t>の欄が </a:t>
            </a:r>
            <a:r>
              <a:rPr kumimoji="1" lang="en-US" altLang="ja-JP" dirty="0"/>
              <a:t>n </a:t>
            </a:r>
            <a:r>
              <a:rPr kumimoji="1" lang="ja-JP" altLang="en-US" dirty="0"/>
              <a:t>個ある論理関数とします。</a:t>
            </a:r>
            <a:endParaRPr kumimoji="1" lang="en-US" altLang="ja-JP" dirty="0"/>
          </a:p>
          <a:p>
            <a:r>
              <a:rPr kumimoji="1" lang="ja-JP" altLang="en-US" dirty="0"/>
              <a:t>また、</a:t>
            </a:r>
            <a:r>
              <a:rPr kumimoji="1" lang="en-US" altLang="ja-JP" dirty="0" err="1"/>
              <a:t>fm</a:t>
            </a:r>
            <a:r>
              <a:rPr kumimoji="1" lang="en-US" altLang="ja-JP" dirty="0"/>
              <a:t> </a:t>
            </a:r>
            <a:r>
              <a:rPr kumimoji="1" lang="ja-JP" altLang="en-US" dirty="0"/>
              <a:t>を関数 </a:t>
            </a:r>
            <a:r>
              <a:rPr kumimoji="1" lang="en-US" altLang="ja-JP" dirty="0"/>
              <a:t>f </a:t>
            </a:r>
            <a:r>
              <a:rPr kumimoji="1" lang="ja-JP" altLang="en-US" dirty="0"/>
              <a:t>の最小積和形とします。</a:t>
            </a:r>
            <a:endParaRPr kumimoji="1" lang="en-US" altLang="ja-JP" dirty="0"/>
          </a:p>
          <a:p>
            <a:r>
              <a:rPr kumimoji="1" lang="en-US" altLang="ja-JP" dirty="0"/>
              <a:t>f </a:t>
            </a:r>
            <a:r>
              <a:rPr kumimoji="1" lang="ja-JP" altLang="en-US" dirty="0"/>
              <a:t>の最小項は </a:t>
            </a:r>
            <a:r>
              <a:rPr kumimoji="1" lang="en-US" altLang="ja-JP" dirty="0"/>
              <a:t>n </a:t>
            </a:r>
            <a:r>
              <a:rPr kumimoji="1" lang="ja-JP" altLang="en-US" dirty="0"/>
              <a:t>個ありますので、それぞれ </a:t>
            </a:r>
            <a:r>
              <a:rPr kumimoji="1" lang="en-US" altLang="ja-JP" dirty="0"/>
              <a:t>m1, m2, …, </a:t>
            </a:r>
            <a:r>
              <a:rPr kumimoji="1" lang="en-US" altLang="ja-JP" dirty="0" err="1"/>
              <a:t>mn</a:t>
            </a:r>
            <a:r>
              <a:rPr kumimoji="1" lang="en-US" altLang="ja-JP" dirty="0"/>
              <a:t> </a:t>
            </a:r>
            <a:r>
              <a:rPr kumimoji="1" lang="ja-JP" altLang="en-US" dirty="0"/>
              <a:t>とします。</a:t>
            </a:r>
            <a:endParaRPr kumimoji="1" lang="en-US" altLang="ja-JP" dirty="0"/>
          </a:p>
          <a:p>
            <a:r>
              <a:rPr kumimoji="1" lang="ja-JP" altLang="en-US" dirty="0"/>
              <a:t>ここで、</a:t>
            </a:r>
            <a:r>
              <a:rPr kumimoji="1" lang="en-US" altLang="ja-JP" dirty="0"/>
              <a:t>Si </a:t>
            </a:r>
            <a:r>
              <a:rPr kumimoji="1" lang="ja-JP" altLang="en-US" dirty="0"/>
              <a:t>を、</a:t>
            </a:r>
            <a:r>
              <a:rPr kumimoji="1" lang="en-US" altLang="ja-JP" dirty="0" err="1"/>
              <a:t>i</a:t>
            </a:r>
            <a:r>
              <a:rPr kumimoji="1" lang="en-US" altLang="ja-JP" dirty="0"/>
              <a:t> </a:t>
            </a:r>
            <a:r>
              <a:rPr kumimoji="1" lang="ja-JP" altLang="en-US" dirty="0"/>
              <a:t>番目の最小項 </a:t>
            </a:r>
            <a:r>
              <a:rPr kumimoji="1" lang="en-US" altLang="ja-JP" dirty="0"/>
              <a:t>mi </a:t>
            </a:r>
            <a:r>
              <a:rPr kumimoji="1" lang="ja-JP" altLang="en-US" dirty="0"/>
              <a:t>を包含する </a:t>
            </a:r>
            <a:r>
              <a:rPr kumimoji="1" lang="en-US" altLang="ja-JP" dirty="0"/>
              <a:t>f </a:t>
            </a:r>
            <a:r>
              <a:rPr kumimoji="1" lang="ja-JP" altLang="en-US" dirty="0"/>
              <a:t>の主項の論理和と置きます。</a:t>
            </a:r>
            <a:endParaRPr kumimoji="1" lang="en-US" altLang="ja-JP" dirty="0"/>
          </a:p>
          <a:p>
            <a:r>
              <a:rPr kumimoji="1" lang="ja-JP" altLang="en-US" dirty="0"/>
              <a:t>分かりにくいので具体例を挙げてみます。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14</a:t>
            </a:fld>
            <a:endParaRPr kumimoji="1" lang="ja-JP" altLang="en-US"/>
          </a:p>
        </p:txBody>
      </p:sp>
    </p:spTree>
    <p:extLst>
      <p:ext uri="{BB962C8B-B14F-4D97-AF65-F5344CB8AC3E}">
        <p14:creationId xmlns:p14="http://schemas.microsoft.com/office/powerpoint/2010/main" val="4294430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例として、こちらの論理関数</a:t>
            </a:r>
            <a:endParaRPr kumimoji="1" lang="en-US" altLang="ja-JP" dirty="0"/>
          </a:p>
          <a:p>
            <a:r>
              <a:rPr kumimoji="1" lang="en-US" altLang="ja-JP" dirty="0"/>
              <a:t>f = XY_Z OR XY_Z_ OR XYZ_ OR Z_YZ_ </a:t>
            </a:r>
            <a:r>
              <a:rPr kumimoji="1" lang="ja-JP" altLang="en-US" dirty="0"/>
              <a:t>で考えてみます。</a:t>
            </a:r>
            <a:endParaRPr kumimoji="1" lang="en-US" altLang="ja-JP" dirty="0"/>
          </a:p>
          <a:p>
            <a:r>
              <a:rPr kumimoji="1" lang="ja-JP" altLang="en-US" dirty="0"/>
              <a:t>関数 </a:t>
            </a:r>
            <a:r>
              <a:rPr kumimoji="1" lang="en-US" altLang="ja-JP" dirty="0"/>
              <a:t>f </a:t>
            </a:r>
            <a:r>
              <a:rPr kumimoji="1" lang="ja-JP" altLang="en-US" dirty="0"/>
              <a:t>は、</a:t>
            </a:r>
            <a:r>
              <a:rPr kumimoji="1" lang="en-US" altLang="ja-JP" dirty="0"/>
              <a:t>4 </a:t>
            </a:r>
            <a:r>
              <a:rPr kumimoji="1" lang="ja-JP" altLang="en-US" dirty="0"/>
              <a:t>個の最小項の和ですので、</a:t>
            </a:r>
            <a:endParaRPr kumimoji="1" lang="en-US" altLang="ja-JP" dirty="0"/>
          </a:p>
          <a:p>
            <a:r>
              <a:rPr kumimoji="1" lang="ja-JP" altLang="en-US" dirty="0"/>
              <a:t>前から順に、</a:t>
            </a:r>
            <a:r>
              <a:rPr kumimoji="1" lang="en-US" altLang="ja-JP" dirty="0"/>
              <a:t>m1 = XY_Z, m2=XY_Z_, m3=XYZ_, m4=X_YZ_ </a:t>
            </a:r>
            <a:r>
              <a:rPr kumimoji="1" lang="ja-JP" altLang="en-US" dirty="0"/>
              <a:t>とします。</a:t>
            </a:r>
            <a:endParaRPr kumimoji="1" lang="en-US" altLang="ja-JP" dirty="0"/>
          </a:p>
          <a:p>
            <a:r>
              <a:rPr kumimoji="1" lang="ja-JP" altLang="en-US" dirty="0"/>
              <a:t>次はこの関数の主項を求めます。</a:t>
            </a:r>
            <a:endParaRPr kumimoji="1" lang="en-US" altLang="ja-JP" dirty="0"/>
          </a:p>
          <a:p>
            <a:r>
              <a:rPr kumimoji="1" lang="ja-JP" altLang="en-US" dirty="0"/>
              <a:t>カルノー図を描き、主項を求めるとこちらの</a:t>
            </a:r>
            <a:r>
              <a:rPr kumimoji="1" lang="en-US" altLang="ja-JP" dirty="0"/>
              <a:t>3</a:t>
            </a:r>
            <a:r>
              <a:rPr kumimoji="1" lang="ja-JP" altLang="en-US" dirty="0"/>
              <a:t>つの主項が求まります。</a:t>
            </a:r>
            <a:endParaRPr kumimoji="1" lang="en-US" altLang="ja-JP" dirty="0"/>
          </a:p>
          <a:p>
            <a:r>
              <a:rPr kumimoji="1" lang="ja-JP" altLang="en-US" dirty="0"/>
              <a:t>主項 </a:t>
            </a:r>
            <a:r>
              <a:rPr kumimoji="1" lang="en-US" altLang="ja-JP" dirty="0"/>
              <a:t>p = XY,</a:t>
            </a:r>
            <a:r>
              <a:rPr kumimoji="1" lang="ja-JP" altLang="en-US" dirty="0"/>
              <a:t> </a:t>
            </a:r>
            <a:r>
              <a:rPr kumimoji="1" lang="en-US" altLang="ja-JP" dirty="0"/>
              <a:t>q=</a:t>
            </a:r>
            <a:r>
              <a:rPr kumimoji="1" lang="ja-JP" altLang="en-US" dirty="0"/>
              <a:t> </a:t>
            </a:r>
            <a:r>
              <a:rPr kumimoji="1" lang="en-US" altLang="ja-JP" dirty="0"/>
              <a:t>XZ_,</a:t>
            </a:r>
            <a:r>
              <a:rPr kumimoji="1" lang="ja-JP" altLang="en-US" dirty="0"/>
              <a:t> </a:t>
            </a:r>
            <a:r>
              <a:rPr kumimoji="1" lang="en-US" altLang="ja-JP" dirty="0"/>
              <a:t>r</a:t>
            </a:r>
            <a:r>
              <a:rPr kumimoji="1" lang="ja-JP" altLang="en-US" dirty="0"/>
              <a:t> </a:t>
            </a:r>
            <a:r>
              <a:rPr kumimoji="1" lang="en-US" altLang="ja-JP" dirty="0"/>
              <a:t>=</a:t>
            </a:r>
            <a:r>
              <a:rPr kumimoji="1" lang="ja-JP" altLang="en-US" dirty="0"/>
              <a:t> </a:t>
            </a:r>
            <a:r>
              <a:rPr kumimoji="1" lang="en-US" altLang="ja-JP" dirty="0"/>
              <a:t>YZ_</a:t>
            </a:r>
            <a:r>
              <a:rPr kumimoji="1" lang="ja-JP" altLang="en-US" dirty="0"/>
              <a:t> と置きます。</a:t>
            </a:r>
            <a:endParaRPr kumimoji="1" lang="en-US" altLang="ja-JP" dirty="0"/>
          </a:p>
          <a:p>
            <a:r>
              <a:rPr kumimoji="1" lang="ja-JP" altLang="en-US" dirty="0"/>
              <a:t>主項最小項対応表をかくとこうなります。</a:t>
            </a:r>
            <a:endParaRPr kumimoji="1" lang="en-US" altLang="ja-JP" dirty="0"/>
          </a:p>
          <a:p>
            <a:r>
              <a:rPr kumimoji="1" lang="en-US" altLang="ja-JP" dirty="0"/>
              <a:t>p = m1 OF m2, q = m2 OR m3, r = m3 OR m4 </a:t>
            </a:r>
            <a:r>
              <a:rPr kumimoji="1" lang="ja-JP" altLang="en-US" dirty="0"/>
              <a:t>です。</a:t>
            </a:r>
            <a:endParaRPr kumimoji="1" lang="en-US" altLang="ja-JP" dirty="0"/>
          </a:p>
          <a:p>
            <a:r>
              <a:rPr kumimoji="1" lang="ja-JP" altLang="en-US" dirty="0"/>
              <a:t>ここで、各最小項について、それを含んでいる主項を見ます。</a:t>
            </a:r>
            <a:endParaRPr kumimoji="1" lang="en-US" altLang="ja-JP" dirty="0"/>
          </a:p>
          <a:p>
            <a:r>
              <a:rPr kumimoji="1" lang="ja-JP" altLang="en-US" dirty="0"/>
              <a:t>最小項 </a:t>
            </a:r>
            <a:r>
              <a:rPr kumimoji="1" lang="en-US" altLang="ja-JP" dirty="0"/>
              <a:t>m1 </a:t>
            </a:r>
            <a:r>
              <a:rPr kumimoji="1" lang="ja-JP" altLang="en-US" dirty="0"/>
              <a:t>は、主項 </a:t>
            </a:r>
            <a:r>
              <a:rPr kumimoji="1" lang="en-US" altLang="ja-JP" dirty="0"/>
              <a:t>p </a:t>
            </a:r>
            <a:r>
              <a:rPr kumimoji="1" lang="ja-JP" altLang="en-US" dirty="0"/>
              <a:t>にのみ含まれています。</a:t>
            </a:r>
            <a:endParaRPr kumimoji="1" lang="en-US" altLang="ja-JP" dirty="0"/>
          </a:p>
          <a:p>
            <a:r>
              <a:rPr kumimoji="1" lang="ja-JP" altLang="en-US" dirty="0"/>
              <a:t>そこで、 </a:t>
            </a:r>
            <a:r>
              <a:rPr kumimoji="1" lang="en-US" altLang="ja-JP" dirty="0"/>
              <a:t>S1 = p </a:t>
            </a:r>
            <a:r>
              <a:rPr kumimoji="1" lang="ja-JP" altLang="en-US" dirty="0"/>
              <a:t>と置きます。</a:t>
            </a:r>
            <a:endParaRPr kumimoji="1" lang="en-US" altLang="ja-JP" dirty="0"/>
          </a:p>
          <a:p>
            <a:r>
              <a:rPr kumimoji="1" lang="ja-JP" altLang="en-US" dirty="0"/>
              <a:t>最小項 </a:t>
            </a:r>
            <a:r>
              <a:rPr kumimoji="1" lang="en-US" altLang="ja-JP" dirty="0"/>
              <a:t>m2 </a:t>
            </a:r>
            <a:r>
              <a:rPr kumimoji="1" lang="ja-JP" altLang="en-US" dirty="0"/>
              <a:t>は、主項 </a:t>
            </a:r>
            <a:r>
              <a:rPr kumimoji="1" lang="en-US" altLang="ja-JP" dirty="0"/>
              <a:t>p </a:t>
            </a:r>
            <a:r>
              <a:rPr kumimoji="1" lang="ja-JP" altLang="en-US" dirty="0"/>
              <a:t>と主項 </a:t>
            </a:r>
            <a:r>
              <a:rPr kumimoji="1" lang="en-US" altLang="ja-JP" dirty="0"/>
              <a:t>q </a:t>
            </a:r>
            <a:r>
              <a:rPr kumimoji="1" lang="ja-JP" altLang="en-US" dirty="0"/>
              <a:t>に含まれています。</a:t>
            </a:r>
            <a:endParaRPr kumimoji="1" lang="en-US" altLang="ja-JP" dirty="0"/>
          </a:p>
          <a:p>
            <a:r>
              <a:rPr kumimoji="1" lang="ja-JP" altLang="en-US" dirty="0"/>
              <a:t>そこで、 </a:t>
            </a:r>
            <a:r>
              <a:rPr kumimoji="1" lang="en-US" altLang="ja-JP" dirty="0"/>
              <a:t>S2 = p +q </a:t>
            </a:r>
            <a:r>
              <a:rPr kumimoji="1" lang="ja-JP" altLang="en-US" dirty="0"/>
              <a:t>と置きます。</a:t>
            </a:r>
            <a:endParaRPr kumimoji="1" lang="en-US" altLang="ja-JP" dirty="0"/>
          </a:p>
          <a:p>
            <a:r>
              <a:rPr kumimoji="1" lang="ja-JP" altLang="en-US" dirty="0"/>
              <a:t>同様に、最小項 </a:t>
            </a:r>
            <a:r>
              <a:rPr kumimoji="1" lang="en-US" altLang="ja-JP" dirty="0"/>
              <a:t>m3 </a:t>
            </a:r>
            <a:r>
              <a:rPr kumimoji="1" lang="ja-JP" altLang="en-US" dirty="0"/>
              <a:t>は主項 </a:t>
            </a:r>
            <a:r>
              <a:rPr kumimoji="1" lang="en-US" altLang="ja-JP" dirty="0"/>
              <a:t>q </a:t>
            </a:r>
            <a:r>
              <a:rPr kumimoji="1" lang="ja-JP" altLang="en-US" dirty="0"/>
              <a:t>と主項 </a:t>
            </a:r>
            <a:r>
              <a:rPr kumimoji="1" lang="en-US" altLang="ja-JP" dirty="0"/>
              <a:t>r </a:t>
            </a:r>
            <a:r>
              <a:rPr kumimoji="1" lang="ja-JP" altLang="en-US" dirty="0"/>
              <a:t>に含まれているので、</a:t>
            </a:r>
            <a:r>
              <a:rPr kumimoji="1" lang="en-US" altLang="ja-JP" dirty="0"/>
              <a:t>S3 = q +r</a:t>
            </a:r>
            <a:r>
              <a:rPr kumimoji="1" lang="ja-JP" altLang="en-US" dirty="0"/>
              <a:t>、</a:t>
            </a:r>
            <a:endParaRPr kumimoji="1" lang="en-US" altLang="ja-JP" dirty="0"/>
          </a:p>
          <a:p>
            <a:r>
              <a:rPr kumimoji="1" lang="ja-JP" altLang="en-US" dirty="0"/>
              <a:t>最小項 </a:t>
            </a:r>
            <a:r>
              <a:rPr kumimoji="1" lang="en-US" altLang="ja-JP" dirty="0"/>
              <a:t>m4 </a:t>
            </a:r>
            <a:r>
              <a:rPr kumimoji="1" lang="ja-JP" altLang="en-US" dirty="0"/>
              <a:t>は主項 </a:t>
            </a:r>
            <a:r>
              <a:rPr kumimoji="1" lang="en-US" altLang="ja-JP" dirty="0"/>
              <a:t>r </a:t>
            </a:r>
            <a:r>
              <a:rPr kumimoji="1" lang="ja-JP" altLang="en-US" dirty="0"/>
              <a:t>にのみ含まれているので </a:t>
            </a:r>
            <a:r>
              <a:rPr kumimoji="1" lang="en-US" altLang="ja-JP" dirty="0"/>
              <a:t>S4 = r </a:t>
            </a:r>
            <a:r>
              <a:rPr kumimoji="1" lang="ja-JP" altLang="en-US" dirty="0"/>
              <a:t>と置きます。</a:t>
            </a:r>
            <a:endParaRPr kumimoji="1" lang="en-US" altLang="ja-JP" dirty="0"/>
          </a:p>
          <a:p>
            <a:r>
              <a:rPr kumimoji="1" lang="ja-JP" altLang="en-US" dirty="0"/>
              <a:t>主項最小項対応表から、必須主項は </a:t>
            </a:r>
            <a:r>
              <a:rPr kumimoji="1" lang="en-US" altLang="ja-JP" dirty="0"/>
              <a:t>p </a:t>
            </a:r>
            <a:r>
              <a:rPr kumimoji="1" lang="ja-JP" altLang="en-US" dirty="0"/>
              <a:t>と </a:t>
            </a:r>
            <a:r>
              <a:rPr kumimoji="1" lang="en-US" altLang="ja-JP" dirty="0"/>
              <a:t>r </a:t>
            </a:r>
            <a:r>
              <a:rPr kumimoji="1" lang="ja-JP" altLang="en-US" dirty="0"/>
              <a:t>ですので、求めるべき最小積和形 </a:t>
            </a:r>
            <a:r>
              <a:rPr kumimoji="1" lang="en-US" altLang="ja-JP" dirty="0" err="1"/>
              <a:t>fm</a:t>
            </a:r>
            <a:r>
              <a:rPr kumimoji="1" lang="en-US" altLang="ja-JP" dirty="0"/>
              <a:t> </a:t>
            </a:r>
            <a:r>
              <a:rPr kumimoji="1" lang="ja-JP" altLang="en-US" dirty="0"/>
              <a:t>は </a:t>
            </a:r>
            <a:r>
              <a:rPr kumimoji="1" lang="en-US" altLang="ja-JP" dirty="0"/>
              <a:t>p + r = XY_ OR YZ_ </a:t>
            </a:r>
            <a:r>
              <a:rPr kumimoji="1" lang="ja-JP" altLang="en-US" dirty="0"/>
              <a:t>です。</a:t>
            </a:r>
            <a:endParaRPr kumimoji="1" lang="en-US" altLang="ja-JP" dirty="0"/>
          </a:p>
          <a:p>
            <a:r>
              <a:rPr kumimoji="1" lang="ja-JP" altLang="en-US" dirty="0"/>
              <a:t>この最小積和形 </a:t>
            </a:r>
            <a:r>
              <a:rPr kumimoji="1" lang="en-US" altLang="ja-JP" dirty="0" err="1"/>
              <a:t>fm</a:t>
            </a:r>
            <a:r>
              <a:rPr kumimoji="1" lang="en-US" altLang="ja-JP" dirty="0"/>
              <a:t> </a:t>
            </a:r>
            <a:r>
              <a:rPr kumimoji="1" lang="ja-JP" altLang="en-US" dirty="0"/>
              <a:t>を、</a:t>
            </a:r>
            <a:r>
              <a:rPr kumimoji="1" lang="en-US" altLang="ja-JP" dirty="0"/>
              <a:t>S1,S2,S3,S4 </a:t>
            </a:r>
            <a:r>
              <a:rPr kumimoji="1" lang="ja-JP" altLang="en-US" dirty="0"/>
              <a:t>を使って理論的に求めてみます。</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15</a:t>
            </a:fld>
            <a:endParaRPr kumimoji="1" lang="ja-JP" altLang="en-US"/>
          </a:p>
        </p:txBody>
      </p:sp>
    </p:spTree>
    <p:extLst>
      <p:ext uri="{BB962C8B-B14F-4D97-AF65-F5344CB8AC3E}">
        <p14:creationId xmlns:p14="http://schemas.microsoft.com/office/powerpoint/2010/main" val="2932188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fm</a:t>
            </a:r>
            <a:r>
              <a:rPr kumimoji="1" lang="en-US" altLang="ja-JP" dirty="0"/>
              <a:t> </a:t>
            </a:r>
            <a:r>
              <a:rPr kumimoji="1" lang="ja-JP" altLang="en-US" dirty="0"/>
              <a:t>を論理関数の最小積和形とします。</a:t>
            </a:r>
            <a:endParaRPr kumimoji="1" lang="en-US" altLang="ja-JP" dirty="0"/>
          </a:p>
          <a:p>
            <a:r>
              <a:rPr kumimoji="1" lang="en-US" altLang="ja-JP" dirty="0" err="1"/>
              <a:t>fm</a:t>
            </a:r>
            <a:r>
              <a:rPr kumimoji="1" lang="en-US" altLang="ja-JP" dirty="0"/>
              <a:t> </a:t>
            </a:r>
            <a:r>
              <a:rPr kumimoji="1" lang="ja-JP" altLang="en-US" dirty="0"/>
              <a:t>は、関数値が</a:t>
            </a:r>
            <a:r>
              <a:rPr kumimoji="1" lang="en-US" altLang="ja-JP" dirty="0"/>
              <a:t>1</a:t>
            </a:r>
            <a:r>
              <a:rPr kumimoji="1" lang="ja-JP" altLang="en-US" dirty="0"/>
              <a:t>となる全ての最小項を含んでいる必要があります。</a:t>
            </a:r>
            <a:endParaRPr kumimoji="1" lang="en-US" altLang="ja-JP" dirty="0"/>
          </a:p>
          <a:p>
            <a:r>
              <a:rPr kumimoji="1" lang="ja-JP" altLang="en-US" dirty="0"/>
              <a:t>ここで </a:t>
            </a:r>
            <a:r>
              <a:rPr kumimoji="1" lang="en-US" altLang="ja-JP" dirty="0" err="1"/>
              <a:t>fm</a:t>
            </a:r>
            <a:r>
              <a:rPr kumimoji="1" lang="en-US" altLang="ja-JP" dirty="0"/>
              <a:t> </a:t>
            </a:r>
            <a:r>
              <a:rPr kumimoji="1" lang="ja-JP" altLang="en-US" dirty="0"/>
              <a:t>が </a:t>
            </a:r>
            <a:r>
              <a:rPr kumimoji="1" lang="en-US" altLang="ja-JP" dirty="0" err="1"/>
              <a:t>i</a:t>
            </a:r>
            <a:r>
              <a:rPr kumimoji="1" lang="en-US" altLang="ja-JP" dirty="0"/>
              <a:t> </a:t>
            </a:r>
            <a:r>
              <a:rPr kumimoji="1" lang="ja-JP" altLang="en-US" dirty="0"/>
              <a:t>番目の最小項 </a:t>
            </a:r>
            <a:r>
              <a:rPr kumimoji="1" lang="en-US" altLang="ja-JP" dirty="0"/>
              <a:t>mi </a:t>
            </a:r>
            <a:r>
              <a:rPr kumimoji="1" lang="ja-JP" altLang="en-US" dirty="0"/>
              <a:t>を包含する条件は、</a:t>
            </a:r>
            <a:endParaRPr kumimoji="1" lang="en-US" altLang="ja-JP" dirty="0"/>
          </a:p>
          <a:p>
            <a:r>
              <a:rPr kumimoji="1" lang="en-US" altLang="ja-JP" dirty="0"/>
              <a:t>Si</a:t>
            </a:r>
            <a:r>
              <a:rPr kumimoji="1" lang="ja-JP" altLang="en-US" dirty="0"/>
              <a:t> </a:t>
            </a:r>
            <a:r>
              <a:rPr kumimoji="1" lang="en-US" altLang="ja-JP" dirty="0"/>
              <a:t>= 1 </a:t>
            </a:r>
            <a:r>
              <a:rPr kumimoji="1" lang="ja-JP" altLang="en-US" dirty="0"/>
              <a:t>であることです。</a:t>
            </a:r>
            <a:endParaRPr kumimoji="1" lang="en-US" altLang="ja-JP" dirty="0"/>
          </a:p>
          <a:p>
            <a:r>
              <a:rPr kumimoji="1" lang="en-US" altLang="ja-JP" dirty="0"/>
              <a:t>Si </a:t>
            </a:r>
            <a:r>
              <a:rPr kumimoji="1" lang="ja-JP" altLang="en-US" dirty="0"/>
              <a:t>は </a:t>
            </a:r>
            <a:r>
              <a:rPr kumimoji="1" lang="en-US" altLang="ja-JP" dirty="0"/>
              <a:t>m1 </a:t>
            </a:r>
            <a:r>
              <a:rPr kumimoji="1" lang="ja-JP" altLang="en-US" dirty="0"/>
              <a:t>を包含する全ての主項の論理和ですので、</a:t>
            </a:r>
            <a:endParaRPr kumimoji="1" lang="en-US" altLang="ja-JP" dirty="0"/>
          </a:p>
          <a:p>
            <a:r>
              <a:rPr kumimoji="1" lang="en-US" altLang="ja-JP" dirty="0"/>
              <a:t>Si = 1 </a:t>
            </a:r>
            <a:r>
              <a:rPr kumimoji="1" lang="ja-JP" altLang="en-US" dirty="0"/>
              <a:t>ならば、主項のいずれかが </a:t>
            </a:r>
            <a:r>
              <a:rPr kumimoji="1" lang="en-US" altLang="ja-JP" dirty="0"/>
              <a:t>m1 </a:t>
            </a:r>
            <a:r>
              <a:rPr kumimoji="1" lang="ja-JP" altLang="en-US" dirty="0"/>
              <a:t>を包含しています。</a:t>
            </a:r>
            <a:endParaRPr kumimoji="1" lang="en-US" altLang="ja-JP" dirty="0"/>
          </a:p>
          <a:p>
            <a:r>
              <a:rPr kumimoji="1" lang="ja-JP" altLang="en-US" dirty="0"/>
              <a:t>例えば、 </a:t>
            </a:r>
            <a:r>
              <a:rPr kumimoji="1" lang="en-US" altLang="ja-JP" dirty="0"/>
              <a:t>Si = p OR q OR r </a:t>
            </a:r>
            <a:r>
              <a:rPr kumimoji="1" lang="ja-JP" altLang="en-US" dirty="0"/>
              <a:t>のとき、</a:t>
            </a:r>
            <a:endParaRPr kumimoji="1" lang="en-US" altLang="ja-JP" dirty="0"/>
          </a:p>
          <a:p>
            <a:r>
              <a:rPr kumimoji="1" lang="en-US" altLang="ja-JP" dirty="0"/>
              <a:t>Si = 1 </a:t>
            </a:r>
            <a:r>
              <a:rPr kumimoji="1" lang="ja-JP" altLang="en-US" dirty="0"/>
              <a:t>ならば、 </a:t>
            </a:r>
            <a:r>
              <a:rPr kumimoji="1" lang="en-US" altLang="ja-JP" dirty="0"/>
              <a:t>p=1 </a:t>
            </a:r>
            <a:r>
              <a:rPr kumimoji="1" lang="ja-JP" altLang="en-US" dirty="0"/>
              <a:t>または </a:t>
            </a:r>
            <a:r>
              <a:rPr kumimoji="1" lang="en-US" altLang="ja-JP" dirty="0"/>
              <a:t>q=1 </a:t>
            </a:r>
            <a:r>
              <a:rPr kumimoji="1" lang="ja-JP" altLang="en-US" dirty="0"/>
              <a:t>または </a:t>
            </a:r>
            <a:r>
              <a:rPr kumimoji="1" lang="en-US" altLang="ja-JP" dirty="0"/>
              <a:t>r=1 </a:t>
            </a:r>
            <a:r>
              <a:rPr kumimoji="1" lang="ja-JP" altLang="en-US" dirty="0"/>
              <a:t>です。</a:t>
            </a:r>
            <a:endParaRPr kumimoji="1" lang="en-US" altLang="ja-JP" dirty="0"/>
          </a:p>
          <a:p>
            <a:r>
              <a:rPr kumimoji="1" lang="ja-JP" altLang="en-US" dirty="0"/>
              <a:t>つまり、最小積和形 </a:t>
            </a:r>
            <a:r>
              <a:rPr kumimoji="1" lang="en-US" altLang="ja-JP" dirty="0" err="1"/>
              <a:t>fm</a:t>
            </a:r>
            <a:r>
              <a:rPr kumimoji="1" lang="en-US" altLang="ja-JP" dirty="0"/>
              <a:t> </a:t>
            </a:r>
            <a:r>
              <a:rPr kumimoji="1" lang="ja-JP" altLang="en-US" dirty="0"/>
              <a:t>は、主項 </a:t>
            </a:r>
            <a:r>
              <a:rPr kumimoji="1" lang="en-US" altLang="ja-JP" dirty="0" err="1"/>
              <a:t>p,r,q</a:t>
            </a:r>
            <a:r>
              <a:rPr kumimoji="1" lang="en-US" altLang="ja-JP" dirty="0"/>
              <a:t> </a:t>
            </a:r>
            <a:r>
              <a:rPr kumimoji="1" lang="ja-JP" altLang="en-US" dirty="0"/>
              <a:t>のいずれかを含んでいることになります。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16</a:t>
            </a:fld>
            <a:endParaRPr kumimoji="1" lang="ja-JP" altLang="en-US"/>
          </a:p>
        </p:txBody>
      </p:sp>
    </p:spTree>
    <p:extLst>
      <p:ext uri="{BB962C8B-B14F-4D97-AF65-F5344CB8AC3E}">
        <p14:creationId xmlns:p14="http://schemas.microsoft.com/office/powerpoint/2010/main" val="3403703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i</a:t>
            </a:r>
            <a:r>
              <a:rPr kumimoji="1" lang="en-US" altLang="ja-JP" dirty="0"/>
              <a:t> </a:t>
            </a:r>
            <a:r>
              <a:rPr kumimoji="1" lang="ja-JP" altLang="en-US" dirty="0"/>
              <a:t>番目の最小項 </a:t>
            </a:r>
            <a:r>
              <a:rPr kumimoji="1" lang="en-US" altLang="ja-JP" dirty="0"/>
              <a:t>mi </a:t>
            </a:r>
            <a:r>
              <a:rPr kumimoji="1" lang="ja-JP" altLang="en-US" dirty="0"/>
              <a:t>を含む条件が判明しましたので、</a:t>
            </a:r>
            <a:endParaRPr kumimoji="1" lang="en-US" altLang="ja-JP" dirty="0"/>
          </a:p>
          <a:p>
            <a:r>
              <a:rPr kumimoji="1" lang="ja-JP" altLang="en-US" dirty="0"/>
              <a:t>次は全ての最小項を含む条件を見てみます。</a:t>
            </a:r>
            <a:endParaRPr kumimoji="1" lang="en-US" altLang="ja-JP" dirty="0"/>
          </a:p>
          <a:p>
            <a:r>
              <a:rPr kumimoji="1" lang="ja-JP" altLang="en-US" dirty="0"/>
              <a:t>最小積和形 </a:t>
            </a:r>
            <a:r>
              <a:rPr kumimoji="1" lang="en-US" altLang="ja-JP" dirty="0" err="1"/>
              <a:t>fm</a:t>
            </a:r>
            <a:r>
              <a:rPr kumimoji="1" lang="en-US" altLang="ja-JP" dirty="0"/>
              <a:t> </a:t>
            </a:r>
            <a:r>
              <a:rPr kumimoji="1" lang="ja-JP" altLang="en-US" dirty="0"/>
              <a:t>が、全ての最小項を含む条件は、</a:t>
            </a:r>
            <a:endParaRPr kumimoji="1" lang="en-US" altLang="ja-JP" dirty="0"/>
          </a:p>
          <a:p>
            <a:r>
              <a:rPr kumimoji="1" lang="en-US" altLang="ja-JP" dirty="0"/>
              <a:t>S1 AND S2 AND … AND Sn </a:t>
            </a:r>
            <a:r>
              <a:rPr kumimoji="1" lang="ja-JP" altLang="en-US" dirty="0"/>
              <a:t>です。</a:t>
            </a:r>
            <a:endParaRPr kumimoji="1" lang="en-US" altLang="ja-JP" dirty="0"/>
          </a:p>
          <a:p>
            <a:r>
              <a:rPr kumimoji="1" lang="en-US" altLang="ja-JP" dirty="0" err="1"/>
              <a:t>i</a:t>
            </a:r>
            <a:r>
              <a:rPr kumimoji="1" lang="en-US" altLang="ja-JP" dirty="0"/>
              <a:t> </a:t>
            </a:r>
            <a:r>
              <a:rPr kumimoji="1" lang="ja-JP" altLang="en-US" dirty="0"/>
              <a:t>番目の最小項 </a:t>
            </a:r>
            <a:r>
              <a:rPr kumimoji="1" lang="en-US" altLang="ja-JP" dirty="0"/>
              <a:t>mi </a:t>
            </a:r>
            <a:r>
              <a:rPr kumimoji="1" lang="ja-JP" altLang="en-US" dirty="0"/>
              <a:t>を含む条件は </a:t>
            </a:r>
            <a:r>
              <a:rPr kumimoji="1" lang="en-US" altLang="ja-JP" dirty="0"/>
              <a:t>Si = 1 </a:t>
            </a:r>
            <a:r>
              <a:rPr kumimoji="1" lang="ja-JP" altLang="en-US" dirty="0"/>
              <a:t>ですので、</a:t>
            </a:r>
            <a:endParaRPr kumimoji="1" lang="en-US" altLang="ja-JP" dirty="0"/>
          </a:p>
          <a:p>
            <a:r>
              <a:rPr kumimoji="1" lang="ja-JP" altLang="en-US" dirty="0"/>
              <a:t>全ての最小項を含む条件は、 </a:t>
            </a:r>
            <a:r>
              <a:rPr kumimoji="1" lang="en-US" altLang="ja-JP" dirty="0"/>
              <a:t>S1 = 1 AND S2 =1 AND … Sn = 1 </a:t>
            </a:r>
            <a:r>
              <a:rPr kumimoji="1" lang="ja-JP" altLang="en-US" dirty="0"/>
              <a:t>です。</a:t>
            </a:r>
            <a:endParaRPr kumimoji="1" lang="en-US" altLang="ja-JP" dirty="0"/>
          </a:p>
          <a:p>
            <a:r>
              <a:rPr kumimoji="1" lang="ja-JP" altLang="en-US" dirty="0"/>
              <a:t>つまり、</a:t>
            </a:r>
            <a:r>
              <a:rPr kumimoji="1" lang="en-US" altLang="ja-JP" dirty="0"/>
              <a:t>S1 AND S2 AND … Sn = 1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17</a:t>
            </a:fld>
            <a:endParaRPr kumimoji="1" lang="ja-JP" altLang="en-US"/>
          </a:p>
        </p:txBody>
      </p:sp>
    </p:spTree>
    <p:extLst>
      <p:ext uri="{BB962C8B-B14F-4D97-AF65-F5344CB8AC3E}">
        <p14:creationId xmlns:p14="http://schemas.microsoft.com/office/powerpoint/2010/main" val="1211639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最小積和形 </a:t>
            </a:r>
            <a:r>
              <a:rPr kumimoji="1" lang="en-US" altLang="ja-JP" dirty="0" err="1"/>
              <a:t>fm</a:t>
            </a:r>
            <a:r>
              <a:rPr kumimoji="1" lang="en-US" altLang="ja-JP" dirty="0"/>
              <a:t> </a:t>
            </a:r>
            <a:r>
              <a:rPr kumimoji="1" lang="ja-JP" altLang="en-US" dirty="0"/>
              <a:t>が全ての最小項を含むための条件は、</a:t>
            </a:r>
            <a:endParaRPr kumimoji="1" lang="en-US" altLang="ja-JP" dirty="0"/>
          </a:p>
          <a:p>
            <a:r>
              <a:rPr kumimoji="1" lang="en-US" altLang="ja-JP" dirty="0"/>
              <a:t>U = S1 AND S2 AND … AND Sn </a:t>
            </a:r>
            <a:r>
              <a:rPr kumimoji="1" lang="ja-JP" altLang="en-US" dirty="0"/>
              <a:t>です。</a:t>
            </a:r>
            <a:endParaRPr kumimoji="1" lang="en-US" altLang="ja-JP" dirty="0"/>
          </a:p>
          <a:p>
            <a:r>
              <a:rPr kumimoji="1" lang="en-US" altLang="ja-JP" dirty="0"/>
              <a:t>U</a:t>
            </a:r>
            <a:r>
              <a:rPr kumimoji="1" lang="ja-JP" altLang="en-US" dirty="0"/>
              <a:t> は和積形の論理関数ですので、これを展開して積和形にします。</a:t>
            </a:r>
            <a:endParaRPr kumimoji="1" lang="en-US" altLang="ja-JP" dirty="0"/>
          </a:p>
          <a:p>
            <a:r>
              <a:rPr kumimoji="1" lang="ja-JP" altLang="en-US" dirty="0"/>
              <a:t>例えば、こちらの主項最小項対応表で表される論理関数を考えてみます。</a:t>
            </a:r>
            <a:endParaRPr kumimoji="1" lang="en-US" altLang="ja-JP" dirty="0"/>
          </a:p>
          <a:p>
            <a:r>
              <a:rPr kumimoji="1" lang="ja-JP" altLang="en-US" dirty="0"/>
              <a:t>最小項 </a:t>
            </a:r>
            <a:r>
              <a:rPr kumimoji="1" lang="en-US" altLang="ja-JP" dirty="0"/>
              <a:t>m1 </a:t>
            </a:r>
            <a:r>
              <a:rPr kumimoji="1" lang="ja-JP" altLang="en-US" dirty="0"/>
              <a:t>は主項 </a:t>
            </a:r>
            <a:r>
              <a:rPr kumimoji="1" lang="en-US" altLang="ja-JP" dirty="0"/>
              <a:t>p </a:t>
            </a:r>
            <a:r>
              <a:rPr kumimoji="1" lang="ja-JP" altLang="en-US" dirty="0"/>
              <a:t>と </a:t>
            </a:r>
            <a:r>
              <a:rPr kumimoji="1" lang="en-US" altLang="ja-JP" dirty="0"/>
              <a:t>r </a:t>
            </a:r>
            <a:r>
              <a:rPr kumimoji="1" lang="ja-JP" altLang="en-US" dirty="0"/>
              <a:t>に含まれていますので、 </a:t>
            </a:r>
            <a:r>
              <a:rPr kumimoji="1" lang="en-US" altLang="ja-JP" dirty="0"/>
              <a:t>S1 = </a:t>
            </a:r>
            <a:r>
              <a:rPr kumimoji="1" lang="en-US" altLang="ja-JP" dirty="0" err="1"/>
              <a:t>p+r</a:t>
            </a:r>
            <a:r>
              <a:rPr kumimoji="1" lang="en-US" altLang="ja-JP" dirty="0"/>
              <a:t> </a:t>
            </a:r>
            <a:r>
              <a:rPr kumimoji="1" lang="ja-JP" altLang="en-US" dirty="0"/>
              <a:t>です。</a:t>
            </a:r>
            <a:endParaRPr kumimoji="1" lang="en-US" altLang="ja-JP" dirty="0"/>
          </a:p>
          <a:p>
            <a:r>
              <a:rPr kumimoji="1" lang="ja-JP" altLang="en-US" dirty="0"/>
              <a:t>同様に、</a:t>
            </a:r>
            <a:r>
              <a:rPr kumimoji="1" lang="en-US" altLang="ja-JP" dirty="0"/>
              <a:t>S2 = </a:t>
            </a:r>
            <a:r>
              <a:rPr kumimoji="1" lang="en-US" altLang="ja-JP" dirty="0" err="1"/>
              <a:t>p+q</a:t>
            </a:r>
            <a:r>
              <a:rPr kumimoji="1" lang="en-US" altLang="ja-JP" dirty="0"/>
              <a:t>, S3 = p, S4=</a:t>
            </a:r>
            <a:r>
              <a:rPr kumimoji="1" lang="en-US" altLang="ja-JP" dirty="0" err="1"/>
              <a:t>q+r</a:t>
            </a:r>
            <a:r>
              <a:rPr kumimoji="1" lang="en-US" altLang="ja-JP" dirty="0"/>
              <a:t> </a:t>
            </a:r>
            <a:r>
              <a:rPr kumimoji="1" lang="ja-JP" altLang="en-US" dirty="0"/>
              <a:t>となります。</a:t>
            </a:r>
            <a:endParaRPr kumimoji="1" lang="en-US" altLang="ja-JP" dirty="0"/>
          </a:p>
          <a:p>
            <a:r>
              <a:rPr kumimoji="1" lang="en-US" altLang="ja-JP" dirty="0"/>
              <a:t>U </a:t>
            </a:r>
            <a:r>
              <a:rPr kumimoji="1" lang="ja-JP" altLang="en-US" dirty="0"/>
              <a:t>は </a:t>
            </a:r>
            <a:r>
              <a:rPr kumimoji="1" lang="en-US" altLang="ja-JP" dirty="0"/>
              <a:t>S1 </a:t>
            </a:r>
            <a:r>
              <a:rPr kumimoji="1" lang="ja-JP" altLang="en-US" dirty="0"/>
              <a:t>から </a:t>
            </a:r>
            <a:r>
              <a:rPr kumimoji="1" lang="en-US" altLang="ja-JP" dirty="0"/>
              <a:t>S4 </a:t>
            </a:r>
            <a:r>
              <a:rPr kumimoji="1" lang="ja-JP" altLang="en-US" dirty="0"/>
              <a:t>の論理積ですので、</a:t>
            </a:r>
            <a:endParaRPr kumimoji="1" lang="en-US" altLang="ja-JP" dirty="0"/>
          </a:p>
          <a:p>
            <a:r>
              <a:rPr kumimoji="1" lang="en-US" altLang="ja-JP" dirty="0"/>
              <a:t>U = (p OR r) AND (p OR q) AND p AND (q OR r)</a:t>
            </a:r>
            <a:r>
              <a:rPr kumimoji="1" lang="ja-JP" altLang="en-US" dirty="0"/>
              <a:t>となります。</a:t>
            </a:r>
            <a:endParaRPr kumimoji="1" lang="en-US" altLang="ja-JP" dirty="0"/>
          </a:p>
          <a:p>
            <a:r>
              <a:rPr kumimoji="1" lang="ja-JP" altLang="en-US" dirty="0"/>
              <a:t>これは和積形の式ですので、括弧をはずして積和形に変形します。</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18</a:t>
            </a:fld>
            <a:endParaRPr kumimoji="1" lang="ja-JP" altLang="en-US"/>
          </a:p>
        </p:txBody>
      </p:sp>
    </p:spTree>
    <p:extLst>
      <p:ext uri="{BB962C8B-B14F-4D97-AF65-F5344CB8AC3E}">
        <p14:creationId xmlns:p14="http://schemas.microsoft.com/office/powerpoint/2010/main" val="3735461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U</a:t>
            </a:r>
            <a:r>
              <a:rPr kumimoji="1" lang="ja-JP" altLang="en-US" dirty="0"/>
              <a:t> を括弧を外して積和形に変形すると、</a:t>
            </a:r>
            <a:endParaRPr kumimoji="1" lang="en-US" altLang="ja-JP" dirty="0"/>
          </a:p>
          <a:p>
            <a:r>
              <a:rPr kumimoji="1" lang="en-US" altLang="ja-JP" dirty="0"/>
              <a:t>p AND q OR p AND r </a:t>
            </a:r>
            <a:r>
              <a:rPr kumimoji="1" lang="ja-JP" altLang="en-US" dirty="0"/>
              <a:t>となります。</a:t>
            </a:r>
            <a:endParaRPr kumimoji="1" lang="en-US" altLang="ja-JP" dirty="0"/>
          </a:p>
          <a:p>
            <a:r>
              <a:rPr kumimoji="1" lang="en-US" altLang="ja-JP" dirty="0"/>
              <a:t>U </a:t>
            </a:r>
            <a:r>
              <a:rPr kumimoji="1" lang="ja-JP" altLang="en-US" dirty="0"/>
              <a:t>が</a:t>
            </a:r>
            <a:r>
              <a:rPr kumimoji="1" lang="en-US" altLang="ja-JP" dirty="0"/>
              <a:t>1</a:t>
            </a:r>
            <a:r>
              <a:rPr kumimoji="1" lang="ja-JP" altLang="en-US" dirty="0"/>
              <a:t>になるのは、</a:t>
            </a:r>
            <a:endParaRPr kumimoji="1" lang="en-US" altLang="ja-JP" dirty="0"/>
          </a:p>
          <a:p>
            <a:r>
              <a:rPr kumimoji="1" lang="en-US" altLang="ja-JP" dirty="0"/>
              <a:t>p AND q = 1 </a:t>
            </a:r>
            <a:r>
              <a:rPr kumimoji="1" lang="ja-JP" altLang="en-US" dirty="0"/>
              <a:t>または </a:t>
            </a:r>
            <a:r>
              <a:rPr kumimoji="1" lang="en-US" altLang="ja-JP" dirty="0"/>
              <a:t>p AND r = 1 </a:t>
            </a:r>
            <a:r>
              <a:rPr kumimoji="1" lang="ja-JP" altLang="en-US" dirty="0"/>
              <a:t>のときです。</a:t>
            </a:r>
            <a:endParaRPr kumimoji="1" lang="en-US" altLang="ja-JP" dirty="0"/>
          </a:p>
          <a:p>
            <a:r>
              <a:rPr kumimoji="1" lang="ja-JP" altLang="en-US" dirty="0"/>
              <a:t>つまり、最小積和形にするには、主項 </a:t>
            </a:r>
            <a:r>
              <a:rPr kumimoji="1" lang="en-US" altLang="ja-JP" dirty="0"/>
              <a:t>p </a:t>
            </a:r>
            <a:r>
              <a:rPr kumimoji="1" lang="ja-JP" altLang="en-US" dirty="0"/>
              <a:t>と </a:t>
            </a:r>
            <a:r>
              <a:rPr kumimoji="1" lang="en-US" altLang="ja-JP" dirty="0"/>
              <a:t>q </a:t>
            </a:r>
            <a:r>
              <a:rPr kumimoji="1" lang="ja-JP" altLang="en-US" dirty="0"/>
              <a:t>を選ぶか、主項 </a:t>
            </a:r>
            <a:r>
              <a:rPr kumimoji="1" lang="en-US" altLang="ja-JP" dirty="0"/>
              <a:t>p </a:t>
            </a:r>
            <a:r>
              <a:rPr kumimoji="1" lang="ja-JP" altLang="en-US" dirty="0"/>
              <a:t>と </a:t>
            </a:r>
            <a:r>
              <a:rPr kumimoji="1" lang="en-US" altLang="ja-JP" dirty="0"/>
              <a:t>r </a:t>
            </a:r>
            <a:r>
              <a:rPr kumimoji="1" lang="ja-JP" altLang="en-US" dirty="0"/>
              <a:t>を選べばいいことになります。</a:t>
            </a:r>
            <a:endParaRPr kumimoji="1" lang="en-US" altLang="ja-JP" dirty="0"/>
          </a:p>
          <a:p>
            <a:r>
              <a:rPr kumimoji="1" lang="ja-JP" altLang="en-US" dirty="0"/>
              <a:t>従って求めるべき最小積和形 </a:t>
            </a:r>
            <a:r>
              <a:rPr kumimoji="1" lang="en-US" altLang="ja-JP" dirty="0" err="1"/>
              <a:t>fm</a:t>
            </a:r>
            <a:r>
              <a:rPr kumimoji="1" lang="en-US" altLang="ja-JP" dirty="0"/>
              <a:t> </a:t>
            </a:r>
            <a:r>
              <a:rPr kumimoji="1" lang="ja-JP" altLang="en-US" dirty="0"/>
              <a:t>は、</a:t>
            </a:r>
            <a:r>
              <a:rPr kumimoji="1" lang="en-US" altLang="ja-JP" dirty="0"/>
              <a:t>p OR q </a:t>
            </a:r>
            <a:r>
              <a:rPr kumimoji="1" lang="ja-JP" altLang="en-US" dirty="0"/>
              <a:t>または </a:t>
            </a:r>
            <a:r>
              <a:rPr kumimoji="1" lang="en-US" altLang="ja-JP" dirty="0"/>
              <a:t>p OR r </a:t>
            </a:r>
            <a:r>
              <a:rPr kumimoji="1" lang="ja-JP" altLang="en-US" dirty="0"/>
              <a:t>です。</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19</a:t>
            </a:fld>
            <a:endParaRPr kumimoji="1" lang="ja-JP" altLang="en-US"/>
          </a:p>
        </p:txBody>
      </p:sp>
    </p:spTree>
    <p:extLst>
      <p:ext uri="{BB962C8B-B14F-4D97-AF65-F5344CB8AC3E}">
        <p14:creationId xmlns:p14="http://schemas.microsoft.com/office/powerpoint/2010/main" val="80795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前回、</a:t>
            </a:r>
            <a:r>
              <a:rPr kumimoji="1" lang="en-US" altLang="ja-JP" dirty="0"/>
              <a:t>Quine McClusky </a:t>
            </a:r>
            <a:r>
              <a:rPr kumimoji="1" lang="ja-JP" altLang="en-US" dirty="0"/>
              <a:t>法 </a:t>
            </a:r>
            <a:r>
              <a:rPr kumimoji="1" lang="en-US" altLang="ja-JP" dirty="0"/>
              <a:t>QM</a:t>
            </a:r>
            <a:r>
              <a:rPr kumimoji="1" lang="ja-JP" altLang="en-US" dirty="0"/>
              <a:t>法による最小化の手順を学びました。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カルノー図で最小積和形を求めるときは、まず、主項を求め、</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次に求めた主項から必要なものを選択するという</a:t>
            </a:r>
            <a:r>
              <a:rPr kumimoji="1" lang="en-US" altLang="ja-JP" dirty="0"/>
              <a:t>2</a:t>
            </a:r>
            <a:r>
              <a:rPr kumimoji="1" lang="ja-JP" altLang="en-US" dirty="0"/>
              <a:t>段階の操作を行います。</a:t>
            </a:r>
            <a:endParaRPr kumimoji="1" lang="en-US" altLang="ja-JP" dirty="0"/>
          </a:p>
          <a:p>
            <a:r>
              <a:rPr kumimoji="1" lang="en-US" altLang="ja-JP" dirty="0"/>
              <a:t>QM </a:t>
            </a:r>
            <a:r>
              <a:rPr kumimoji="1" lang="ja-JP" altLang="en-US" dirty="0"/>
              <a:t>法でも同様に、まず主項を求め、次に求めた主項から必要なものを選択します。</a:t>
            </a:r>
            <a:endParaRPr kumimoji="1" lang="en-US" altLang="ja-JP" dirty="0"/>
          </a:p>
          <a:p>
            <a:r>
              <a:rPr kumimoji="1" lang="ja-JP" altLang="en-US" dirty="0"/>
              <a:t>主項を求める操作では、最小項を併合していきます。</a:t>
            </a:r>
            <a:endParaRPr kumimoji="1" lang="en-US" altLang="ja-JP" dirty="0"/>
          </a:p>
          <a:p>
            <a:r>
              <a:rPr kumimoji="1" lang="ja-JP" altLang="en-US" dirty="0"/>
              <a:t>主項が求まったら、主項最小項対応表を作り、必要な主項を求めます。</a:t>
            </a:r>
            <a:endParaRPr kumimoji="1" lang="en-US" altLang="ja-JP" dirty="0"/>
          </a:p>
          <a:p>
            <a:r>
              <a:rPr kumimoji="1" lang="ja-JP" altLang="en-US" dirty="0"/>
              <a:t>さて、</a:t>
            </a:r>
            <a:r>
              <a:rPr kumimoji="1" lang="en-US" altLang="ja-JP" dirty="0"/>
              <a:t>QM</a:t>
            </a:r>
            <a:r>
              <a:rPr kumimoji="1" lang="ja-JP" altLang="en-US" dirty="0"/>
              <a:t>法による最小化は、人間が直接やるよりも、プログラムを作って</a:t>
            </a:r>
            <a:endParaRPr kumimoji="1" lang="en-US" altLang="ja-JP" dirty="0"/>
          </a:p>
          <a:p>
            <a:r>
              <a:rPr kumimoji="1" lang="ja-JP" altLang="en-US" dirty="0"/>
              <a:t>計算機に任せる方が向いている、という話をしました。</a:t>
            </a:r>
            <a:endParaRPr kumimoji="1" lang="en-US" altLang="ja-JP" dirty="0"/>
          </a:p>
          <a:p>
            <a:r>
              <a:rPr kumimoji="1" lang="en-US" altLang="ja-JP" dirty="0"/>
              <a:t>QM</a:t>
            </a:r>
            <a:r>
              <a:rPr kumimoji="1" lang="ja-JP" altLang="en-US" dirty="0"/>
              <a:t>法をプログラムにする場合、必須主項が包含する最小項を決定する部分までは、</a:t>
            </a:r>
            <a:endParaRPr kumimoji="1" lang="en-US" altLang="ja-JP" dirty="0"/>
          </a:p>
          <a:p>
            <a:r>
              <a:rPr kumimoji="1" lang="ja-JP" altLang="en-US" dirty="0"/>
              <a:t>手順に曖昧さがありませんので、プログラムを組めば自動的に進行可能です。</a:t>
            </a:r>
            <a:endParaRPr kumimoji="1" lang="en-US" altLang="ja-JP" dirty="0"/>
          </a:p>
          <a:p>
            <a:r>
              <a:rPr kumimoji="1" lang="ja-JP" altLang="en-US" dirty="0"/>
              <a:t>残るは、必須主項が取り逃した最小項を包含する主項を選択する、という部分ですが、</a:t>
            </a:r>
            <a:endParaRPr kumimoji="1" lang="en-US" altLang="ja-JP" dirty="0"/>
          </a:p>
          <a:p>
            <a:r>
              <a:rPr kumimoji="1" lang="ja-JP" altLang="en-US" dirty="0"/>
              <a:t>この部分は、どの主項を選択するのか決めねばなりません。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a:t>
            </a:fld>
            <a:endParaRPr kumimoji="1" lang="ja-JP" altLang="en-US"/>
          </a:p>
        </p:txBody>
      </p:sp>
    </p:spTree>
    <p:extLst>
      <p:ext uri="{BB962C8B-B14F-4D97-AF65-F5344CB8AC3E}">
        <p14:creationId xmlns:p14="http://schemas.microsoft.com/office/powerpoint/2010/main" val="1426028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今の手順で、最初の例の場合の最小積和形を改めて求めてみましょう。</a:t>
            </a:r>
            <a:endParaRPr kumimoji="1" lang="en-US" altLang="ja-JP" dirty="0"/>
          </a:p>
          <a:p>
            <a:r>
              <a:rPr kumimoji="1" lang="ja-JP" altLang="en-US" dirty="0"/>
              <a:t>与えられた論理式 </a:t>
            </a:r>
            <a:r>
              <a:rPr kumimoji="1" lang="en-US" altLang="ja-JP" dirty="0"/>
              <a:t>f </a:t>
            </a:r>
            <a:r>
              <a:rPr kumimoji="1" lang="ja-JP" altLang="en-US" dirty="0"/>
              <a:t>がこちらです。</a:t>
            </a:r>
            <a:endParaRPr kumimoji="1" lang="en-US" altLang="ja-JP" dirty="0"/>
          </a:p>
          <a:p>
            <a:r>
              <a:rPr kumimoji="1" lang="en-US" altLang="ja-JP" dirty="0"/>
              <a:t>f </a:t>
            </a:r>
            <a:r>
              <a:rPr kumimoji="1" lang="ja-JP" altLang="en-US" dirty="0"/>
              <a:t>の最小項を </a:t>
            </a:r>
            <a:r>
              <a:rPr kumimoji="1" lang="en-US" altLang="ja-JP" dirty="0"/>
              <a:t>m1, m2, m3, m4 </a:t>
            </a:r>
            <a:r>
              <a:rPr kumimoji="1" lang="ja-JP" altLang="en-US" dirty="0"/>
              <a:t>とします。</a:t>
            </a:r>
            <a:endParaRPr kumimoji="1" lang="en-US" altLang="ja-JP" dirty="0"/>
          </a:p>
          <a:p>
            <a:r>
              <a:rPr kumimoji="1" lang="ja-JP" altLang="en-US" dirty="0"/>
              <a:t>また、</a:t>
            </a:r>
            <a:r>
              <a:rPr kumimoji="1" lang="en-US" altLang="ja-JP" dirty="0"/>
              <a:t>f </a:t>
            </a:r>
            <a:r>
              <a:rPr kumimoji="1" lang="ja-JP" altLang="en-US" dirty="0"/>
              <a:t>の主項は </a:t>
            </a:r>
            <a:r>
              <a:rPr kumimoji="1" lang="en-US" altLang="ja-JP" dirty="0"/>
              <a:t>p = m1+m2, q = m2+m3, r= m3+m4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20</a:t>
            </a:fld>
            <a:endParaRPr kumimoji="1" lang="ja-JP" altLang="en-US"/>
          </a:p>
        </p:txBody>
      </p:sp>
    </p:spTree>
    <p:extLst>
      <p:ext uri="{BB962C8B-B14F-4D97-AF65-F5344CB8AC3E}">
        <p14:creationId xmlns:p14="http://schemas.microsoft.com/office/powerpoint/2010/main" val="3408965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論理式 </a:t>
            </a:r>
            <a:r>
              <a:rPr kumimoji="1" lang="en-US" altLang="ja-JP" dirty="0"/>
              <a:t>f </a:t>
            </a:r>
            <a:r>
              <a:rPr kumimoji="1" lang="ja-JP" altLang="en-US" dirty="0"/>
              <a:t>の主項最小項対応表がこちらです。</a:t>
            </a:r>
            <a:endParaRPr kumimoji="1" lang="en-US" altLang="ja-JP" dirty="0"/>
          </a:p>
          <a:p>
            <a:r>
              <a:rPr kumimoji="1" lang="ja-JP" altLang="en-US" dirty="0"/>
              <a:t>この表から、 </a:t>
            </a:r>
            <a:r>
              <a:rPr kumimoji="1" lang="en-US" altLang="ja-JP" dirty="0"/>
              <a:t>S1 = p, S2 = </a:t>
            </a:r>
            <a:r>
              <a:rPr kumimoji="1" lang="en-US" altLang="ja-JP" dirty="0" err="1"/>
              <a:t>p+q</a:t>
            </a:r>
            <a:r>
              <a:rPr kumimoji="1" lang="en-US" altLang="ja-JP" dirty="0"/>
              <a:t>, S3 = </a:t>
            </a:r>
            <a:r>
              <a:rPr kumimoji="1" lang="en-US" altLang="ja-JP" dirty="0" err="1"/>
              <a:t>q+r</a:t>
            </a:r>
            <a:r>
              <a:rPr kumimoji="1" lang="en-US" altLang="ja-JP" dirty="0"/>
              <a:t>, S4 = r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21</a:t>
            </a:fld>
            <a:endParaRPr kumimoji="1" lang="ja-JP" altLang="en-US"/>
          </a:p>
        </p:txBody>
      </p:sp>
    </p:spTree>
    <p:extLst>
      <p:ext uri="{BB962C8B-B14F-4D97-AF65-F5344CB8AC3E}">
        <p14:creationId xmlns:p14="http://schemas.microsoft.com/office/powerpoint/2010/main" val="3888910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最小積和形 </a:t>
            </a:r>
            <a:r>
              <a:rPr kumimoji="1" lang="en-US" altLang="ja-JP" dirty="0" err="1"/>
              <a:t>fm</a:t>
            </a:r>
            <a:r>
              <a:rPr kumimoji="1" lang="en-US" altLang="ja-JP" dirty="0"/>
              <a:t> </a:t>
            </a:r>
            <a:r>
              <a:rPr kumimoji="1" lang="ja-JP" altLang="en-US" dirty="0"/>
              <a:t>がすべての最小項を含む条件は、</a:t>
            </a:r>
            <a:endParaRPr kumimoji="1" lang="en-US" altLang="ja-JP" dirty="0"/>
          </a:p>
          <a:p>
            <a:r>
              <a:rPr kumimoji="1" lang="en-US" altLang="ja-JP" dirty="0"/>
              <a:t>U = S1 AND S2 AND S3 AND S4 </a:t>
            </a:r>
            <a:r>
              <a:rPr kumimoji="1" lang="ja-JP" altLang="en-US" dirty="0"/>
              <a:t>が</a:t>
            </a:r>
            <a:r>
              <a:rPr kumimoji="1" lang="en-US" altLang="ja-JP" dirty="0"/>
              <a:t>1</a:t>
            </a:r>
            <a:r>
              <a:rPr kumimoji="1" lang="ja-JP" altLang="en-US" dirty="0"/>
              <a:t>になることです。</a:t>
            </a:r>
            <a:endParaRPr kumimoji="1" lang="en-US" altLang="ja-JP" dirty="0"/>
          </a:p>
          <a:p>
            <a:r>
              <a:rPr kumimoji="1" lang="en-US" altLang="ja-JP" dirty="0"/>
              <a:t>U </a:t>
            </a:r>
            <a:r>
              <a:rPr kumimoji="1" lang="ja-JP" altLang="en-US" dirty="0"/>
              <a:t>を積和形に展開すると、</a:t>
            </a:r>
            <a:r>
              <a:rPr kumimoji="1" lang="en-US" altLang="ja-JP" dirty="0"/>
              <a:t>p AND (p OR q) AND (q OR r) AND r =p AND r </a:t>
            </a:r>
            <a:r>
              <a:rPr kumimoji="1" lang="ja-JP" altLang="en-US" dirty="0"/>
              <a:t>となります。</a:t>
            </a:r>
            <a:endParaRPr kumimoji="1" lang="en-US" altLang="ja-JP" dirty="0"/>
          </a:p>
          <a:p>
            <a:r>
              <a:rPr kumimoji="1" lang="en-US" altLang="ja-JP" dirty="0"/>
              <a:t>U </a:t>
            </a:r>
            <a:r>
              <a:rPr kumimoji="1" lang="ja-JP" altLang="en-US" dirty="0"/>
              <a:t>が</a:t>
            </a:r>
            <a:r>
              <a:rPr kumimoji="1" lang="en-US" altLang="ja-JP" dirty="0"/>
              <a:t>1</a:t>
            </a:r>
            <a:r>
              <a:rPr kumimoji="1" lang="ja-JP" altLang="en-US" dirty="0"/>
              <a:t>になるには、</a:t>
            </a:r>
            <a:r>
              <a:rPr kumimoji="1" lang="en-US" altLang="ja-JP" dirty="0"/>
              <a:t>p=1 </a:t>
            </a:r>
            <a:r>
              <a:rPr kumimoji="1" lang="ja-JP" altLang="en-US" dirty="0"/>
              <a:t>かつ </a:t>
            </a:r>
            <a:r>
              <a:rPr kumimoji="1" lang="en-US" altLang="ja-JP" dirty="0"/>
              <a:t>r=1 </a:t>
            </a:r>
            <a:r>
              <a:rPr kumimoji="1" lang="ja-JP" altLang="en-US" dirty="0"/>
              <a:t>となる必要があります。</a:t>
            </a:r>
            <a:endParaRPr kumimoji="1" lang="en-US" altLang="ja-JP" dirty="0"/>
          </a:p>
          <a:p>
            <a:r>
              <a:rPr kumimoji="1" lang="ja-JP" altLang="en-US" dirty="0"/>
              <a:t>つまり、最小積和形 </a:t>
            </a:r>
            <a:r>
              <a:rPr kumimoji="1" lang="en-US" altLang="ja-JP" dirty="0" err="1"/>
              <a:t>fm</a:t>
            </a:r>
            <a:r>
              <a:rPr kumimoji="1" lang="en-US" altLang="ja-JP" dirty="0"/>
              <a:t> </a:t>
            </a:r>
            <a:r>
              <a:rPr kumimoji="1" lang="ja-JP" altLang="en-US" dirty="0"/>
              <a:t>は、主項 </a:t>
            </a:r>
            <a:r>
              <a:rPr kumimoji="1" lang="en-US" altLang="ja-JP" dirty="0"/>
              <a:t>p </a:t>
            </a:r>
            <a:r>
              <a:rPr kumimoji="1" lang="ja-JP" altLang="en-US" dirty="0"/>
              <a:t>と </a:t>
            </a:r>
            <a:r>
              <a:rPr kumimoji="1" lang="en-US" altLang="ja-JP" dirty="0"/>
              <a:t>r </a:t>
            </a:r>
            <a:r>
              <a:rPr kumimoji="1" lang="ja-JP" altLang="en-US" dirty="0"/>
              <a:t>を選べばいい、ということになります。</a:t>
            </a:r>
            <a:endParaRPr kumimoji="1" lang="en-US" altLang="ja-JP" dirty="0"/>
          </a:p>
          <a:p>
            <a:r>
              <a:rPr kumimoji="1" lang="ja-JP" altLang="en-US" dirty="0"/>
              <a:t>これは、</a:t>
            </a:r>
            <a:r>
              <a:rPr kumimoji="1" lang="en-US" altLang="ja-JP" dirty="0"/>
              <a:t>U </a:t>
            </a:r>
            <a:r>
              <a:rPr kumimoji="1" lang="ja-JP" altLang="en-US" dirty="0"/>
              <a:t>の積和形で得られた論理積項を、論理和に変換すれば得られます。</a:t>
            </a:r>
            <a:endParaRPr kumimoji="1" lang="en-US" altLang="ja-JP" dirty="0"/>
          </a:p>
          <a:p>
            <a:r>
              <a:rPr kumimoji="1" lang="ja-JP" altLang="en-US" dirty="0"/>
              <a:t>つまり、積項 </a:t>
            </a:r>
            <a:r>
              <a:rPr kumimoji="1" lang="en-US" altLang="ja-JP" dirty="0"/>
              <a:t>p AND q </a:t>
            </a:r>
            <a:r>
              <a:rPr kumimoji="1" lang="ja-JP" altLang="en-US" dirty="0"/>
              <a:t>を </a:t>
            </a:r>
            <a:r>
              <a:rPr kumimoji="1" lang="en-US" altLang="ja-JP" dirty="0"/>
              <a:t>p OR q </a:t>
            </a:r>
            <a:r>
              <a:rPr kumimoji="1" lang="ja-JP" altLang="en-US" dirty="0"/>
              <a:t>に変換したものが最小積和形です。</a:t>
            </a:r>
            <a:endParaRPr kumimoji="1" lang="en-US" altLang="ja-JP" dirty="0"/>
          </a:p>
          <a:p>
            <a:r>
              <a:rPr kumimoji="1" lang="ja-JP" altLang="en-US" dirty="0"/>
              <a:t>ですので、求めるべき最小積和形 </a:t>
            </a:r>
            <a:r>
              <a:rPr kumimoji="1" lang="en-US" altLang="ja-JP" dirty="0" err="1"/>
              <a:t>fm</a:t>
            </a:r>
            <a:r>
              <a:rPr kumimoji="1" lang="en-US" altLang="ja-JP" dirty="0"/>
              <a:t> =</a:t>
            </a:r>
            <a:r>
              <a:rPr kumimoji="1" lang="ja-JP" altLang="en-US" dirty="0"/>
              <a:t> </a:t>
            </a:r>
            <a:r>
              <a:rPr kumimoji="1" lang="en-US" altLang="ja-JP" dirty="0"/>
              <a:t>p</a:t>
            </a:r>
            <a:r>
              <a:rPr kumimoji="1" lang="ja-JP" altLang="en-US" dirty="0"/>
              <a:t> </a:t>
            </a:r>
            <a:r>
              <a:rPr kumimoji="1" lang="en-US" altLang="ja-JP" dirty="0"/>
              <a:t>OQ</a:t>
            </a:r>
            <a:r>
              <a:rPr kumimoji="1" lang="ja-JP" altLang="en-US" dirty="0"/>
              <a:t> </a:t>
            </a:r>
            <a:r>
              <a:rPr kumimoji="1" lang="en-US" altLang="ja-JP" dirty="0"/>
              <a:t>q  X AND Y_ OR Y AND Z_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22</a:t>
            </a:fld>
            <a:endParaRPr kumimoji="1" lang="ja-JP" altLang="en-US"/>
          </a:p>
        </p:txBody>
      </p:sp>
    </p:spTree>
    <p:extLst>
      <p:ext uri="{BB962C8B-B14F-4D97-AF65-F5344CB8AC3E}">
        <p14:creationId xmlns:p14="http://schemas.microsoft.com/office/powerpoint/2010/main" val="3298135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次はこちらの</a:t>
            </a:r>
            <a:r>
              <a:rPr kumimoji="1" lang="en-US" altLang="ja-JP" dirty="0"/>
              <a:t>5</a:t>
            </a:r>
            <a:r>
              <a:rPr kumimoji="1" lang="ja-JP" altLang="en-US" dirty="0"/>
              <a:t>変数の論理式 </a:t>
            </a:r>
            <a:r>
              <a:rPr kumimoji="1" lang="en-US" altLang="ja-JP" dirty="0"/>
              <a:t>f </a:t>
            </a:r>
            <a:r>
              <a:rPr kumimoji="1" lang="ja-JP" altLang="en-US" dirty="0"/>
              <a:t>の最小形を求めてみましょう。</a:t>
            </a:r>
            <a:endParaRPr kumimoji="1" lang="en-US" altLang="ja-JP" dirty="0"/>
          </a:p>
          <a:p>
            <a:r>
              <a:rPr kumimoji="1" lang="en-US" altLang="ja-JP" dirty="0"/>
              <a:t>f</a:t>
            </a:r>
            <a:r>
              <a:rPr kumimoji="1" lang="ja-JP" altLang="en-US" dirty="0"/>
              <a:t> の主項をカルノー図で求めると、全部で</a:t>
            </a:r>
            <a:r>
              <a:rPr kumimoji="1" lang="en-US" altLang="ja-JP" dirty="0"/>
              <a:t>8</a:t>
            </a:r>
            <a:r>
              <a:rPr kumimoji="1" lang="ja-JP" altLang="en-US" dirty="0"/>
              <a:t>個の主項があります。</a:t>
            </a:r>
            <a:endParaRPr kumimoji="1" lang="en-US" altLang="ja-JP" dirty="0"/>
          </a:p>
          <a:p>
            <a:r>
              <a:rPr kumimoji="1" lang="ja-JP" altLang="en-US" dirty="0"/>
              <a:t>この </a:t>
            </a:r>
            <a:r>
              <a:rPr kumimoji="1" lang="en-US" altLang="ja-JP" dirty="0"/>
              <a:t>f </a:t>
            </a:r>
            <a:r>
              <a:rPr kumimoji="1" lang="ja-JP" altLang="en-US" dirty="0"/>
              <a:t>の最小積和形を、論理数学で求めてみます。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23</a:t>
            </a:fld>
            <a:endParaRPr kumimoji="1" lang="ja-JP" altLang="en-US"/>
          </a:p>
        </p:txBody>
      </p:sp>
    </p:spTree>
    <p:extLst>
      <p:ext uri="{BB962C8B-B14F-4D97-AF65-F5344CB8AC3E}">
        <p14:creationId xmlns:p14="http://schemas.microsoft.com/office/powerpoint/2010/main" val="41418078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 </a:t>
            </a:r>
            <a:r>
              <a:rPr kumimoji="1" lang="ja-JP" altLang="en-US" dirty="0"/>
              <a:t>の主項最小項対応表がこちらです。</a:t>
            </a:r>
            <a:endParaRPr kumimoji="1" lang="en-US" altLang="ja-JP" dirty="0"/>
          </a:p>
          <a:p>
            <a:r>
              <a:rPr kumimoji="1" lang="en-US" altLang="ja-JP" dirty="0"/>
              <a:t>f </a:t>
            </a:r>
            <a:r>
              <a:rPr kumimoji="1" lang="ja-JP" altLang="en-US" dirty="0"/>
              <a:t>は</a:t>
            </a:r>
            <a:r>
              <a:rPr kumimoji="1" lang="en-US" altLang="ja-JP" dirty="0"/>
              <a:t>15</a:t>
            </a:r>
            <a:r>
              <a:rPr kumimoji="1" lang="ja-JP" altLang="en-US" dirty="0"/>
              <a:t>個の最小項と、</a:t>
            </a:r>
            <a:r>
              <a:rPr kumimoji="1" lang="en-US" altLang="ja-JP" dirty="0"/>
              <a:t>8</a:t>
            </a:r>
            <a:r>
              <a:rPr kumimoji="1" lang="ja-JP" altLang="en-US" dirty="0"/>
              <a:t>個の主項を持ちます。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24</a:t>
            </a:fld>
            <a:endParaRPr kumimoji="1" lang="ja-JP" altLang="en-US"/>
          </a:p>
        </p:txBody>
      </p:sp>
    </p:spTree>
    <p:extLst>
      <p:ext uri="{BB962C8B-B14F-4D97-AF65-F5344CB8AC3E}">
        <p14:creationId xmlns:p14="http://schemas.microsoft.com/office/powerpoint/2010/main" val="237054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主項最小項対応表から、</a:t>
            </a:r>
            <a:r>
              <a:rPr kumimoji="1" lang="en-US" altLang="ja-JP" dirty="0"/>
              <a:t>15</a:t>
            </a:r>
            <a:r>
              <a:rPr kumimoji="1" lang="ja-JP" altLang="en-US" dirty="0"/>
              <a:t>個の最小項に対して、</a:t>
            </a:r>
            <a:r>
              <a:rPr kumimoji="1" lang="en-US" altLang="ja-JP" dirty="0"/>
              <a:t>S1 </a:t>
            </a:r>
            <a:r>
              <a:rPr kumimoji="1" lang="ja-JP" altLang="en-US" dirty="0"/>
              <a:t>から </a:t>
            </a:r>
            <a:r>
              <a:rPr kumimoji="1" lang="en-US" altLang="ja-JP" dirty="0"/>
              <a:t>S15 </a:t>
            </a:r>
            <a:r>
              <a:rPr kumimoji="1" lang="ja-JP" altLang="en-US" dirty="0"/>
              <a:t>を求めると、</a:t>
            </a:r>
            <a:endParaRPr kumimoji="1" lang="en-US" altLang="ja-JP" dirty="0"/>
          </a:p>
          <a:p>
            <a:r>
              <a:rPr kumimoji="1" lang="ja-JP" altLang="en-US" dirty="0"/>
              <a:t>こちらの表になります。</a:t>
            </a:r>
            <a:endParaRPr kumimoji="1" lang="en-US" altLang="ja-JP" dirty="0"/>
          </a:p>
          <a:p>
            <a:r>
              <a:rPr kumimoji="1" lang="ja-JP" altLang="en-US" dirty="0"/>
              <a:t>最小積和形を求めるには、</a:t>
            </a:r>
            <a:r>
              <a:rPr kumimoji="1" lang="en-US" altLang="ja-JP" dirty="0"/>
              <a:t>S1 </a:t>
            </a:r>
            <a:r>
              <a:rPr kumimoji="1" lang="ja-JP" altLang="en-US" dirty="0"/>
              <a:t>から </a:t>
            </a:r>
            <a:r>
              <a:rPr kumimoji="1" lang="en-US" altLang="ja-JP" dirty="0"/>
              <a:t>S15 </a:t>
            </a:r>
            <a:r>
              <a:rPr kumimoji="1" lang="ja-JP" altLang="en-US" dirty="0"/>
              <a:t>の論理積を、積和形に展開します。</a:t>
            </a:r>
            <a:endParaRPr kumimoji="1" lang="en-US" altLang="ja-JP" dirty="0"/>
          </a:p>
          <a:p>
            <a:r>
              <a:rPr kumimoji="1" lang="ja-JP" altLang="en-US" dirty="0"/>
              <a:t>つまり、この式の括弧を外して積和形にするわけです。</a:t>
            </a:r>
            <a:endParaRPr kumimoji="1" lang="en-US" altLang="ja-JP" dirty="0"/>
          </a:p>
          <a:p>
            <a:r>
              <a:rPr kumimoji="1" lang="ja-JP" altLang="en-US" dirty="0"/>
              <a:t>この式の括弧を外すのはちょっとやりたくありませんね。</a:t>
            </a:r>
            <a:endParaRPr kumimoji="1" lang="en-US" altLang="ja-JP" dirty="0"/>
          </a:p>
          <a:p>
            <a:r>
              <a:rPr kumimoji="1" lang="ja-JP" altLang="en-US" dirty="0"/>
              <a:t>でも頑張って括弧を外すと、</a:t>
            </a:r>
            <a:r>
              <a:rPr kumimoji="1" lang="en-US" altLang="ja-JP" dirty="0"/>
              <a:t>U = </a:t>
            </a:r>
            <a:r>
              <a:rPr kumimoji="1" lang="en-US" altLang="ja-JP" dirty="0" err="1"/>
              <a:t>pruvw</a:t>
            </a:r>
            <a:r>
              <a:rPr kumimoji="1" lang="en-US" altLang="ja-JP" dirty="0"/>
              <a:t> + </a:t>
            </a:r>
            <a:r>
              <a:rPr kumimoji="1" lang="en-US" altLang="ja-JP" dirty="0" err="1"/>
              <a:t>pstuvw</a:t>
            </a:r>
            <a:r>
              <a:rPr kumimoji="1" lang="en-US" altLang="ja-JP" dirty="0"/>
              <a:t> + </a:t>
            </a:r>
            <a:r>
              <a:rPr kumimoji="1" lang="en-US" altLang="ja-JP" dirty="0" err="1"/>
              <a:t>pqruvw</a:t>
            </a:r>
            <a:r>
              <a:rPr kumimoji="1" lang="en-US" altLang="ja-JP" dirty="0"/>
              <a:t> </a:t>
            </a:r>
            <a:r>
              <a:rPr kumimoji="1" lang="ja-JP" altLang="en-US" dirty="0"/>
              <a:t>となります。</a:t>
            </a:r>
            <a:endParaRPr kumimoji="1" lang="en-US" altLang="ja-JP" dirty="0"/>
          </a:p>
          <a:p>
            <a:r>
              <a:rPr kumimoji="1" lang="en-US" altLang="ja-JP" dirty="0"/>
              <a:t>3</a:t>
            </a:r>
            <a:r>
              <a:rPr kumimoji="1" lang="ja-JP" altLang="en-US" dirty="0"/>
              <a:t>つの積項がありますので、この中で最も大きな積項、つまり、主項の数が最も少ない積項を選びます。</a:t>
            </a:r>
            <a:endParaRPr kumimoji="1" lang="en-US" altLang="ja-JP" dirty="0"/>
          </a:p>
          <a:p>
            <a:r>
              <a:rPr kumimoji="1" lang="ja-JP" altLang="en-US" dirty="0"/>
              <a:t>この場合は、</a:t>
            </a:r>
            <a:r>
              <a:rPr kumimoji="1" lang="en-US" altLang="ja-JP" dirty="0" err="1"/>
              <a:t>pruvw</a:t>
            </a:r>
            <a:r>
              <a:rPr kumimoji="1" lang="en-US" altLang="ja-JP" dirty="0"/>
              <a:t> </a:t>
            </a:r>
            <a:r>
              <a:rPr kumimoji="1" lang="ja-JP" altLang="en-US" dirty="0"/>
              <a:t>です。</a:t>
            </a:r>
            <a:endParaRPr kumimoji="1" lang="en-US" altLang="ja-JP" dirty="0"/>
          </a:p>
          <a:p>
            <a:r>
              <a:rPr kumimoji="1" lang="ja-JP" altLang="en-US" dirty="0"/>
              <a:t>求めるべき最小積和形 </a:t>
            </a:r>
            <a:r>
              <a:rPr kumimoji="1" lang="en-US" altLang="ja-JP" dirty="0" err="1"/>
              <a:t>fm</a:t>
            </a:r>
            <a:r>
              <a:rPr kumimoji="1" lang="en-US" altLang="ja-JP" dirty="0"/>
              <a:t> </a:t>
            </a:r>
            <a:r>
              <a:rPr kumimoji="1" lang="ja-JP" altLang="en-US" dirty="0"/>
              <a:t>は、</a:t>
            </a:r>
            <a:r>
              <a:rPr kumimoji="1" lang="en-US" altLang="ja-JP" dirty="0" err="1"/>
              <a:t>pruvw</a:t>
            </a:r>
            <a:r>
              <a:rPr kumimoji="1" lang="en-US" altLang="ja-JP" dirty="0"/>
              <a:t> </a:t>
            </a:r>
            <a:r>
              <a:rPr kumimoji="1" lang="ja-JP" altLang="en-US" dirty="0"/>
              <a:t>を論理和に変換したもの、</a:t>
            </a:r>
            <a:endParaRPr kumimoji="1" lang="en-US" altLang="ja-JP" dirty="0"/>
          </a:p>
          <a:p>
            <a:r>
              <a:rPr kumimoji="1" lang="ja-JP" altLang="en-US" dirty="0"/>
              <a:t>つまり、</a:t>
            </a:r>
            <a:r>
              <a:rPr kumimoji="1" lang="en-US" altLang="ja-JP" dirty="0"/>
              <a:t>p OR q OR u OR v OR w </a:t>
            </a:r>
            <a:r>
              <a:rPr kumimoji="1" lang="ja-JP" altLang="en-US" dirty="0"/>
              <a:t>です。</a:t>
            </a:r>
            <a:endParaRPr kumimoji="1" lang="en-US" altLang="ja-JP" dirty="0"/>
          </a:p>
          <a:p>
            <a:r>
              <a:rPr kumimoji="1" lang="ja-JP" altLang="en-US" dirty="0"/>
              <a:t>論理数学を使えば、どんな論理式でも、必ず最小積和形が求まります。</a:t>
            </a:r>
            <a:endParaRPr kumimoji="1" lang="en-US" altLang="ja-JP" dirty="0"/>
          </a:p>
          <a:p>
            <a:r>
              <a:rPr kumimoji="1" lang="ja-JP" altLang="en-US" dirty="0"/>
              <a:t>でもそのためには、こちらのような和積形の式を積和形に変形する、という作業が必要です。</a:t>
            </a:r>
            <a:endParaRPr kumimoji="1" lang="en-US" altLang="ja-JP" dirty="0"/>
          </a:p>
          <a:p>
            <a:r>
              <a:rPr kumimoji="1" lang="ja-JP" altLang="en-US" dirty="0"/>
              <a:t>この例では、</a:t>
            </a:r>
            <a:r>
              <a:rPr kumimoji="1" lang="en-US" altLang="ja-JP" dirty="0"/>
              <a:t>15</a:t>
            </a:r>
            <a:r>
              <a:rPr kumimoji="1" lang="ja-JP" altLang="en-US" dirty="0"/>
              <a:t>個の変数の式を変形する必要がありますが、これの括弧を外すのは大変です。</a:t>
            </a:r>
            <a:endParaRPr kumimoji="1" lang="en-US" altLang="ja-JP" dirty="0"/>
          </a:p>
          <a:p>
            <a:r>
              <a:rPr kumimoji="1" lang="ja-JP" altLang="en-US" dirty="0"/>
              <a:t>こんなややこしい計算したくありませんよね。</a:t>
            </a:r>
            <a:endParaRPr kumimoji="1" lang="en-US" altLang="ja-JP" dirty="0"/>
          </a:p>
          <a:p>
            <a:r>
              <a:rPr kumimoji="1" lang="ja-JP" altLang="en-US" dirty="0"/>
              <a:t>ですので、論理数学に頼るのは、最後の手段です。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25</a:t>
            </a:fld>
            <a:endParaRPr kumimoji="1" lang="ja-JP" altLang="en-US"/>
          </a:p>
        </p:txBody>
      </p:sp>
    </p:spTree>
    <p:extLst>
      <p:ext uri="{BB962C8B-B14F-4D97-AF65-F5344CB8AC3E}">
        <p14:creationId xmlns:p14="http://schemas.microsoft.com/office/powerpoint/2010/main" val="2630204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論理数学で最小積和形を求めるのはとても大変です。</a:t>
            </a:r>
            <a:endParaRPr kumimoji="1" lang="en-US" altLang="ja-JP" dirty="0"/>
          </a:p>
          <a:p>
            <a:r>
              <a:rPr kumimoji="1" lang="ja-JP" altLang="en-US" dirty="0"/>
              <a:t>ですので、論理数学を使うのは最後の手段とします。</a:t>
            </a:r>
            <a:endParaRPr kumimoji="1" lang="en-US" altLang="ja-JP" dirty="0"/>
          </a:p>
          <a:p>
            <a:r>
              <a:rPr kumimoji="1" lang="ja-JP" altLang="en-US" dirty="0"/>
              <a:t>まずカルノー図なり、</a:t>
            </a:r>
            <a:r>
              <a:rPr kumimoji="1" lang="en-US" altLang="ja-JP" dirty="0"/>
              <a:t>QM</a:t>
            </a:r>
            <a:r>
              <a:rPr kumimoji="1" lang="ja-JP" altLang="en-US" dirty="0"/>
              <a:t>法なりを使って主項を決定します。</a:t>
            </a:r>
            <a:endParaRPr kumimoji="1" lang="en-US" altLang="ja-JP" dirty="0"/>
          </a:p>
          <a:p>
            <a:r>
              <a:rPr kumimoji="1" lang="ja-JP" altLang="en-US" dirty="0"/>
              <a:t>そして主項最小項対応表を作り、必須主項を求めます。</a:t>
            </a:r>
            <a:endParaRPr kumimoji="1" lang="en-US" altLang="ja-JP" dirty="0"/>
          </a:p>
          <a:p>
            <a:r>
              <a:rPr kumimoji="1" lang="ja-JP" altLang="en-US" dirty="0"/>
              <a:t>その次に、最初に紹介した、必須主項を表から削除して表を縮小する方法で、</a:t>
            </a:r>
            <a:endParaRPr kumimoji="1" lang="en-US" altLang="ja-JP" dirty="0"/>
          </a:p>
          <a:p>
            <a:r>
              <a:rPr kumimoji="1" lang="ja-JP" altLang="en-US" dirty="0"/>
              <a:t>可能な限り表を縮小します。</a:t>
            </a:r>
            <a:endParaRPr kumimoji="1" lang="en-US" altLang="ja-JP" dirty="0"/>
          </a:p>
          <a:p>
            <a:r>
              <a:rPr kumimoji="1" lang="ja-JP" altLang="en-US" dirty="0"/>
              <a:t>そして、どうしても表の縮小は無理、となった時点で、論理数学を使います。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26</a:t>
            </a:fld>
            <a:endParaRPr kumimoji="1" lang="ja-JP" altLang="en-US"/>
          </a:p>
        </p:txBody>
      </p:sp>
    </p:spTree>
    <p:extLst>
      <p:ext uri="{BB962C8B-B14F-4D97-AF65-F5344CB8AC3E}">
        <p14:creationId xmlns:p14="http://schemas.microsoft.com/office/powerpoint/2010/main" val="11165381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先ほどの</a:t>
            </a:r>
            <a:r>
              <a:rPr kumimoji="1" lang="en-US" altLang="ja-JP" dirty="0"/>
              <a:t>5</a:t>
            </a:r>
            <a:r>
              <a:rPr kumimoji="1" lang="ja-JP" altLang="en-US" dirty="0"/>
              <a:t>変数の論理式の場合を考えましょう。</a:t>
            </a:r>
            <a:endParaRPr kumimoji="1" lang="en-US" altLang="ja-JP" dirty="0"/>
          </a:p>
          <a:p>
            <a:r>
              <a:rPr kumimoji="1" lang="ja-JP" altLang="en-US" dirty="0"/>
              <a:t>この論理式は、最小項が</a:t>
            </a:r>
            <a:r>
              <a:rPr kumimoji="1" lang="en-US" altLang="ja-JP" dirty="0"/>
              <a:t>15</a:t>
            </a:r>
            <a:r>
              <a:rPr kumimoji="1" lang="ja-JP" altLang="en-US" dirty="0"/>
              <a:t>個ありますので、このまま論理数学を使うと、</a:t>
            </a:r>
            <a:endParaRPr kumimoji="1" lang="en-US" altLang="ja-JP" dirty="0"/>
          </a:p>
          <a:p>
            <a:r>
              <a:rPr kumimoji="1" lang="en-US" altLang="ja-JP" dirty="0"/>
              <a:t>15</a:t>
            </a:r>
            <a:r>
              <a:rPr kumimoji="1" lang="ja-JP" altLang="en-US" dirty="0"/>
              <a:t>個の和項からなる式を積和形に展開しなくてはなりません。</a:t>
            </a:r>
            <a:endParaRPr kumimoji="1" lang="en-US" altLang="ja-JP" dirty="0"/>
          </a:p>
          <a:p>
            <a:r>
              <a:rPr kumimoji="1" lang="ja-JP" altLang="en-US" dirty="0"/>
              <a:t>そこで、まず</a:t>
            </a:r>
            <a:r>
              <a:rPr kumimoji="1" lang="en-US" altLang="ja-JP" dirty="0"/>
              <a:t>QM</a:t>
            </a:r>
            <a:r>
              <a:rPr kumimoji="1" lang="ja-JP" altLang="en-US" dirty="0"/>
              <a:t>法を使って必須主項を求めます。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27</a:t>
            </a:fld>
            <a:endParaRPr kumimoji="1" lang="ja-JP" altLang="en-US"/>
          </a:p>
        </p:txBody>
      </p:sp>
    </p:spTree>
    <p:extLst>
      <p:ext uri="{BB962C8B-B14F-4D97-AF65-F5344CB8AC3E}">
        <p14:creationId xmlns:p14="http://schemas.microsoft.com/office/powerpoint/2010/main" val="4744176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必須主項を求めたら、必須主項がカバーする最小項を決定します。</a:t>
            </a:r>
            <a:endParaRPr kumimoji="1" lang="en-US" altLang="ja-JP" dirty="0"/>
          </a:p>
          <a:p>
            <a:r>
              <a:rPr kumimoji="1" lang="ja-JP" altLang="en-US" dirty="0"/>
              <a:t>ここで選択欄にチェックが入った最小項はもう要りませんので、表から削除します。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28</a:t>
            </a:fld>
            <a:endParaRPr kumimoji="1" lang="ja-JP" altLang="en-US"/>
          </a:p>
        </p:txBody>
      </p:sp>
    </p:spTree>
    <p:extLst>
      <p:ext uri="{BB962C8B-B14F-4D97-AF65-F5344CB8AC3E}">
        <p14:creationId xmlns:p14="http://schemas.microsoft.com/office/powerpoint/2010/main" val="3093027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不要な最小項を削除すると、表が横方向に縮まりました。</a:t>
            </a:r>
            <a:endParaRPr kumimoji="1" lang="en-US" altLang="ja-JP" dirty="0"/>
          </a:p>
          <a:p>
            <a:r>
              <a:rPr kumimoji="1" lang="ja-JP" altLang="en-US" dirty="0"/>
              <a:t>ここで情報数学を使ってみましょう。</a:t>
            </a:r>
            <a:endParaRPr kumimoji="1" lang="en-US" altLang="ja-JP" dirty="0"/>
          </a:p>
          <a:p>
            <a:r>
              <a:rPr kumimoji="1" lang="ja-JP" altLang="en-US" dirty="0"/>
              <a:t>残っている最小項は</a:t>
            </a:r>
            <a:r>
              <a:rPr kumimoji="1" lang="en-US" altLang="ja-JP" dirty="0"/>
              <a:t>3</a:t>
            </a:r>
            <a:r>
              <a:rPr kumimoji="1" lang="ja-JP" altLang="en-US" dirty="0"/>
              <a:t>個ですので、</a:t>
            </a:r>
            <a:r>
              <a:rPr kumimoji="1" lang="en-US" altLang="ja-JP" dirty="0"/>
              <a:t>S1 = </a:t>
            </a:r>
            <a:r>
              <a:rPr kumimoji="1" lang="en-US" altLang="ja-JP" dirty="0" err="1"/>
              <a:t>q+r+s</a:t>
            </a:r>
            <a:r>
              <a:rPr kumimoji="1" lang="en-US" altLang="ja-JP" dirty="0"/>
              <a:t>, S2 = </a:t>
            </a:r>
            <a:r>
              <a:rPr kumimoji="1" lang="en-US" altLang="ja-JP" dirty="0" err="1"/>
              <a:t>q+r+t</a:t>
            </a:r>
            <a:r>
              <a:rPr kumimoji="1" lang="en-US" altLang="ja-JP" dirty="0"/>
              <a:t>, S3 =</a:t>
            </a:r>
            <a:r>
              <a:rPr kumimoji="1" lang="en-US" altLang="ja-JP" dirty="0" err="1"/>
              <a:t>r+t</a:t>
            </a:r>
            <a:r>
              <a:rPr kumimoji="1" lang="en-US" altLang="ja-JP" dirty="0"/>
              <a:t> </a:t>
            </a:r>
            <a:r>
              <a:rPr kumimoji="1" lang="ja-JP" altLang="en-US" dirty="0"/>
              <a:t>と置きます。</a:t>
            </a:r>
            <a:endParaRPr kumimoji="1" lang="en-US" altLang="ja-JP" dirty="0"/>
          </a:p>
          <a:p>
            <a:r>
              <a:rPr kumimoji="1" lang="ja-JP" altLang="en-US" dirty="0"/>
              <a:t>最小積和形を求めるには、 </a:t>
            </a:r>
            <a:r>
              <a:rPr kumimoji="1" lang="en-US" altLang="ja-JP" dirty="0"/>
              <a:t>U = (</a:t>
            </a:r>
            <a:r>
              <a:rPr kumimoji="1" lang="en-US" altLang="ja-JP" dirty="0" err="1"/>
              <a:t>q+r+s</a:t>
            </a:r>
            <a:r>
              <a:rPr kumimoji="1" lang="en-US" altLang="ja-JP" dirty="0"/>
              <a:t>) (</a:t>
            </a:r>
            <a:r>
              <a:rPr kumimoji="1" lang="en-US" altLang="ja-JP" dirty="0" err="1"/>
              <a:t>q+r+t</a:t>
            </a:r>
            <a:r>
              <a:rPr kumimoji="1" lang="en-US" altLang="ja-JP" dirty="0"/>
              <a:t>) (</a:t>
            </a:r>
            <a:r>
              <a:rPr kumimoji="1" lang="en-US" altLang="ja-JP" dirty="0" err="1"/>
              <a:t>r+t</a:t>
            </a:r>
            <a:r>
              <a:rPr kumimoji="1" lang="en-US" altLang="ja-JP" dirty="0"/>
              <a:t>) </a:t>
            </a:r>
            <a:r>
              <a:rPr kumimoji="1" lang="ja-JP" altLang="en-US" dirty="0"/>
              <a:t>を展開する必要があります。</a:t>
            </a:r>
            <a:endParaRPr kumimoji="1" lang="en-US" altLang="ja-JP" dirty="0"/>
          </a:p>
          <a:p>
            <a:r>
              <a:rPr kumimoji="1" lang="ja-JP" altLang="en-US" dirty="0"/>
              <a:t>この程度でしたら、括弧をはずすのもそう難しくはありませんね。</a:t>
            </a:r>
            <a:endParaRPr kumimoji="1" lang="en-US" altLang="ja-JP" dirty="0"/>
          </a:p>
          <a:p>
            <a:r>
              <a:rPr kumimoji="1" lang="en-US" altLang="ja-JP" dirty="0"/>
              <a:t>U </a:t>
            </a:r>
            <a:r>
              <a:rPr kumimoji="1" lang="ja-JP" altLang="en-US" dirty="0"/>
              <a:t>を積和形に展開すると、 </a:t>
            </a:r>
            <a:r>
              <a:rPr kumimoji="1" lang="en-US" altLang="ja-JP" dirty="0"/>
              <a:t>r + qt + </a:t>
            </a:r>
            <a:r>
              <a:rPr kumimoji="1" lang="en-US" altLang="ja-JP" dirty="0" err="1"/>
              <a:t>st</a:t>
            </a:r>
            <a:r>
              <a:rPr kumimoji="1" lang="en-US" altLang="ja-JP" dirty="0"/>
              <a:t> </a:t>
            </a:r>
            <a:r>
              <a:rPr kumimoji="1" lang="ja-JP" altLang="en-US" dirty="0"/>
              <a:t>となります。</a:t>
            </a:r>
            <a:endParaRPr kumimoji="1" lang="en-US" altLang="ja-JP" dirty="0"/>
          </a:p>
          <a:p>
            <a:r>
              <a:rPr kumimoji="1" lang="ja-JP" altLang="en-US" dirty="0"/>
              <a:t>つまり、最小積和形は主項 </a:t>
            </a:r>
            <a:r>
              <a:rPr kumimoji="1" lang="en-US" altLang="ja-JP" dirty="0"/>
              <a:t>r </a:t>
            </a:r>
            <a:r>
              <a:rPr kumimoji="1" lang="ja-JP" altLang="en-US" dirty="0"/>
              <a:t>を選ぶか、または主項 </a:t>
            </a:r>
            <a:r>
              <a:rPr kumimoji="1" lang="en-US" altLang="ja-JP" dirty="0"/>
              <a:t>q </a:t>
            </a:r>
            <a:r>
              <a:rPr kumimoji="1" lang="ja-JP" altLang="en-US" dirty="0"/>
              <a:t>と </a:t>
            </a:r>
            <a:r>
              <a:rPr kumimoji="1" lang="en-US" altLang="ja-JP" dirty="0"/>
              <a:t>t </a:t>
            </a:r>
            <a:r>
              <a:rPr kumimoji="1" lang="ja-JP" altLang="en-US" dirty="0"/>
              <a:t>を選ぶか、</a:t>
            </a:r>
            <a:endParaRPr kumimoji="1" lang="en-US" altLang="ja-JP" dirty="0"/>
          </a:p>
          <a:p>
            <a:r>
              <a:rPr kumimoji="1" lang="ja-JP" altLang="en-US" dirty="0"/>
              <a:t>または </a:t>
            </a:r>
            <a:r>
              <a:rPr kumimoji="1" lang="en-US" altLang="ja-JP" dirty="0"/>
              <a:t>s </a:t>
            </a:r>
            <a:r>
              <a:rPr kumimoji="1" lang="ja-JP" altLang="en-US" dirty="0"/>
              <a:t>と </a:t>
            </a:r>
            <a:r>
              <a:rPr kumimoji="1" lang="en-US" altLang="ja-JP" dirty="0"/>
              <a:t>t </a:t>
            </a:r>
            <a:r>
              <a:rPr kumimoji="1" lang="ja-JP" altLang="en-US" dirty="0"/>
              <a:t>を選べばいい、ということになります。</a:t>
            </a:r>
            <a:endParaRPr kumimoji="1" lang="en-US" altLang="ja-JP" dirty="0"/>
          </a:p>
          <a:p>
            <a:r>
              <a:rPr kumimoji="1" lang="ja-JP" altLang="en-US" dirty="0"/>
              <a:t>主項の数は少ない方がいいので、主項 </a:t>
            </a:r>
            <a:r>
              <a:rPr kumimoji="1" lang="en-US" altLang="ja-JP" dirty="0"/>
              <a:t>r </a:t>
            </a:r>
            <a:r>
              <a:rPr kumimoji="1" lang="ja-JP" altLang="en-US" dirty="0"/>
              <a:t>を選びます。</a:t>
            </a:r>
            <a:endParaRPr kumimoji="1" lang="en-US" altLang="ja-JP" dirty="0"/>
          </a:p>
          <a:p>
            <a:r>
              <a:rPr kumimoji="1" lang="ja-JP" altLang="en-US" dirty="0"/>
              <a:t>すると、求めるべき最小積和形 </a:t>
            </a:r>
            <a:r>
              <a:rPr kumimoji="1" lang="en-US" altLang="ja-JP" dirty="0" err="1"/>
              <a:t>fm</a:t>
            </a:r>
            <a:r>
              <a:rPr kumimoji="1" lang="en-US" altLang="ja-JP" dirty="0"/>
              <a:t> </a:t>
            </a:r>
            <a:r>
              <a:rPr kumimoji="1" lang="ja-JP" altLang="en-US" dirty="0"/>
              <a:t>は、必須主項 </a:t>
            </a:r>
            <a:r>
              <a:rPr kumimoji="1" lang="en-US" altLang="ja-JP" dirty="0"/>
              <a:t>+ </a:t>
            </a:r>
            <a:r>
              <a:rPr kumimoji="1" lang="ja-JP" altLang="en-US" dirty="0"/>
              <a:t>主項 </a:t>
            </a:r>
            <a:r>
              <a:rPr kumimoji="1" lang="en-US" altLang="ja-JP" dirty="0"/>
              <a:t>r </a:t>
            </a:r>
            <a:r>
              <a:rPr kumimoji="1" lang="ja-JP" altLang="en-US" dirty="0"/>
              <a:t>、つまり </a:t>
            </a:r>
            <a:r>
              <a:rPr kumimoji="1" lang="en-US" altLang="ja-JP" dirty="0" err="1"/>
              <a:t>p+r+u+v+w</a:t>
            </a:r>
            <a:r>
              <a:rPr kumimoji="1" lang="en-US" altLang="ja-JP" dirty="0"/>
              <a:t> </a:t>
            </a:r>
            <a:r>
              <a:rPr kumimoji="1" lang="ja-JP" altLang="en-US" dirty="0"/>
              <a:t>となります。</a:t>
            </a:r>
            <a:endParaRPr kumimoji="1" lang="en-US" altLang="ja-JP" dirty="0"/>
          </a:p>
          <a:p>
            <a:r>
              <a:rPr kumimoji="1" lang="ja-JP" altLang="en-US" dirty="0"/>
              <a:t>論理数学を使えば必ず最小積和形が求まりますが、計算が大変です。</a:t>
            </a:r>
            <a:endParaRPr kumimoji="1" lang="en-US" altLang="ja-JP" dirty="0"/>
          </a:p>
          <a:p>
            <a:r>
              <a:rPr kumimoji="1" lang="ja-JP" altLang="en-US" dirty="0"/>
              <a:t>ですので、このように、まず他の手法を試し、他の手法ではどうしてもダメなときの最後の手段として</a:t>
            </a:r>
            <a:endParaRPr kumimoji="1" lang="en-US" altLang="ja-JP" dirty="0"/>
          </a:p>
          <a:p>
            <a:r>
              <a:rPr kumimoji="1" lang="ja-JP" altLang="en-US" dirty="0"/>
              <a:t>論理数学を使います。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29</a:t>
            </a:fld>
            <a:endParaRPr kumimoji="1" lang="ja-JP" altLang="en-US"/>
          </a:p>
        </p:txBody>
      </p:sp>
    </p:spTree>
    <p:extLst>
      <p:ext uri="{BB962C8B-B14F-4D97-AF65-F5344CB8AC3E}">
        <p14:creationId xmlns:p14="http://schemas.microsoft.com/office/powerpoint/2010/main" val="424512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段最小化のネックは、主項を決定した後に、必要な主項を選択する部分です。</a:t>
            </a:r>
            <a:endParaRPr kumimoji="1" lang="en-US" altLang="ja-JP" dirty="0"/>
          </a:p>
          <a:p>
            <a:r>
              <a:rPr kumimoji="1" lang="ja-JP" altLang="en-US" dirty="0"/>
              <a:t>しかし、主項の数が増えると、可能な主項の組み合わせの数が指数的に増えていくため、</a:t>
            </a:r>
            <a:endParaRPr kumimoji="1" lang="en-US" altLang="ja-JP" dirty="0"/>
          </a:p>
          <a:p>
            <a:r>
              <a:rPr kumimoji="1" lang="ja-JP" altLang="en-US" dirty="0"/>
              <a:t>最適な主項の組み合わせを選ぶのは困難です。</a:t>
            </a:r>
            <a:endParaRPr kumimoji="1" lang="en-US" altLang="ja-JP" dirty="0"/>
          </a:p>
          <a:p>
            <a:r>
              <a:rPr kumimoji="1" lang="ja-JP" altLang="en-US" dirty="0"/>
              <a:t>例えば、こちらの例のような</a:t>
            </a:r>
            <a:r>
              <a:rPr kumimoji="1" lang="en-US" altLang="ja-JP" dirty="0"/>
              <a:t>5</a:t>
            </a:r>
            <a:r>
              <a:rPr kumimoji="1" lang="ja-JP" altLang="en-US" dirty="0"/>
              <a:t>変数関数の場合、主項を求めるとこのように</a:t>
            </a:r>
            <a:r>
              <a:rPr kumimoji="1" lang="en-US" altLang="ja-JP" dirty="0"/>
              <a:t>8</a:t>
            </a:r>
            <a:r>
              <a:rPr kumimoji="1" lang="ja-JP" altLang="en-US" dirty="0"/>
              <a:t>個の主項が求まります。</a:t>
            </a:r>
            <a:endParaRPr kumimoji="1" lang="en-US" altLang="ja-JP" dirty="0"/>
          </a:p>
          <a:p>
            <a:r>
              <a:rPr kumimoji="1" lang="ja-JP" altLang="en-US" dirty="0"/>
              <a:t>ここから必要な主項を選択する必要がありますが、主項の数が多いと最適な組み合わせは</a:t>
            </a:r>
            <a:endParaRPr kumimoji="1" lang="en-US" altLang="ja-JP" dirty="0"/>
          </a:p>
          <a:p>
            <a:r>
              <a:rPr kumimoji="1" lang="ja-JP" altLang="en-US" dirty="0"/>
              <a:t>簡単にはわかりません。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a:t>
            </a:fld>
            <a:endParaRPr kumimoji="1" lang="ja-JP" altLang="en-US"/>
          </a:p>
        </p:txBody>
      </p:sp>
    </p:spTree>
    <p:extLst>
      <p:ext uri="{BB962C8B-B14F-4D97-AF65-F5344CB8AC3E}">
        <p14:creationId xmlns:p14="http://schemas.microsoft.com/office/powerpoint/2010/main" val="17263558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次は、ドントケアがある場合の最小化を考えてみます。</a:t>
            </a:r>
            <a:endParaRPr kumimoji="1" lang="en-US" altLang="ja-JP" dirty="0"/>
          </a:p>
          <a:p>
            <a:r>
              <a:rPr kumimoji="1" lang="ja-JP" altLang="en-US" dirty="0"/>
              <a:t>ドントケアは、</a:t>
            </a:r>
            <a:r>
              <a:rPr kumimoji="1" lang="en-US" altLang="ja-JP" dirty="0"/>
              <a:t>1</a:t>
            </a:r>
            <a:r>
              <a:rPr kumimoji="1" lang="ja-JP" altLang="en-US" dirty="0"/>
              <a:t>でも</a:t>
            </a:r>
            <a:r>
              <a:rPr kumimoji="1" lang="en-US" altLang="ja-JP" dirty="0"/>
              <a:t>0</a:t>
            </a:r>
            <a:r>
              <a:rPr kumimoji="1" lang="ja-JP" altLang="en-US" dirty="0"/>
              <a:t>でもいいので、必要に応じて１でも</a:t>
            </a:r>
            <a:r>
              <a:rPr kumimoji="1" lang="en-US" altLang="ja-JP" dirty="0"/>
              <a:t>0</a:t>
            </a:r>
            <a:r>
              <a:rPr kumimoji="1" lang="ja-JP" altLang="en-US" dirty="0"/>
              <a:t>でも都合のいい方と見なすことができます。</a:t>
            </a:r>
            <a:endParaRPr kumimoji="1" lang="en-US" altLang="ja-JP" dirty="0"/>
          </a:p>
          <a:p>
            <a:r>
              <a:rPr kumimoji="1" lang="ja-JP" altLang="en-US" dirty="0"/>
              <a:t>例えば、こちらの真理値表で表される論理式を考えてみましょう。</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30</a:t>
            </a:fld>
            <a:endParaRPr kumimoji="1" lang="ja-JP" altLang="en-US"/>
          </a:p>
        </p:txBody>
      </p:sp>
    </p:spTree>
    <p:extLst>
      <p:ext uri="{BB962C8B-B14F-4D97-AF65-F5344CB8AC3E}">
        <p14:creationId xmlns:p14="http://schemas.microsoft.com/office/powerpoint/2010/main" val="6968666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この論理式をカルノー図を使って最小積和形を求めてみます。</a:t>
            </a:r>
            <a:endParaRPr kumimoji="1" lang="en-US" altLang="ja-JP" dirty="0"/>
          </a:p>
          <a:p>
            <a:r>
              <a:rPr kumimoji="1" lang="ja-JP" altLang="en-US" dirty="0"/>
              <a:t>ドントケアは、必要に応じて</a:t>
            </a:r>
            <a:r>
              <a:rPr kumimoji="1" lang="en-US" altLang="ja-JP" dirty="0"/>
              <a:t>1</a:t>
            </a:r>
            <a:r>
              <a:rPr kumimoji="1" lang="ja-JP" altLang="en-US" dirty="0"/>
              <a:t>と見なせますので、</a:t>
            </a:r>
            <a:endParaRPr kumimoji="1" lang="en-US" altLang="ja-JP" dirty="0"/>
          </a:p>
          <a:p>
            <a:r>
              <a:rPr kumimoji="1" lang="ja-JP" altLang="en-US" dirty="0"/>
              <a:t>まずここを横</a:t>
            </a:r>
            <a:r>
              <a:rPr kumimoji="1" lang="en-US" altLang="ja-JP" dirty="0"/>
              <a:t>2</a:t>
            </a:r>
            <a:r>
              <a:rPr kumimoji="1" lang="ja-JP" altLang="en-US" dirty="0"/>
              <a:t>縦</a:t>
            </a:r>
            <a:r>
              <a:rPr kumimoji="1" lang="en-US" altLang="ja-JP" dirty="0"/>
              <a:t>2</a:t>
            </a:r>
            <a:r>
              <a:rPr kumimoji="1" lang="ja-JP" altLang="en-US" dirty="0"/>
              <a:t>の長方形で囲めます。</a:t>
            </a:r>
            <a:endParaRPr kumimoji="1" lang="en-US" altLang="ja-JP" dirty="0"/>
          </a:p>
          <a:p>
            <a:r>
              <a:rPr kumimoji="1" lang="ja-JP" altLang="en-US" dirty="0"/>
              <a:t>また、ここを横</a:t>
            </a:r>
            <a:r>
              <a:rPr kumimoji="1" lang="en-US" altLang="ja-JP" dirty="0"/>
              <a:t>2</a:t>
            </a:r>
            <a:r>
              <a:rPr kumimoji="1" lang="ja-JP" altLang="en-US" dirty="0"/>
              <a:t>縦</a:t>
            </a:r>
            <a:r>
              <a:rPr kumimoji="1" lang="en-US" altLang="ja-JP" dirty="0"/>
              <a:t>2</a:t>
            </a:r>
            <a:r>
              <a:rPr kumimoji="1" lang="ja-JP" altLang="en-US" dirty="0"/>
              <a:t>の長方形で囲めます。</a:t>
            </a:r>
            <a:endParaRPr kumimoji="1" lang="en-US" altLang="ja-JP" dirty="0"/>
          </a:p>
          <a:p>
            <a:r>
              <a:rPr kumimoji="1" lang="ja-JP" altLang="en-US" dirty="0"/>
              <a:t>ここから、求めるべき最小積和形は、</a:t>
            </a:r>
            <a:endParaRPr kumimoji="1" lang="en-US" altLang="ja-JP" dirty="0"/>
          </a:p>
          <a:p>
            <a:r>
              <a:rPr kumimoji="1" lang="en-US" altLang="ja-JP" dirty="0"/>
              <a:t>X AND Z_ OR W AND Z </a:t>
            </a:r>
            <a:r>
              <a:rPr kumimoji="1" lang="ja-JP" altLang="en-US" dirty="0"/>
              <a:t>と求まります。</a:t>
            </a:r>
            <a:endParaRPr kumimoji="1" lang="en-US" altLang="ja-JP" dirty="0"/>
          </a:p>
          <a:p>
            <a:r>
              <a:rPr kumimoji="1" lang="ja-JP" altLang="en-US" dirty="0"/>
              <a:t>それではこの最小積和形を、</a:t>
            </a:r>
            <a:r>
              <a:rPr kumimoji="1" lang="en-US" altLang="ja-JP" dirty="0"/>
              <a:t>QM </a:t>
            </a:r>
            <a:r>
              <a:rPr kumimoji="1" lang="ja-JP" altLang="en-US" dirty="0"/>
              <a:t>法を使って求めてみましょう。</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31</a:t>
            </a:fld>
            <a:endParaRPr kumimoji="1" lang="ja-JP" altLang="en-US"/>
          </a:p>
        </p:txBody>
      </p:sp>
    </p:spTree>
    <p:extLst>
      <p:ext uri="{BB962C8B-B14F-4D97-AF65-F5344CB8AC3E}">
        <p14:creationId xmlns:p14="http://schemas.microsoft.com/office/powerpoint/2010/main" val="11704671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QM </a:t>
            </a:r>
            <a:r>
              <a:rPr kumimoji="1" lang="ja-JP" altLang="en-US" dirty="0"/>
              <a:t>法では、関数値が </a:t>
            </a:r>
            <a:r>
              <a:rPr kumimoji="1" lang="en-US" altLang="ja-JP" dirty="0"/>
              <a:t>1 </a:t>
            </a:r>
            <a:r>
              <a:rPr kumimoji="1" lang="ja-JP" altLang="en-US" dirty="0"/>
              <a:t>となる最小項を、</a:t>
            </a:r>
            <a:r>
              <a:rPr kumimoji="1" lang="en-US" altLang="ja-JP" dirty="0"/>
              <a:t>1</a:t>
            </a:r>
            <a:r>
              <a:rPr kumimoji="1" lang="ja-JP" altLang="en-US" dirty="0"/>
              <a:t>の個数でグループ分けしました。</a:t>
            </a:r>
            <a:endParaRPr kumimoji="1" lang="en-US" altLang="ja-JP" dirty="0"/>
          </a:p>
          <a:p>
            <a:r>
              <a:rPr kumimoji="1" lang="ja-JP" altLang="en-US" dirty="0"/>
              <a:t>さて、この論理式では関数値がドントケアのものもあります。</a:t>
            </a:r>
            <a:endParaRPr kumimoji="1" lang="en-US" altLang="ja-JP" dirty="0"/>
          </a:p>
          <a:p>
            <a:r>
              <a:rPr kumimoji="1" lang="en-US" altLang="ja-JP" dirty="0"/>
              <a:t>QM </a:t>
            </a:r>
            <a:r>
              <a:rPr kumimoji="1" lang="ja-JP" altLang="en-US" dirty="0"/>
              <a:t>法では、ドントケアもグループ分けして表に加えます。</a:t>
            </a:r>
            <a:endParaRPr kumimoji="1" lang="en-US" altLang="ja-JP" dirty="0"/>
          </a:p>
          <a:p>
            <a:r>
              <a:rPr kumimoji="1" lang="ja-JP" altLang="en-US" dirty="0"/>
              <a:t>ただし、</a:t>
            </a:r>
            <a:r>
              <a:rPr kumimoji="1" lang="en-US" altLang="ja-JP" dirty="0"/>
              <a:t>1</a:t>
            </a:r>
            <a:r>
              <a:rPr kumimoji="1" lang="ja-JP" altLang="en-US" dirty="0"/>
              <a:t>とドントケアの区別をする必要がありますので、ドントケアには適当な記号を付けます。</a:t>
            </a:r>
            <a:endParaRPr kumimoji="1" lang="en-US" altLang="ja-JP" dirty="0"/>
          </a:p>
          <a:p>
            <a:r>
              <a:rPr kumimoji="1" lang="ja-JP" altLang="en-US" dirty="0"/>
              <a:t>今回は、ドントケアに三角を付けることにします。</a:t>
            </a:r>
            <a:endParaRPr kumimoji="1" lang="en-US" altLang="ja-JP" dirty="0"/>
          </a:p>
          <a:p>
            <a:r>
              <a:rPr kumimoji="1" lang="ja-JP" altLang="en-US" dirty="0"/>
              <a:t>このように、△</a:t>
            </a:r>
            <a:r>
              <a:rPr kumimoji="1" lang="en-US" altLang="ja-JP" dirty="0"/>
              <a:t>1</a:t>
            </a:r>
            <a:r>
              <a:rPr kumimoji="1" lang="ja-JP" altLang="en-US" dirty="0"/>
              <a:t>、△５、△</a:t>
            </a:r>
            <a:r>
              <a:rPr kumimoji="1" lang="en-US" altLang="ja-JP" dirty="0"/>
              <a:t>9</a:t>
            </a:r>
            <a:r>
              <a:rPr kumimoji="1" lang="ja-JP" altLang="en-US" dirty="0"/>
              <a:t>、△</a:t>
            </a:r>
            <a:r>
              <a:rPr kumimoji="1" lang="en-US" altLang="ja-JP" dirty="0"/>
              <a:t>13</a:t>
            </a:r>
            <a:r>
              <a:rPr kumimoji="1" lang="ja-JP" altLang="en-US" dirty="0"/>
              <a:t>、△</a:t>
            </a:r>
            <a:r>
              <a:rPr kumimoji="1" lang="en-US" altLang="ja-JP" dirty="0"/>
              <a:t>15</a:t>
            </a:r>
            <a:r>
              <a:rPr kumimoji="1" lang="ja-JP" altLang="en-US" dirty="0"/>
              <a:t>、と、ドントケアには数の前に三角を付けます。</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32</a:t>
            </a:fld>
            <a:endParaRPr kumimoji="1" lang="ja-JP" altLang="en-US"/>
          </a:p>
        </p:txBody>
      </p:sp>
    </p:spTree>
    <p:extLst>
      <p:ext uri="{BB962C8B-B14F-4D97-AF65-F5344CB8AC3E}">
        <p14:creationId xmlns:p14="http://schemas.microsoft.com/office/powerpoint/2010/main" val="27438168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次は隣のグループの行との併合です。</a:t>
            </a:r>
            <a:endParaRPr kumimoji="1" lang="en-US" altLang="ja-JP" dirty="0"/>
          </a:p>
          <a:p>
            <a:r>
              <a:rPr kumimoji="1" lang="ja-JP" altLang="en-US" dirty="0"/>
              <a:t>まず</a:t>
            </a:r>
            <a:r>
              <a:rPr kumimoji="1" lang="en-US" altLang="ja-JP" dirty="0"/>
              <a:t>1</a:t>
            </a:r>
            <a:r>
              <a:rPr kumimoji="1" lang="ja-JP" altLang="en-US" dirty="0"/>
              <a:t>と併合できる行を、</a:t>
            </a:r>
            <a:r>
              <a:rPr kumimoji="1" lang="en-US" altLang="ja-JP" dirty="0"/>
              <a:t>1</a:t>
            </a:r>
            <a:r>
              <a:rPr kumimoji="1" lang="ja-JP" altLang="en-US" dirty="0"/>
              <a:t>が</a:t>
            </a:r>
            <a:r>
              <a:rPr kumimoji="1" lang="en-US" altLang="ja-JP" dirty="0"/>
              <a:t>2</a:t>
            </a:r>
            <a:r>
              <a:rPr kumimoji="1" lang="ja-JP" altLang="en-US" dirty="0"/>
              <a:t>個のグループから探します。</a:t>
            </a:r>
            <a:endParaRPr kumimoji="1" lang="en-US" altLang="ja-JP" dirty="0"/>
          </a:p>
          <a:p>
            <a:r>
              <a:rPr kumimoji="1" lang="ja-JP" altLang="en-US" dirty="0"/>
              <a:t>すると、</a:t>
            </a:r>
            <a:r>
              <a:rPr kumimoji="1" lang="en-US" altLang="ja-JP" dirty="0"/>
              <a:t>5 </a:t>
            </a:r>
            <a:r>
              <a:rPr kumimoji="1" lang="ja-JP" altLang="en-US" dirty="0"/>
              <a:t>が</a:t>
            </a:r>
            <a:r>
              <a:rPr kumimoji="1" lang="en-US" altLang="ja-JP" dirty="0"/>
              <a:t>X</a:t>
            </a:r>
            <a:r>
              <a:rPr kumimoji="1" lang="ja-JP" altLang="en-US" dirty="0"/>
              <a:t>のビットのみ異なりますので、併合できます。</a:t>
            </a:r>
            <a:endParaRPr kumimoji="1" lang="en-US" altLang="ja-JP" dirty="0"/>
          </a:p>
          <a:p>
            <a:r>
              <a:rPr kumimoji="1" lang="ja-JP" altLang="en-US" dirty="0"/>
              <a:t>さて、</a:t>
            </a:r>
            <a:r>
              <a:rPr kumimoji="1" lang="en-US" altLang="ja-JP" dirty="0"/>
              <a:t>1 </a:t>
            </a:r>
            <a:r>
              <a:rPr kumimoji="1" lang="ja-JP" altLang="en-US" dirty="0"/>
              <a:t>も </a:t>
            </a:r>
            <a:r>
              <a:rPr kumimoji="1" lang="en-US" altLang="ja-JP" dirty="0"/>
              <a:t>5 </a:t>
            </a:r>
            <a:r>
              <a:rPr kumimoji="1" lang="ja-JP" altLang="en-US" dirty="0"/>
              <a:t>も三角が付いていますのでドントケアです。</a:t>
            </a:r>
            <a:endParaRPr kumimoji="1" lang="en-US" altLang="ja-JP" dirty="0"/>
          </a:p>
          <a:p>
            <a:r>
              <a:rPr kumimoji="1" lang="ja-JP" altLang="en-US" dirty="0"/>
              <a:t>このようなドントケア同士を併合した場合は、併合後の表にも三角付けます。</a:t>
            </a:r>
            <a:endParaRPr kumimoji="1" lang="en-US" altLang="ja-JP" dirty="0"/>
          </a:p>
          <a:p>
            <a:r>
              <a:rPr kumimoji="1" lang="ja-JP" altLang="en-US" dirty="0"/>
              <a:t>△</a:t>
            </a:r>
            <a:r>
              <a:rPr kumimoji="1" lang="en-US" altLang="ja-JP" dirty="0"/>
              <a:t>1</a:t>
            </a:r>
            <a:r>
              <a:rPr kumimoji="1" lang="ja-JP" altLang="en-US" dirty="0"/>
              <a:t>と△</a:t>
            </a:r>
            <a:r>
              <a:rPr kumimoji="1" lang="en-US" altLang="ja-JP" dirty="0"/>
              <a:t>5</a:t>
            </a:r>
            <a:r>
              <a:rPr kumimoji="1" lang="ja-JP" altLang="en-US" dirty="0"/>
              <a:t>を併合すると、△</a:t>
            </a:r>
            <a:r>
              <a:rPr kumimoji="1" lang="en-US" altLang="ja-JP" dirty="0"/>
              <a:t>1,5 0-01 </a:t>
            </a:r>
            <a:r>
              <a:rPr kumimoji="1" lang="ja-JP" altLang="en-US" dirty="0"/>
              <a:t>となります。</a:t>
            </a:r>
            <a:endParaRPr kumimoji="1" lang="en-US" altLang="ja-JP" dirty="0"/>
          </a:p>
          <a:p>
            <a:r>
              <a:rPr kumimoji="1" lang="ja-JP" altLang="en-US" dirty="0"/>
              <a:t>続いて</a:t>
            </a:r>
            <a:r>
              <a:rPr kumimoji="1" lang="en-US" altLang="ja-JP" dirty="0"/>
              <a:t> 1 </a:t>
            </a:r>
            <a:r>
              <a:rPr kumimoji="1" lang="ja-JP" altLang="en-US" dirty="0"/>
              <a:t>と </a:t>
            </a:r>
            <a:r>
              <a:rPr kumimoji="1" lang="en-US" altLang="ja-JP" dirty="0"/>
              <a:t>9 </a:t>
            </a:r>
            <a:r>
              <a:rPr kumimoji="1" lang="ja-JP" altLang="en-US" dirty="0"/>
              <a:t>を併合します。</a:t>
            </a:r>
            <a:endParaRPr kumimoji="1" lang="en-US" altLang="ja-JP" dirty="0"/>
          </a:p>
          <a:p>
            <a:r>
              <a:rPr kumimoji="1" lang="en-US" altLang="ja-JP" dirty="0"/>
              <a:t>1</a:t>
            </a:r>
            <a:r>
              <a:rPr kumimoji="1" lang="ja-JP" altLang="en-US" dirty="0"/>
              <a:t>も</a:t>
            </a:r>
            <a:r>
              <a:rPr kumimoji="1" lang="en-US" altLang="ja-JP" dirty="0"/>
              <a:t>9</a:t>
            </a:r>
            <a:r>
              <a:rPr kumimoji="1" lang="ja-JP" altLang="en-US" dirty="0"/>
              <a:t>も△が付いていますので、併合後にも三角を付けて、△１</a:t>
            </a:r>
            <a:r>
              <a:rPr kumimoji="1" lang="en-US" altLang="ja-JP" dirty="0"/>
              <a:t>,9 </a:t>
            </a:r>
            <a:r>
              <a:rPr kumimoji="1" lang="ja-JP" altLang="en-US" dirty="0"/>
              <a:t>とします。</a:t>
            </a:r>
            <a:endParaRPr kumimoji="1" lang="en-US" altLang="ja-JP" dirty="0"/>
          </a:p>
          <a:p>
            <a:r>
              <a:rPr kumimoji="1" lang="ja-JP" altLang="en-US" dirty="0"/>
              <a:t>次は </a:t>
            </a:r>
            <a:r>
              <a:rPr kumimoji="1" lang="en-US" altLang="ja-JP" dirty="0"/>
              <a:t>4 </a:t>
            </a:r>
            <a:r>
              <a:rPr kumimoji="1" lang="ja-JP" altLang="en-US" dirty="0"/>
              <a:t>と </a:t>
            </a:r>
            <a:r>
              <a:rPr kumimoji="1" lang="en-US" altLang="ja-JP" dirty="0"/>
              <a:t>5 </a:t>
            </a:r>
            <a:r>
              <a:rPr kumimoji="1" lang="ja-JP" altLang="en-US" dirty="0"/>
              <a:t>を併合します。</a:t>
            </a:r>
            <a:endParaRPr kumimoji="1" lang="en-US" altLang="ja-JP" dirty="0"/>
          </a:p>
          <a:p>
            <a:r>
              <a:rPr kumimoji="1" lang="en-US" altLang="ja-JP" dirty="0"/>
              <a:t>4 </a:t>
            </a:r>
            <a:r>
              <a:rPr kumimoji="1" lang="ja-JP" altLang="en-US" dirty="0"/>
              <a:t>は△が付いておらず、</a:t>
            </a:r>
            <a:r>
              <a:rPr kumimoji="1" lang="en-US" altLang="ja-JP" dirty="0"/>
              <a:t>5</a:t>
            </a:r>
            <a:r>
              <a:rPr kumimoji="1" lang="ja-JP" altLang="en-US" dirty="0"/>
              <a:t>にはついています。</a:t>
            </a:r>
            <a:endParaRPr kumimoji="1" lang="en-US" altLang="ja-JP" dirty="0"/>
          </a:p>
          <a:p>
            <a:r>
              <a:rPr kumimoji="1" lang="ja-JP" altLang="en-US" dirty="0"/>
              <a:t>このような</a:t>
            </a:r>
            <a:r>
              <a:rPr kumimoji="1" lang="en-US" altLang="ja-JP" dirty="0"/>
              <a:t>1</a:t>
            </a:r>
            <a:r>
              <a:rPr kumimoji="1" lang="ja-JP" altLang="en-US" dirty="0"/>
              <a:t>とドントケアの併合をした場合は、併合後には三角は付けません。</a:t>
            </a:r>
            <a:endParaRPr kumimoji="1" lang="en-US" altLang="ja-JP" dirty="0"/>
          </a:p>
          <a:p>
            <a:r>
              <a:rPr kumimoji="1" lang="ja-JP" altLang="en-US" dirty="0"/>
              <a:t>ですので、</a:t>
            </a:r>
            <a:r>
              <a:rPr kumimoji="1" lang="en-US" altLang="ja-JP" dirty="0"/>
              <a:t>4</a:t>
            </a:r>
            <a:r>
              <a:rPr kumimoji="1" lang="ja-JP" altLang="en-US" dirty="0"/>
              <a:t>と△</a:t>
            </a:r>
            <a:r>
              <a:rPr kumimoji="1" lang="en-US" altLang="ja-JP" dirty="0"/>
              <a:t>5</a:t>
            </a:r>
            <a:r>
              <a:rPr kumimoji="1" lang="ja-JP" altLang="en-US" dirty="0"/>
              <a:t>を併合すると、</a:t>
            </a:r>
            <a:r>
              <a:rPr kumimoji="1" lang="en-US" altLang="ja-JP" dirty="0"/>
              <a:t>4,5 010- </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33</a:t>
            </a:fld>
            <a:endParaRPr kumimoji="1" lang="ja-JP" altLang="en-US"/>
          </a:p>
        </p:txBody>
      </p:sp>
    </p:spTree>
    <p:extLst>
      <p:ext uri="{BB962C8B-B14F-4D97-AF65-F5344CB8AC3E}">
        <p14:creationId xmlns:p14="http://schemas.microsoft.com/office/powerpoint/2010/main" val="1601256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以下同様に、併合をしていきます。</a:t>
            </a:r>
            <a:endParaRPr kumimoji="1" lang="en-US" altLang="ja-JP" dirty="0"/>
          </a:p>
          <a:p>
            <a:r>
              <a:rPr kumimoji="1" lang="ja-JP" altLang="en-US" dirty="0"/>
              <a:t>併合する際は、ドントケア同士の併合には△を付け、</a:t>
            </a:r>
            <a:endParaRPr kumimoji="1" lang="en-US" altLang="ja-JP" dirty="0"/>
          </a:p>
          <a:p>
            <a:r>
              <a:rPr kumimoji="1" lang="en-US" altLang="ja-JP" dirty="0"/>
              <a:t>1</a:t>
            </a:r>
            <a:r>
              <a:rPr kumimoji="1" lang="ja-JP" altLang="en-US" dirty="0"/>
              <a:t>とドントケア、または</a:t>
            </a:r>
            <a:r>
              <a:rPr kumimoji="1" lang="en-US" altLang="ja-JP" dirty="0"/>
              <a:t>1</a:t>
            </a:r>
            <a:r>
              <a:rPr kumimoji="1" lang="ja-JP" altLang="en-US" dirty="0"/>
              <a:t>同士の併合には△を付けずに表に加えます。</a:t>
            </a:r>
            <a:endParaRPr kumimoji="1" lang="en-US" altLang="ja-JP" dirty="0"/>
          </a:p>
          <a:p>
            <a:r>
              <a:rPr kumimoji="1" lang="en-US" altLang="ja-JP" dirty="0"/>
              <a:t>4,6 </a:t>
            </a:r>
            <a:r>
              <a:rPr kumimoji="1" lang="ja-JP" altLang="en-US" dirty="0"/>
              <a:t>は</a:t>
            </a:r>
            <a:r>
              <a:rPr kumimoji="1" lang="en-US" altLang="ja-JP" dirty="0"/>
              <a:t>1</a:t>
            </a:r>
            <a:r>
              <a:rPr kumimoji="1" lang="ja-JP" altLang="en-US" dirty="0"/>
              <a:t>同士の併合、</a:t>
            </a:r>
            <a:endParaRPr kumimoji="1" lang="en-US" altLang="ja-JP" dirty="0"/>
          </a:p>
          <a:p>
            <a:r>
              <a:rPr kumimoji="1" lang="en-US" altLang="ja-JP" dirty="0"/>
              <a:t>4,12 </a:t>
            </a:r>
            <a:r>
              <a:rPr kumimoji="1" lang="ja-JP" altLang="en-US" dirty="0"/>
              <a:t>も</a:t>
            </a:r>
            <a:r>
              <a:rPr kumimoji="1" lang="en-US" altLang="ja-JP" dirty="0"/>
              <a:t>1</a:t>
            </a:r>
            <a:r>
              <a:rPr kumimoji="1" lang="ja-JP" altLang="en-US" dirty="0"/>
              <a:t>同士の併合、</a:t>
            </a:r>
            <a:endParaRPr kumimoji="1" lang="en-US" altLang="ja-JP" dirty="0"/>
          </a:p>
          <a:p>
            <a:r>
              <a:rPr kumimoji="1" lang="en-US" altLang="ja-JP" dirty="0"/>
              <a:t>5,13 </a:t>
            </a:r>
            <a:r>
              <a:rPr kumimoji="1" lang="ja-JP" altLang="en-US" dirty="0"/>
              <a:t>はドントケア同士の併合ですので△を付けます。</a:t>
            </a:r>
            <a:endParaRPr kumimoji="1" lang="en-US" altLang="ja-JP" dirty="0"/>
          </a:p>
          <a:p>
            <a:r>
              <a:rPr kumimoji="1" lang="en-US" altLang="ja-JP" dirty="0"/>
              <a:t>6,14 </a:t>
            </a:r>
            <a:r>
              <a:rPr kumimoji="1" lang="ja-JP" altLang="en-US" dirty="0"/>
              <a:t>は</a:t>
            </a:r>
            <a:r>
              <a:rPr kumimoji="1" lang="en-US" altLang="ja-JP" dirty="0"/>
              <a:t>1</a:t>
            </a:r>
            <a:r>
              <a:rPr kumimoji="1" lang="ja-JP" altLang="en-US" dirty="0"/>
              <a:t>同士の併合、</a:t>
            </a:r>
            <a:endParaRPr kumimoji="1" lang="en-US" altLang="ja-JP" dirty="0"/>
          </a:p>
          <a:p>
            <a:r>
              <a:rPr kumimoji="1" lang="en-US" altLang="ja-JP" dirty="0"/>
              <a:t>9,11 </a:t>
            </a:r>
            <a:r>
              <a:rPr kumimoji="1" lang="ja-JP" altLang="en-US" dirty="0"/>
              <a:t>はドントケアと</a:t>
            </a:r>
            <a:r>
              <a:rPr kumimoji="1" lang="en-US" altLang="ja-JP" dirty="0"/>
              <a:t>1</a:t>
            </a:r>
            <a:r>
              <a:rPr kumimoji="1" lang="ja-JP" altLang="en-US" dirty="0"/>
              <a:t>の併合ですので、△は付けません。</a:t>
            </a:r>
            <a:endParaRPr kumimoji="1" lang="en-US" altLang="ja-JP" dirty="0"/>
          </a:p>
          <a:p>
            <a:r>
              <a:rPr kumimoji="1" lang="en-US" altLang="ja-JP" dirty="0"/>
              <a:t>9,13 </a:t>
            </a:r>
            <a:r>
              <a:rPr kumimoji="1" lang="ja-JP" altLang="en-US" dirty="0"/>
              <a:t>はドントケア同士の併合ですので、△を付けます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34</a:t>
            </a:fld>
            <a:endParaRPr kumimoji="1" lang="ja-JP" altLang="en-US"/>
          </a:p>
        </p:txBody>
      </p:sp>
    </p:spTree>
    <p:extLst>
      <p:ext uri="{BB962C8B-B14F-4D97-AF65-F5344CB8AC3E}">
        <p14:creationId xmlns:p14="http://schemas.microsoft.com/office/powerpoint/2010/main" val="28826526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最小項</a:t>
            </a:r>
            <a:r>
              <a:rPr kumimoji="1" lang="en-US" altLang="ja-JP" dirty="0"/>
              <a:t>2</a:t>
            </a:r>
            <a:r>
              <a:rPr kumimoji="1" lang="ja-JP" altLang="en-US" dirty="0"/>
              <a:t>個組の併合表が完成したら、次は最小項</a:t>
            </a:r>
            <a:r>
              <a:rPr kumimoji="1" lang="en-US" altLang="ja-JP" dirty="0"/>
              <a:t>4</a:t>
            </a:r>
            <a:r>
              <a:rPr kumimoji="1" lang="ja-JP" altLang="en-US" dirty="0"/>
              <a:t>個組の併合表を作ります。</a:t>
            </a:r>
            <a:endParaRPr kumimoji="1" lang="en-US" altLang="ja-JP" dirty="0"/>
          </a:p>
          <a:p>
            <a:r>
              <a:rPr kumimoji="1" lang="ja-JP" altLang="en-US" dirty="0"/>
              <a:t>今度も、全て三角が付いている行を併合した場合には△を付け、</a:t>
            </a:r>
            <a:endParaRPr kumimoji="1" lang="en-US" altLang="ja-JP" dirty="0"/>
          </a:p>
          <a:p>
            <a:r>
              <a:rPr kumimoji="1" lang="ja-JP" altLang="en-US" dirty="0"/>
              <a:t>一つでも三角が無い行がある場合には△は付けません。</a:t>
            </a:r>
            <a:endParaRPr kumimoji="1" lang="en-US" altLang="ja-JP" dirty="0"/>
          </a:p>
          <a:p>
            <a:r>
              <a:rPr kumimoji="1" lang="en-US" altLang="ja-JP" dirty="0"/>
              <a:t>1,5, 1,9, 5,13 9,13 </a:t>
            </a:r>
            <a:r>
              <a:rPr kumimoji="1" lang="ja-JP" altLang="en-US" dirty="0"/>
              <a:t>は全て三角が付いていますので、△</a:t>
            </a:r>
            <a:r>
              <a:rPr kumimoji="1" lang="en-US" altLang="ja-JP" dirty="0"/>
              <a:t>1,5,9,13 </a:t>
            </a:r>
            <a:r>
              <a:rPr kumimoji="1" lang="ja-JP" altLang="en-US" dirty="0"/>
              <a:t>とします。</a:t>
            </a:r>
            <a:endParaRPr kumimoji="1" lang="en-US" altLang="ja-JP" dirty="0"/>
          </a:p>
          <a:p>
            <a:r>
              <a:rPr kumimoji="1" lang="ja-JP" altLang="en-US" dirty="0"/>
              <a:t>それ以外の行、</a:t>
            </a:r>
            <a:r>
              <a:rPr kumimoji="1" lang="en-US" altLang="ja-JP" dirty="0"/>
              <a:t>4,5,12,13  4,6,12,14  9,11,13,15  12,13,14,15  </a:t>
            </a:r>
            <a:r>
              <a:rPr kumimoji="1" lang="ja-JP" altLang="en-US" dirty="0"/>
              <a:t>は</a:t>
            </a:r>
            <a:endParaRPr kumimoji="1" lang="en-US" altLang="ja-JP" dirty="0"/>
          </a:p>
          <a:p>
            <a:r>
              <a:rPr kumimoji="1" lang="ja-JP" altLang="en-US" dirty="0"/>
              <a:t>どれも</a:t>
            </a:r>
            <a:r>
              <a:rPr kumimoji="1" lang="en-US" altLang="ja-JP" dirty="0"/>
              <a:t>1</a:t>
            </a:r>
            <a:r>
              <a:rPr kumimoji="1" lang="ja-JP" altLang="en-US" dirty="0"/>
              <a:t>が一つ以上含まれていますので、三角は付けません。</a:t>
            </a:r>
            <a:endParaRPr kumimoji="1" lang="en-US" altLang="ja-JP" dirty="0"/>
          </a:p>
          <a:p>
            <a:r>
              <a:rPr kumimoji="1" lang="ja-JP" altLang="en-US" dirty="0"/>
              <a:t>併合可能な行は全て併合しましたので、主項欄にチェックが付いていない行が主項になります。</a:t>
            </a:r>
            <a:endParaRPr kumimoji="1" lang="en-US" altLang="ja-JP" dirty="0"/>
          </a:p>
          <a:p>
            <a:r>
              <a:rPr kumimoji="1" lang="ja-JP" altLang="en-US" dirty="0"/>
              <a:t>さて、</a:t>
            </a:r>
            <a:r>
              <a:rPr kumimoji="1" lang="en-US" altLang="ja-JP" dirty="0"/>
              <a:t>1</a:t>
            </a:r>
            <a:r>
              <a:rPr kumimoji="1" lang="ja-JP" altLang="en-US" dirty="0"/>
              <a:t>番上の</a:t>
            </a:r>
            <a:r>
              <a:rPr kumimoji="1" lang="en-US" altLang="ja-JP" dirty="0"/>
              <a:t>1,5,9,13 </a:t>
            </a:r>
            <a:r>
              <a:rPr kumimoji="1" lang="ja-JP" altLang="en-US" dirty="0"/>
              <a:t>には△が付いています。</a:t>
            </a:r>
            <a:endParaRPr kumimoji="1" lang="en-US" altLang="ja-JP" dirty="0"/>
          </a:p>
          <a:p>
            <a:r>
              <a:rPr kumimoji="1" lang="ja-JP" altLang="en-US" dirty="0"/>
              <a:t>三角が付いているというのは、</a:t>
            </a:r>
            <a:r>
              <a:rPr kumimoji="1" lang="en-US" altLang="ja-JP" dirty="0"/>
              <a:t>1,5,9,13 </a:t>
            </a:r>
            <a:r>
              <a:rPr kumimoji="1" lang="ja-JP" altLang="en-US" dirty="0"/>
              <a:t>が全てドントケアである、ということです。</a:t>
            </a:r>
            <a:endParaRPr kumimoji="1" lang="en-US" altLang="ja-JP" dirty="0"/>
          </a:p>
          <a:p>
            <a:r>
              <a:rPr kumimoji="1" lang="ja-JP" altLang="en-US" dirty="0"/>
              <a:t>ドントケアは必要なければ</a:t>
            </a:r>
            <a:r>
              <a:rPr kumimoji="1" lang="en-US" altLang="ja-JP" dirty="0"/>
              <a:t>0</a:t>
            </a:r>
            <a:r>
              <a:rPr kumimoji="1" lang="ja-JP" altLang="en-US" dirty="0"/>
              <a:t>と見なせますので、最後まで三角が付いている行は不要です。</a:t>
            </a:r>
            <a:endParaRPr kumimoji="1" lang="en-US" altLang="ja-JP" dirty="0"/>
          </a:p>
          <a:p>
            <a:r>
              <a:rPr kumimoji="1" lang="ja-JP" altLang="en-US" dirty="0"/>
              <a:t>よって、主項は、下の</a:t>
            </a:r>
            <a:r>
              <a:rPr kumimoji="1" lang="en-US" altLang="ja-JP" dirty="0"/>
              <a:t>4</a:t>
            </a:r>
            <a:r>
              <a:rPr kumimoji="1" lang="ja-JP" altLang="en-US" dirty="0"/>
              <a:t>つ、</a:t>
            </a:r>
            <a:r>
              <a:rPr kumimoji="1" lang="en-US" altLang="ja-JP" dirty="0" err="1"/>
              <a:t>p,q,r,s</a:t>
            </a:r>
            <a:r>
              <a:rPr kumimoji="1" lang="en-US" altLang="ja-JP" dirty="0"/>
              <a:t> </a:t>
            </a:r>
            <a:r>
              <a:rPr kumimoji="1" lang="ja-JP" altLang="en-US" dirty="0"/>
              <a:t>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35</a:t>
            </a:fld>
            <a:endParaRPr kumimoji="1" lang="ja-JP" altLang="en-US"/>
          </a:p>
        </p:txBody>
      </p:sp>
    </p:spTree>
    <p:extLst>
      <p:ext uri="{BB962C8B-B14F-4D97-AF65-F5344CB8AC3E}">
        <p14:creationId xmlns:p14="http://schemas.microsoft.com/office/powerpoint/2010/main" val="748104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主項が求まりましたので、次は主項最小項対応表を作ります。</a:t>
            </a:r>
            <a:endParaRPr kumimoji="1" lang="en-US" altLang="ja-JP" dirty="0"/>
          </a:p>
          <a:p>
            <a:r>
              <a:rPr kumimoji="1" lang="ja-JP" altLang="en-US" dirty="0"/>
              <a:t>さて、ここではドントケアの最小項も入れましたが、</a:t>
            </a:r>
            <a:endParaRPr kumimoji="1" lang="en-US" altLang="ja-JP" dirty="0"/>
          </a:p>
          <a:p>
            <a:r>
              <a:rPr kumimoji="1" lang="ja-JP" altLang="en-US" dirty="0"/>
              <a:t>考えてみればドントケアの最小項は、選択する必要はありません。</a:t>
            </a:r>
            <a:endParaRPr kumimoji="1" lang="en-US" altLang="ja-JP" dirty="0"/>
          </a:p>
          <a:p>
            <a:r>
              <a:rPr kumimoji="1" lang="ja-JP" altLang="en-US" dirty="0"/>
              <a:t>つまり、ドントケアの最小項は、対応表には書く必要は無いわけです。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36</a:t>
            </a:fld>
            <a:endParaRPr kumimoji="1" lang="ja-JP" altLang="en-US"/>
          </a:p>
        </p:txBody>
      </p:sp>
    </p:spTree>
    <p:extLst>
      <p:ext uri="{BB962C8B-B14F-4D97-AF65-F5344CB8AC3E}">
        <p14:creationId xmlns:p14="http://schemas.microsoft.com/office/powerpoint/2010/main" val="17163424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ドントケアの最小項を消すとこちらの表になります。</a:t>
            </a:r>
            <a:endParaRPr kumimoji="1" lang="en-US" altLang="ja-JP" dirty="0"/>
          </a:p>
          <a:p>
            <a:r>
              <a:rPr kumimoji="1" lang="ja-JP" altLang="en-US" dirty="0"/>
              <a:t>ここから先は今までと同じです。</a:t>
            </a:r>
            <a:endParaRPr kumimoji="1" lang="en-US" altLang="ja-JP" dirty="0"/>
          </a:p>
          <a:p>
            <a:r>
              <a:rPr kumimoji="1" lang="ja-JP" altLang="en-US" dirty="0"/>
              <a:t>特異最小項を見つけて、必須主項を求めます。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37</a:t>
            </a:fld>
            <a:endParaRPr kumimoji="1" lang="ja-JP" altLang="en-US"/>
          </a:p>
        </p:txBody>
      </p:sp>
    </p:spTree>
    <p:extLst>
      <p:ext uri="{BB962C8B-B14F-4D97-AF65-F5344CB8AC3E}">
        <p14:creationId xmlns:p14="http://schemas.microsoft.com/office/powerpoint/2010/main" val="23680953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必須主項がカバーする最小項を求めて、選択欄にチェックをいれます。</a:t>
            </a:r>
            <a:endParaRPr kumimoji="1" lang="en-US" altLang="ja-JP" dirty="0"/>
          </a:p>
          <a:p>
            <a:r>
              <a:rPr kumimoji="1" lang="ja-JP" altLang="en-US" dirty="0"/>
              <a:t>すると全ての最小項にチェックが入りますので、これで終了です。</a:t>
            </a:r>
            <a:endParaRPr kumimoji="1" lang="en-US" altLang="ja-JP" dirty="0"/>
          </a:p>
          <a:p>
            <a:r>
              <a:rPr kumimoji="1" lang="ja-JP" altLang="en-US" dirty="0"/>
              <a:t>求めるべき最小積和形は、</a:t>
            </a:r>
            <a:r>
              <a:rPr kumimoji="1" lang="en-US" altLang="ja-JP" dirty="0" err="1"/>
              <a:t>q+r</a:t>
            </a:r>
            <a:r>
              <a:rPr kumimoji="1" lang="en-US" altLang="ja-JP" dirty="0"/>
              <a:t> </a:t>
            </a:r>
            <a:r>
              <a:rPr kumimoji="1" lang="ja-JP" altLang="en-US" dirty="0"/>
              <a:t>で、</a:t>
            </a:r>
            <a:r>
              <a:rPr kumimoji="1" lang="en-US" altLang="ja-JP" dirty="0"/>
              <a:t>X AND Z_ OR W AND Z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38</a:t>
            </a:fld>
            <a:endParaRPr kumimoji="1" lang="ja-JP" altLang="en-US"/>
          </a:p>
        </p:txBody>
      </p:sp>
    </p:spTree>
    <p:extLst>
      <p:ext uri="{BB962C8B-B14F-4D97-AF65-F5344CB8AC3E}">
        <p14:creationId xmlns:p14="http://schemas.microsoft.com/office/powerpoint/2010/main" val="25669957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それでは残りの時間は演習問題をやってみましょう。</a:t>
            </a:r>
            <a:endParaRPr kumimoji="1" lang="en-US" altLang="ja-JP" dirty="0"/>
          </a:p>
          <a:p>
            <a:r>
              <a:rPr kumimoji="1" lang="ja-JP" altLang="en-US" dirty="0"/>
              <a:t>こちらの表で表される論理関数の最小積和形を、</a:t>
            </a:r>
            <a:r>
              <a:rPr kumimoji="1" lang="en-US" altLang="ja-JP" dirty="0"/>
              <a:t>QM</a:t>
            </a:r>
            <a:r>
              <a:rPr kumimoji="1" lang="ja-JP" altLang="en-US" dirty="0"/>
              <a:t>法を用いて求めて下さい。</a:t>
            </a:r>
            <a:endParaRPr kumimoji="1" lang="en-US" altLang="ja-JP" dirty="0"/>
          </a:p>
          <a:p>
            <a:r>
              <a:rPr kumimoji="1" lang="ja-JP" altLang="en-US" dirty="0"/>
              <a:t>皆さんノートにこちらの表を移してください。</a:t>
            </a:r>
            <a:endParaRPr kumimoji="1" lang="en-US" altLang="ja-JP" dirty="0"/>
          </a:p>
          <a:p>
            <a:r>
              <a:rPr kumimoji="1" lang="ja-JP" altLang="en-US" dirty="0"/>
              <a:t>論理回路の公式ページ、および </a:t>
            </a:r>
            <a:r>
              <a:rPr kumimoji="1" lang="en-US" altLang="ja-JP" dirty="0"/>
              <a:t>Google Classroom </a:t>
            </a:r>
            <a:r>
              <a:rPr kumimoji="1" lang="ja-JP" altLang="en-US" dirty="0"/>
              <a:t>の</a:t>
            </a:r>
            <a:endParaRPr kumimoji="1" lang="en-US" altLang="ja-JP" dirty="0"/>
          </a:p>
          <a:p>
            <a:r>
              <a:rPr kumimoji="1" lang="ja-JP" altLang="en-US" dirty="0"/>
              <a:t>第</a:t>
            </a:r>
            <a:r>
              <a:rPr kumimoji="1" lang="en-US" altLang="ja-JP" dirty="0"/>
              <a:t>7</a:t>
            </a:r>
            <a:r>
              <a:rPr kumimoji="1" lang="ja-JP" altLang="en-US" dirty="0"/>
              <a:t>回講義資料に、今回の演習問題の </a:t>
            </a:r>
            <a:r>
              <a:rPr kumimoji="1" lang="en-US" altLang="ja-JP" dirty="0"/>
              <a:t>pdf </a:t>
            </a:r>
            <a:r>
              <a:rPr kumimoji="1" lang="ja-JP" altLang="en-US" dirty="0"/>
              <a:t>ファイルを置いていますので、必要なら</a:t>
            </a:r>
            <a:endParaRPr kumimoji="1" lang="en-US" altLang="ja-JP" dirty="0"/>
          </a:p>
          <a:p>
            <a:r>
              <a:rPr kumimoji="1" lang="ja-JP" altLang="en-US" dirty="0"/>
              <a:t>そちらをダウンロードしてください。</a:t>
            </a:r>
            <a:endParaRPr kumimoji="1" lang="en-US" altLang="ja-JP" dirty="0"/>
          </a:p>
          <a:p>
            <a:r>
              <a:rPr kumimoji="1" lang="ja-JP" altLang="en-US" dirty="0"/>
              <a:t>真理値表から、関数 </a:t>
            </a:r>
            <a:r>
              <a:rPr kumimoji="1" lang="en-US" altLang="ja-JP" dirty="0"/>
              <a:t>f </a:t>
            </a:r>
            <a:r>
              <a:rPr kumimoji="1" lang="ja-JP" altLang="en-US" dirty="0"/>
              <a:t>の値が</a:t>
            </a:r>
            <a:r>
              <a:rPr kumimoji="1" lang="en-US" altLang="ja-JP" dirty="0"/>
              <a:t>1</a:t>
            </a:r>
            <a:r>
              <a:rPr kumimoji="1" lang="ja-JP" altLang="en-US" dirty="0"/>
              <a:t>になる最小項を抜き出し、</a:t>
            </a:r>
            <a:endParaRPr kumimoji="1" lang="en-US" altLang="ja-JP" dirty="0"/>
          </a:p>
          <a:p>
            <a:r>
              <a:rPr kumimoji="1" lang="en-US" altLang="ja-JP" dirty="0"/>
              <a:t>1</a:t>
            </a:r>
            <a:r>
              <a:rPr kumimoji="1" lang="ja-JP" altLang="en-US" dirty="0"/>
              <a:t>の個数でグループ分けしてください。</a:t>
            </a:r>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39</a:t>
            </a:fld>
            <a:endParaRPr kumimoji="1" lang="ja-JP" altLang="en-US"/>
          </a:p>
        </p:txBody>
      </p:sp>
    </p:spTree>
    <p:extLst>
      <p:ext uri="{BB962C8B-B14F-4D97-AF65-F5344CB8AC3E}">
        <p14:creationId xmlns:p14="http://schemas.microsoft.com/office/powerpoint/2010/main" val="75285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a:t>
            </a:r>
            <a:r>
              <a:rPr kumimoji="1" lang="en-US" altLang="ja-JP" dirty="0"/>
              <a:t>5</a:t>
            </a:r>
            <a:r>
              <a:rPr kumimoji="1" lang="ja-JP" altLang="en-US" dirty="0"/>
              <a:t>変数関数の最小積和形を、</a:t>
            </a:r>
            <a:endParaRPr kumimoji="1" lang="en-US" altLang="ja-JP" dirty="0"/>
          </a:p>
          <a:p>
            <a:r>
              <a:rPr kumimoji="1" lang="ja-JP" altLang="en-US" dirty="0"/>
              <a:t>改めて </a:t>
            </a:r>
            <a:r>
              <a:rPr kumimoji="1" lang="en-US" altLang="ja-JP" dirty="0"/>
              <a:t>QM </a:t>
            </a:r>
            <a:r>
              <a:rPr kumimoji="1" lang="ja-JP" altLang="en-US" dirty="0"/>
              <a:t>法で求めてみましょう。</a:t>
            </a:r>
            <a:endParaRPr kumimoji="1" lang="en-US" altLang="ja-JP" dirty="0"/>
          </a:p>
          <a:p>
            <a:r>
              <a:rPr kumimoji="1" lang="ja-JP" altLang="en-US" dirty="0"/>
              <a:t>最小項を、</a:t>
            </a:r>
            <a:r>
              <a:rPr kumimoji="1" lang="en-US" altLang="ja-JP" dirty="0"/>
              <a:t>1</a:t>
            </a:r>
            <a:r>
              <a:rPr kumimoji="1" lang="ja-JP" altLang="en-US" dirty="0"/>
              <a:t>の個数によってグループ分けすると、このようになります。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a:t>
            </a:fld>
            <a:endParaRPr kumimoji="1" lang="ja-JP" altLang="en-US"/>
          </a:p>
        </p:txBody>
      </p:sp>
    </p:spTree>
    <p:extLst>
      <p:ext uri="{BB962C8B-B14F-4D97-AF65-F5344CB8AC3E}">
        <p14:creationId xmlns:p14="http://schemas.microsoft.com/office/powerpoint/2010/main" val="35676496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ノートにこのような表を書いてください。</a:t>
            </a:r>
            <a:endParaRPr kumimoji="1" lang="en-US" altLang="ja-JP" dirty="0"/>
          </a:p>
          <a:p>
            <a:r>
              <a:rPr kumimoji="1" lang="ja-JP" altLang="en-US" dirty="0"/>
              <a:t>最小項を</a:t>
            </a:r>
            <a:r>
              <a:rPr kumimoji="1" lang="en-US" altLang="ja-JP" dirty="0"/>
              <a:t>1</a:t>
            </a:r>
            <a:r>
              <a:rPr kumimoji="1" lang="ja-JP" altLang="en-US" dirty="0"/>
              <a:t>の個数でグループ分けし、</a:t>
            </a:r>
            <a:r>
              <a:rPr kumimoji="1" lang="en-US" altLang="ja-JP" dirty="0"/>
              <a:t>1</a:t>
            </a:r>
            <a:r>
              <a:rPr kumimoji="1" lang="ja-JP" altLang="en-US" dirty="0"/>
              <a:t>の個数が少ないものから順に</a:t>
            </a:r>
            <a:endParaRPr kumimoji="1" lang="en-US" altLang="ja-JP" dirty="0"/>
          </a:p>
          <a:p>
            <a:r>
              <a:rPr kumimoji="1" lang="ja-JP" altLang="en-US" dirty="0"/>
              <a:t>表に書き込んでください。</a:t>
            </a:r>
            <a:endParaRPr kumimoji="1" lang="en-US" altLang="ja-JP" dirty="0"/>
          </a:p>
          <a:p>
            <a:r>
              <a:rPr kumimoji="1" lang="en-US" altLang="ja-JP" dirty="0"/>
              <a:t>1</a:t>
            </a:r>
            <a:r>
              <a:rPr kumimoji="1" lang="ja-JP" altLang="en-US" dirty="0"/>
              <a:t>の少ないものから並べると、上から順に、</a:t>
            </a:r>
            <a:endParaRPr kumimoji="1" lang="en-US" altLang="ja-JP" dirty="0"/>
          </a:p>
          <a:p>
            <a:r>
              <a:rPr kumimoji="1" lang="en-US" altLang="ja-JP" dirty="0"/>
              <a:t> 0  0000</a:t>
            </a:r>
          </a:p>
          <a:p>
            <a:r>
              <a:rPr kumimoji="1" lang="en-US" altLang="ja-JP" dirty="0"/>
              <a:t> 4  0100</a:t>
            </a:r>
          </a:p>
          <a:p>
            <a:r>
              <a:rPr kumimoji="1" lang="en-US" altLang="ja-JP" dirty="0"/>
              <a:t> 5  0101</a:t>
            </a:r>
          </a:p>
          <a:p>
            <a:r>
              <a:rPr kumimoji="1" lang="en-US" altLang="ja-JP" dirty="0"/>
              <a:t>10 1010</a:t>
            </a:r>
          </a:p>
          <a:p>
            <a:r>
              <a:rPr kumimoji="1" lang="en-US" altLang="ja-JP" dirty="0"/>
              <a:t>11 1011</a:t>
            </a:r>
          </a:p>
          <a:p>
            <a:r>
              <a:rPr kumimoji="1" lang="en-US" altLang="ja-JP" dirty="0"/>
              <a:t>13 1101</a:t>
            </a:r>
          </a:p>
          <a:p>
            <a:r>
              <a:rPr kumimoji="1" lang="en-US" altLang="ja-JP" dirty="0"/>
              <a:t>15 1111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となります。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ちなみに、これらの最小項は、カルノー図では下の位置に対応しています。</a:t>
            </a: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40</a:t>
            </a:fld>
            <a:endParaRPr kumimoji="1" lang="ja-JP" altLang="en-US"/>
          </a:p>
        </p:txBody>
      </p:sp>
    </p:spTree>
    <p:extLst>
      <p:ext uri="{BB962C8B-B14F-4D97-AF65-F5344CB8AC3E}">
        <p14:creationId xmlns:p14="http://schemas.microsoft.com/office/powerpoint/2010/main" val="36339310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次は隣り合うグループの間で、併合できる行を探します。</a:t>
            </a:r>
            <a:endParaRPr kumimoji="1" lang="en-US" altLang="ja-JP" dirty="0"/>
          </a:p>
          <a:p>
            <a:r>
              <a:rPr kumimoji="1" lang="ja-JP" altLang="en-US" dirty="0"/>
              <a:t>併合できる行は、どこか</a:t>
            </a:r>
            <a:r>
              <a:rPr kumimoji="1" lang="en-US" altLang="ja-JP" dirty="0"/>
              <a:t>1</a:t>
            </a:r>
            <a:r>
              <a:rPr kumimoji="1" lang="ja-JP" altLang="en-US" dirty="0"/>
              <a:t>ビットだけが異なる行です。</a:t>
            </a:r>
            <a:endParaRPr kumimoji="1" lang="en-US" altLang="ja-JP" dirty="0"/>
          </a:p>
          <a:p>
            <a:r>
              <a:rPr kumimoji="1" lang="ja-JP" altLang="en-US" dirty="0"/>
              <a:t>まずは</a:t>
            </a:r>
            <a:r>
              <a:rPr kumimoji="1" lang="en-US" altLang="ja-JP" dirty="0"/>
              <a:t>1</a:t>
            </a:r>
            <a:r>
              <a:rPr kumimoji="1" lang="ja-JP" altLang="en-US" dirty="0"/>
              <a:t>が</a:t>
            </a:r>
            <a:r>
              <a:rPr kumimoji="1" lang="en-US" altLang="ja-JP" dirty="0"/>
              <a:t>0</a:t>
            </a:r>
            <a:r>
              <a:rPr kumimoji="1" lang="ja-JP" altLang="en-US" dirty="0"/>
              <a:t>個のグループと、</a:t>
            </a:r>
            <a:r>
              <a:rPr kumimoji="1" lang="en-US" altLang="ja-JP" dirty="0"/>
              <a:t>1</a:t>
            </a:r>
            <a:r>
              <a:rPr kumimoji="1" lang="ja-JP" altLang="en-US" dirty="0"/>
              <a:t>が</a:t>
            </a:r>
            <a:r>
              <a:rPr kumimoji="1" lang="en-US" altLang="ja-JP" dirty="0"/>
              <a:t>1</a:t>
            </a:r>
            <a:r>
              <a:rPr kumimoji="1" lang="ja-JP" altLang="en-US" dirty="0"/>
              <a:t>個のグループの間で併合できる行を探し、</a:t>
            </a:r>
            <a:endParaRPr kumimoji="1" lang="en-US" altLang="ja-JP" dirty="0"/>
          </a:p>
          <a:p>
            <a:r>
              <a:rPr kumimoji="1" lang="ja-JP" altLang="en-US" dirty="0"/>
              <a:t>併合できれば新しい表に書き込んでください。</a:t>
            </a:r>
            <a:endParaRPr kumimoji="1" lang="en-US" altLang="ja-JP" dirty="0"/>
          </a:p>
          <a:p>
            <a:r>
              <a:rPr kumimoji="1" lang="ja-JP" altLang="en-US" dirty="0"/>
              <a:t>まずは </a:t>
            </a:r>
            <a:r>
              <a:rPr kumimoji="1" lang="en-US" altLang="ja-JP" dirty="0"/>
              <a:t>0 0000 </a:t>
            </a:r>
            <a:r>
              <a:rPr kumimoji="1" lang="ja-JP" altLang="en-US" dirty="0"/>
              <a:t>と併合できる行を探しましょう。</a:t>
            </a:r>
            <a:endParaRPr kumimoji="1" lang="en-US" altLang="ja-JP" dirty="0"/>
          </a:p>
          <a:p>
            <a:r>
              <a:rPr kumimoji="1" lang="ja-JP" altLang="en-US" dirty="0"/>
              <a:t>すると、</a:t>
            </a:r>
            <a:r>
              <a:rPr kumimoji="1" lang="en-US" altLang="ja-JP" dirty="0"/>
              <a:t> 4 0100 </a:t>
            </a:r>
            <a:r>
              <a:rPr kumimoji="1" lang="ja-JP" altLang="en-US" dirty="0"/>
              <a:t>が </a:t>
            </a:r>
            <a:r>
              <a:rPr kumimoji="1" lang="en-US" altLang="ja-JP" dirty="0"/>
              <a:t>B </a:t>
            </a:r>
            <a:r>
              <a:rPr kumimoji="1" lang="ja-JP" altLang="en-US" dirty="0"/>
              <a:t>のビットのみ異なりますので併合できます。</a:t>
            </a:r>
            <a:endParaRPr kumimoji="1" lang="en-US" altLang="ja-JP" dirty="0"/>
          </a:p>
          <a:p>
            <a:r>
              <a:rPr kumimoji="1" lang="ja-JP" altLang="en-US" dirty="0"/>
              <a:t>新しい表に </a:t>
            </a:r>
            <a:r>
              <a:rPr kumimoji="1" lang="en-US" altLang="ja-JP" dirty="0"/>
              <a:t>0,4 0-00 </a:t>
            </a:r>
            <a:r>
              <a:rPr kumimoji="1" lang="ja-JP" altLang="en-US" dirty="0"/>
              <a:t>と書き込み、</a:t>
            </a:r>
            <a:r>
              <a:rPr kumimoji="1" lang="en-US" altLang="ja-JP" dirty="0"/>
              <a:t>0</a:t>
            </a:r>
            <a:r>
              <a:rPr kumimoji="1" lang="ja-JP" altLang="en-US" dirty="0"/>
              <a:t>と</a:t>
            </a:r>
            <a:r>
              <a:rPr kumimoji="1" lang="en-US" altLang="ja-JP" dirty="0"/>
              <a:t>4</a:t>
            </a:r>
            <a:r>
              <a:rPr kumimoji="1" lang="ja-JP" altLang="en-US" dirty="0"/>
              <a:t>の主項の欄にチェックを入れます。</a:t>
            </a:r>
            <a:endParaRPr kumimoji="1" lang="en-US" altLang="ja-JP" dirty="0"/>
          </a:p>
          <a:p>
            <a:r>
              <a:rPr kumimoji="1" lang="ja-JP" altLang="en-US" dirty="0"/>
              <a:t>これはカルノー図では、左上の</a:t>
            </a:r>
            <a:r>
              <a:rPr kumimoji="1" lang="en-US" altLang="ja-JP" dirty="0"/>
              <a:t>2</a:t>
            </a:r>
            <a:r>
              <a:rPr kumimoji="1" lang="ja-JP" altLang="en-US" dirty="0"/>
              <a:t>つのマスを、横</a:t>
            </a:r>
            <a:r>
              <a:rPr kumimoji="1" lang="en-US" altLang="ja-JP" dirty="0"/>
              <a:t>2</a:t>
            </a:r>
            <a:r>
              <a:rPr kumimoji="1" lang="ja-JP" altLang="en-US" dirty="0"/>
              <a:t>縦</a:t>
            </a:r>
            <a:r>
              <a:rPr kumimoji="1" lang="en-US" altLang="ja-JP" dirty="0"/>
              <a:t>1</a:t>
            </a:r>
            <a:r>
              <a:rPr kumimoji="1" lang="ja-JP" altLang="en-US" dirty="0"/>
              <a:t>の長方形で囲むことに対応します。</a:t>
            </a:r>
            <a:endParaRPr kumimoji="1" lang="en-US" altLang="ja-JP" dirty="0"/>
          </a:p>
          <a:p>
            <a:r>
              <a:rPr kumimoji="1" lang="ja-JP" altLang="en-US" dirty="0"/>
              <a:t>続いて、</a:t>
            </a:r>
            <a:r>
              <a:rPr kumimoji="1" lang="en-US" altLang="ja-JP" dirty="0"/>
              <a:t>1</a:t>
            </a:r>
            <a:r>
              <a:rPr kumimoji="1" lang="ja-JP" altLang="en-US" dirty="0"/>
              <a:t>が</a:t>
            </a:r>
            <a:r>
              <a:rPr kumimoji="1" lang="en-US" altLang="ja-JP" dirty="0"/>
              <a:t>1</a:t>
            </a:r>
            <a:r>
              <a:rPr kumimoji="1" lang="ja-JP" altLang="en-US" dirty="0"/>
              <a:t>個のグループと、</a:t>
            </a:r>
            <a:r>
              <a:rPr kumimoji="1" lang="en-US" altLang="ja-JP" dirty="0"/>
              <a:t>1</a:t>
            </a:r>
            <a:r>
              <a:rPr kumimoji="1" lang="ja-JP" altLang="en-US" dirty="0"/>
              <a:t>が</a:t>
            </a:r>
            <a:r>
              <a:rPr kumimoji="1" lang="en-US" altLang="ja-JP" dirty="0"/>
              <a:t>2</a:t>
            </a:r>
            <a:r>
              <a:rPr kumimoji="1" lang="ja-JP" altLang="en-US" dirty="0"/>
              <a:t>個のグループの間で併合できる行を探します。</a:t>
            </a:r>
            <a:endParaRPr kumimoji="1" lang="en-US" altLang="ja-JP" dirty="0"/>
          </a:p>
          <a:p>
            <a:r>
              <a:rPr kumimoji="1" lang="ja-JP" altLang="en-US" dirty="0"/>
              <a:t>すると、</a:t>
            </a:r>
            <a:r>
              <a:rPr kumimoji="1" lang="en-US" altLang="ja-JP" dirty="0"/>
              <a:t>4 0100 </a:t>
            </a:r>
            <a:r>
              <a:rPr kumimoji="1" lang="ja-JP" altLang="en-US" dirty="0"/>
              <a:t>と </a:t>
            </a:r>
            <a:r>
              <a:rPr kumimoji="1" lang="en-US" altLang="ja-JP" dirty="0"/>
              <a:t>5 0101 </a:t>
            </a:r>
            <a:r>
              <a:rPr kumimoji="1" lang="ja-JP" altLang="en-US" dirty="0"/>
              <a:t>が </a:t>
            </a:r>
            <a:r>
              <a:rPr kumimoji="1" lang="en-US" altLang="ja-JP" dirty="0"/>
              <a:t>D </a:t>
            </a:r>
            <a:r>
              <a:rPr kumimoji="1" lang="ja-JP" altLang="en-US" dirty="0"/>
              <a:t>のビットのみ異なりますので併合できます。</a:t>
            </a:r>
            <a:endParaRPr kumimoji="1" lang="en-US" altLang="ja-JP" dirty="0"/>
          </a:p>
          <a:p>
            <a:r>
              <a:rPr kumimoji="1" lang="ja-JP" altLang="en-US" dirty="0"/>
              <a:t>新しい表に </a:t>
            </a:r>
            <a:r>
              <a:rPr kumimoji="1" lang="en-US" altLang="ja-JP" dirty="0"/>
              <a:t>4,5 010- </a:t>
            </a:r>
            <a:r>
              <a:rPr kumimoji="1" lang="ja-JP" altLang="en-US" dirty="0"/>
              <a:t>と書き込み、</a:t>
            </a:r>
            <a:r>
              <a:rPr kumimoji="1" lang="en-US" altLang="ja-JP" dirty="0"/>
              <a:t>4</a:t>
            </a:r>
            <a:r>
              <a:rPr kumimoji="1" lang="ja-JP" altLang="en-US" dirty="0"/>
              <a:t>と</a:t>
            </a:r>
            <a:r>
              <a:rPr kumimoji="1" lang="en-US" altLang="ja-JP" dirty="0"/>
              <a:t>5</a:t>
            </a:r>
            <a:r>
              <a:rPr kumimoji="1" lang="ja-JP" altLang="en-US" dirty="0"/>
              <a:t>の主項の欄にチェックを入れます。</a:t>
            </a:r>
            <a:endParaRPr kumimoji="1" lang="en-US" altLang="ja-JP" dirty="0"/>
          </a:p>
          <a:p>
            <a:r>
              <a:rPr kumimoji="1" lang="ja-JP" altLang="en-US" dirty="0"/>
              <a:t>以下同様に、併合可能な行を併合していくと、</a:t>
            </a:r>
            <a:endParaRPr kumimoji="1" lang="en-US" altLang="ja-JP" dirty="0"/>
          </a:p>
          <a:p>
            <a:r>
              <a:rPr kumimoji="1" lang="en-US" altLang="ja-JP" dirty="0"/>
              <a:t>5,13</a:t>
            </a:r>
          </a:p>
          <a:p>
            <a:r>
              <a:rPr kumimoji="1" lang="en-US" altLang="ja-JP" dirty="0"/>
              <a:t>10,11,</a:t>
            </a:r>
          </a:p>
          <a:p>
            <a:r>
              <a:rPr kumimoji="1" lang="en-US" altLang="ja-JP" dirty="0"/>
              <a:t>11,15</a:t>
            </a:r>
          </a:p>
          <a:p>
            <a:r>
              <a:rPr kumimoji="1" lang="en-US" altLang="ja-JP" dirty="0"/>
              <a:t>13,15</a:t>
            </a:r>
          </a:p>
          <a:p>
            <a:r>
              <a:rPr kumimoji="1" lang="ja-JP" altLang="en-US" dirty="0"/>
              <a:t>となります。</a:t>
            </a:r>
            <a:endParaRPr kumimoji="1" lang="en-US" altLang="ja-JP" dirty="0"/>
          </a:p>
          <a:p>
            <a:r>
              <a:rPr kumimoji="1" lang="ja-JP" altLang="en-US" dirty="0"/>
              <a:t>これ以上併合できませんので、これで終了です。</a:t>
            </a:r>
            <a:endParaRPr kumimoji="1" lang="en-US" altLang="ja-JP" dirty="0"/>
          </a:p>
          <a:p>
            <a:r>
              <a:rPr kumimoji="1" lang="ja-JP" altLang="en-US" dirty="0"/>
              <a:t>主項欄にチェックが付かなかったものが主項です。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41</a:t>
            </a:fld>
            <a:endParaRPr kumimoji="1" lang="ja-JP" altLang="en-US"/>
          </a:p>
        </p:txBody>
      </p:sp>
    </p:spTree>
    <p:extLst>
      <p:ext uri="{BB962C8B-B14F-4D97-AF65-F5344CB8AC3E}">
        <p14:creationId xmlns:p14="http://schemas.microsoft.com/office/powerpoint/2010/main" val="16333593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主項が求まりましたので、次は必要な主項を求めます。</a:t>
            </a:r>
            <a:endParaRPr kumimoji="1" lang="en-US" altLang="ja-JP" dirty="0"/>
          </a:p>
          <a:p>
            <a:r>
              <a:rPr kumimoji="1" lang="ja-JP" altLang="en-US" dirty="0"/>
              <a:t>まず主項最小項対応表を作成します。</a:t>
            </a:r>
            <a:endParaRPr kumimoji="1" lang="en-US" altLang="ja-JP" dirty="0"/>
          </a:p>
          <a:p>
            <a:r>
              <a:rPr kumimoji="1" lang="ja-JP" altLang="en-US" dirty="0"/>
              <a:t>縦軸に主項、横軸に最小項を書いてください。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主項は、</a:t>
            </a:r>
            <a:r>
              <a:rPr kumimoji="1" lang="en-US" altLang="ja-JP" dirty="0"/>
              <a:t>0,4  0,5  5,13  10,11  11,15  13,15  </a:t>
            </a:r>
            <a:r>
              <a:rPr kumimoji="1" lang="ja-JP" altLang="en-US" dirty="0"/>
              <a:t>の</a:t>
            </a:r>
            <a:r>
              <a:rPr kumimoji="1" lang="en-US" altLang="ja-JP" dirty="0"/>
              <a:t>6</a:t>
            </a:r>
            <a:r>
              <a:rPr kumimoji="1" lang="ja-JP" altLang="en-US" dirty="0"/>
              <a:t>つです。</a:t>
            </a:r>
            <a:endParaRPr kumimoji="1" lang="en-US" altLang="ja-JP" dirty="0"/>
          </a:p>
          <a:p>
            <a:r>
              <a:rPr kumimoji="1" lang="ja-JP" altLang="en-US" dirty="0"/>
              <a:t>最小項は、</a:t>
            </a:r>
            <a:r>
              <a:rPr kumimoji="1" lang="en-US" altLang="ja-JP" dirty="0"/>
              <a:t>0,4,5,10,11,13,15</a:t>
            </a:r>
            <a:r>
              <a:rPr kumimoji="1" lang="ja-JP" altLang="en-US" dirty="0"/>
              <a:t>です。</a:t>
            </a:r>
            <a:endParaRPr kumimoji="1" lang="en-US" altLang="ja-JP" dirty="0"/>
          </a:p>
          <a:p>
            <a:r>
              <a:rPr kumimoji="1" lang="ja-JP" altLang="en-US" dirty="0"/>
              <a:t>各主項が包含する最小項に丸を付けてください。</a:t>
            </a:r>
            <a:endParaRPr kumimoji="1" lang="en-US" altLang="ja-JP" dirty="0"/>
          </a:p>
          <a:p>
            <a:r>
              <a:rPr kumimoji="1" lang="ja-JP" altLang="en-US" dirty="0"/>
              <a:t>丸を付けるとこうなります。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42</a:t>
            </a:fld>
            <a:endParaRPr kumimoji="1" lang="ja-JP" altLang="en-US"/>
          </a:p>
        </p:txBody>
      </p:sp>
    </p:spTree>
    <p:extLst>
      <p:ext uri="{BB962C8B-B14F-4D97-AF65-F5344CB8AC3E}">
        <p14:creationId xmlns:p14="http://schemas.microsoft.com/office/powerpoint/2010/main" val="41001408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最小項を記入したら、次は特異最小項を求めます。</a:t>
            </a:r>
            <a:endParaRPr kumimoji="1" lang="en-US" altLang="ja-JP" dirty="0"/>
          </a:p>
          <a:p>
            <a:r>
              <a:rPr kumimoji="1" lang="ja-JP" altLang="en-US" dirty="0"/>
              <a:t>各最小項を下方向に見て、縦に１つしか丸が無ければ、その丸を二重丸に書き換えます。</a:t>
            </a:r>
            <a:endParaRPr kumimoji="1" lang="en-US" altLang="ja-JP" dirty="0"/>
          </a:p>
          <a:p>
            <a:r>
              <a:rPr kumimoji="1" lang="ja-JP" altLang="en-US" dirty="0"/>
              <a:t>最小項 </a:t>
            </a:r>
            <a:r>
              <a:rPr kumimoji="1" lang="en-US" altLang="ja-JP" dirty="0"/>
              <a:t>0 </a:t>
            </a:r>
            <a:r>
              <a:rPr kumimoji="1" lang="ja-JP" altLang="en-US" dirty="0"/>
              <a:t>は丸が一つしかありませんので、二重丸に書き換えます。</a:t>
            </a:r>
            <a:endParaRPr kumimoji="1" lang="en-US" altLang="ja-JP" dirty="0"/>
          </a:p>
          <a:p>
            <a:r>
              <a:rPr kumimoji="1" lang="ja-JP" altLang="en-US" dirty="0"/>
              <a:t>同様に、最小項 </a:t>
            </a:r>
            <a:r>
              <a:rPr kumimoji="1" lang="en-US" altLang="ja-JP" dirty="0"/>
              <a:t>10 </a:t>
            </a:r>
            <a:r>
              <a:rPr kumimoji="1" lang="ja-JP" altLang="en-US" dirty="0"/>
              <a:t>も二重丸に書き換えます。</a:t>
            </a:r>
            <a:endParaRPr kumimoji="1" lang="en-US" altLang="ja-JP" dirty="0"/>
          </a:p>
          <a:p>
            <a:r>
              <a:rPr kumimoji="1" lang="ja-JP" altLang="en-US" dirty="0"/>
              <a:t>特異最小項が求まりましたので、必須主項を求めます。</a:t>
            </a:r>
            <a:endParaRPr kumimoji="1" lang="en-US" altLang="ja-JP" dirty="0"/>
          </a:p>
          <a:p>
            <a:r>
              <a:rPr kumimoji="1" lang="ja-JP" altLang="en-US" dirty="0"/>
              <a:t>二重丸があれば、その右の必須欄にチェックを入れます。</a:t>
            </a:r>
            <a:endParaRPr kumimoji="1" lang="en-US" altLang="ja-JP" dirty="0"/>
          </a:p>
          <a:p>
            <a:r>
              <a:rPr kumimoji="1" lang="ja-JP" altLang="en-US" dirty="0"/>
              <a:t>最小項 </a:t>
            </a:r>
            <a:r>
              <a:rPr kumimoji="1" lang="en-US" altLang="ja-JP" dirty="0"/>
              <a:t>0 </a:t>
            </a:r>
            <a:r>
              <a:rPr kumimoji="1" lang="ja-JP" altLang="en-US" dirty="0"/>
              <a:t>が特異最小項ですので、主項 </a:t>
            </a:r>
            <a:r>
              <a:rPr kumimoji="1" lang="en-US" altLang="ja-JP" dirty="0"/>
              <a:t>p </a:t>
            </a:r>
            <a:r>
              <a:rPr kumimoji="1" lang="ja-JP" altLang="en-US" dirty="0"/>
              <a:t>の必須欄にチェックを入れます。</a:t>
            </a:r>
            <a:endParaRPr kumimoji="1" lang="en-US" altLang="ja-JP" dirty="0"/>
          </a:p>
          <a:p>
            <a:r>
              <a:rPr kumimoji="1" lang="ja-JP" altLang="en-US" dirty="0"/>
              <a:t>同様に、主項 </a:t>
            </a:r>
            <a:r>
              <a:rPr kumimoji="1" lang="en-US" altLang="ja-JP" dirty="0"/>
              <a:t>s </a:t>
            </a:r>
            <a:r>
              <a:rPr kumimoji="1" lang="ja-JP" altLang="en-US" dirty="0"/>
              <a:t>の必須欄にチェックを入れます。</a:t>
            </a:r>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43</a:t>
            </a:fld>
            <a:endParaRPr kumimoji="1" lang="ja-JP" altLang="en-US"/>
          </a:p>
        </p:txBody>
      </p:sp>
    </p:spTree>
    <p:extLst>
      <p:ext uri="{BB962C8B-B14F-4D97-AF65-F5344CB8AC3E}">
        <p14:creationId xmlns:p14="http://schemas.microsoft.com/office/powerpoint/2010/main" val="3407321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必須主項が求まったら、必須主項が包含している最小項を決定します。</a:t>
            </a:r>
            <a:endParaRPr kumimoji="1" lang="en-US" altLang="ja-JP" dirty="0"/>
          </a:p>
          <a:p>
            <a:r>
              <a:rPr kumimoji="1" lang="ja-JP" altLang="en-US" dirty="0"/>
              <a:t>必須のチェック欄から左へ見ていき、丸か二重丸があれば、その下の選択欄にチェックを入れます。</a:t>
            </a:r>
            <a:endParaRPr kumimoji="1" lang="en-US" altLang="ja-JP" dirty="0"/>
          </a:p>
          <a:p>
            <a:r>
              <a:rPr kumimoji="1" lang="ja-JP" altLang="en-US" dirty="0"/>
              <a:t>すると、最小項 </a:t>
            </a:r>
            <a:r>
              <a:rPr kumimoji="1" lang="en-US" altLang="ja-JP" dirty="0"/>
              <a:t>0,410,11 </a:t>
            </a:r>
            <a:r>
              <a:rPr kumimoji="1" lang="ja-JP" altLang="en-US" dirty="0"/>
              <a:t>にチェックが入ります。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44</a:t>
            </a:fld>
            <a:endParaRPr kumimoji="1" lang="ja-JP" altLang="en-US"/>
          </a:p>
        </p:txBody>
      </p:sp>
    </p:spTree>
    <p:extLst>
      <p:ext uri="{BB962C8B-B14F-4D97-AF65-F5344CB8AC3E}">
        <p14:creationId xmlns:p14="http://schemas.microsoft.com/office/powerpoint/2010/main" val="14633813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次は表を縮小します。</a:t>
            </a:r>
            <a:endParaRPr kumimoji="1" lang="en-US" altLang="ja-JP" dirty="0"/>
          </a:p>
          <a:p>
            <a:r>
              <a:rPr kumimoji="1" lang="ja-JP" altLang="en-US" dirty="0"/>
              <a:t>今選択欄にチェックの入っている最小項はも要りませんので、表から削除します。</a:t>
            </a:r>
            <a:endParaRPr kumimoji="1" lang="en-US" altLang="ja-JP" dirty="0"/>
          </a:p>
          <a:p>
            <a:r>
              <a:rPr kumimoji="1" lang="en-US" altLang="ja-JP" dirty="0"/>
              <a:t>0,4,10,11 </a:t>
            </a:r>
            <a:r>
              <a:rPr kumimoji="1" lang="ja-JP" altLang="en-US" dirty="0"/>
              <a:t>を削除し、</a:t>
            </a:r>
            <a:r>
              <a:rPr kumimoji="1" lang="en-US" altLang="ja-JP" dirty="0"/>
              <a:t>5,13,15 </a:t>
            </a:r>
            <a:r>
              <a:rPr kumimoji="1" lang="ja-JP" altLang="en-US" dirty="0"/>
              <a:t>だけの表を書いてください。</a:t>
            </a:r>
            <a:endParaRPr kumimoji="1" lang="en-US" altLang="ja-JP" dirty="0"/>
          </a:p>
          <a:p>
            <a:r>
              <a:rPr kumimoji="1" lang="ja-JP" altLang="en-US" dirty="0"/>
              <a:t>すると、表が横方向に縮まります。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45</a:t>
            </a:fld>
            <a:endParaRPr kumimoji="1" lang="ja-JP" altLang="en-US"/>
          </a:p>
        </p:txBody>
      </p:sp>
    </p:spTree>
    <p:extLst>
      <p:ext uri="{BB962C8B-B14F-4D97-AF65-F5344CB8AC3E}">
        <p14:creationId xmlns:p14="http://schemas.microsoft.com/office/powerpoint/2010/main" val="36457899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表が横方向に縮んだら、次は他の主項に包含される主項が無いか調べます。</a:t>
            </a:r>
            <a:endParaRPr kumimoji="1" lang="en-US" altLang="ja-JP" dirty="0"/>
          </a:p>
          <a:p>
            <a:r>
              <a:rPr kumimoji="1" lang="ja-JP" altLang="en-US" dirty="0"/>
              <a:t>包含されるとは、丸の付いている全ての最小項が、他の主項に含まれている、ということです。</a:t>
            </a:r>
            <a:endParaRPr kumimoji="1" lang="en-US" altLang="ja-JP" dirty="0"/>
          </a:p>
          <a:p>
            <a:r>
              <a:rPr kumimoji="1" lang="ja-JP" altLang="en-US" dirty="0"/>
              <a:t>主項 </a:t>
            </a:r>
            <a:r>
              <a:rPr kumimoji="1" lang="en-US" altLang="ja-JP" dirty="0"/>
              <a:t>q </a:t>
            </a:r>
            <a:r>
              <a:rPr kumimoji="1" lang="ja-JP" altLang="en-US" dirty="0"/>
              <a:t>は、最小項 </a:t>
            </a:r>
            <a:r>
              <a:rPr kumimoji="1" lang="en-US" altLang="ja-JP" dirty="0"/>
              <a:t>5 </a:t>
            </a:r>
            <a:r>
              <a:rPr kumimoji="1" lang="ja-JP" altLang="en-US" dirty="0"/>
              <a:t>に丸が付いています。</a:t>
            </a:r>
            <a:endParaRPr kumimoji="1" lang="en-US" altLang="ja-JP" dirty="0"/>
          </a:p>
          <a:p>
            <a:r>
              <a:rPr kumimoji="1" lang="ja-JP" altLang="en-US" dirty="0"/>
              <a:t>最小項 </a:t>
            </a:r>
            <a:r>
              <a:rPr kumimoji="1" lang="en-US" altLang="ja-JP" dirty="0"/>
              <a:t>5 </a:t>
            </a:r>
            <a:r>
              <a:rPr kumimoji="1" lang="ja-JP" altLang="en-US" dirty="0"/>
              <a:t>は主項 </a:t>
            </a:r>
            <a:r>
              <a:rPr kumimoji="1" lang="en-US" altLang="ja-JP" dirty="0"/>
              <a:t>r </a:t>
            </a:r>
            <a:r>
              <a:rPr kumimoji="1" lang="ja-JP" altLang="en-US" dirty="0"/>
              <a:t>に含まれてますので、</a:t>
            </a:r>
            <a:r>
              <a:rPr kumimoji="1" lang="en-US" altLang="ja-JP" dirty="0"/>
              <a:t>r </a:t>
            </a:r>
            <a:r>
              <a:rPr kumimoji="1" lang="ja-JP" altLang="en-US" dirty="0"/>
              <a:t>は </a:t>
            </a:r>
            <a:r>
              <a:rPr kumimoji="1" lang="en-US" altLang="ja-JP" dirty="0"/>
              <a:t>q </a:t>
            </a:r>
            <a:r>
              <a:rPr kumimoji="1" lang="ja-JP" altLang="en-US" dirty="0"/>
              <a:t>を包含しています。</a:t>
            </a:r>
            <a:endParaRPr kumimoji="1" lang="en-US" altLang="ja-JP" dirty="0"/>
          </a:p>
          <a:p>
            <a:r>
              <a:rPr kumimoji="1" lang="ja-JP" altLang="en-US" dirty="0"/>
              <a:t>そこで主項 </a:t>
            </a:r>
            <a:r>
              <a:rPr kumimoji="1" lang="en-US" altLang="ja-JP" dirty="0"/>
              <a:t>q </a:t>
            </a:r>
            <a:r>
              <a:rPr kumimoji="1" lang="ja-JP" altLang="en-US" dirty="0"/>
              <a:t>を削除します。</a:t>
            </a:r>
            <a:endParaRPr kumimoji="1" lang="en-US" altLang="ja-JP" dirty="0"/>
          </a:p>
          <a:p>
            <a:r>
              <a:rPr kumimoji="1" lang="ja-JP" altLang="en-US" dirty="0"/>
              <a:t>同様に、主項 </a:t>
            </a:r>
            <a:r>
              <a:rPr kumimoji="1" lang="en-US" altLang="ja-JP" dirty="0"/>
              <a:t>t </a:t>
            </a:r>
            <a:r>
              <a:rPr kumimoji="1" lang="ja-JP" altLang="en-US" dirty="0"/>
              <a:t>は最小項 </a:t>
            </a:r>
            <a:r>
              <a:rPr kumimoji="1" lang="en-US" altLang="ja-JP" dirty="0"/>
              <a:t>15 </a:t>
            </a:r>
            <a:r>
              <a:rPr kumimoji="1" lang="ja-JP" altLang="en-US" dirty="0"/>
              <a:t>に丸が付いています。</a:t>
            </a:r>
            <a:endParaRPr kumimoji="1" lang="en-US" altLang="ja-JP" dirty="0"/>
          </a:p>
          <a:p>
            <a:r>
              <a:rPr kumimoji="1" lang="ja-JP" altLang="en-US" dirty="0"/>
              <a:t>最小項 </a:t>
            </a:r>
            <a:r>
              <a:rPr kumimoji="1" lang="en-US" altLang="ja-JP" dirty="0"/>
              <a:t>15 </a:t>
            </a:r>
            <a:r>
              <a:rPr kumimoji="1" lang="ja-JP" altLang="en-US" dirty="0"/>
              <a:t>は主項 </a:t>
            </a:r>
            <a:r>
              <a:rPr kumimoji="1" lang="en-US" altLang="ja-JP" dirty="0"/>
              <a:t>u </a:t>
            </a:r>
            <a:r>
              <a:rPr kumimoji="1" lang="ja-JP" altLang="en-US" dirty="0"/>
              <a:t>に含まれていますので、</a:t>
            </a:r>
            <a:r>
              <a:rPr kumimoji="1" lang="en-US" altLang="ja-JP" dirty="0"/>
              <a:t>u </a:t>
            </a:r>
            <a:r>
              <a:rPr kumimoji="1" lang="ja-JP" altLang="en-US" dirty="0"/>
              <a:t>は </a:t>
            </a:r>
            <a:r>
              <a:rPr kumimoji="1" lang="en-US" altLang="ja-JP" dirty="0"/>
              <a:t>t </a:t>
            </a:r>
            <a:r>
              <a:rPr kumimoji="1" lang="ja-JP" altLang="en-US" dirty="0"/>
              <a:t>を包含しています。</a:t>
            </a:r>
            <a:endParaRPr kumimoji="1" lang="en-US" altLang="ja-JP" dirty="0"/>
          </a:p>
          <a:p>
            <a:r>
              <a:rPr kumimoji="1" lang="ja-JP" altLang="en-US" dirty="0"/>
              <a:t>そこで、主項 </a:t>
            </a:r>
            <a:r>
              <a:rPr kumimoji="1" lang="en-US" altLang="ja-JP" dirty="0"/>
              <a:t>t </a:t>
            </a:r>
            <a:r>
              <a:rPr kumimoji="1" lang="ja-JP" altLang="en-US" dirty="0"/>
              <a:t>も削除します。</a:t>
            </a:r>
            <a:endParaRPr kumimoji="1" lang="en-US" altLang="ja-JP" dirty="0"/>
          </a:p>
          <a:p>
            <a:r>
              <a:rPr kumimoji="1" lang="ja-JP" altLang="en-US" dirty="0"/>
              <a:t>すると、表が縦方向に縮まります。</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46</a:t>
            </a:fld>
            <a:endParaRPr kumimoji="1" lang="ja-JP" altLang="en-US"/>
          </a:p>
        </p:txBody>
      </p:sp>
    </p:spTree>
    <p:extLst>
      <p:ext uri="{BB962C8B-B14F-4D97-AF65-F5344CB8AC3E}">
        <p14:creationId xmlns:p14="http://schemas.microsoft.com/office/powerpoint/2010/main" val="40054920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表が縦方向に縮まったら、再度特異最小項、必須主項を求めます</a:t>
            </a:r>
            <a:endParaRPr kumimoji="1" lang="en-US" altLang="ja-JP" dirty="0"/>
          </a:p>
          <a:p>
            <a:r>
              <a:rPr kumimoji="1" lang="ja-JP" altLang="en-US" dirty="0"/>
              <a:t>すると、最小項 </a:t>
            </a:r>
            <a:r>
              <a:rPr kumimoji="1" lang="en-US" altLang="ja-JP" dirty="0"/>
              <a:t>5 </a:t>
            </a:r>
            <a:r>
              <a:rPr kumimoji="1" lang="ja-JP" altLang="en-US" dirty="0"/>
              <a:t>と </a:t>
            </a:r>
            <a:r>
              <a:rPr kumimoji="1" lang="en-US" altLang="ja-JP" dirty="0"/>
              <a:t>13 </a:t>
            </a:r>
            <a:r>
              <a:rPr kumimoji="1" lang="ja-JP" altLang="en-US" dirty="0"/>
              <a:t>が特異最小項になり、</a:t>
            </a:r>
            <a:endParaRPr kumimoji="1" lang="en-US" altLang="ja-JP" dirty="0"/>
          </a:p>
          <a:p>
            <a:r>
              <a:rPr kumimoji="1" lang="ja-JP" altLang="en-US" dirty="0"/>
              <a:t>主項 </a:t>
            </a:r>
            <a:r>
              <a:rPr kumimoji="1" lang="en-US" altLang="ja-JP" dirty="0"/>
              <a:t>r </a:t>
            </a:r>
            <a:r>
              <a:rPr kumimoji="1" lang="ja-JP" altLang="en-US" dirty="0"/>
              <a:t>と </a:t>
            </a:r>
            <a:r>
              <a:rPr kumimoji="1" lang="en-US" altLang="ja-JP" dirty="0"/>
              <a:t>u </a:t>
            </a:r>
            <a:r>
              <a:rPr kumimoji="1" lang="ja-JP" altLang="en-US" dirty="0"/>
              <a:t>が必須主項になります。</a:t>
            </a:r>
            <a:endParaRPr kumimoji="1" lang="en-US" altLang="ja-JP" dirty="0"/>
          </a:p>
          <a:p>
            <a:r>
              <a:rPr kumimoji="1" lang="ja-JP" altLang="en-US" dirty="0"/>
              <a:t>これで全ての最小項の選択欄にチェックが付きましたので、</a:t>
            </a:r>
            <a:endParaRPr kumimoji="1" lang="en-US" altLang="ja-JP" dirty="0"/>
          </a:p>
          <a:p>
            <a:r>
              <a:rPr kumimoji="1" lang="ja-JP" altLang="en-US" dirty="0"/>
              <a:t>求めるべき最小形は、</a:t>
            </a:r>
            <a:endParaRPr kumimoji="1" lang="en-US" altLang="ja-JP" dirty="0"/>
          </a:p>
          <a:p>
            <a:r>
              <a:rPr kumimoji="1" lang="en-US" altLang="ja-JP" dirty="0"/>
              <a:t>p + r + s + u = </a:t>
            </a:r>
          </a:p>
          <a:p>
            <a:r>
              <a:rPr kumimoji="1" lang="en-US" altLang="ja-JP" dirty="0"/>
              <a:t>A_C_D OR BC_D OR AB_C OR ABD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47</a:t>
            </a:fld>
            <a:endParaRPr kumimoji="1" lang="ja-JP" altLang="en-US"/>
          </a:p>
        </p:txBody>
      </p:sp>
    </p:spTree>
    <p:extLst>
      <p:ext uri="{BB962C8B-B14F-4D97-AF65-F5344CB8AC3E}">
        <p14:creationId xmlns:p14="http://schemas.microsoft.com/office/powerpoint/2010/main" val="28015600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次は論理数学で主項を求めてみましょう。</a:t>
            </a:r>
            <a:endParaRPr kumimoji="1" lang="en-US" altLang="ja-JP" dirty="0"/>
          </a:p>
          <a:p>
            <a:r>
              <a:rPr kumimoji="1" lang="ja-JP" altLang="en-US" dirty="0"/>
              <a:t>こちらの主項最小項対応表で表される論理関数の最適な主項の組み合わせを求めてください。</a:t>
            </a:r>
            <a:endParaRPr kumimoji="1" lang="en-US" altLang="ja-JP" dirty="0"/>
          </a:p>
          <a:p>
            <a:r>
              <a:rPr kumimoji="1" lang="ja-JP" altLang="en-US" dirty="0"/>
              <a:t>まず、各最小項 </a:t>
            </a:r>
            <a:r>
              <a:rPr kumimoji="1" lang="en-US" altLang="ja-JP" dirty="0"/>
              <a:t>mi </a:t>
            </a:r>
            <a:r>
              <a:rPr kumimoji="1" lang="ja-JP" altLang="en-US" dirty="0"/>
              <a:t>に対して、それを包含している主項の和 </a:t>
            </a:r>
            <a:r>
              <a:rPr kumimoji="1" lang="en-US" altLang="ja-JP" dirty="0"/>
              <a:t>Si </a:t>
            </a:r>
            <a:r>
              <a:rPr kumimoji="1" lang="ja-JP" altLang="en-US" dirty="0"/>
              <a:t>を求めます。</a:t>
            </a:r>
            <a:endParaRPr kumimoji="1" lang="en-US" altLang="ja-JP" dirty="0"/>
          </a:p>
          <a:p>
            <a:r>
              <a:rPr kumimoji="1" lang="ja-JP" altLang="en-US" dirty="0"/>
              <a:t>最小項 </a:t>
            </a:r>
            <a:r>
              <a:rPr kumimoji="1" lang="en-US" altLang="ja-JP" dirty="0"/>
              <a:t>m1 </a:t>
            </a:r>
            <a:r>
              <a:rPr kumimoji="1" lang="ja-JP" altLang="en-US" dirty="0"/>
              <a:t>は主項 </a:t>
            </a:r>
            <a:r>
              <a:rPr kumimoji="1" lang="en-US" altLang="ja-JP" dirty="0"/>
              <a:t>p</a:t>
            </a:r>
            <a:r>
              <a:rPr kumimoji="1" lang="ja-JP" altLang="en-US" dirty="0"/>
              <a:t> と </a:t>
            </a:r>
            <a:r>
              <a:rPr kumimoji="1" lang="en-US" altLang="ja-JP" dirty="0"/>
              <a:t>q </a:t>
            </a:r>
            <a:r>
              <a:rPr kumimoji="1" lang="ja-JP" altLang="en-US" dirty="0"/>
              <a:t>に包含されていますので、</a:t>
            </a:r>
            <a:r>
              <a:rPr kumimoji="1" lang="en-US" altLang="ja-JP" dirty="0"/>
              <a:t>S1 = </a:t>
            </a:r>
            <a:r>
              <a:rPr kumimoji="1" lang="en-US" altLang="ja-JP" dirty="0" err="1"/>
              <a:t>p+q</a:t>
            </a:r>
            <a:r>
              <a:rPr kumimoji="1" lang="en-US" altLang="ja-JP" dirty="0"/>
              <a:t> </a:t>
            </a:r>
            <a:r>
              <a:rPr kumimoji="1" lang="ja-JP" altLang="en-US" dirty="0"/>
              <a:t>です。</a:t>
            </a:r>
            <a:endParaRPr kumimoji="1" lang="en-US" altLang="ja-JP" dirty="0"/>
          </a:p>
          <a:p>
            <a:r>
              <a:rPr kumimoji="1" lang="ja-JP" altLang="en-US" dirty="0"/>
              <a:t>最小項 </a:t>
            </a:r>
            <a:r>
              <a:rPr kumimoji="1" lang="en-US" altLang="ja-JP" dirty="0"/>
              <a:t>m2 </a:t>
            </a:r>
            <a:r>
              <a:rPr kumimoji="1" lang="ja-JP" altLang="en-US" dirty="0"/>
              <a:t>は主項 </a:t>
            </a:r>
            <a:r>
              <a:rPr kumimoji="1" lang="en-US" altLang="ja-JP" dirty="0"/>
              <a:t>q </a:t>
            </a:r>
            <a:r>
              <a:rPr kumimoji="1" lang="ja-JP" altLang="en-US" dirty="0"/>
              <a:t>にのみ含まれていますので、</a:t>
            </a:r>
            <a:r>
              <a:rPr kumimoji="1" lang="en-US" altLang="ja-JP" dirty="0"/>
              <a:t>S2 = q </a:t>
            </a:r>
            <a:r>
              <a:rPr kumimoji="1" lang="ja-JP" altLang="en-US" dirty="0"/>
              <a:t>です。</a:t>
            </a:r>
            <a:endParaRPr kumimoji="1" lang="en-US" altLang="ja-JP" dirty="0"/>
          </a:p>
          <a:p>
            <a:r>
              <a:rPr kumimoji="1" lang="ja-JP" altLang="en-US" dirty="0"/>
              <a:t>同様に、</a:t>
            </a:r>
            <a:r>
              <a:rPr kumimoji="1" lang="en-US" altLang="ja-JP" dirty="0"/>
              <a:t>S3= </a:t>
            </a:r>
            <a:r>
              <a:rPr kumimoji="1" lang="en-US" altLang="ja-JP" dirty="0" err="1"/>
              <a:t>r+s</a:t>
            </a:r>
            <a:r>
              <a:rPr kumimoji="1" lang="en-US" altLang="ja-JP" dirty="0"/>
              <a:t>, S4 = s </a:t>
            </a:r>
            <a:r>
              <a:rPr kumimoji="1" lang="ja-JP" altLang="en-US" dirty="0"/>
              <a:t>となります。</a:t>
            </a:r>
            <a:endParaRPr kumimoji="1" lang="en-US" altLang="ja-JP" dirty="0"/>
          </a:p>
          <a:p>
            <a:r>
              <a:rPr kumimoji="1" lang="ja-JP" altLang="en-US" dirty="0"/>
              <a:t>ここで </a:t>
            </a:r>
            <a:r>
              <a:rPr kumimoji="1" lang="en-US" altLang="ja-JP" dirty="0"/>
              <a:t>S1,S2,S3,S4 </a:t>
            </a:r>
            <a:r>
              <a:rPr kumimoji="1" lang="ja-JP" altLang="en-US" dirty="0"/>
              <a:t>の論理積を求めます。</a:t>
            </a:r>
            <a:endParaRPr kumimoji="1" lang="en-US" altLang="ja-JP" dirty="0"/>
          </a:p>
          <a:p>
            <a:r>
              <a:rPr kumimoji="1" lang="ja-JP" altLang="en-US" dirty="0"/>
              <a:t>こちらの式の括弧を外して積和形に変形してください。</a:t>
            </a:r>
            <a:endParaRPr kumimoji="1" lang="en-US" altLang="ja-JP" dirty="0"/>
          </a:p>
          <a:p>
            <a:r>
              <a:rPr kumimoji="1" lang="ja-JP" altLang="en-US" dirty="0"/>
              <a:t>括弧を外すと、</a:t>
            </a:r>
            <a:r>
              <a:rPr kumimoji="1" lang="en-US" altLang="ja-JP" dirty="0"/>
              <a:t>q s </a:t>
            </a:r>
            <a:r>
              <a:rPr kumimoji="1" lang="ja-JP" altLang="en-US" dirty="0"/>
              <a:t>となります。</a:t>
            </a:r>
            <a:endParaRPr kumimoji="1" lang="en-US" altLang="ja-JP" dirty="0"/>
          </a:p>
          <a:p>
            <a:r>
              <a:rPr kumimoji="1" lang="ja-JP" altLang="en-US" dirty="0"/>
              <a:t>よって、最適な主個の組み合わせは、主項 </a:t>
            </a:r>
            <a:r>
              <a:rPr kumimoji="1" lang="en-US" altLang="ja-JP" dirty="0"/>
              <a:t>q </a:t>
            </a:r>
            <a:r>
              <a:rPr kumimoji="1" lang="ja-JP" altLang="en-US" dirty="0"/>
              <a:t>と 主項 </a:t>
            </a:r>
            <a:r>
              <a:rPr kumimoji="1" lang="en-US" altLang="ja-JP" dirty="0"/>
              <a:t>s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48</a:t>
            </a:fld>
            <a:endParaRPr kumimoji="1" lang="ja-JP" altLang="en-US"/>
          </a:p>
        </p:txBody>
      </p:sp>
    </p:spTree>
    <p:extLst>
      <p:ext uri="{BB962C8B-B14F-4D97-AF65-F5344CB8AC3E}">
        <p14:creationId xmlns:p14="http://schemas.microsoft.com/office/powerpoint/2010/main" val="27242176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次は、ドントケアを含む論理関数の最適化です。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こちらの表で表される論理関数の最小積和形を、</a:t>
            </a:r>
            <a:r>
              <a:rPr kumimoji="1" lang="en-US" altLang="ja-JP" dirty="0"/>
              <a:t>QM</a:t>
            </a:r>
            <a:r>
              <a:rPr kumimoji="1" lang="ja-JP" altLang="en-US" dirty="0"/>
              <a:t>法を用いて求めて下さい。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49</a:t>
            </a:fld>
            <a:endParaRPr kumimoji="1" lang="ja-JP" altLang="en-US"/>
          </a:p>
        </p:txBody>
      </p:sp>
    </p:spTree>
    <p:extLst>
      <p:ext uri="{BB962C8B-B14F-4D97-AF65-F5344CB8AC3E}">
        <p14:creationId xmlns:p14="http://schemas.microsoft.com/office/powerpoint/2010/main" val="1685455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QM</a:t>
            </a:r>
            <a:r>
              <a:rPr kumimoji="1" lang="ja-JP" altLang="en-US" dirty="0"/>
              <a:t>法を使うと、最終的にはこちらの</a:t>
            </a:r>
            <a:r>
              <a:rPr kumimoji="1" lang="en-US" altLang="ja-JP" dirty="0"/>
              <a:t>8</a:t>
            </a:r>
            <a:r>
              <a:rPr kumimoji="1" lang="ja-JP" altLang="en-US" dirty="0"/>
              <a:t>個の主項が求まります。</a:t>
            </a:r>
            <a:endParaRPr kumimoji="1" lang="en-US" altLang="ja-JP" dirty="0"/>
          </a:p>
          <a:p>
            <a:r>
              <a:rPr kumimoji="1" lang="ja-JP" altLang="en-US" dirty="0"/>
              <a:t>主項が求まりましたので、次は主項の中から必要な主項を求めます。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5</a:t>
            </a:fld>
            <a:endParaRPr kumimoji="1" lang="ja-JP" altLang="en-US"/>
          </a:p>
        </p:txBody>
      </p:sp>
    </p:spTree>
    <p:extLst>
      <p:ext uri="{BB962C8B-B14F-4D97-AF65-F5344CB8AC3E}">
        <p14:creationId xmlns:p14="http://schemas.microsoft.com/office/powerpoint/2010/main" val="23511374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最小項を</a:t>
            </a:r>
            <a:r>
              <a:rPr kumimoji="1" lang="en-US" altLang="ja-JP" dirty="0"/>
              <a:t>1</a:t>
            </a:r>
            <a:r>
              <a:rPr kumimoji="1" lang="ja-JP" altLang="en-US" dirty="0"/>
              <a:t>の個数でグループ分けし、</a:t>
            </a:r>
            <a:r>
              <a:rPr kumimoji="1" lang="en-US" altLang="ja-JP" dirty="0"/>
              <a:t>1</a:t>
            </a:r>
            <a:r>
              <a:rPr kumimoji="1" lang="ja-JP" altLang="en-US" dirty="0"/>
              <a:t>の個数が少ないものから順に</a:t>
            </a:r>
            <a:endParaRPr kumimoji="1" lang="en-US" altLang="ja-JP" dirty="0"/>
          </a:p>
          <a:p>
            <a:r>
              <a:rPr kumimoji="1" lang="ja-JP" altLang="en-US" dirty="0"/>
              <a:t>表に書き込んでください。</a:t>
            </a:r>
            <a:endParaRPr kumimoji="1" lang="en-US" altLang="ja-JP" dirty="0"/>
          </a:p>
          <a:p>
            <a:r>
              <a:rPr kumimoji="1" lang="ja-JP" altLang="en-US" dirty="0"/>
              <a:t>ドントケアは、前に三角を付けます。</a:t>
            </a:r>
            <a:endParaRPr kumimoji="1" lang="en-US" altLang="ja-JP" dirty="0"/>
          </a:p>
          <a:p>
            <a:r>
              <a:rPr kumimoji="1" lang="ja-JP" altLang="en-US" dirty="0"/>
              <a:t>上から順に、</a:t>
            </a:r>
            <a:endParaRPr kumimoji="1" lang="en-US" altLang="ja-JP" dirty="0"/>
          </a:p>
          <a:p>
            <a:r>
              <a:rPr kumimoji="1" lang="en-US" altLang="ja-JP" dirty="0"/>
              <a:t>     0 0000</a:t>
            </a:r>
          </a:p>
          <a:p>
            <a:r>
              <a:rPr kumimoji="1" lang="en-US" altLang="ja-JP" dirty="0"/>
              <a:t>     1 0001</a:t>
            </a:r>
          </a:p>
          <a:p>
            <a:r>
              <a:rPr kumimoji="1" lang="en-US" altLang="ja-JP" dirty="0"/>
              <a:t>     4 0100</a:t>
            </a:r>
          </a:p>
          <a:p>
            <a:r>
              <a:rPr kumimoji="1" lang="en-US" altLang="ja-JP" dirty="0"/>
              <a:t>     5 0101</a:t>
            </a:r>
          </a:p>
          <a:p>
            <a:r>
              <a:rPr kumimoji="1" lang="ja-JP" altLang="en-US" dirty="0"/>
              <a:t>△  </a:t>
            </a:r>
            <a:r>
              <a:rPr kumimoji="1" lang="en-US" altLang="ja-JP" dirty="0"/>
              <a:t>9 1001</a:t>
            </a:r>
          </a:p>
          <a:p>
            <a:r>
              <a:rPr kumimoji="1" lang="en-US" altLang="ja-JP" dirty="0"/>
              <a:t>   10 1010</a:t>
            </a:r>
          </a:p>
          <a:p>
            <a:r>
              <a:rPr kumimoji="1" lang="ja-JP" altLang="en-US" dirty="0"/>
              <a:t>△</a:t>
            </a:r>
            <a:r>
              <a:rPr kumimoji="1" lang="en-US" altLang="ja-JP" dirty="0"/>
              <a:t>11 1011</a:t>
            </a:r>
          </a:p>
          <a:p>
            <a:r>
              <a:rPr kumimoji="1" lang="ja-JP" altLang="en-US" dirty="0"/>
              <a:t>△</a:t>
            </a:r>
            <a:r>
              <a:rPr kumimoji="1" lang="en-US" altLang="ja-JP" dirty="0"/>
              <a:t>13 1101</a:t>
            </a:r>
          </a:p>
          <a:p>
            <a:r>
              <a:rPr kumimoji="1" lang="en-US" altLang="ja-JP" dirty="0"/>
              <a:t>   14 1110</a:t>
            </a:r>
          </a:p>
          <a:p>
            <a:r>
              <a:rPr kumimoji="1" lang="ja-JP" altLang="en-US" dirty="0"/>
              <a:t>△</a:t>
            </a:r>
            <a:r>
              <a:rPr kumimoji="1" lang="en-US" altLang="ja-JP" dirty="0"/>
              <a:t>15 1111</a:t>
            </a:r>
          </a:p>
          <a:p>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50</a:t>
            </a:fld>
            <a:endParaRPr kumimoji="1" lang="ja-JP" altLang="en-US"/>
          </a:p>
        </p:txBody>
      </p:sp>
    </p:spTree>
    <p:extLst>
      <p:ext uri="{BB962C8B-B14F-4D97-AF65-F5344CB8AC3E}">
        <p14:creationId xmlns:p14="http://schemas.microsoft.com/office/powerpoint/2010/main" val="22570798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次は隣り合うグループの間で、併合できる行を併合していきます。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三角の付いているもの同士を併合したときには併合後も三角を付け、</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どちらか片方に三角が付いていないものを併合したときは、併合後は三角を付けません。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併合すると、上から順に</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0,  1 000-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0,  4 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1,  5 0-01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1,  9 -001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4,  5 010-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5,13 -101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r>
              <a:rPr kumimoji="1" lang="en-US" altLang="ja-JP" dirty="0"/>
              <a:t>9,11 10-1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r>
              <a:rPr kumimoji="1" lang="en-US" altLang="ja-JP" dirty="0"/>
              <a:t>9,13 1-01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10,11 101-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10,14 1-10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r>
              <a:rPr kumimoji="1" lang="en-US" altLang="ja-JP" dirty="0"/>
              <a:t>11,15 111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r>
              <a:rPr kumimoji="1" lang="en-US" altLang="ja-JP" dirty="0"/>
              <a:t>13,15 11-1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14,15 111-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となります。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51</a:t>
            </a:fld>
            <a:endParaRPr kumimoji="1" lang="ja-JP" altLang="en-US"/>
          </a:p>
        </p:txBody>
      </p:sp>
    </p:spTree>
    <p:extLst>
      <p:ext uri="{BB962C8B-B14F-4D97-AF65-F5344CB8AC3E}">
        <p14:creationId xmlns:p14="http://schemas.microsoft.com/office/powerpoint/2010/main" val="31064484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次は最小項</a:t>
            </a:r>
            <a:r>
              <a:rPr kumimoji="1" lang="en-US" altLang="ja-JP" dirty="0"/>
              <a:t>4</a:t>
            </a:r>
            <a:r>
              <a:rPr kumimoji="1" lang="ja-JP" altLang="en-US" dirty="0"/>
              <a:t>個組の併合表を作ります。</a:t>
            </a:r>
            <a:endParaRPr kumimoji="1" lang="en-US" altLang="ja-JP" dirty="0"/>
          </a:p>
          <a:p>
            <a:r>
              <a:rPr kumimoji="1" lang="ja-JP" altLang="en-US" dirty="0"/>
              <a:t>今度も、全て三角が付いている行を併合した場合には△を付け、</a:t>
            </a:r>
            <a:endParaRPr kumimoji="1" lang="en-US" altLang="ja-JP" dirty="0"/>
          </a:p>
          <a:p>
            <a:r>
              <a:rPr kumimoji="1" lang="ja-JP" altLang="en-US" dirty="0"/>
              <a:t>一つでも三角が無い行がある場合には△は付けません。</a:t>
            </a:r>
            <a:endParaRPr kumimoji="1" lang="en-US" altLang="ja-JP" dirty="0"/>
          </a:p>
          <a:p>
            <a:r>
              <a:rPr kumimoji="1" lang="en-US" altLang="ja-JP" dirty="0"/>
              <a:t>0,1  0,4  1,5  4,5  </a:t>
            </a:r>
            <a:r>
              <a:rPr kumimoji="1" lang="ja-JP" altLang="en-US" dirty="0"/>
              <a:t>はどれも△が付いていませんので、△を付けずに </a:t>
            </a:r>
            <a:r>
              <a:rPr kumimoji="1" lang="en-US" altLang="ja-JP" dirty="0"/>
              <a:t>0,1,4,5 0-0- </a:t>
            </a:r>
            <a:r>
              <a:rPr kumimoji="1" lang="ja-JP" altLang="en-US" dirty="0"/>
              <a:t>となります。</a:t>
            </a:r>
            <a:endParaRPr kumimoji="1" lang="en-US" altLang="ja-JP" dirty="0"/>
          </a:p>
          <a:p>
            <a:r>
              <a:rPr kumimoji="1" lang="en-US" altLang="ja-JP" dirty="0"/>
              <a:t>1,5  1,9  5,13  9,13 </a:t>
            </a:r>
            <a:r>
              <a:rPr kumimoji="1" lang="ja-JP" altLang="en-US" dirty="0"/>
              <a:t>は、</a:t>
            </a:r>
            <a:r>
              <a:rPr kumimoji="1" lang="en-US" altLang="ja-JP" dirty="0"/>
              <a:t>1,5  1,9 5,13 </a:t>
            </a:r>
            <a:r>
              <a:rPr kumimoji="1" lang="ja-JP" altLang="en-US" dirty="0"/>
              <a:t>に△が付いていませんので、</a:t>
            </a:r>
            <a:endParaRPr kumimoji="1" lang="en-US" altLang="ja-JP" dirty="0"/>
          </a:p>
          <a:p>
            <a:r>
              <a:rPr kumimoji="1" lang="ja-JP" altLang="en-US" dirty="0"/>
              <a:t>△を付けずに </a:t>
            </a:r>
            <a:r>
              <a:rPr kumimoji="1" lang="en-US" altLang="ja-JP" dirty="0"/>
              <a:t>1,5,9,13 –01 </a:t>
            </a:r>
            <a:r>
              <a:rPr kumimoji="1" lang="ja-JP" altLang="en-US" dirty="0"/>
              <a:t>となります。</a:t>
            </a:r>
            <a:endParaRPr kumimoji="1" lang="en-US" altLang="ja-JP" dirty="0"/>
          </a:p>
          <a:p>
            <a:r>
              <a:rPr kumimoji="1" lang="en-US" altLang="ja-JP" dirty="0"/>
              <a:t>9,11  9,13 11,15 13,15 </a:t>
            </a:r>
            <a:r>
              <a:rPr kumimoji="1" lang="ja-JP" altLang="en-US" dirty="0"/>
              <a:t>は全て△が付いていますので、△を付けて</a:t>
            </a:r>
            <a:endParaRPr kumimoji="1" lang="en-US" altLang="ja-JP" dirty="0"/>
          </a:p>
          <a:p>
            <a:r>
              <a:rPr kumimoji="1" lang="ja-JP" altLang="en-US" dirty="0"/>
              <a:t>△</a:t>
            </a:r>
            <a:r>
              <a:rPr kumimoji="1" lang="en-US" altLang="ja-JP" dirty="0"/>
              <a:t>9,11,13,15 1—1 </a:t>
            </a:r>
            <a:r>
              <a:rPr kumimoji="1" lang="ja-JP" altLang="en-US" dirty="0"/>
              <a:t>となります。</a:t>
            </a:r>
            <a:endParaRPr kumimoji="1" lang="en-US" altLang="ja-JP" dirty="0"/>
          </a:p>
          <a:p>
            <a:r>
              <a:rPr kumimoji="1" lang="ja-JP" altLang="en-US" dirty="0"/>
              <a:t>最後に </a:t>
            </a:r>
            <a:r>
              <a:rPr kumimoji="1" lang="en-US" altLang="ja-JP" dirty="0"/>
              <a:t>10,11,14,15 1-1- </a:t>
            </a:r>
            <a:r>
              <a:rPr kumimoji="1" lang="ja-JP" altLang="en-US" dirty="0"/>
              <a:t>となります。</a:t>
            </a:r>
            <a:endParaRPr kumimoji="1" lang="en-US" altLang="ja-JP" dirty="0"/>
          </a:p>
          <a:p>
            <a:r>
              <a:rPr kumimoji="1" lang="ja-JP" altLang="en-US" dirty="0"/>
              <a:t>これ以上併合できる行はありませんので、これで終了です。</a:t>
            </a:r>
            <a:endParaRPr kumimoji="1" lang="en-US" altLang="ja-JP" dirty="0"/>
          </a:p>
          <a:p>
            <a:r>
              <a:rPr kumimoji="1" lang="ja-JP" altLang="en-US" dirty="0"/>
              <a:t>主項欄にチェックに付いていない、△が無い項が主項です。</a:t>
            </a:r>
            <a:endParaRPr kumimoji="1" lang="en-US" altLang="ja-JP" dirty="0"/>
          </a:p>
          <a:p>
            <a:r>
              <a:rPr kumimoji="1" lang="en-US" altLang="ja-JP" dirty="0"/>
              <a:t>p = A_C_ q=C_D r=AC </a:t>
            </a:r>
            <a:r>
              <a:rPr kumimoji="1" lang="ja-JP" altLang="en-US" dirty="0"/>
              <a:t>とします。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52</a:t>
            </a:fld>
            <a:endParaRPr kumimoji="1" lang="ja-JP" altLang="en-US"/>
          </a:p>
        </p:txBody>
      </p:sp>
    </p:spTree>
    <p:extLst>
      <p:ext uri="{BB962C8B-B14F-4D97-AF65-F5344CB8AC3E}">
        <p14:creationId xmlns:p14="http://schemas.microsoft.com/office/powerpoint/2010/main" val="358588290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次は主項最小項対応表を作ります。</a:t>
            </a:r>
            <a:endParaRPr kumimoji="1" lang="en-US" altLang="ja-JP" dirty="0"/>
          </a:p>
          <a:p>
            <a:r>
              <a:rPr kumimoji="1" lang="ja-JP" altLang="en-US" dirty="0"/>
              <a:t>ドントケアの最小項はいりませんので、横軸には、</a:t>
            </a:r>
            <a:endParaRPr kumimoji="1" lang="en-US" altLang="ja-JP" dirty="0"/>
          </a:p>
          <a:p>
            <a:r>
              <a:rPr kumimoji="1" lang="en-US" altLang="ja-JP" dirty="0"/>
              <a:t>0,1,4,5,10,14 </a:t>
            </a:r>
            <a:r>
              <a:rPr kumimoji="1" lang="ja-JP" altLang="en-US" dirty="0"/>
              <a:t>が来ます。</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53</a:t>
            </a:fld>
            <a:endParaRPr kumimoji="1" lang="ja-JP" altLang="en-US"/>
          </a:p>
        </p:txBody>
      </p:sp>
    </p:spTree>
    <p:extLst>
      <p:ext uri="{BB962C8B-B14F-4D97-AF65-F5344CB8AC3E}">
        <p14:creationId xmlns:p14="http://schemas.microsoft.com/office/powerpoint/2010/main" val="215920210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特異最小項を見つけて、必須主項を求めます。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54</a:t>
            </a:fld>
            <a:endParaRPr kumimoji="1" lang="ja-JP" altLang="en-US"/>
          </a:p>
        </p:txBody>
      </p:sp>
    </p:spTree>
    <p:extLst>
      <p:ext uri="{BB962C8B-B14F-4D97-AF65-F5344CB8AC3E}">
        <p14:creationId xmlns:p14="http://schemas.microsoft.com/office/powerpoint/2010/main" val="5836932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必須主項がカバーしている最小項の選択欄にチェックを入れます。</a:t>
            </a:r>
            <a:endParaRPr kumimoji="1" lang="en-US" altLang="ja-JP" dirty="0"/>
          </a:p>
          <a:p>
            <a:r>
              <a:rPr kumimoji="1" lang="ja-JP" altLang="en-US" dirty="0"/>
              <a:t>全ての最小項の選択欄にチェックが入りましたので、これで終了です。</a:t>
            </a:r>
            <a:endParaRPr kumimoji="1" lang="en-US" altLang="ja-JP" dirty="0"/>
          </a:p>
          <a:p>
            <a:r>
              <a:rPr kumimoji="1" lang="ja-JP" altLang="en-US" dirty="0"/>
              <a:t>求める最小積和形は、</a:t>
            </a:r>
            <a:r>
              <a:rPr kumimoji="1" lang="en-US" altLang="ja-JP" dirty="0"/>
              <a:t>A_ AND C_ OR A AND C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55</a:t>
            </a:fld>
            <a:endParaRPr kumimoji="1" lang="ja-JP" altLang="en-US"/>
          </a:p>
        </p:txBody>
      </p:sp>
    </p:spTree>
    <p:extLst>
      <p:ext uri="{BB962C8B-B14F-4D97-AF65-F5344CB8AC3E}">
        <p14:creationId xmlns:p14="http://schemas.microsoft.com/office/powerpoint/2010/main" val="34315761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a:t>
            </a:r>
            <a:endParaRPr kumimoji="1" lang="en-US" altLang="ja-JP" dirty="0"/>
          </a:p>
          <a:p>
            <a:r>
              <a:rPr kumimoji="1" lang="ja-JP" altLang="en-US" dirty="0"/>
              <a:t>今回の課題は、こちらの真理値表で表される論理式を</a:t>
            </a:r>
            <a:endParaRPr kumimoji="1" lang="en-US" altLang="ja-JP" dirty="0"/>
          </a:p>
          <a:p>
            <a:r>
              <a:rPr kumimoji="1" lang="en-US" altLang="ja-JP" dirty="0"/>
              <a:t>QM</a:t>
            </a:r>
            <a:r>
              <a:rPr kumimoji="1" lang="ja-JP" altLang="en-US" dirty="0"/>
              <a:t>法を使って最小積和形を求めてください。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56</a:t>
            </a:fld>
            <a:endParaRPr kumimoji="1" lang="ja-JP" altLang="en-US"/>
          </a:p>
        </p:txBody>
      </p:sp>
    </p:spTree>
    <p:extLst>
      <p:ext uri="{BB962C8B-B14F-4D97-AF65-F5344CB8AC3E}">
        <p14:creationId xmlns:p14="http://schemas.microsoft.com/office/powerpoint/2010/main" val="2608819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必要な主項を求めるには、主項最小項対応表を書きます。</a:t>
            </a:r>
            <a:endParaRPr kumimoji="1" lang="en-US" altLang="ja-JP" dirty="0"/>
          </a:p>
          <a:p>
            <a:r>
              <a:rPr kumimoji="1" lang="ja-JP" altLang="en-US" dirty="0"/>
              <a:t>縦軸に主項、横軸に最小項を取り、</a:t>
            </a:r>
            <a:endParaRPr kumimoji="1" lang="en-US" altLang="ja-JP" dirty="0"/>
          </a:p>
          <a:p>
            <a:r>
              <a:rPr kumimoji="1" lang="ja-JP" altLang="en-US" dirty="0"/>
              <a:t>各主項が包含する最小項に丸を付けます。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6</a:t>
            </a:fld>
            <a:endParaRPr kumimoji="1" lang="ja-JP" altLang="en-US"/>
          </a:p>
        </p:txBody>
      </p:sp>
    </p:spTree>
    <p:extLst>
      <p:ext uri="{BB962C8B-B14F-4D97-AF65-F5344CB8AC3E}">
        <p14:creationId xmlns:p14="http://schemas.microsoft.com/office/powerpoint/2010/main" val="54487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次は必須主項を求めます。</a:t>
            </a:r>
            <a:endParaRPr kumimoji="1" lang="en-US" altLang="ja-JP" dirty="0"/>
          </a:p>
          <a:p>
            <a:r>
              <a:rPr kumimoji="1" lang="ja-JP" altLang="en-US" dirty="0"/>
              <a:t>必須主項を求めるには、まず特異最小項を探します。</a:t>
            </a:r>
            <a:endParaRPr kumimoji="1" lang="en-US" altLang="ja-JP" dirty="0"/>
          </a:p>
          <a:p>
            <a:r>
              <a:rPr kumimoji="1" lang="ja-JP" altLang="en-US" dirty="0"/>
              <a:t>各最小項を上から下に見て、縦に丸が</a:t>
            </a:r>
            <a:r>
              <a:rPr kumimoji="1" lang="en-US" altLang="ja-JP" dirty="0"/>
              <a:t>1</a:t>
            </a:r>
            <a:r>
              <a:rPr kumimoji="1" lang="ja-JP" altLang="en-US" dirty="0"/>
              <a:t>個しかなければ、その丸を二重丸に書き換えます。</a:t>
            </a:r>
            <a:endParaRPr kumimoji="1" lang="en-US" altLang="ja-JP" dirty="0"/>
          </a:p>
          <a:p>
            <a:r>
              <a:rPr kumimoji="1" lang="ja-JP" altLang="en-US" dirty="0"/>
              <a:t>特異最小項が求まったら、その右の必須欄にチェックを入れます。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7</a:t>
            </a:fld>
            <a:endParaRPr kumimoji="1" lang="ja-JP" altLang="en-US"/>
          </a:p>
        </p:txBody>
      </p:sp>
    </p:spTree>
    <p:extLst>
      <p:ext uri="{BB962C8B-B14F-4D97-AF65-F5344CB8AC3E}">
        <p14:creationId xmlns:p14="http://schemas.microsoft.com/office/powerpoint/2010/main" val="1948895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必須主項が求まったら、必須主項がカバーしている最小項をチェックします。</a:t>
            </a:r>
            <a:endParaRPr kumimoji="1" lang="en-US" altLang="ja-JP" dirty="0"/>
          </a:p>
          <a:p>
            <a:r>
              <a:rPr kumimoji="1" lang="ja-JP" altLang="en-US" dirty="0"/>
              <a:t>必須主項がカバーしている最小項は、下の選択欄にチェックを入れます。</a:t>
            </a:r>
            <a:endParaRPr kumimoji="1" lang="en-US" altLang="ja-JP" dirty="0"/>
          </a:p>
          <a:p>
            <a:r>
              <a:rPr kumimoji="1" lang="ja-JP" altLang="en-US" dirty="0"/>
              <a:t>さて、あとは必須主項が取り残した最小項、</a:t>
            </a:r>
            <a:endParaRPr kumimoji="1" lang="en-US" altLang="ja-JP" dirty="0"/>
          </a:p>
          <a:p>
            <a:r>
              <a:rPr kumimoji="1" lang="ja-JP" altLang="en-US" dirty="0"/>
              <a:t>選択欄にまだチェックが入っていない最小項をカバーする主項を選択しなければなりません。</a:t>
            </a:r>
            <a:endParaRPr kumimoji="1" lang="en-US" altLang="ja-JP" dirty="0"/>
          </a:p>
          <a:p>
            <a:r>
              <a:rPr kumimoji="1" lang="ja-JP" altLang="en-US" dirty="0"/>
              <a:t>この場合ですと、最小項 </a:t>
            </a:r>
            <a:r>
              <a:rPr kumimoji="1" lang="en-US" altLang="ja-JP" dirty="0"/>
              <a:t>0, 2, 18 </a:t>
            </a:r>
            <a:r>
              <a:rPr kumimoji="1" lang="ja-JP" altLang="en-US" dirty="0"/>
              <a:t>の</a:t>
            </a:r>
            <a:r>
              <a:rPr kumimoji="1" lang="en-US" altLang="ja-JP" dirty="0"/>
              <a:t>3</a:t>
            </a:r>
            <a:r>
              <a:rPr kumimoji="1" lang="ja-JP" altLang="en-US" dirty="0"/>
              <a:t>つが、まだ選択されていません。</a:t>
            </a:r>
            <a:endParaRPr kumimoji="1" lang="en-US" altLang="ja-JP" dirty="0"/>
          </a:p>
          <a:p>
            <a:r>
              <a:rPr kumimoji="1" lang="ja-JP" altLang="en-US" dirty="0"/>
              <a:t>この最小項をカバーする主項を選択しなければなりません。</a:t>
            </a:r>
            <a:endParaRPr kumimoji="1" lang="en-US" altLang="ja-JP" dirty="0"/>
          </a:p>
          <a:p>
            <a:r>
              <a:rPr kumimoji="1" lang="ja-JP" altLang="en-US" dirty="0"/>
              <a:t>選択する主項の数はできるだけ少なく、かつ、できるだけ大きい主項を選ぶ必要があります。</a:t>
            </a:r>
            <a:endParaRPr kumimoji="1" lang="en-US" altLang="ja-JP" dirty="0"/>
          </a:p>
          <a:p>
            <a:r>
              <a:rPr kumimoji="1" lang="ja-JP" altLang="en-US" dirty="0"/>
              <a:t>それではどの主項を選べばいいのでしょうか。</a:t>
            </a:r>
            <a:endParaRPr kumimoji="1" lang="en-US" altLang="ja-JP" dirty="0"/>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8</a:t>
            </a:fld>
            <a:endParaRPr kumimoji="1" lang="ja-JP" altLang="en-US"/>
          </a:p>
        </p:txBody>
      </p:sp>
    </p:spTree>
    <p:extLst>
      <p:ext uri="{BB962C8B-B14F-4D97-AF65-F5344CB8AC3E}">
        <p14:creationId xmlns:p14="http://schemas.microsoft.com/office/powerpoint/2010/main" val="982272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ここからは、残りの主項を、ヒューリスティック、発見的手法で求める方法を紹介します。</a:t>
            </a:r>
            <a:endParaRPr kumimoji="1" lang="en-US" altLang="ja-JP" dirty="0"/>
          </a:p>
          <a:p>
            <a:r>
              <a:rPr kumimoji="1" lang="ja-JP" altLang="en-US" dirty="0"/>
              <a:t>これから紹介する方法は、必ず最適な主項が見つかるわけではありませんが、</a:t>
            </a:r>
            <a:endParaRPr kumimoji="1" lang="en-US" altLang="ja-JP" dirty="0"/>
          </a:p>
          <a:p>
            <a:r>
              <a:rPr kumimoji="1" lang="ja-JP" altLang="en-US" dirty="0"/>
              <a:t>多くの場合は有効な手法です。</a:t>
            </a:r>
            <a:endParaRPr kumimoji="1" lang="en-US" altLang="ja-JP" dirty="0"/>
          </a:p>
          <a:p>
            <a:r>
              <a:rPr kumimoji="1" lang="ja-JP" altLang="en-US" dirty="0"/>
              <a:t>まず、すでに選択欄にチェックが付いている最小項は、必須主項にカバーされていますので、</a:t>
            </a:r>
            <a:endParaRPr kumimoji="1" lang="en-US" altLang="ja-JP" dirty="0"/>
          </a:p>
          <a:p>
            <a:r>
              <a:rPr kumimoji="1" lang="ja-JP" altLang="en-US" dirty="0"/>
              <a:t>もう気にする必要はありません。</a:t>
            </a:r>
            <a:endParaRPr kumimoji="1" lang="en-US" altLang="ja-JP" dirty="0"/>
          </a:p>
          <a:p>
            <a:r>
              <a:rPr kumimoji="1" lang="ja-JP" altLang="en-US" dirty="0"/>
              <a:t>そこで、選択欄にチェックの付いている最小項を削除します。</a:t>
            </a:r>
          </a:p>
        </p:txBody>
      </p:sp>
      <p:sp>
        <p:nvSpPr>
          <p:cNvPr id="4" name="スライド番号プレースホルダー 3"/>
          <p:cNvSpPr>
            <a:spLocks noGrp="1"/>
          </p:cNvSpPr>
          <p:nvPr>
            <p:ph type="sldNum" sz="quarter" idx="5"/>
          </p:nvPr>
        </p:nvSpPr>
        <p:spPr/>
        <p:txBody>
          <a:bodyPr/>
          <a:lstStyle/>
          <a:p>
            <a:fld id="{DAEFBEF6-DDA4-48D4-B2F8-A6CC636DDF49}" type="slidenum">
              <a:rPr kumimoji="1" lang="ja-JP" altLang="en-US" smtClean="0"/>
              <a:t>9</a:t>
            </a:fld>
            <a:endParaRPr kumimoji="1" lang="ja-JP" altLang="en-US"/>
          </a:p>
        </p:txBody>
      </p:sp>
    </p:spTree>
    <p:extLst>
      <p:ext uri="{BB962C8B-B14F-4D97-AF65-F5344CB8AC3E}">
        <p14:creationId xmlns:p14="http://schemas.microsoft.com/office/powerpoint/2010/main" val="2033442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170" name="Group 2"/>
          <p:cNvGrpSpPr>
            <a:grpSpLocks/>
          </p:cNvGrpSpPr>
          <p:nvPr/>
        </p:nvGrpSpPr>
        <p:grpSpPr bwMode="auto">
          <a:xfrm>
            <a:off x="0" y="6350"/>
            <a:ext cx="9140825" cy="6851650"/>
            <a:chOff x="0" y="4"/>
            <a:chExt cx="5758" cy="4316"/>
          </a:xfrm>
        </p:grpSpPr>
        <p:grpSp>
          <p:nvGrpSpPr>
            <p:cNvPr id="7171" name="Group 3"/>
            <p:cNvGrpSpPr>
              <a:grpSpLocks/>
            </p:cNvGrpSpPr>
            <p:nvPr/>
          </p:nvGrpSpPr>
          <p:grpSpPr bwMode="auto">
            <a:xfrm>
              <a:off x="0" y="1161"/>
              <a:ext cx="5758" cy="3159"/>
              <a:chOff x="0" y="1161"/>
              <a:chExt cx="5758" cy="3159"/>
            </a:xfrm>
          </p:grpSpPr>
          <p:sp>
            <p:nvSpPr>
              <p:cNvPr id="7172"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73"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7174"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75"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76"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7177" name="Group 9"/>
            <p:cNvGrpSpPr>
              <a:grpSpLocks/>
            </p:cNvGrpSpPr>
            <p:nvPr/>
          </p:nvGrpSpPr>
          <p:grpSpPr bwMode="auto">
            <a:xfrm>
              <a:off x="348" y="4"/>
              <a:ext cx="5410" cy="4316"/>
              <a:chOff x="348" y="4"/>
              <a:chExt cx="5410" cy="4316"/>
            </a:xfrm>
          </p:grpSpPr>
          <p:sp>
            <p:nvSpPr>
              <p:cNvPr id="7178"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79"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80"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81"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82"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83"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ja-JP" altLang="en-US" noProof="0"/>
              <a:t>マスタ タイトルの書式設定</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ja-JP" altLang="en-US" noProof="0"/>
              <a:t>マスタ サブタイトルの書式設定</a:t>
            </a:r>
          </a:p>
        </p:txBody>
      </p:sp>
      <p:sp>
        <p:nvSpPr>
          <p:cNvPr id="7186" name="Rectangle 18"/>
          <p:cNvSpPr>
            <a:spLocks noGrp="1" noChangeArrowheads="1"/>
          </p:cNvSpPr>
          <p:nvPr>
            <p:ph type="dt" sz="quarter" idx="2"/>
          </p:nvPr>
        </p:nvSpPr>
        <p:spPr/>
        <p:txBody>
          <a:bodyPr/>
          <a:lstStyle>
            <a:lvl1pPr>
              <a:defRPr/>
            </a:lvl1pPr>
          </a:lstStyle>
          <a:p>
            <a:endParaRPr lang="en-US" altLang="ja-JP"/>
          </a:p>
        </p:txBody>
      </p:sp>
      <p:sp>
        <p:nvSpPr>
          <p:cNvPr id="7187" name="Rectangle 19"/>
          <p:cNvSpPr>
            <a:spLocks noGrp="1" noChangeArrowheads="1"/>
          </p:cNvSpPr>
          <p:nvPr>
            <p:ph type="ftr" sz="quarter" idx="3"/>
          </p:nvPr>
        </p:nvSpPr>
        <p:spPr>
          <a:xfrm>
            <a:off x="3352800" y="6248400"/>
            <a:ext cx="2895600" cy="457200"/>
          </a:xfrm>
        </p:spPr>
        <p:txBody>
          <a:bodyPr/>
          <a:lstStyle>
            <a:lvl1pPr>
              <a:defRPr/>
            </a:lvl1pPr>
          </a:lstStyle>
          <a:p>
            <a:endParaRPr lang="en-US" altLang="ja-JP"/>
          </a:p>
        </p:txBody>
      </p:sp>
      <p:sp>
        <p:nvSpPr>
          <p:cNvPr id="7188" name="Rectangle 20"/>
          <p:cNvSpPr>
            <a:spLocks noGrp="1" noChangeArrowheads="1"/>
          </p:cNvSpPr>
          <p:nvPr>
            <p:ph type="sldNum" sz="quarter" idx="4"/>
          </p:nvPr>
        </p:nvSpPr>
        <p:spPr/>
        <p:txBody>
          <a:bodyPr/>
          <a:lstStyle>
            <a:lvl1pPr>
              <a:defRPr/>
            </a:lvl1pPr>
          </a:lstStyle>
          <a:p>
            <a:fld id="{CE5F0851-CDC8-4737-BD39-E5DE287F8D7D}"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6C033920-75FC-4512-83FC-9C87D0F91BD9}" type="slidenum">
              <a:rPr lang="en-US" altLang="ja-JP"/>
              <a:pPr/>
              <a:t>‹#›</a:t>
            </a:fld>
            <a:endParaRPr lang="en-US" altLang="ja-JP"/>
          </a:p>
        </p:txBody>
      </p:sp>
    </p:spTree>
    <p:extLst>
      <p:ext uri="{BB962C8B-B14F-4D97-AF65-F5344CB8AC3E}">
        <p14:creationId xmlns:p14="http://schemas.microsoft.com/office/powerpoint/2010/main" val="157120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304800"/>
            <a:ext cx="1885950" cy="5791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066800" y="304800"/>
            <a:ext cx="5505450"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FD616E4-A8CB-4DBD-A8A9-AC8A3B56042A}" type="slidenum">
              <a:rPr lang="en-US" altLang="ja-JP"/>
              <a:pPr/>
              <a:t>‹#›</a:t>
            </a:fld>
            <a:endParaRPr lang="en-US" altLang="ja-JP"/>
          </a:p>
        </p:txBody>
      </p:sp>
    </p:spTree>
    <p:extLst>
      <p:ext uri="{BB962C8B-B14F-4D97-AF65-F5344CB8AC3E}">
        <p14:creationId xmlns:p14="http://schemas.microsoft.com/office/powerpoint/2010/main" val="937845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1066800" y="1981200"/>
            <a:ext cx="7543800" cy="4114800"/>
          </a:xfrm>
        </p:spPr>
        <p:txBody>
          <a:bodyPr/>
          <a:lstStyle/>
          <a:p>
            <a:endParaRPr lang="ja-JP" altLang="en-US"/>
          </a:p>
        </p:txBody>
      </p:sp>
      <p:sp>
        <p:nvSpPr>
          <p:cNvPr id="4" name="日付プレースホルダー 3"/>
          <p:cNvSpPr>
            <a:spLocks noGrp="1"/>
          </p:cNvSpPr>
          <p:nvPr>
            <p:ph type="dt" sz="half" idx="10"/>
          </p:nvPr>
        </p:nvSpPr>
        <p:spPr>
          <a:xfrm>
            <a:off x="1066800" y="6248400"/>
            <a:ext cx="1905000" cy="457200"/>
          </a:xfrm>
        </p:spPr>
        <p:txBody>
          <a:bodyPr/>
          <a:lstStyle>
            <a:lvl1pPr>
              <a:defRPr/>
            </a:lvl1pPr>
          </a:lstStyle>
          <a:p>
            <a:endParaRPr lang="en-US" altLang="ja-JP"/>
          </a:p>
        </p:txBody>
      </p:sp>
      <p:sp>
        <p:nvSpPr>
          <p:cNvPr id="5" name="フッター プレースホルダー 4"/>
          <p:cNvSpPr>
            <a:spLocks noGrp="1"/>
          </p:cNvSpPr>
          <p:nvPr>
            <p:ph type="ftr" sz="quarter" idx="11"/>
          </p:nvPr>
        </p:nvSpPr>
        <p:spPr>
          <a:xfrm>
            <a:off x="3429000" y="6248400"/>
            <a:ext cx="2895600" cy="457200"/>
          </a:xfrm>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a:xfrm>
            <a:off x="6705600" y="6248400"/>
            <a:ext cx="1905000" cy="457200"/>
          </a:xfrm>
        </p:spPr>
        <p:txBody>
          <a:bodyPr/>
          <a:lstStyle>
            <a:lvl1pPr>
              <a:defRPr/>
            </a:lvl1pPr>
          </a:lstStyle>
          <a:p>
            <a:fld id="{D33E7B82-7F9C-45DC-91E0-5392D323BC95}" type="slidenum">
              <a:rPr lang="en-US" altLang="ja-JP"/>
              <a:pPr/>
              <a:t>‹#›</a:t>
            </a:fld>
            <a:endParaRPr lang="en-US" altLang="ja-JP"/>
          </a:p>
        </p:txBody>
      </p:sp>
    </p:spTree>
    <p:extLst>
      <p:ext uri="{BB962C8B-B14F-4D97-AF65-F5344CB8AC3E}">
        <p14:creationId xmlns:p14="http://schemas.microsoft.com/office/powerpoint/2010/main" val="667282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066800" y="1981200"/>
            <a:ext cx="36957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914900" y="1981200"/>
            <a:ext cx="36957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1066800" y="6248400"/>
            <a:ext cx="1905000" cy="45720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429000" y="6248400"/>
            <a:ext cx="2895600" cy="457200"/>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6705600" y="6248400"/>
            <a:ext cx="1905000" cy="457200"/>
          </a:xfrm>
        </p:spPr>
        <p:txBody>
          <a:bodyPr/>
          <a:lstStyle>
            <a:lvl1pPr>
              <a:defRPr/>
            </a:lvl1pPr>
          </a:lstStyle>
          <a:p>
            <a:fld id="{86020940-AFB9-4BB3-9072-36F4960DD433}" type="slidenum">
              <a:rPr lang="en-US" altLang="ja-JP"/>
              <a:pPr/>
              <a:t>‹#›</a:t>
            </a:fld>
            <a:endParaRPr lang="en-US" altLang="ja-JP"/>
          </a:p>
        </p:txBody>
      </p:sp>
    </p:spTree>
    <p:extLst>
      <p:ext uri="{BB962C8B-B14F-4D97-AF65-F5344CB8AC3E}">
        <p14:creationId xmlns:p14="http://schemas.microsoft.com/office/powerpoint/2010/main" val="29051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9576011-3612-4CCA-A4A5-0665E3ADCA0C}" type="slidenum">
              <a:rPr lang="en-US" altLang="ja-JP"/>
              <a:pPr/>
              <a:t>‹#›</a:t>
            </a:fld>
            <a:endParaRPr lang="en-US" altLang="ja-JP"/>
          </a:p>
        </p:txBody>
      </p:sp>
    </p:spTree>
    <p:extLst>
      <p:ext uri="{BB962C8B-B14F-4D97-AF65-F5344CB8AC3E}">
        <p14:creationId xmlns:p14="http://schemas.microsoft.com/office/powerpoint/2010/main" val="340969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89D8381-E9CD-4BD1-B592-01D099812E05}" type="slidenum">
              <a:rPr lang="en-US" altLang="ja-JP"/>
              <a:pPr/>
              <a:t>‹#›</a:t>
            </a:fld>
            <a:endParaRPr lang="en-US" altLang="ja-JP"/>
          </a:p>
        </p:txBody>
      </p:sp>
    </p:spTree>
    <p:extLst>
      <p:ext uri="{BB962C8B-B14F-4D97-AF65-F5344CB8AC3E}">
        <p14:creationId xmlns:p14="http://schemas.microsoft.com/office/powerpoint/2010/main" val="19811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066800" y="1981200"/>
            <a:ext cx="36957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914900" y="1981200"/>
            <a:ext cx="36957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4461D940-D3A6-4803-BAC9-F20132183BFD}" type="slidenum">
              <a:rPr lang="en-US" altLang="ja-JP"/>
              <a:pPr/>
              <a:t>‹#›</a:t>
            </a:fld>
            <a:endParaRPr lang="en-US" altLang="ja-JP"/>
          </a:p>
        </p:txBody>
      </p:sp>
    </p:spTree>
    <p:extLst>
      <p:ext uri="{BB962C8B-B14F-4D97-AF65-F5344CB8AC3E}">
        <p14:creationId xmlns:p14="http://schemas.microsoft.com/office/powerpoint/2010/main" val="9899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84B7F4E0-9604-4422-B74A-7095DCDDD1A7}" type="slidenum">
              <a:rPr lang="en-US" altLang="ja-JP"/>
              <a:pPr/>
              <a:t>‹#›</a:t>
            </a:fld>
            <a:endParaRPr lang="en-US" altLang="ja-JP"/>
          </a:p>
        </p:txBody>
      </p:sp>
    </p:spTree>
    <p:extLst>
      <p:ext uri="{BB962C8B-B14F-4D97-AF65-F5344CB8AC3E}">
        <p14:creationId xmlns:p14="http://schemas.microsoft.com/office/powerpoint/2010/main" val="2969719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66500840-6B4F-403A-BD7F-EB7343D36D28}" type="slidenum">
              <a:rPr lang="en-US" altLang="ja-JP"/>
              <a:pPr/>
              <a:t>‹#›</a:t>
            </a:fld>
            <a:endParaRPr lang="en-US" altLang="ja-JP"/>
          </a:p>
        </p:txBody>
      </p:sp>
    </p:spTree>
    <p:extLst>
      <p:ext uri="{BB962C8B-B14F-4D97-AF65-F5344CB8AC3E}">
        <p14:creationId xmlns:p14="http://schemas.microsoft.com/office/powerpoint/2010/main" val="363979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5F87255A-9DA4-4820-A7DE-84D56758BD3B}" type="slidenum">
              <a:rPr lang="en-US" altLang="ja-JP"/>
              <a:pPr/>
              <a:t>‹#›</a:t>
            </a:fld>
            <a:endParaRPr lang="en-US" altLang="ja-JP"/>
          </a:p>
        </p:txBody>
      </p:sp>
    </p:spTree>
    <p:extLst>
      <p:ext uri="{BB962C8B-B14F-4D97-AF65-F5344CB8AC3E}">
        <p14:creationId xmlns:p14="http://schemas.microsoft.com/office/powerpoint/2010/main" val="275017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8353EAE7-A556-468D-A978-BA18582C13F1}" type="slidenum">
              <a:rPr lang="en-US" altLang="ja-JP"/>
              <a:pPr/>
              <a:t>‹#›</a:t>
            </a:fld>
            <a:endParaRPr lang="en-US" altLang="ja-JP"/>
          </a:p>
        </p:txBody>
      </p:sp>
    </p:spTree>
    <p:extLst>
      <p:ext uri="{BB962C8B-B14F-4D97-AF65-F5344CB8AC3E}">
        <p14:creationId xmlns:p14="http://schemas.microsoft.com/office/powerpoint/2010/main" val="61523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EE52481F-EF0E-4124-B616-7D6471D3B463}" type="slidenum">
              <a:rPr lang="en-US" altLang="ja-JP"/>
              <a:pPr/>
              <a:t>‹#›</a:t>
            </a:fld>
            <a:endParaRPr lang="en-US" altLang="ja-JP"/>
          </a:p>
        </p:txBody>
      </p:sp>
    </p:spTree>
    <p:extLst>
      <p:ext uri="{BB962C8B-B14F-4D97-AF65-F5344CB8AC3E}">
        <p14:creationId xmlns:p14="http://schemas.microsoft.com/office/powerpoint/2010/main" val="65586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6350"/>
            <a:ext cx="9140825" cy="6851650"/>
            <a:chOff x="0" y="4"/>
            <a:chExt cx="5758" cy="4316"/>
          </a:xfrm>
        </p:grpSpPr>
        <p:sp>
          <p:nvSpPr>
            <p:cNvPr id="6147"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48"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6149" name="Group 5"/>
            <p:cNvGrpSpPr>
              <a:grpSpLocks/>
            </p:cNvGrpSpPr>
            <p:nvPr userDrawn="1"/>
          </p:nvGrpSpPr>
          <p:grpSpPr bwMode="auto">
            <a:xfrm>
              <a:off x="0" y="4"/>
              <a:ext cx="5758" cy="4316"/>
              <a:chOff x="0" y="4"/>
              <a:chExt cx="5758" cy="4316"/>
            </a:xfrm>
          </p:grpSpPr>
          <p:sp>
            <p:nvSpPr>
              <p:cNvPr id="6150"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1"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2"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3"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4"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5"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6"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7"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8"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sp>
        <p:nvSpPr>
          <p:cNvPr id="6159"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161"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kumimoji="0" sz="1000">
                <a:effectLst>
                  <a:outerShdw blurRad="38100" dist="38100" dir="2700000" algn="tl">
                    <a:srgbClr val="000000"/>
                  </a:outerShdw>
                </a:effectLst>
              </a:defRPr>
            </a:lvl1pPr>
          </a:lstStyle>
          <a:p>
            <a:endParaRPr lang="en-US" altLang="ja-JP"/>
          </a:p>
        </p:txBody>
      </p:sp>
      <p:sp>
        <p:nvSpPr>
          <p:cNvPr id="6162"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kumimoji="0" sz="1000">
                <a:effectLst>
                  <a:outerShdw blurRad="38100" dist="38100" dir="2700000" algn="tl">
                    <a:srgbClr val="000000"/>
                  </a:outerShdw>
                </a:effectLst>
              </a:defRPr>
            </a:lvl1pPr>
          </a:lstStyle>
          <a:p>
            <a:endParaRPr lang="en-US" altLang="ja-JP"/>
          </a:p>
        </p:txBody>
      </p:sp>
      <p:sp>
        <p:nvSpPr>
          <p:cNvPr id="6163"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kumimoji="0" sz="1000">
                <a:effectLst>
                  <a:outerShdw blurRad="38100" dist="38100" dir="2700000" algn="tl">
                    <a:srgbClr val="000000"/>
                  </a:outerShdw>
                </a:effectLst>
              </a:defRPr>
            </a:lvl1pPr>
          </a:lstStyle>
          <a:p>
            <a:fld id="{09A26C18-8760-4165-A71B-E358CCFF02D6}"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kindai.ac.jp/L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7.emf"/><Relationship Id="rId3" Type="http://schemas.openxmlformats.org/officeDocument/2006/relationships/notesSlide" Target="../notesSlides/notesSlide15.xml"/><Relationship Id="rId7" Type="http://schemas.openxmlformats.org/officeDocument/2006/relationships/image" Target="../media/image4.emf"/><Relationship Id="rId12"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6.emf"/><Relationship Id="rId5" Type="http://schemas.openxmlformats.org/officeDocument/2006/relationships/image" Target="../media/image3.e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5.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20.xml"/><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8.emf"/><Relationship Id="rId4" Type="http://schemas.openxmlformats.org/officeDocument/2006/relationships/oleObject" Target="../embeddings/oleObject8.bin"/><Relationship Id="rId9" Type="http://schemas.openxmlformats.org/officeDocument/2006/relationships/image" Target="../media/image10.e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21.xml"/><Relationship Id="rId7"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11" Type="http://schemas.openxmlformats.org/officeDocument/2006/relationships/image" Target="../media/image14.emf"/><Relationship Id="rId5" Type="http://schemas.openxmlformats.org/officeDocument/2006/relationships/image" Target="../media/image11.e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3.e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19.emf"/><Relationship Id="rId3" Type="http://schemas.openxmlformats.org/officeDocument/2006/relationships/notesSlide" Target="../notesSlides/notesSlide22.xml"/><Relationship Id="rId7" Type="http://schemas.openxmlformats.org/officeDocument/2006/relationships/image" Target="../media/image16.emf"/><Relationship Id="rId12"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6.bin"/><Relationship Id="rId11" Type="http://schemas.openxmlformats.org/officeDocument/2006/relationships/image" Target="../media/image18.emf"/><Relationship Id="rId5" Type="http://schemas.openxmlformats.org/officeDocument/2006/relationships/image" Target="../media/image15.e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7.e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0.emf"/><Relationship Id="rId4" Type="http://schemas.openxmlformats.org/officeDocument/2006/relationships/oleObject" Target="../embeddings/oleObject20.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1.emf"/><Relationship Id="rId4" Type="http://schemas.openxmlformats.org/officeDocument/2006/relationships/oleObject" Target="../embeddings/oleObject21.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22.emf"/><Relationship Id="rId4" Type="http://schemas.openxmlformats.org/officeDocument/2006/relationships/oleObject" Target="../embeddings/oleObject22.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3.emf"/><Relationship Id="rId4" Type="http://schemas.openxmlformats.org/officeDocument/2006/relationships/oleObject" Target="../embeddings/oleObject23.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4.emf"/><Relationship Id="rId4" Type="http://schemas.openxmlformats.org/officeDocument/2006/relationships/oleObject" Target="../embeddings/oleObject24.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5.emf"/><Relationship Id="rId4" Type="http://schemas.openxmlformats.org/officeDocument/2006/relationships/oleObject" Target="../embeddings/oleObject25.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990600" y="1676400"/>
            <a:ext cx="7086600" cy="898525"/>
          </a:xfrm>
        </p:spPr>
        <p:txBody>
          <a:bodyPr/>
          <a:lstStyle/>
          <a:p>
            <a:r>
              <a:rPr lang="ja-JP" altLang="en-US">
                <a:latin typeface="Times New Roman" panose="02020603050405020304" pitchFamily="18" charset="0"/>
              </a:rPr>
              <a:t>論理回路</a:t>
            </a:r>
          </a:p>
        </p:txBody>
      </p:sp>
      <p:sp>
        <p:nvSpPr>
          <p:cNvPr id="17411" name="Rectangle 3"/>
          <p:cNvSpPr>
            <a:spLocks noGrp="1" noChangeArrowheads="1"/>
          </p:cNvSpPr>
          <p:nvPr>
            <p:ph type="subTitle" idx="1"/>
          </p:nvPr>
        </p:nvSpPr>
        <p:spPr>
          <a:xfrm>
            <a:off x="990600" y="2743200"/>
            <a:ext cx="7162800" cy="3124200"/>
          </a:xfrm>
        </p:spPr>
        <p:txBody>
          <a:bodyPr/>
          <a:lstStyle/>
          <a:p>
            <a:r>
              <a:rPr lang="ja-JP" altLang="en-US" dirty="0">
                <a:latin typeface="Times New Roman" panose="02020603050405020304" pitchFamily="18" charset="0"/>
              </a:rPr>
              <a:t>第</a:t>
            </a:r>
            <a:r>
              <a:rPr lang="en-US" altLang="ja-JP" dirty="0">
                <a:latin typeface="Times New Roman" panose="02020603050405020304" pitchFamily="18" charset="0"/>
              </a:rPr>
              <a:t>7</a:t>
            </a:r>
            <a:r>
              <a:rPr lang="ja-JP" altLang="en-US" dirty="0">
                <a:latin typeface="Times New Roman" panose="02020603050405020304" pitchFamily="18" charset="0"/>
              </a:rPr>
              <a:t>回 論理回路の簡略化</a:t>
            </a:r>
          </a:p>
          <a:p>
            <a:r>
              <a:rPr lang="en-US" altLang="ja-JP" dirty="0">
                <a:latin typeface="Times New Roman" panose="02020603050405020304" pitchFamily="18" charset="0"/>
              </a:rPr>
              <a:t>― </a:t>
            </a:r>
            <a:r>
              <a:rPr lang="ja-JP" altLang="en-US" dirty="0">
                <a:latin typeface="Times New Roman" panose="02020603050405020304" pitchFamily="18" charset="0"/>
              </a:rPr>
              <a:t>クワイン・マクラスキ法</a:t>
            </a:r>
            <a:r>
              <a:rPr lang="en-US" altLang="ja-JP" dirty="0">
                <a:latin typeface="Times New Roman" panose="02020603050405020304" pitchFamily="18" charset="0"/>
              </a:rPr>
              <a:t>(2) </a:t>
            </a:r>
          </a:p>
          <a:p>
            <a:pPr algn="r"/>
            <a:r>
              <a:rPr lang="en-US" altLang="ja-JP" dirty="0">
                <a:latin typeface="Times New Roman" panose="02020603050405020304" pitchFamily="18" charset="0"/>
                <a:hlinkClick r:id="rId3"/>
              </a:rPr>
              <a:t>http://www.info.kindai.ac.jp/LC</a:t>
            </a:r>
            <a:endParaRPr lang="en-US" altLang="ja-JP" dirty="0">
              <a:latin typeface="Times New Roman" panose="02020603050405020304" pitchFamily="18" charset="0"/>
            </a:endParaRPr>
          </a:p>
          <a:p>
            <a:pPr algn="r"/>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a:r>
              <a:rPr lang="en-US" altLang="ja-JP" dirty="0">
                <a:latin typeface="Times New Roman" panose="02020603050405020304" pitchFamily="18" charset="0"/>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1842" name="Group 2"/>
          <p:cNvGraphicFramePr>
            <a:graphicFrameLocks noGrp="1"/>
          </p:cNvGraphicFramePr>
          <p:nvPr/>
        </p:nvGraphicFramePr>
        <p:xfrm>
          <a:off x="685800" y="457200"/>
          <a:ext cx="3841750" cy="49377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91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0,2,8,10: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0,4,16,20: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2,10,18,26: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91910" name="Line 70"/>
          <p:cNvSpPr>
            <a:spLocks noChangeShapeType="1"/>
          </p:cNvSpPr>
          <p:nvPr/>
        </p:nvSpPr>
        <p:spPr bwMode="auto">
          <a:xfrm flipH="1" flipV="1">
            <a:off x="6858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91911" name="Group 71"/>
          <p:cNvGrpSpPr>
            <a:grpSpLocks/>
          </p:cNvGrpSpPr>
          <p:nvPr/>
        </p:nvGrpSpPr>
        <p:grpSpPr bwMode="auto">
          <a:xfrm>
            <a:off x="4648200" y="1981200"/>
            <a:ext cx="228600" cy="457200"/>
            <a:chOff x="2832" y="1248"/>
            <a:chExt cx="144" cy="288"/>
          </a:xfrm>
        </p:grpSpPr>
        <p:sp>
          <p:nvSpPr>
            <p:cNvPr id="291912" name="Line 72"/>
            <p:cNvSpPr>
              <a:spLocks noChangeShapeType="1"/>
            </p:cNvSpPr>
            <p:nvPr/>
          </p:nvSpPr>
          <p:spPr bwMode="auto">
            <a:xfrm>
              <a:off x="2832" y="1248"/>
              <a:ext cx="144" cy="0"/>
            </a:xfrm>
            <a:prstGeom prst="line">
              <a:avLst/>
            </a:prstGeom>
            <a:noFill/>
            <a:ln w="28575">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913" name="Line 73"/>
            <p:cNvSpPr>
              <a:spLocks noChangeShapeType="1"/>
            </p:cNvSpPr>
            <p:nvPr/>
          </p:nvSpPr>
          <p:spPr bwMode="auto">
            <a:xfrm>
              <a:off x="2976" y="1248"/>
              <a:ext cx="0" cy="288"/>
            </a:xfrm>
            <a:prstGeom prst="line">
              <a:avLst/>
            </a:prstGeom>
            <a:noFill/>
            <a:ln w="28575">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914" name="Line 74"/>
            <p:cNvSpPr>
              <a:spLocks noChangeShapeType="1"/>
            </p:cNvSpPr>
            <p:nvPr/>
          </p:nvSpPr>
          <p:spPr bwMode="auto">
            <a:xfrm flipH="1">
              <a:off x="2832" y="1536"/>
              <a:ext cx="144" cy="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91915" name="Text Box 75"/>
          <p:cNvSpPr txBox="1">
            <a:spLocks noChangeArrowheads="1"/>
          </p:cNvSpPr>
          <p:nvPr/>
        </p:nvSpPr>
        <p:spPr bwMode="auto">
          <a:xfrm>
            <a:off x="4876800" y="1762125"/>
            <a:ext cx="31035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は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に包含される</a:t>
            </a:r>
          </a:p>
        </p:txBody>
      </p:sp>
      <p:sp>
        <p:nvSpPr>
          <p:cNvPr id="291916" name="Text Box 76"/>
          <p:cNvSpPr txBox="1">
            <a:spLocks noChangeArrowheads="1"/>
          </p:cNvSpPr>
          <p:nvPr/>
        </p:nvSpPr>
        <p:spPr bwMode="auto">
          <a:xfrm>
            <a:off x="6019800" y="2295525"/>
            <a:ext cx="1962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は不要</a:t>
            </a:r>
          </a:p>
        </p:txBody>
      </p:sp>
      <p:grpSp>
        <p:nvGrpSpPr>
          <p:cNvPr id="291917" name="Group 77"/>
          <p:cNvGrpSpPr>
            <a:grpSpLocks/>
          </p:cNvGrpSpPr>
          <p:nvPr/>
        </p:nvGrpSpPr>
        <p:grpSpPr bwMode="auto">
          <a:xfrm>
            <a:off x="4648200" y="2438400"/>
            <a:ext cx="228600" cy="914400"/>
            <a:chOff x="2832" y="1536"/>
            <a:chExt cx="144" cy="576"/>
          </a:xfrm>
        </p:grpSpPr>
        <p:sp>
          <p:nvSpPr>
            <p:cNvPr id="291918" name="Line 78"/>
            <p:cNvSpPr>
              <a:spLocks noChangeShapeType="1"/>
            </p:cNvSpPr>
            <p:nvPr/>
          </p:nvSpPr>
          <p:spPr bwMode="auto">
            <a:xfrm>
              <a:off x="2832" y="1824"/>
              <a:ext cx="144" cy="0"/>
            </a:xfrm>
            <a:prstGeom prst="line">
              <a:avLst/>
            </a:prstGeom>
            <a:noFill/>
            <a:ln w="28575">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919" name="Line 79"/>
            <p:cNvSpPr>
              <a:spLocks noChangeShapeType="1"/>
            </p:cNvSpPr>
            <p:nvPr/>
          </p:nvSpPr>
          <p:spPr bwMode="auto">
            <a:xfrm>
              <a:off x="2832" y="2112"/>
              <a:ext cx="144" cy="0"/>
            </a:xfrm>
            <a:prstGeom prst="line">
              <a:avLst/>
            </a:prstGeom>
            <a:noFill/>
            <a:ln w="28575">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920" name="Line 80"/>
            <p:cNvSpPr>
              <a:spLocks noChangeShapeType="1"/>
            </p:cNvSpPr>
            <p:nvPr/>
          </p:nvSpPr>
          <p:spPr bwMode="auto">
            <a:xfrm flipV="1">
              <a:off x="2976" y="1536"/>
              <a:ext cx="0" cy="576"/>
            </a:xfrm>
            <a:prstGeom prst="line">
              <a:avLst/>
            </a:prstGeom>
            <a:noFill/>
            <a:ln w="28575">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921" name="Line 81"/>
            <p:cNvSpPr>
              <a:spLocks noChangeShapeType="1"/>
            </p:cNvSpPr>
            <p:nvPr/>
          </p:nvSpPr>
          <p:spPr bwMode="auto">
            <a:xfrm flipH="1">
              <a:off x="2832" y="1536"/>
              <a:ext cx="144" cy="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91922" name="Text Box 82"/>
          <p:cNvSpPr txBox="1">
            <a:spLocks noChangeArrowheads="1"/>
          </p:cNvSpPr>
          <p:nvPr/>
        </p:nvSpPr>
        <p:spPr bwMode="auto">
          <a:xfrm>
            <a:off x="4876800" y="3057525"/>
            <a:ext cx="31813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a:t>
            </a:r>
            <a:r>
              <a:rPr lang="en-US" altLang="ja-JP" i="1">
                <a:effectLst>
                  <a:outerShdw blurRad="38100" dist="38100" dir="2700000" algn="tl">
                    <a:srgbClr val="000000"/>
                  </a:outerShdw>
                </a:effectLst>
                <a:latin typeface="Times New Roman" panose="02020603050405020304" pitchFamily="18" charset="0"/>
              </a:rPr>
              <a:t>t</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も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に包含される</a:t>
            </a:r>
          </a:p>
          <a:p>
            <a:r>
              <a:rPr lang="ja-JP" altLang="en-US">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a:t>
            </a:r>
            <a:r>
              <a:rPr lang="en-US" altLang="ja-JP" i="1">
                <a:effectLst>
                  <a:outerShdw blurRad="38100" dist="38100" dir="2700000" algn="tl">
                    <a:srgbClr val="000000"/>
                  </a:outerShdw>
                </a:effectLst>
                <a:latin typeface="Times New Roman" panose="02020603050405020304" pitchFamily="18" charset="0"/>
              </a:rPr>
              <a:t>t</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も不要</a:t>
            </a:r>
          </a:p>
        </p:txBody>
      </p:sp>
      <p:sp>
        <p:nvSpPr>
          <p:cNvPr id="291923" name="Line 83"/>
          <p:cNvSpPr>
            <a:spLocks noChangeShapeType="1"/>
          </p:cNvSpPr>
          <p:nvPr/>
        </p:nvSpPr>
        <p:spPr bwMode="auto">
          <a:xfrm>
            <a:off x="609600" y="1981200"/>
            <a:ext cx="3962400" cy="0"/>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91924" name="Group 84"/>
          <p:cNvGrpSpPr>
            <a:grpSpLocks/>
          </p:cNvGrpSpPr>
          <p:nvPr/>
        </p:nvGrpSpPr>
        <p:grpSpPr bwMode="auto">
          <a:xfrm>
            <a:off x="609600" y="2895600"/>
            <a:ext cx="3962400" cy="457200"/>
            <a:chOff x="384" y="1824"/>
            <a:chExt cx="2496" cy="288"/>
          </a:xfrm>
        </p:grpSpPr>
        <p:sp>
          <p:nvSpPr>
            <p:cNvPr id="291925" name="Line 85"/>
            <p:cNvSpPr>
              <a:spLocks noChangeShapeType="1"/>
            </p:cNvSpPr>
            <p:nvPr/>
          </p:nvSpPr>
          <p:spPr bwMode="auto">
            <a:xfrm>
              <a:off x="384" y="1824"/>
              <a:ext cx="2496" cy="0"/>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926" name="Line 86"/>
            <p:cNvSpPr>
              <a:spLocks noChangeShapeType="1"/>
            </p:cNvSpPr>
            <p:nvPr/>
          </p:nvSpPr>
          <p:spPr bwMode="auto">
            <a:xfrm>
              <a:off x="384" y="2112"/>
              <a:ext cx="2496" cy="0"/>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91928" name="Text Box 88"/>
          <p:cNvSpPr txBox="1">
            <a:spLocks noChangeArrowheads="1"/>
          </p:cNvSpPr>
          <p:nvPr/>
        </p:nvSpPr>
        <p:spPr bwMode="auto">
          <a:xfrm>
            <a:off x="2667000" y="5486400"/>
            <a:ext cx="4945063"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必須にチェックが付いていない</a:t>
            </a:r>
          </a:p>
          <a:p>
            <a:r>
              <a:rPr lang="ja-JP" altLang="en-US">
                <a:effectLst>
                  <a:outerShdw blurRad="38100" dist="38100" dir="2700000" algn="tl">
                    <a:srgbClr val="000000"/>
                  </a:outerShdw>
                </a:effectLst>
                <a:latin typeface="Times New Roman" panose="02020603050405020304" pitchFamily="18" charset="0"/>
              </a:rPr>
              <a:t>他の項に包含される主項を消す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91911"/>
                                        </p:tgtEl>
                                        <p:attrNameLst>
                                          <p:attrName>style.visibility</p:attrName>
                                        </p:attrNameLst>
                                      </p:cBhvr>
                                      <p:to>
                                        <p:strVal val="visible"/>
                                      </p:to>
                                    </p:set>
                                    <p:animEffect transition="in" filter="wipe(up)">
                                      <p:cBhvr>
                                        <p:cTn id="7" dur="500"/>
                                        <p:tgtEl>
                                          <p:spTgt spid="2919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91915"/>
                                        </p:tgtEl>
                                        <p:attrNameLst>
                                          <p:attrName>style.visibility</p:attrName>
                                        </p:attrNameLst>
                                      </p:cBhvr>
                                      <p:to>
                                        <p:strVal val="visible"/>
                                      </p:to>
                                    </p:set>
                                    <p:anim calcmode="lin" valueType="num">
                                      <p:cBhvr additive="base">
                                        <p:cTn id="12" dur="500" fill="hold"/>
                                        <p:tgtEl>
                                          <p:spTgt spid="291915"/>
                                        </p:tgtEl>
                                        <p:attrNameLst>
                                          <p:attrName>ppt_x</p:attrName>
                                        </p:attrNameLst>
                                      </p:cBhvr>
                                      <p:tavLst>
                                        <p:tav tm="0">
                                          <p:val>
                                            <p:strVal val="#ppt_x"/>
                                          </p:val>
                                        </p:tav>
                                        <p:tav tm="100000">
                                          <p:val>
                                            <p:strVal val="#ppt_x"/>
                                          </p:val>
                                        </p:tav>
                                      </p:tavLst>
                                    </p:anim>
                                    <p:anim calcmode="lin" valueType="num">
                                      <p:cBhvr additive="base">
                                        <p:cTn id="13" dur="500" fill="hold"/>
                                        <p:tgtEl>
                                          <p:spTgt spid="29191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1916"/>
                                        </p:tgtEl>
                                        <p:attrNameLst>
                                          <p:attrName>style.visibility</p:attrName>
                                        </p:attrNameLst>
                                      </p:cBhvr>
                                      <p:to>
                                        <p:strVal val="visible"/>
                                      </p:to>
                                    </p:set>
                                    <p:anim calcmode="lin" valueType="num">
                                      <p:cBhvr additive="base">
                                        <p:cTn id="18" dur="500" fill="hold"/>
                                        <p:tgtEl>
                                          <p:spTgt spid="291916"/>
                                        </p:tgtEl>
                                        <p:attrNameLst>
                                          <p:attrName>ppt_x</p:attrName>
                                        </p:attrNameLst>
                                      </p:cBhvr>
                                      <p:tavLst>
                                        <p:tav tm="0">
                                          <p:val>
                                            <p:strVal val="#ppt_x"/>
                                          </p:val>
                                        </p:tav>
                                        <p:tav tm="100000">
                                          <p:val>
                                            <p:strVal val="#ppt_x"/>
                                          </p:val>
                                        </p:tav>
                                      </p:tavLst>
                                    </p:anim>
                                    <p:anim calcmode="lin" valueType="num">
                                      <p:cBhvr additive="base">
                                        <p:cTn id="19" dur="500" fill="hold"/>
                                        <p:tgtEl>
                                          <p:spTgt spid="291916"/>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91923"/>
                                        </p:tgtEl>
                                        <p:attrNameLst>
                                          <p:attrName>style.visibility</p:attrName>
                                        </p:attrNameLst>
                                      </p:cBhvr>
                                      <p:to>
                                        <p:strVal val="visible"/>
                                      </p:to>
                                    </p:set>
                                    <p:animEffect transition="in" filter="wipe(left)">
                                      <p:cBhvr>
                                        <p:cTn id="24" dur="500"/>
                                        <p:tgtEl>
                                          <p:spTgt spid="29192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291917"/>
                                        </p:tgtEl>
                                        <p:attrNameLst>
                                          <p:attrName>style.visibility</p:attrName>
                                        </p:attrNameLst>
                                      </p:cBhvr>
                                      <p:to>
                                        <p:strVal val="visible"/>
                                      </p:to>
                                    </p:set>
                                    <p:animEffect transition="in" filter="wipe(down)">
                                      <p:cBhvr>
                                        <p:cTn id="29" dur="500"/>
                                        <p:tgtEl>
                                          <p:spTgt spid="29191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91922"/>
                                        </p:tgtEl>
                                        <p:attrNameLst>
                                          <p:attrName>style.visibility</p:attrName>
                                        </p:attrNameLst>
                                      </p:cBhvr>
                                      <p:to>
                                        <p:strVal val="visible"/>
                                      </p:to>
                                    </p:set>
                                    <p:anim calcmode="lin" valueType="num">
                                      <p:cBhvr additive="base">
                                        <p:cTn id="34" dur="500" fill="hold"/>
                                        <p:tgtEl>
                                          <p:spTgt spid="291922"/>
                                        </p:tgtEl>
                                        <p:attrNameLst>
                                          <p:attrName>ppt_x</p:attrName>
                                        </p:attrNameLst>
                                      </p:cBhvr>
                                      <p:tavLst>
                                        <p:tav tm="0">
                                          <p:val>
                                            <p:strVal val="#ppt_x"/>
                                          </p:val>
                                        </p:tav>
                                        <p:tav tm="100000">
                                          <p:val>
                                            <p:strVal val="#ppt_x"/>
                                          </p:val>
                                        </p:tav>
                                      </p:tavLst>
                                    </p:anim>
                                    <p:anim calcmode="lin" valueType="num">
                                      <p:cBhvr additive="base">
                                        <p:cTn id="35" dur="500" fill="hold"/>
                                        <p:tgtEl>
                                          <p:spTgt spid="29192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91924"/>
                                        </p:tgtEl>
                                        <p:attrNameLst>
                                          <p:attrName>style.visibility</p:attrName>
                                        </p:attrNameLst>
                                      </p:cBhvr>
                                      <p:to>
                                        <p:strVal val="visible"/>
                                      </p:to>
                                    </p:set>
                                    <p:animEffect transition="in" filter="wipe(left)">
                                      <p:cBhvr>
                                        <p:cTn id="40" dur="500"/>
                                        <p:tgtEl>
                                          <p:spTgt spid="29192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91928"/>
                                        </p:tgtEl>
                                        <p:attrNameLst>
                                          <p:attrName>style.visibility</p:attrName>
                                        </p:attrNameLst>
                                      </p:cBhvr>
                                      <p:to>
                                        <p:strVal val="visible"/>
                                      </p:to>
                                    </p:set>
                                    <p:anim calcmode="lin" valueType="num">
                                      <p:cBhvr additive="base">
                                        <p:cTn id="45" dur="500" fill="hold"/>
                                        <p:tgtEl>
                                          <p:spTgt spid="291928"/>
                                        </p:tgtEl>
                                        <p:attrNameLst>
                                          <p:attrName>ppt_x</p:attrName>
                                        </p:attrNameLst>
                                      </p:cBhvr>
                                      <p:tavLst>
                                        <p:tav tm="0">
                                          <p:val>
                                            <p:strVal val="#ppt_x"/>
                                          </p:val>
                                        </p:tav>
                                        <p:tav tm="100000">
                                          <p:val>
                                            <p:strVal val="#ppt_x"/>
                                          </p:val>
                                        </p:tav>
                                      </p:tavLst>
                                    </p:anim>
                                    <p:anim calcmode="lin" valueType="num">
                                      <p:cBhvr additive="base">
                                        <p:cTn id="46" dur="500" fill="hold"/>
                                        <p:tgtEl>
                                          <p:spTgt spid="2919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915" grpId="0" autoUpdateAnimBg="0"/>
      <p:bldP spid="291916" grpId="0" autoUpdateAnimBg="0"/>
      <p:bldP spid="291922" grpId="0" autoUpdateAnimBg="0"/>
      <p:bldP spid="291923" grpId="0" animBg="1"/>
      <p:bldP spid="29192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2866" name="Group 2"/>
          <p:cNvGraphicFramePr>
            <a:graphicFrameLocks noGrp="1"/>
          </p:cNvGraphicFramePr>
          <p:nvPr/>
        </p:nvGraphicFramePr>
        <p:xfrm>
          <a:off x="685800" y="457200"/>
          <a:ext cx="3841750" cy="35661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91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92916" name="Line 52"/>
          <p:cNvSpPr>
            <a:spLocks noChangeShapeType="1"/>
          </p:cNvSpPr>
          <p:nvPr/>
        </p:nvSpPr>
        <p:spPr bwMode="auto">
          <a:xfrm flipH="1" flipV="1">
            <a:off x="6858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92917" name="Group 53"/>
          <p:cNvGrpSpPr>
            <a:grpSpLocks/>
          </p:cNvGrpSpPr>
          <p:nvPr/>
        </p:nvGrpSpPr>
        <p:grpSpPr bwMode="auto">
          <a:xfrm>
            <a:off x="2833688" y="1733550"/>
            <a:ext cx="1250950" cy="455613"/>
            <a:chOff x="1785" y="1092"/>
            <a:chExt cx="788" cy="287"/>
          </a:xfrm>
        </p:grpSpPr>
        <p:sp>
          <p:nvSpPr>
            <p:cNvPr id="292918" name="Rectangle 54"/>
            <p:cNvSpPr>
              <a:spLocks noChangeArrowheads="1"/>
            </p:cNvSpPr>
            <p:nvPr/>
          </p:nvSpPr>
          <p:spPr bwMode="auto">
            <a:xfrm>
              <a:off x="1785" y="1092"/>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292919" name="Rectangle 55"/>
            <p:cNvSpPr>
              <a:spLocks noChangeArrowheads="1"/>
            </p:cNvSpPr>
            <p:nvPr/>
          </p:nvSpPr>
          <p:spPr bwMode="auto">
            <a:xfrm>
              <a:off x="2046" y="1092"/>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292920" name="Rectangle 56"/>
            <p:cNvSpPr>
              <a:spLocks noChangeArrowheads="1"/>
            </p:cNvSpPr>
            <p:nvPr/>
          </p:nvSpPr>
          <p:spPr bwMode="auto">
            <a:xfrm>
              <a:off x="2309" y="1092"/>
              <a:ext cx="26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grpSp>
      <p:sp>
        <p:nvSpPr>
          <p:cNvPr id="292921" name="Text Box 57"/>
          <p:cNvSpPr txBox="1">
            <a:spLocks noChangeArrowheads="1"/>
          </p:cNvSpPr>
          <p:nvPr/>
        </p:nvSpPr>
        <p:spPr bwMode="auto">
          <a:xfrm>
            <a:off x="5165725" y="1568450"/>
            <a:ext cx="31369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縮小された表では</a:t>
            </a:r>
          </a:p>
          <a:p>
            <a:r>
              <a:rPr lang="en-US" altLang="ja-JP">
                <a:effectLst>
                  <a:outerShdw blurRad="38100" dist="38100" dir="2700000" algn="tl">
                    <a:srgbClr val="000000"/>
                  </a:outerShdw>
                </a:effectLst>
                <a:latin typeface="Times New Roman" panose="02020603050405020304" pitchFamily="18" charset="0"/>
              </a:rPr>
              <a:t>0,2,18</a:t>
            </a:r>
            <a:r>
              <a:rPr lang="ja-JP" altLang="en-US">
                <a:effectLst>
                  <a:outerShdw blurRad="38100" dist="38100" dir="2700000" algn="tl">
                    <a:srgbClr val="000000"/>
                  </a:outerShdw>
                </a:effectLst>
                <a:latin typeface="Times New Roman" panose="02020603050405020304" pitchFamily="18" charset="0"/>
              </a:rPr>
              <a:t>も特異最小項</a:t>
            </a:r>
          </a:p>
        </p:txBody>
      </p:sp>
      <p:sp>
        <p:nvSpPr>
          <p:cNvPr id="292922" name="Text Box 58"/>
          <p:cNvSpPr txBox="1">
            <a:spLocks noChangeArrowheads="1"/>
          </p:cNvSpPr>
          <p:nvPr/>
        </p:nvSpPr>
        <p:spPr bwMode="auto">
          <a:xfrm>
            <a:off x="5181600" y="2676525"/>
            <a:ext cx="3328988"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縮小された表では</a:t>
            </a:r>
          </a:p>
          <a:p>
            <a:r>
              <a:rPr lang="ja-JP" altLang="en-US">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も必須主項</a:t>
            </a:r>
          </a:p>
        </p:txBody>
      </p:sp>
      <p:sp>
        <p:nvSpPr>
          <p:cNvPr id="292923" name="Rectangle 59"/>
          <p:cNvSpPr>
            <a:spLocks noChangeArrowheads="1"/>
          </p:cNvSpPr>
          <p:nvPr/>
        </p:nvSpPr>
        <p:spPr bwMode="auto">
          <a:xfrm>
            <a:off x="4084638" y="1733550"/>
            <a:ext cx="442912"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grpSp>
        <p:nvGrpSpPr>
          <p:cNvPr id="292924" name="Group 60"/>
          <p:cNvGrpSpPr>
            <a:grpSpLocks/>
          </p:cNvGrpSpPr>
          <p:nvPr/>
        </p:nvGrpSpPr>
        <p:grpSpPr bwMode="auto">
          <a:xfrm>
            <a:off x="2833688" y="3556000"/>
            <a:ext cx="1250950" cy="455613"/>
            <a:chOff x="1785" y="2240"/>
            <a:chExt cx="788" cy="287"/>
          </a:xfrm>
        </p:grpSpPr>
        <p:sp>
          <p:nvSpPr>
            <p:cNvPr id="292925" name="Rectangle 61"/>
            <p:cNvSpPr>
              <a:spLocks noChangeArrowheads="1"/>
            </p:cNvSpPr>
            <p:nvPr/>
          </p:nvSpPr>
          <p:spPr bwMode="auto">
            <a:xfrm>
              <a:off x="2309" y="2240"/>
              <a:ext cx="26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2926" name="Rectangle 62"/>
            <p:cNvSpPr>
              <a:spLocks noChangeArrowheads="1"/>
            </p:cNvSpPr>
            <p:nvPr/>
          </p:nvSpPr>
          <p:spPr bwMode="auto">
            <a:xfrm>
              <a:off x="2046" y="2240"/>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2927" name="Rectangle 63"/>
            <p:cNvSpPr>
              <a:spLocks noChangeArrowheads="1"/>
            </p:cNvSpPr>
            <p:nvPr/>
          </p:nvSpPr>
          <p:spPr bwMode="auto">
            <a:xfrm>
              <a:off x="1785" y="2240"/>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grpSp>
      <p:sp>
        <p:nvSpPr>
          <p:cNvPr id="292928" name="Text Box 64"/>
          <p:cNvSpPr txBox="1">
            <a:spLocks noChangeArrowheads="1"/>
          </p:cNvSpPr>
          <p:nvPr/>
        </p:nvSpPr>
        <p:spPr bwMode="auto">
          <a:xfrm>
            <a:off x="609600" y="4800600"/>
            <a:ext cx="594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全ての項が選択されたのでこれで終了</a:t>
            </a:r>
          </a:p>
        </p:txBody>
      </p:sp>
      <p:sp>
        <p:nvSpPr>
          <p:cNvPr id="292929" name="Text Box 65"/>
          <p:cNvSpPr txBox="1">
            <a:spLocks noChangeArrowheads="1"/>
          </p:cNvSpPr>
          <p:nvPr/>
        </p:nvSpPr>
        <p:spPr bwMode="auto">
          <a:xfrm>
            <a:off x="762000" y="5219700"/>
            <a:ext cx="30670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i="1">
                <a:effectLst>
                  <a:outerShdw blurRad="38100" dist="38100" dir="2700000" algn="tl">
                    <a:srgbClr val="000000"/>
                  </a:outerShdw>
                </a:effectLst>
                <a:latin typeface="Times New Roman" panose="02020603050405020304" pitchFamily="18" charset="0"/>
              </a:rPr>
              <a:t>f</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p</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r</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u</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v</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w</a:t>
            </a:r>
          </a:p>
        </p:txBody>
      </p:sp>
      <p:sp>
        <p:nvSpPr>
          <p:cNvPr id="292943" name="Text Box 79"/>
          <p:cNvSpPr txBox="1">
            <a:spLocks noChangeArrowheads="1"/>
          </p:cNvSpPr>
          <p:nvPr/>
        </p:nvSpPr>
        <p:spPr bwMode="auto">
          <a:xfrm>
            <a:off x="685800" y="4038600"/>
            <a:ext cx="78819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まだ選択されない項が残っていれば縮小を繰り返す</a:t>
            </a:r>
          </a:p>
        </p:txBody>
      </p:sp>
      <p:graphicFrame>
        <p:nvGraphicFramePr>
          <p:cNvPr id="292944" name="Object 80"/>
          <p:cNvGraphicFramePr>
            <a:graphicFrameLocks noChangeAspect="1"/>
          </p:cNvGraphicFramePr>
          <p:nvPr/>
        </p:nvGraphicFramePr>
        <p:xfrm>
          <a:off x="990600" y="5791200"/>
          <a:ext cx="7234238" cy="647700"/>
        </p:xfrm>
        <a:graphic>
          <a:graphicData uri="http://schemas.openxmlformats.org/presentationml/2006/ole">
            <mc:AlternateContent xmlns:mc="http://schemas.openxmlformats.org/markup-compatibility/2006">
              <mc:Choice xmlns:v="urn:schemas-microsoft-com:vml" Requires="v">
                <p:oleObj spid="_x0000_s1027" name="数式" r:id="rId4" imgW="3197880" imgH="279720" progId="Equation.3">
                  <p:embed/>
                </p:oleObj>
              </mc:Choice>
              <mc:Fallback>
                <p:oleObj name="数式" r:id="rId4" imgW="3197880" imgH="279720" progId="Equation.3">
                  <p:embed/>
                  <p:pic>
                    <p:nvPicPr>
                      <p:cNvPr id="0" name="Picture 9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5791200"/>
                        <a:ext cx="7234238"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92917"/>
                                        </p:tgtEl>
                                        <p:attrNameLst>
                                          <p:attrName>style.visibility</p:attrName>
                                        </p:attrNameLst>
                                      </p:cBhvr>
                                      <p:to>
                                        <p:strVal val="visible"/>
                                      </p:to>
                                    </p:set>
                                    <p:animEffect transition="in" filter="checkerboard(across)">
                                      <p:cBhvr>
                                        <p:cTn id="7" dur="500"/>
                                        <p:tgtEl>
                                          <p:spTgt spid="292917"/>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92921"/>
                                        </p:tgtEl>
                                        <p:attrNameLst>
                                          <p:attrName>style.visibility</p:attrName>
                                        </p:attrNameLst>
                                      </p:cBhvr>
                                      <p:to>
                                        <p:strVal val="visible"/>
                                      </p:to>
                                    </p:set>
                                    <p:anim calcmode="lin" valueType="num">
                                      <p:cBhvr additive="base">
                                        <p:cTn id="11" dur="500" fill="hold"/>
                                        <p:tgtEl>
                                          <p:spTgt spid="292921"/>
                                        </p:tgtEl>
                                        <p:attrNameLst>
                                          <p:attrName>ppt_x</p:attrName>
                                        </p:attrNameLst>
                                      </p:cBhvr>
                                      <p:tavLst>
                                        <p:tav tm="0">
                                          <p:val>
                                            <p:strVal val="#ppt_x"/>
                                          </p:val>
                                        </p:tav>
                                        <p:tav tm="100000">
                                          <p:val>
                                            <p:strVal val="#ppt_x"/>
                                          </p:val>
                                        </p:tav>
                                      </p:tavLst>
                                    </p:anim>
                                    <p:anim calcmode="lin" valueType="num">
                                      <p:cBhvr additive="base">
                                        <p:cTn id="12" dur="500" fill="hold"/>
                                        <p:tgtEl>
                                          <p:spTgt spid="29292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2923"/>
                                        </p:tgtEl>
                                        <p:attrNameLst>
                                          <p:attrName>style.visibility</p:attrName>
                                        </p:attrNameLst>
                                      </p:cBhvr>
                                      <p:to>
                                        <p:strVal val="visible"/>
                                      </p:to>
                                    </p:set>
                                    <p:animEffect transition="in" filter="checkerboard(across)">
                                      <p:cBhvr>
                                        <p:cTn id="17" dur="500"/>
                                        <p:tgtEl>
                                          <p:spTgt spid="292923"/>
                                        </p:tgtEl>
                                      </p:cBhvr>
                                    </p:animEffect>
                                  </p:childTnLst>
                                </p:cTn>
                              </p:par>
                            </p:childTnLst>
                          </p:cTn>
                        </p:par>
                        <p:par>
                          <p:cTn id="18" fill="hold" nodeType="afterGroup">
                            <p:stCondLst>
                              <p:cond delay="500"/>
                            </p:stCondLst>
                            <p:childTnLst>
                              <p:par>
                                <p:cTn id="19" presetID="2" presetClass="entr" presetSubtype="4" fill="hold" grpId="0" nodeType="afterEffect">
                                  <p:stCondLst>
                                    <p:cond delay="0"/>
                                  </p:stCondLst>
                                  <p:childTnLst>
                                    <p:set>
                                      <p:cBhvr>
                                        <p:cTn id="20" dur="1" fill="hold">
                                          <p:stCondLst>
                                            <p:cond delay="0"/>
                                          </p:stCondLst>
                                        </p:cTn>
                                        <p:tgtEl>
                                          <p:spTgt spid="292922"/>
                                        </p:tgtEl>
                                        <p:attrNameLst>
                                          <p:attrName>style.visibility</p:attrName>
                                        </p:attrNameLst>
                                      </p:cBhvr>
                                      <p:to>
                                        <p:strVal val="visible"/>
                                      </p:to>
                                    </p:set>
                                    <p:anim calcmode="lin" valueType="num">
                                      <p:cBhvr additive="base">
                                        <p:cTn id="21" dur="500" fill="hold"/>
                                        <p:tgtEl>
                                          <p:spTgt spid="292922"/>
                                        </p:tgtEl>
                                        <p:attrNameLst>
                                          <p:attrName>ppt_x</p:attrName>
                                        </p:attrNameLst>
                                      </p:cBhvr>
                                      <p:tavLst>
                                        <p:tav tm="0">
                                          <p:val>
                                            <p:strVal val="#ppt_x"/>
                                          </p:val>
                                        </p:tav>
                                        <p:tav tm="100000">
                                          <p:val>
                                            <p:strVal val="#ppt_x"/>
                                          </p:val>
                                        </p:tav>
                                      </p:tavLst>
                                    </p:anim>
                                    <p:anim calcmode="lin" valueType="num">
                                      <p:cBhvr additive="base">
                                        <p:cTn id="22" dur="500" fill="hold"/>
                                        <p:tgtEl>
                                          <p:spTgt spid="292922"/>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92924"/>
                                        </p:tgtEl>
                                        <p:attrNameLst>
                                          <p:attrName>style.visibility</p:attrName>
                                        </p:attrNameLst>
                                      </p:cBhvr>
                                      <p:to>
                                        <p:strVal val="visible"/>
                                      </p:to>
                                    </p:set>
                                    <p:animEffect transition="in" filter="checkerboard(across)">
                                      <p:cBhvr>
                                        <p:cTn id="27" dur="500"/>
                                        <p:tgtEl>
                                          <p:spTgt spid="2929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92943"/>
                                        </p:tgtEl>
                                        <p:attrNameLst>
                                          <p:attrName>style.visibility</p:attrName>
                                        </p:attrNameLst>
                                      </p:cBhvr>
                                      <p:to>
                                        <p:strVal val="visible"/>
                                      </p:to>
                                    </p:set>
                                    <p:anim calcmode="lin" valueType="num">
                                      <p:cBhvr additive="base">
                                        <p:cTn id="32" dur="500" fill="hold"/>
                                        <p:tgtEl>
                                          <p:spTgt spid="292943"/>
                                        </p:tgtEl>
                                        <p:attrNameLst>
                                          <p:attrName>ppt_x</p:attrName>
                                        </p:attrNameLst>
                                      </p:cBhvr>
                                      <p:tavLst>
                                        <p:tav tm="0">
                                          <p:val>
                                            <p:strVal val="#ppt_x"/>
                                          </p:val>
                                        </p:tav>
                                        <p:tav tm="100000">
                                          <p:val>
                                            <p:strVal val="#ppt_x"/>
                                          </p:val>
                                        </p:tav>
                                      </p:tavLst>
                                    </p:anim>
                                    <p:anim calcmode="lin" valueType="num">
                                      <p:cBhvr additive="base">
                                        <p:cTn id="33" dur="500" fill="hold"/>
                                        <p:tgtEl>
                                          <p:spTgt spid="292943"/>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92928"/>
                                        </p:tgtEl>
                                        <p:attrNameLst>
                                          <p:attrName>style.visibility</p:attrName>
                                        </p:attrNameLst>
                                      </p:cBhvr>
                                      <p:to>
                                        <p:strVal val="visible"/>
                                      </p:to>
                                    </p:set>
                                    <p:anim calcmode="lin" valueType="num">
                                      <p:cBhvr additive="base">
                                        <p:cTn id="38" dur="500" fill="hold"/>
                                        <p:tgtEl>
                                          <p:spTgt spid="292928"/>
                                        </p:tgtEl>
                                        <p:attrNameLst>
                                          <p:attrName>ppt_x</p:attrName>
                                        </p:attrNameLst>
                                      </p:cBhvr>
                                      <p:tavLst>
                                        <p:tav tm="0">
                                          <p:val>
                                            <p:strVal val="#ppt_x"/>
                                          </p:val>
                                        </p:tav>
                                        <p:tav tm="100000">
                                          <p:val>
                                            <p:strVal val="#ppt_x"/>
                                          </p:val>
                                        </p:tav>
                                      </p:tavLst>
                                    </p:anim>
                                    <p:anim calcmode="lin" valueType="num">
                                      <p:cBhvr additive="base">
                                        <p:cTn id="39" dur="500" fill="hold"/>
                                        <p:tgtEl>
                                          <p:spTgt spid="292928"/>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92929"/>
                                        </p:tgtEl>
                                        <p:attrNameLst>
                                          <p:attrName>style.visibility</p:attrName>
                                        </p:attrNameLst>
                                      </p:cBhvr>
                                      <p:to>
                                        <p:strVal val="visible"/>
                                      </p:to>
                                    </p:set>
                                    <p:anim calcmode="lin" valueType="num">
                                      <p:cBhvr additive="base">
                                        <p:cTn id="44" dur="500" fill="hold"/>
                                        <p:tgtEl>
                                          <p:spTgt spid="292929"/>
                                        </p:tgtEl>
                                        <p:attrNameLst>
                                          <p:attrName>ppt_x</p:attrName>
                                        </p:attrNameLst>
                                      </p:cBhvr>
                                      <p:tavLst>
                                        <p:tav tm="0">
                                          <p:val>
                                            <p:strVal val="#ppt_x"/>
                                          </p:val>
                                        </p:tav>
                                        <p:tav tm="100000">
                                          <p:val>
                                            <p:strVal val="#ppt_x"/>
                                          </p:val>
                                        </p:tav>
                                      </p:tavLst>
                                    </p:anim>
                                    <p:anim calcmode="lin" valueType="num">
                                      <p:cBhvr additive="base">
                                        <p:cTn id="45" dur="500" fill="hold"/>
                                        <p:tgtEl>
                                          <p:spTgt spid="292929"/>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nodeType="clickEffect">
                                  <p:stCondLst>
                                    <p:cond delay="0"/>
                                  </p:stCondLst>
                                  <p:childTnLst>
                                    <p:set>
                                      <p:cBhvr>
                                        <p:cTn id="49" dur="1" fill="hold">
                                          <p:stCondLst>
                                            <p:cond delay="0"/>
                                          </p:stCondLst>
                                        </p:cTn>
                                        <p:tgtEl>
                                          <p:spTgt spid="292944"/>
                                        </p:tgtEl>
                                        <p:attrNameLst>
                                          <p:attrName>style.visibility</p:attrName>
                                        </p:attrNameLst>
                                      </p:cBhvr>
                                      <p:to>
                                        <p:strVal val="visible"/>
                                      </p:to>
                                    </p:set>
                                    <p:anim calcmode="lin" valueType="num">
                                      <p:cBhvr additive="base">
                                        <p:cTn id="50" dur="500" fill="hold"/>
                                        <p:tgtEl>
                                          <p:spTgt spid="292944"/>
                                        </p:tgtEl>
                                        <p:attrNameLst>
                                          <p:attrName>ppt_x</p:attrName>
                                        </p:attrNameLst>
                                      </p:cBhvr>
                                      <p:tavLst>
                                        <p:tav tm="0">
                                          <p:val>
                                            <p:strVal val="#ppt_x"/>
                                          </p:val>
                                        </p:tav>
                                        <p:tav tm="100000">
                                          <p:val>
                                            <p:strVal val="#ppt_x"/>
                                          </p:val>
                                        </p:tav>
                                      </p:tavLst>
                                    </p:anim>
                                    <p:anim calcmode="lin" valueType="num">
                                      <p:cBhvr additive="base">
                                        <p:cTn id="51" dur="500" fill="hold"/>
                                        <p:tgtEl>
                                          <p:spTgt spid="2929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921" grpId="0" autoUpdateAnimBg="0"/>
      <p:bldP spid="292922" grpId="0" autoUpdateAnimBg="0"/>
      <p:bldP spid="292923" grpId="0" autoUpdateAnimBg="0"/>
      <p:bldP spid="292928" grpId="0" autoUpdateAnimBg="0"/>
      <p:bldP spid="292929" grpId="0" autoUpdateAnimBg="0"/>
      <p:bldP spid="29294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ja-JP" altLang="en-US">
                <a:latin typeface="Times New Roman" panose="02020603050405020304" pitchFamily="18" charset="0"/>
              </a:rPr>
              <a:t>対応表の縮小</a:t>
            </a:r>
          </a:p>
        </p:txBody>
      </p:sp>
      <p:sp>
        <p:nvSpPr>
          <p:cNvPr id="293891" name="Rectangle 3"/>
          <p:cNvSpPr>
            <a:spLocks noGrp="1" noChangeArrowheads="1"/>
          </p:cNvSpPr>
          <p:nvPr>
            <p:ph type="body" idx="1"/>
          </p:nvPr>
        </p:nvSpPr>
        <p:spPr>
          <a:xfrm>
            <a:off x="1066800" y="1676400"/>
            <a:ext cx="7543800" cy="4114800"/>
          </a:xfrm>
        </p:spPr>
        <p:txBody>
          <a:bodyPr/>
          <a:lstStyle/>
          <a:p>
            <a:pPr marL="609600" indent="-609600"/>
            <a:r>
              <a:rPr lang="ja-JP" altLang="en-US">
                <a:latin typeface="Times New Roman" panose="02020603050405020304" pitchFamily="18" charset="0"/>
              </a:rPr>
              <a:t>主項最小項対応表を縮小する</a:t>
            </a:r>
          </a:p>
          <a:p>
            <a:pPr marL="990600" lvl="1" indent="-533400">
              <a:buFontTx/>
              <a:buAutoNum type="arabicPeriod"/>
            </a:pPr>
            <a:r>
              <a:rPr lang="ja-JP" altLang="en-US">
                <a:latin typeface="Times New Roman" panose="02020603050405020304" pitchFamily="18" charset="0"/>
              </a:rPr>
              <a:t>特異最小項の選択</a:t>
            </a:r>
          </a:p>
          <a:p>
            <a:pPr marL="990600" lvl="1" indent="-533400">
              <a:buFontTx/>
              <a:buAutoNum type="arabicPeriod"/>
            </a:pPr>
            <a:r>
              <a:rPr lang="ja-JP" altLang="en-US">
                <a:latin typeface="Times New Roman" panose="02020603050405020304" pitchFamily="18" charset="0"/>
              </a:rPr>
              <a:t>必須主項の選択</a:t>
            </a:r>
          </a:p>
          <a:p>
            <a:pPr marL="990600" lvl="1" indent="-533400">
              <a:buFontTx/>
              <a:buAutoNum type="arabicPeriod"/>
            </a:pPr>
            <a:r>
              <a:rPr lang="ja-JP" altLang="en-US">
                <a:latin typeface="Times New Roman" panose="02020603050405020304" pitchFamily="18" charset="0"/>
              </a:rPr>
              <a:t>必須主項がカバーした最小項を消す</a:t>
            </a:r>
          </a:p>
          <a:p>
            <a:pPr marL="1371600" lvl="2" indent="-457200">
              <a:buFontTx/>
              <a:buNone/>
            </a:pPr>
            <a:r>
              <a:rPr lang="en-US" altLang="ja-JP">
                <a:latin typeface="Times New Roman" panose="02020603050405020304" pitchFamily="18" charset="0"/>
              </a:rPr>
              <a:t>(</a:t>
            </a:r>
            <a:r>
              <a:rPr lang="ja-JP" altLang="en-US">
                <a:latin typeface="Times New Roman" panose="02020603050405020304" pitchFamily="18" charset="0"/>
              </a:rPr>
              <a:t>横方向の縮小</a:t>
            </a:r>
            <a:r>
              <a:rPr lang="en-US" altLang="ja-JP">
                <a:latin typeface="Times New Roman" panose="02020603050405020304" pitchFamily="18" charset="0"/>
              </a:rPr>
              <a:t>)</a:t>
            </a:r>
          </a:p>
          <a:p>
            <a:pPr marL="990600" lvl="1" indent="-533400">
              <a:buFontTx/>
              <a:buAutoNum type="arabicPeriod"/>
            </a:pPr>
            <a:r>
              <a:rPr lang="ja-JP" altLang="en-US">
                <a:latin typeface="Times New Roman" panose="02020603050405020304" pitchFamily="18" charset="0"/>
              </a:rPr>
              <a:t>他の主項に包含される主項を消す</a:t>
            </a:r>
          </a:p>
          <a:p>
            <a:pPr marL="1371600" lvl="2" indent="-457200">
              <a:buFontTx/>
              <a:buNone/>
            </a:pPr>
            <a:r>
              <a:rPr lang="en-US" altLang="ja-JP">
                <a:latin typeface="Times New Roman" panose="02020603050405020304" pitchFamily="18" charset="0"/>
              </a:rPr>
              <a:t>(</a:t>
            </a:r>
            <a:r>
              <a:rPr lang="ja-JP" altLang="en-US">
                <a:latin typeface="Times New Roman" panose="02020603050405020304" pitchFamily="18" charset="0"/>
              </a:rPr>
              <a:t>縦方向の縮小</a:t>
            </a:r>
            <a:r>
              <a:rPr lang="en-US" altLang="ja-JP">
                <a:latin typeface="Times New Roman" panose="02020603050405020304" pitchFamily="18" charset="0"/>
              </a:rPr>
              <a:t>)</a:t>
            </a:r>
          </a:p>
          <a:p>
            <a:pPr marL="609600" indent="-609600">
              <a:buFontTx/>
              <a:buNone/>
            </a:pPr>
            <a:r>
              <a:rPr lang="en-US" altLang="ja-JP">
                <a:latin typeface="Times New Roman" panose="02020603050405020304" pitchFamily="18" charset="0"/>
              </a:rPr>
              <a:t>1.</a:t>
            </a:r>
            <a:r>
              <a:rPr lang="ja-JP" altLang="en-US">
                <a:latin typeface="Times New Roman" panose="02020603050405020304" pitchFamily="18" charset="0"/>
              </a:rPr>
              <a:t>～</a:t>
            </a:r>
            <a:r>
              <a:rPr lang="en-US" altLang="ja-JP">
                <a:latin typeface="Times New Roman" panose="02020603050405020304" pitchFamily="18" charset="0"/>
              </a:rPr>
              <a:t>4.</a:t>
            </a:r>
            <a:r>
              <a:rPr lang="ja-JP" altLang="en-US">
                <a:latin typeface="Times New Roman" panose="02020603050405020304" pitchFamily="18" charset="0"/>
              </a:rPr>
              <a:t>の繰り返しで表を縮小していく</a:t>
            </a:r>
          </a:p>
        </p:txBody>
      </p:sp>
      <p:sp>
        <p:nvSpPr>
          <p:cNvPr id="293893" name="Text Box 5"/>
          <p:cNvSpPr txBox="1">
            <a:spLocks noChangeArrowheads="1"/>
          </p:cNvSpPr>
          <p:nvPr/>
        </p:nvSpPr>
        <p:spPr bwMode="auto">
          <a:xfrm>
            <a:off x="1143000" y="5716588"/>
            <a:ext cx="65230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a:solidFill>
                  <a:srgbClr val="FF3399"/>
                </a:solidFill>
                <a:effectLst/>
                <a:latin typeface="Times New Roman" panose="02020603050405020304" pitchFamily="18" charset="0"/>
              </a:rPr>
              <a:t>(</a:t>
            </a:r>
            <a:r>
              <a:rPr lang="ja-JP" altLang="en-US">
                <a:solidFill>
                  <a:srgbClr val="FF3399"/>
                </a:solidFill>
                <a:effectLst/>
                <a:latin typeface="Times New Roman" panose="02020603050405020304" pitchFamily="18" charset="0"/>
              </a:rPr>
              <a:t>注意</a:t>
            </a:r>
            <a:r>
              <a:rPr lang="en-US" altLang="ja-JP">
                <a:solidFill>
                  <a:srgbClr val="FF3399"/>
                </a:solidFill>
                <a:effectLst/>
                <a:latin typeface="Times New Roman" panose="02020603050405020304" pitchFamily="18" charset="0"/>
              </a:rPr>
              <a:t>)</a:t>
            </a:r>
            <a:r>
              <a:rPr lang="en-US" altLang="ja-JP">
                <a:effectLst/>
                <a:latin typeface="Times New Roman" panose="02020603050405020304" pitchFamily="18" charset="0"/>
              </a:rPr>
              <a:t> </a:t>
            </a:r>
            <a:r>
              <a:rPr lang="ja-JP" altLang="en-US">
                <a:effectLst/>
                <a:latin typeface="Times New Roman" panose="02020603050405020304" pitchFamily="18" charset="0"/>
              </a:rPr>
              <a:t>ただし、この方法は途中でそれ以上</a:t>
            </a:r>
          </a:p>
          <a:p>
            <a:pPr>
              <a:spcBef>
                <a:spcPct val="0"/>
              </a:spcBef>
              <a:buClrTx/>
              <a:buSzTx/>
              <a:buFontTx/>
              <a:buNone/>
            </a:pPr>
            <a:r>
              <a:rPr lang="ja-JP" altLang="en-US">
                <a:effectLst/>
                <a:latin typeface="Times New Roman" panose="02020603050405020304" pitchFamily="18" charset="0"/>
              </a:rPr>
              <a:t>           縮小できなくなる場合もある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3893"/>
                                        </p:tgtEl>
                                        <p:attrNameLst>
                                          <p:attrName>style.visibility</p:attrName>
                                        </p:attrNameLst>
                                      </p:cBhvr>
                                      <p:to>
                                        <p:strVal val="visible"/>
                                      </p:to>
                                    </p:set>
                                    <p:anim calcmode="lin" valueType="num">
                                      <p:cBhvr additive="base">
                                        <p:cTn id="7" dur="500" fill="hold"/>
                                        <p:tgtEl>
                                          <p:spTgt spid="293893"/>
                                        </p:tgtEl>
                                        <p:attrNameLst>
                                          <p:attrName>ppt_x</p:attrName>
                                        </p:attrNameLst>
                                      </p:cBhvr>
                                      <p:tavLst>
                                        <p:tav tm="0">
                                          <p:val>
                                            <p:strVal val="#ppt_x"/>
                                          </p:val>
                                        </p:tav>
                                        <p:tav tm="100000">
                                          <p:val>
                                            <p:strVal val="#ppt_x"/>
                                          </p:val>
                                        </p:tav>
                                      </p:tavLst>
                                    </p:anim>
                                    <p:anim calcmode="lin" valueType="num">
                                      <p:cBhvr additive="base">
                                        <p:cTn id="8" dur="500" fill="hold"/>
                                        <p:tgtEl>
                                          <p:spTgt spid="2938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ja-JP" altLang="en-US">
                <a:latin typeface="Times New Roman" panose="02020603050405020304" pitchFamily="18" charset="0"/>
              </a:rPr>
              <a:t>表を縮小できないケース</a:t>
            </a:r>
          </a:p>
        </p:txBody>
      </p:sp>
      <p:graphicFrame>
        <p:nvGraphicFramePr>
          <p:cNvPr id="294915" name="Group 3"/>
          <p:cNvGraphicFramePr>
            <a:graphicFrameLocks noGrp="1"/>
          </p:cNvGraphicFramePr>
          <p:nvPr/>
        </p:nvGraphicFramePr>
        <p:xfrm>
          <a:off x="1828800" y="2895600"/>
          <a:ext cx="4267200" cy="1786128"/>
        </p:xfrm>
        <a:graphic>
          <a:graphicData uri="http://schemas.openxmlformats.org/drawingml/2006/table">
            <a:tbl>
              <a:tblPr/>
              <a:tblGrid>
                <a:gridCol w="852488">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gridCol w="854075">
                  <a:extLst>
                    <a:ext uri="{9D8B030D-6E8A-4147-A177-3AD203B41FA5}">
                      <a16:colId xmlns:a16="http://schemas.microsoft.com/office/drawing/2014/main" val="20002"/>
                    </a:ext>
                  </a:extLst>
                </a:gridCol>
                <a:gridCol w="854075">
                  <a:extLst>
                    <a:ext uri="{9D8B030D-6E8A-4147-A177-3AD203B41FA5}">
                      <a16:colId xmlns:a16="http://schemas.microsoft.com/office/drawing/2014/main" val="20003"/>
                    </a:ext>
                  </a:extLst>
                </a:gridCol>
                <a:gridCol w="852487">
                  <a:extLst>
                    <a:ext uri="{9D8B030D-6E8A-4147-A177-3AD203B41FA5}">
                      <a16:colId xmlns:a16="http://schemas.microsoft.com/office/drawing/2014/main" val="20004"/>
                    </a:ext>
                  </a:extLst>
                </a:gridCol>
              </a:tblGrid>
              <a:tr h="5588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88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88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94941" name="Group 29"/>
          <p:cNvGrpSpPr>
            <a:grpSpLocks/>
          </p:cNvGrpSpPr>
          <p:nvPr/>
        </p:nvGrpSpPr>
        <p:grpSpPr bwMode="auto">
          <a:xfrm>
            <a:off x="2667000" y="4114800"/>
            <a:ext cx="3352800" cy="533400"/>
            <a:chOff x="1680" y="1968"/>
            <a:chExt cx="2112" cy="336"/>
          </a:xfrm>
        </p:grpSpPr>
        <p:sp>
          <p:nvSpPr>
            <p:cNvPr id="294942" name="Arc 30"/>
            <p:cNvSpPr>
              <a:spLocks/>
            </p:cNvSpPr>
            <p:nvPr/>
          </p:nvSpPr>
          <p:spPr bwMode="auto">
            <a:xfrm>
              <a:off x="1680" y="1968"/>
              <a:ext cx="528"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4943" name="Arc 31"/>
            <p:cNvSpPr>
              <a:spLocks/>
            </p:cNvSpPr>
            <p:nvPr/>
          </p:nvSpPr>
          <p:spPr bwMode="auto">
            <a:xfrm flipV="1">
              <a:off x="1680" y="2112"/>
              <a:ext cx="528"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4944" name="Arc 32"/>
            <p:cNvSpPr>
              <a:spLocks/>
            </p:cNvSpPr>
            <p:nvPr/>
          </p:nvSpPr>
          <p:spPr bwMode="auto">
            <a:xfrm flipH="1">
              <a:off x="3264" y="1968"/>
              <a:ext cx="528"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4945" name="Arc 33"/>
            <p:cNvSpPr>
              <a:spLocks/>
            </p:cNvSpPr>
            <p:nvPr/>
          </p:nvSpPr>
          <p:spPr bwMode="auto">
            <a:xfrm flipH="1" flipV="1">
              <a:off x="3264" y="2112"/>
              <a:ext cx="528"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94946" name="Oval 34"/>
          <p:cNvSpPr>
            <a:spLocks noChangeArrowheads="1"/>
          </p:cNvSpPr>
          <p:nvPr/>
        </p:nvSpPr>
        <p:spPr bwMode="auto">
          <a:xfrm>
            <a:off x="2667000" y="3505200"/>
            <a:ext cx="1752600" cy="533400"/>
          </a:xfrm>
          <a:prstGeom prst="ellipse">
            <a:avLst/>
          </a:pr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4947" name="Oval 35"/>
          <p:cNvSpPr>
            <a:spLocks noChangeArrowheads="1"/>
          </p:cNvSpPr>
          <p:nvPr/>
        </p:nvSpPr>
        <p:spPr bwMode="auto">
          <a:xfrm>
            <a:off x="4419600" y="3505200"/>
            <a:ext cx="762000" cy="1143000"/>
          </a:xfrm>
          <a:prstGeom prst="ellipse">
            <a:avLst/>
          </a:pr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4948" name="Oval 36"/>
          <p:cNvSpPr>
            <a:spLocks noChangeArrowheads="1"/>
          </p:cNvSpPr>
          <p:nvPr/>
        </p:nvSpPr>
        <p:spPr bwMode="auto">
          <a:xfrm>
            <a:off x="2743200" y="3505200"/>
            <a:ext cx="762000" cy="11430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4949" name="Oval 37"/>
          <p:cNvSpPr>
            <a:spLocks noChangeArrowheads="1"/>
          </p:cNvSpPr>
          <p:nvPr/>
        </p:nvSpPr>
        <p:spPr bwMode="auto">
          <a:xfrm>
            <a:off x="3581400" y="3505200"/>
            <a:ext cx="1600200" cy="5334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4950" name="Oval 38"/>
          <p:cNvSpPr>
            <a:spLocks noChangeArrowheads="1"/>
          </p:cNvSpPr>
          <p:nvPr/>
        </p:nvSpPr>
        <p:spPr bwMode="auto">
          <a:xfrm>
            <a:off x="4419600" y="4114800"/>
            <a:ext cx="1600200" cy="5334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4951" name="Text Box 39"/>
          <p:cNvSpPr txBox="1">
            <a:spLocks noChangeArrowheads="1"/>
          </p:cNvSpPr>
          <p:nvPr/>
        </p:nvSpPr>
        <p:spPr bwMode="auto">
          <a:xfrm>
            <a:off x="1676400" y="5181600"/>
            <a:ext cx="5811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effectLst>
                  <a:outerShdw blurRad="38100" dist="38100" dir="2700000" algn="tl">
                    <a:srgbClr val="000000"/>
                  </a:outerShdw>
                </a:effectLst>
                <a:latin typeface="Times New Roman" panose="02020603050405020304" pitchFamily="18" charset="0"/>
              </a:rPr>
              <a:t>必須主項が無いので縮小不可能</a:t>
            </a:r>
          </a:p>
        </p:txBody>
      </p:sp>
      <p:sp>
        <p:nvSpPr>
          <p:cNvPr id="294963" name="Line 51"/>
          <p:cNvSpPr>
            <a:spLocks noChangeShapeType="1"/>
          </p:cNvSpPr>
          <p:nvPr/>
        </p:nvSpPr>
        <p:spPr bwMode="auto">
          <a:xfrm>
            <a:off x="1828800" y="2895600"/>
            <a:ext cx="838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294965" name="Object 53"/>
          <p:cNvGraphicFramePr>
            <a:graphicFrameLocks noChangeAspect="1"/>
          </p:cNvGraphicFramePr>
          <p:nvPr/>
        </p:nvGraphicFramePr>
        <p:xfrm>
          <a:off x="1143000" y="1644650"/>
          <a:ext cx="5722938" cy="1081088"/>
        </p:xfrm>
        <a:graphic>
          <a:graphicData uri="http://schemas.openxmlformats.org/presentationml/2006/ole">
            <mc:AlternateContent xmlns:mc="http://schemas.openxmlformats.org/markup-compatibility/2006">
              <mc:Choice xmlns:v="urn:schemas-microsoft-com:vml" Requires="v">
                <p:oleObj spid="_x0000_s2051" name="数式" r:id="rId4" imgW="3033000" imgH="559800" progId="Equation.3">
                  <p:embed/>
                </p:oleObj>
              </mc:Choice>
              <mc:Fallback>
                <p:oleObj name="数式" r:id="rId4" imgW="3033000" imgH="559800" progId="Equation.3">
                  <p:embed/>
                  <p:pic>
                    <p:nvPicPr>
                      <p:cNvPr id="0"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644650"/>
                        <a:ext cx="5722938"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4946"/>
                                        </p:tgtEl>
                                        <p:attrNameLst>
                                          <p:attrName>style.visibility</p:attrName>
                                        </p:attrNameLst>
                                      </p:cBhvr>
                                      <p:to>
                                        <p:strVal val="visible"/>
                                      </p:to>
                                    </p:set>
                                    <p:animEffect transition="in" filter="checkerboard(across)">
                                      <p:cBhvr>
                                        <p:cTn id="7" dur="500"/>
                                        <p:tgtEl>
                                          <p:spTgt spid="29494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94949"/>
                                        </p:tgtEl>
                                        <p:attrNameLst>
                                          <p:attrName>style.visibility</p:attrName>
                                        </p:attrNameLst>
                                      </p:cBhvr>
                                      <p:to>
                                        <p:strVal val="visible"/>
                                      </p:to>
                                    </p:set>
                                    <p:animEffect transition="in" filter="checkerboard(across)">
                                      <p:cBhvr>
                                        <p:cTn id="11" dur="500"/>
                                        <p:tgtEl>
                                          <p:spTgt spid="294949"/>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94950"/>
                                        </p:tgtEl>
                                        <p:attrNameLst>
                                          <p:attrName>style.visibility</p:attrName>
                                        </p:attrNameLst>
                                      </p:cBhvr>
                                      <p:to>
                                        <p:strVal val="visible"/>
                                      </p:to>
                                    </p:set>
                                    <p:animEffect transition="in" filter="checkerboard(across)">
                                      <p:cBhvr>
                                        <p:cTn id="15" dur="500"/>
                                        <p:tgtEl>
                                          <p:spTgt spid="294950"/>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294941"/>
                                        </p:tgtEl>
                                        <p:attrNameLst>
                                          <p:attrName>style.visibility</p:attrName>
                                        </p:attrNameLst>
                                      </p:cBhvr>
                                      <p:to>
                                        <p:strVal val="visible"/>
                                      </p:to>
                                    </p:set>
                                    <p:animEffect transition="in" filter="checkerboard(across)">
                                      <p:cBhvr>
                                        <p:cTn id="19" dur="500"/>
                                        <p:tgtEl>
                                          <p:spTgt spid="294941"/>
                                        </p:tgtEl>
                                      </p:cBhvr>
                                    </p:animEffect>
                                  </p:childTnLst>
                                </p:cTn>
                              </p:par>
                            </p:childTnLst>
                          </p:cTn>
                        </p:par>
                        <p:par>
                          <p:cTn id="20" fill="hold" nodeType="afterGroup">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294947"/>
                                        </p:tgtEl>
                                        <p:attrNameLst>
                                          <p:attrName>style.visibility</p:attrName>
                                        </p:attrNameLst>
                                      </p:cBhvr>
                                      <p:to>
                                        <p:strVal val="visible"/>
                                      </p:to>
                                    </p:set>
                                    <p:animEffect transition="in" filter="checkerboard(across)">
                                      <p:cBhvr>
                                        <p:cTn id="23" dur="500"/>
                                        <p:tgtEl>
                                          <p:spTgt spid="294947"/>
                                        </p:tgtEl>
                                      </p:cBhvr>
                                    </p:animEffect>
                                  </p:childTnLst>
                                </p:cTn>
                              </p:par>
                            </p:childTnLst>
                          </p:cTn>
                        </p:par>
                        <p:par>
                          <p:cTn id="24" fill="hold" nodeType="afterGroup">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294948"/>
                                        </p:tgtEl>
                                        <p:attrNameLst>
                                          <p:attrName>style.visibility</p:attrName>
                                        </p:attrNameLst>
                                      </p:cBhvr>
                                      <p:to>
                                        <p:strVal val="visible"/>
                                      </p:to>
                                    </p:set>
                                    <p:animEffect transition="in" filter="checkerboard(across)">
                                      <p:cBhvr>
                                        <p:cTn id="27" dur="500"/>
                                        <p:tgtEl>
                                          <p:spTgt spid="2949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94951"/>
                                        </p:tgtEl>
                                        <p:attrNameLst>
                                          <p:attrName>style.visibility</p:attrName>
                                        </p:attrNameLst>
                                      </p:cBhvr>
                                      <p:to>
                                        <p:strVal val="visible"/>
                                      </p:to>
                                    </p:set>
                                    <p:anim calcmode="lin" valueType="num">
                                      <p:cBhvr additive="base">
                                        <p:cTn id="32" dur="500" fill="hold"/>
                                        <p:tgtEl>
                                          <p:spTgt spid="294951"/>
                                        </p:tgtEl>
                                        <p:attrNameLst>
                                          <p:attrName>ppt_x</p:attrName>
                                        </p:attrNameLst>
                                      </p:cBhvr>
                                      <p:tavLst>
                                        <p:tav tm="0">
                                          <p:val>
                                            <p:strVal val="#ppt_x"/>
                                          </p:val>
                                        </p:tav>
                                        <p:tav tm="100000">
                                          <p:val>
                                            <p:strVal val="#ppt_x"/>
                                          </p:val>
                                        </p:tav>
                                      </p:tavLst>
                                    </p:anim>
                                    <p:anim calcmode="lin" valueType="num">
                                      <p:cBhvr additive="base">
                                        <p:cTn id="33" dur="500" fill="hold"/>
                                        <p:tgtEl>
                                          <p:spTgt spid="2949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46" grpId="0" animBg="1"/>
      <p:bldP spid="294947" grpId="0" animBg="1"/>
      <p:bldP spid="294948" grpId="0" animBg="1"/>
      <p:bldP spid="294949" grpId="0" animBg="1"/>
      <p:bldP spid="294950" grpId="0" animBg="1"/>
      <p:bldP spid="29495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ltLang="ja-JP">
                <a:latin typeface="Times New Roman" panose="02020603050405020304" pitchFamily="18" charset="0"/>
              </a:rPr>
              <a:t>2</a:t>
            </a:r>
            <a:r>
              <a:rPr lang="ja-JP" altLang="en-US">
                <a:latin typeface="Times New Roman" panose="02020603050405020304" pitchFamily="18" charset="0"/>
              </a:rPr>
              <a:t>段論理最小化の理論</a:t>
            </a:r>
          </a:p>
        </p:txBody>
      </p:sp>
      <p:sp>
        <p:nvSpPr>
          <p:cNvPr id="239619" name="Rectangle 3"/>
          <p:cNvSpPr>
            <a:spLocks noGrp="1" noChangeArrowheads="1"/>
          </p:cNvSpPr>
          <p:nvPr>
            <p:ph type="body" idx="1"/>
          </p:nvPr>
        </p:nvSpPr>
        <p:spPr>
          <a:xfrm>
            <a:off x="1066800" y="1752600"/>
            <a:ext cx="7543800" cy="2438400"/>
          </a:xfrm>
        </p:spPr>
        <p:txBody>
          <a:bodyPr/>
          <a:lstStyle/>
          <a:p>
            <a:pPr>
              <a:lnSpc>
                <a:spcPct val="90000"/>
              </a:lnSpc>
            </a:pPr>
            <a:r>
              <a:rPr lang="ja-JP" altLang="en-US" sz="2800">
                <a:latin typeface="Times New Roman" panose="02020603050405020304" pitchFamily="18" charset="0"/>
              </a:rPr>
              <a:t>理論的に最小積和形を得る方法は？</a:t>
            </a:r>
          </a:p>
          <a:p>
            <a:pPr lvl="1">
              <a:lnSpc>
                <a:spcPct val="90000"/>
              </a:lnSpc>
            </a:pPr>
            <a:r>
              <a:rPr lang="en-US" altLang="ja-JP" i="1">
                <a:latin typeface="Times New Roman" panose="02020603050405020304" pitchFamily="18" charset="0"/>
              </a:rPr>
              <a:t>f</a:t>
            </a:r>
            <a:r>
              <a:rPr lang="en-US" altLang="ja-JP">
                <a:latin typeface="Times New Roman" panose="02020603050405020304" pitchFamily="18" charset="0"/>
              </a:rPr>
              <a:t>  : </a:t>
            </a:r>
            <a:r>
              <a:rPr lang="en-US" altLang="ja-JP" i="1">
                <a:latin typeface="Times New Roman" panose="02020603050405020304" pitchFamily="18" charset="0"/>
              </a:rPr>
              <a:t>n </a:t>
            </a:r>
            <a:r>
              <a:rPr lang="ja-JP" altLang="en-US">
                <a:latin typeface="Times New Roman" panose="02020603050405020304" pitchFamily="18" charset="0"/>
              </a:rPr>
              <a:t>個の値</a:t>
            </a:r>
            <a:r>
              <a:rPr lang="en-US" altLang="ja-JP">
                <a:latin typeface="Times New Roman" panose="02020603050405020304" pitchFamily="18" charset="0"/>
              </a:rPr>
              <a:t>1</a:t>
            </a:r>
            <a:r>
              <a:rPr lang="ja-JP" altLang="en-US">
                <a:latin typeface="Times New Roman" panose="02020603050405020304" pitchFamily="18" charset="0"/>
              </a:rPr>
              <a:t>の最小項を持つ論理関数</a:t>
            </a:r>
          </a:p>
          <a:p>
            <a:pPr lvl="1">
              <a:lnSpc>
                <a:spcPct val="90000"/>
              </a:lnSpc>
            </a:pPr>
            <a:r>
              <a:rPr lang="en-US" altLang="ja-JP" i="1">
                <a:latin typeface="Times New Roman" panose="02020603050405020304" pitchFamily="18" charset="0"/>
              </a:rPr>
              <a:t>f</a:t>
            </a:r>
            <a:r>
              <a:rPr lang="en-US" altLang="ja-JP" i="1" baseline="-25000">
                <a:latin typeface="Times New Roman" panose="02020603050405020304" pitchFamily="18" charset="0"/>
              </a:rPr>
              <a:t>m</a:t>
            </a:r>
            <a:r>
              <a:rPr lang="en-US" altLang="ja-JP">
                <a:latin typeface="Times New Roman" panose="02020603050405020304" pitchFamily="18" charset="0"/>
              </a:rPr>
              <a:t> : </a:t>
            </a:r>
            <a:r>
              <a:rPr lang="en-US" altLang="ja-JP" i="1">
                <a:latin typeface="Times New Roman" panose="02020603050405020304" pitchFamily="18" charset="0"/>
              </a:rPr>
              <a:t>f</a:t>
            </a:r>
            <a:r>
              <a:rPr lang="en-US" altLang="ja-JP">
                <a:latin typeface="Times New Roman" panose="02020603050405020304" pitchFamily="18" charset="0"/>
              </a:rPr>
              <a:t> </a:t>
            </a:r>
            <a:r>
              <a:rPr lang="ja-JP" altLang="en-US">
                <a:latin typeface="Times New Roman" panose="02020603050405020304" pitchFamily="18" charset="0"/>
              </a:rPr>
              <a:t>の最小積和形</a:t>
            </a:r>
          </a:p>
          <a:p>
            <a:pPr lvl="1">
              <a:lnSpc>
                <a:spcPct val="90000"/>
              </a:lnSpc>
            </a:pPr>
            <a:r>
              <a:rPr lang="en-US" altLang="ja-JP" i="1">
                <a:latin typeface="Times New Roman" panose="02020603050405020304" pitchFamily="18" charset="0"/>
              </a:rPr>
              <a:t>m</a:t>
            </a:r>
            <a:r>
              <a:rPr lang="en-US" altLang="ja-JP" i="1" baseline="-25000">
                <a:latin typeface="Times New Roman" panose="02020603050405020304" pitchFamily="18" charset="0"/>
              </a:rPr>
              <a:t>i</a:t>
            </a:r>
            <a:r>
              <a:rPr lang="en-US" altLang="ja-JP">
                <a:latin typeface="Times New Roman" panose="02020603050405020304" pitchFamily="18" charset="0"/>
              </a:rPr>
              <a:t> : </a:t>
            </a:r>
            <a:r>
              <a:rPr lang="en-US" altLang="ja-JP" i="1">
                <a:latin typeface="Times New Roman" panose="02020603050405020304" pitchFamily="18" charset="0"/>
              </a:rPr>
              <a:t>f</a:t>
            </a:r>
            <a:r>
              <a:rPr lang="en-US" altLang="ja-JP">
                <a:latin typeface="Times New Roman" panose="02020603050405020304" pitchFamily="18" charset="0"/>
              </a:rPr>
              <a:t> </a:t>
            </a:r>
            <a:r>
              <a:rPr lang="ja-JP" altLang="en-US">
                <a:latin typeface="Times New Roman" panose="02020603050405020304" pitchFamily="18" charset="0"/>
              </a:rPr>
              <a:t>の最小項 </a:t>
            </a:r>
            <a:r>
              <a:rPr lang="en-US" altLang="ja-JP">
                <a:latin typeface="Times New Roman" panose="02020603050405020304" pitchFamily="18" charset="0"/>
              </a:rPr>
              <a:t>(1≦</a:t>
            </a:r>
            <a:r>
              <a:rPr lang="en-US" altLang="ja-JP" i="1">
                <a:latin typeface="Times New Roman" panose="02020603050405020304" pitchFamily="18" charset="0"/>
              </a:rPr>
              <a:t>i</a:t>
            </a:r>
            <a:r>
              <a:rPr lang="en-US" altLang="ja-JP">
                <a:latin typeface="Times New Roman" panose="02020603050405020304" pitchFamily="18" charset="0"/>
              </a:rPr>
              <a:t> ≦</a:t>
            </a:r>
            <a:r>
              <a:rPr lang="en-US" altLang="ja-JP" i="1">
                <a:latin typeface="Times New Roman" panose="02020603050405020304" pitchFamily="18" charset="0"/>
              </a:rPr>
              <a:t>n</a:t>
            </a:r>
            <a:r>
              <a:rPr lang="en-US" altLang="ja-JP">
                <a:latin typeface="Times New Roman" panose="02020603050405020304" pitchFamily="18" charset="0"/>
              </a:rPr>
              <a:t> )</a:t>
            </a:r>
          </a:p>
          <a:p>
            <a:pPr lvl="1">
              <a:lnSpc>
                <a:spcPct val="90000"/>
              </a:lnSpc>
            </a:pPr>
            <a:r>
              <a:rPr lang="en-US" altLang="ja-JP" i="1">
                <a:latin typeface="Times New Roman" panose="02020603050405020304" pitchFamily="18" charset="0"/>
              </a:rPr>
              <a:t>S</a:t>
            </a:r>
            <a:r>
              <a:rPr lang="en-US" altLang="ja-JP" i="1" baseline="-25000">
                <a:latin typeface="Times New Roman" panose="02020603050405020304" pitchFamily="18" charset="0"/>
              </a:rPr>
              <a:t>i</a:t>
            </a:r>
            <a:r>
              <a:rPr lang="en-US" altLang="ja-JP">
                <a:latin typeface="Times New Roman" panose="02020603050405020304" pitchFamily="18" charset="0"/>
              </a:rPr>
              <a:t> : </a:t>
            </a:r>
            <a:r>
              <a:rPr lang="en-US" altLang="ja-JP" i="1">
                <a:latin typeface="Times New Roman" panose="02020603050405020304" pitchFamily="18" charset="0"/>
              </a:rPr>
              <a:t>m</a:t>
            </a:r>
            <a:r>
              <a:rPr lang="en-US" altLang="ja-JP" i="1" baseline="-25000">
                <a:latin typeface="Times New Roman" panose="02020603050405020304" pitchFamily="18" charset="0"/>
              </a:rPr>
              <a:t>i</a:t>
            </a:r>
            <a:r>
              <a:rPr lang="en-US" altLang="ja-JP">
                <a:latin typeface="Times New Roman" panose="02020603050405020304" pitchFamily="18" charset="0"/>
              </a:rPr>
              <a:t> </a:t>
            </a:r>
            <a:r>
              <a:rPr lang="ja-JP" altLang="en-US">
                <a:latin typeface="Times New Roman" panose="02020603050405020304" pitchFamily="18" charset="0"/>
              </a:rPr>
              <a:t>を包含する </a:t>
            </a:r>
            <a:r>
              <a:rPr lang="en-US" altLang="ja-JP" i="1">
                <a:latin typeface="Times New Roman" panose="02020603050405020304" pitchFamily="18" charset="0"/>
              </a:rPr>
              <a:t>f</a:t>
            </a:r>
            <a:r>
              <a:rPr lang="en-US" altLang="ja-JP">
                <a:latin typeface="Times New Roman" panose="02020603050405020304" pitchFamily="18" charset="0"/>
              </a:rPr>
              <a:t> </a:t>
            </a:r>
            <a:r>
              <a:rPr lang="ja-JP" altLang="en-US">
                <a:latin typeface="Times New Roman" panose="02020603050405020304" pitchFamily="18" charset="0"/>
              </a:rPr>
              <a:t>の主項の論理和</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1066800" y="304800"/>
            <a:ext cx="7543800" cy="838200"/>
          </a:xfrm>
        </p:spPr>
        <p:txBody>
          <a:bodyPr/>
          <a:lstStyle/>
          <a:p>
            <a:r>
              <a:rPr lang="en-US" altLang="ja-JP">
                <a:latin typeface="Times New Roman" panose="02020603050405020304" pitchFamily="18" charset="0"/>
              </a:rPr>
              <a:t>2</a:t>
            </a:r>
            <a:r>
              <a:rPr lang="ja-JP" altLang="en-US">
                <a:latin typeface="Times New Roman" panose="02020603050405020304" pitchFamily="18" charset="0"/>
              </a:rPr>
              <a:t>段最小論理化の理論</a:t>
            </a:r>
          </a:p>
        </p:txBody>
      </p:sp>
      <p:sp>
        <p:nvSpPr>
          <p:cNvPr id="245764" name="Text Box 4"/>
          <p:cNvSpPr txBox="1">
            <a:spLocks noChangeArrowheads="1"/>
          </p:cNvSpPr>
          <p:nvPr/>
        </p:nvSpPr>
        <p:spPr bwMode="auto">
          <a:xfrm>
            <a:off x="1066800" y="1676400"/>
            <a:ext cx="4697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effectLst>
                  <a:outerShdw blurRad="38100" dist="38100" dir="2700000" algn="tl">
                    <a:srgbClr val="000000"/>
                  </a:outerShdw>
                </a:effectLst>
                <a:latin typeface="Times New Roman" panose="02020603050405020304" pitchFamily="18" charset="0"/>
              </a:rPr>
              <a:t>4</a:t>
            </a:r>
            <a:r>
              <a:rPr lang="ja-JP" altLang="en-US" sz="2400">
                <a:effectLst>
                  <a:outerShdw blurRad="38100" dist="38100" dir="2700000" algn="tl">
                    <a:srgbClr val="000000"/>
                  </a:outerShdw>
                </a:effectLst>
                <a:latin typeface="Times New Roman" panose="02020603050405020304" pitchFamily="18" charset="0"/>
              </a:rPr>
              <a:t>個の値</a:t>
            </a:r>
            <a:r>
              <a:rPr lang="en-US" altLang="ja-JP" sz="2400">
                <a:effectLst>
                  <a:outerShdw blurRad="38100" dist="38100" dir="2700000" algn="tl">
                    <a:srgbClr val="000000"/>
                  </a:outerShdw>
                </a:effectLst>
                <a:latin typeface="Times New Roman" panose="02020603050405020304" pitchFamily="18" charset="0"/>
              </a:rPr>
              <a:t>1</a:t>
            </a:r>
            <a:r>
              <a:rPr lang="ja-JP" altLang="en-US" sz="2400">
                <a:effectLst>
                  <a:outerShdw blurRad="38100" dist="38100" dir="2700000" algn="tl">
                    <a:srgbClr val="000000"/>
                  </a:outerShdw>
                </a:effectLst>
                <a:latin typeface="Times New Roman" panose="02020603050405020304" pitchFamily="18" charset="0"/>
              </a:rPr>
              <a:t>の最小項を持つ論理関数</a:t>
            </a:r>
          </a:p>
        </p:txBody>
      </p:sp>
      <p:grpSp>
        <p:nvGrpSpPr>
          <p:cNvPr id="245829" name="Group 69"/>
          <p:cNvGrpSpPr>
            <a:grpSpLocks/>
          </p:cNvGrpSpPr>
          <p:nvPr/>
        </p:nvGrpSpPr>
        <p:grpSpPr bwMode="auto">
          <a:xfrm>
            <a:off x="1524000" y="5029200"/>
            <a:ext cx="3429000" cy="1593850"/>
            <a:chOff x="3264" y="2208"/>
            <a:chExt cx="2160" cy="1004"/>
          </a:xfrm>
        </p:grpSpPr>
        <p:sp>
          <p:nvSpPr>
            <p:cNvPr id="245788" name="Rectangle 28"/>
            <p:cNvSpPr>
              <a:spLocks noChangeArrowheads="1"/>
            </p:cNvSpPr>
            <p:nvPr/>
          </p:nvSpPr>
          <p:spPr bwMode="auto">
            <a:xfrm>
              <a:off x="4992" y="2886"/>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i="1">
                  <a:latin typeface="Times New Roman" panose="02020603050405020304" pitchFamily="18" charset="0"/>
                </a:rPr>
                <a:t>m</a:t>
              </a:r>
              <a:r>
                <a:rPr lang="en-US" altLang="ja-JP" baseline="-25000">
                  <a:latin typeface="Times New Roman" panose="02020603050405020304" pitchFamily="18" charset="0"/>
                </a:rPr>
                <a:t>1</a:t>
              </a:r>
            </a:p>
          </p:txBody>
        </p:sp>
        <p:sp>
          <p:nvSpPr>
            <p:cNvPr id="245787" name="Rectangle 27"/>
            <p:cNvSpPr>
              <a:spLocks noChangeArrowheads="1"/>
            </p:cNvSpPr>
            <p:nvPr/>
          </p:nvSpPr>
          <p:spPr bwMode="auto">
            <a:xfrm>
              <a:off x="4560" y="2886"/>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5786" name="Rectangle 26"/>
            <p:cNvSpPr>
              <a:spLocks noChangeArrowheads="1"/>
            </p:cNvSpPr>
            <p:nvPr/>
          </p:nvSpPr>
          <p:spPr bwMode="auto">
            <a:xfrm>
              <a:off x="4128" y="2886"/>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5785" name="Rectangle 25"/>
            <p:cNvSpPr>
              <a:spLocks noChangeArrowheads="1"/>
            </p:cNvSpPr>
            <p:nvPr/>
          </p:nvSpPr>
          <p:spPr bwMode="auto">
            <a:xfrm>
              <a:off x="3696" y="2886"/>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5784" name="Rectangle 24"/>
            <p:cNvSpPr>
              <a:spLocks noChangeArrowheads="1"/>
            </p:cNvSpPr>
            <p:nvPr/>
          </p:nvSpPr>
          <p:spPr bwMode="auto">
            <a:xfrm>
              <a:off x="3264" y="2886"/>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5783" name="Rectangle 23"/>
            <p:cNvSpPr>
              <a:spLocks noChangeArrowheads="1"/>
            </p:cNvSpPr>
            <p:nvPr/>
          </p:nvSpPr>
          <p:spPr bwMode="auto">
            <a:xfrm>
              <a:off x="4992" y="2560"/>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i="1">
                  <a:latin typeface="Times New Roman" panose="02020603050405020304" pitchFamily="18" charset="0"/>
                </a:rPr>
                <a:t>m</a:t>
              </a:r>
              <a:r>
                <a:rPr lang="en-US" altLang="ja-JP" baseline="-25000">
                  <a:latin typeface="Times New Roman" panose="02020603050405020304" pitchFamily="18" charset="0"/>
                </a:rPr>
                <a:t>2</a:t>
              </a:r>
            </a:p>
          </p:txBody>
        </p:sp>
        <p:sp>
          <p:nvSpPr>
            <p:cNvPr id="245782" name="Rectangle 22"/>
            <p:cNvSpPr>
              <a:spLocks noChangeArrowheads="1"/>
            </p:cNvSpPr>
            <p:nvPr/>
          </p:nvSpPr>
          <p:spPr bwMode="auto">
            <a:xfrm>
              <a:off x="4560" y="2560"/>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i="1">
                  <a:latin typeface="Times New Roman" panose="02020603050405020304" pitchFamily="18" charset="0"/>
                </a:rPr>
                <a:t>m</a:t>
              </a:r>
              <a:r>
                <a:rPr lang="en-US" altLang="ja-JP" baseline="-25000">
                  <a:latin typeface="Times New Roman" panose="02020603050405020304" pitchFamily="18" charset="0"/>
                </a:rPr>
                <a:t>3</a:t>
              </a:r>
            </a:p>
          </p:txBody>
        </p:sp>
        <p:sp>
          <p:nvSpPr>
            <p:cNvPr id="245781" name="Rectangle 21"/>
            <p:cNvSpPr>
              <a:spLocks noChangeArrowheads="1"/>
            </p:cNvSpPr>
            <p:nvPr/>
          </p:nvSpPr>
          <p:spPr bwMode="auto">
            <a:xfrm>
              <a:off x="4128" y="2560"/>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i="1">
                  <a:latin typeface="Times New Roman" panose="02020603050405020304" pitchFamily="18" charset="0"/>
                </a:rPr>
                <a:t>m</a:t>
              </a:r>
              <a:r>
                <a:rPr lang="en-US" altLang="ja-JP" baseline="-25000">
                  <a:latin typeface="Times New Roman" panose="02020603050405020304" pitchFamily="18" charset="0"/>
                </a:rPr>
                <a:t>4</a:t>
              </a:r>
            </a:p>
          </p:txBody>
        </p:sp>
        <p:sp>
          <p:nvSpPr>
            <p:cNvPr id="245780" name="Rectangle 20"/>
            <p:cNvSpPr>
              <a:spLocks noChangeArrowheads="1"/>
            </p:cNvSpPr>
            <p:nvPr/>
          </p:nvSpPr>
          <p:spPr bwMode="auto">
            <a:xfrm>
              <a:off x="3696" y="2560"/>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5779" name="Rectangle 19"/>
            <p:cNvSpPr>
              <a:spLocks noChangeArrowheads="1"/>
            </p:cNvSpPr>
            <p:nvPr/>
          </p:nvSpPr>
          <p:spPr bwMode="auto">
            <a:xfrm>
              <a:off x="3264" y="2560"/>
              <a:ext cx="4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p>
          </p:txBody>
        </p:sp>
        <p:sp>
          <p:nvSpPr>
            <p:cNvPr id="245778" name="Rectangle 18"/>
            <p:cNvSpPr>
              <a:spLocks noChangeArrowheads="1"/>
            </p:cNvSpPr>
            <p:nvPr/>
          </p:nvSpPr>
          <p:spPr bwMode="auto">
            <a:xfrm>
              <a:off x="4992" y="2208"/>
              <a:ext cx="43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10</a:t>
              </a:r>
            </a:p>
          </p:txBody>
        </p:sp>
        <p:sp>
          <p:nvSpPr>
            <p:cNvPr id="245777" name="Rectangle 17"/>
            <p:cNvSpPr>
              <a:spLocks noChangeArrowheads="1"/>
            </p:cNvSpPr>
            <p:nvPr/>
          </p:nvSpPr>
          <p:spPr bwMode="auto">
            <a:xfrm>
              <a:off x="4560" y="2208"/>
              <a:ext cx="43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11</a:t>
              </a:r>
            </a:p>
          </p:txBody>
        </p:sp>
        <p:sp>
          <p:nvSpPr>
            <p:cNvPr id="245776" name="Rectangle 16"/>
            <p:cNvSpPr>
              <a:spLocks noChangeArrowheads="1"/>
            </p:cNvSpPr>
            <p:nvPr/>
          </p:nvSpPr>
          <p:spPr bwMode="auto">
            <a:xfrm>
              <a:off x="4128" y="2208"/>
              <a:ext cx="43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01</a:t>
              </a:r>
            </a:p>
          </p:txBody>
        </p:sp>
        <p:sp>
          <p:nvSpPr>
            <p:cNvPr id="245775" name="Rectangle 15"/>
            <p:cNvSpPr>
              <a:spLocks noChangeArrowheads="1"/>
            </p:cNvSpPr>
            <p:nvPr/>
          </p:nvSpPr>
          <p:spPr bwMode="auto">
            <a:xfrm>
              <a:off x="3696" y="2208"/>
              <a:ext cx="43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00</a:t>
              </a:r>
            </a:p>
          </p:txBody>
        </p:sp>
        <p:sp>
          <p:nvSpPr>
            <p:cNvPr id="245774" name="Rectangle 14"/>
            <p:cNvSpPr>
              <a:spLocks noChangeArrowheads="1"/>
            </p:cNvSpPr>
            <p:nvPr/>
          </p:nvSpPr>
          <p:spPr bwMode="auto">
            <a:xfrm>
              <a:off x="3264" y="2208"/>
              <a:ext cx="43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sz="1400" i="1">
                  <a:latin typeface="Times New Roman" panose="02020603050405020304" pitchFamily="18" charset="0"/>
                </a:rPr>
                <a:t>X Y</a:t>
              </a:r>
            </a:p>
            <a:p>
              <a:pPr>
                <a:buFont typeface="Wingdings" panose="05000000000000000000" pitchFamily="2" charset="2"/>
                <a:buNone/>
              </a:pPr>
              <a:r>
                <a:rPr lang="en-US" altLang="ja-JP" sz="1400" i="1">
                  <a:latin typeface="Times New Roman" panose="02020603050405020304" pitchFamily="18" charset="0"/>
                </a:rPr>
                <a:t>Z</a:t>
              </a:r>
            </a:p>
          </p:txBody>
        </p:sp>
        <p:sp>
          <p:nvSpPr>
            <p:cNvPr id="245794" name="Line 34"/>
            <p:cNvSpPr>
              <a:spLocks noChangeShapeType="1"/>
            </p:cNvSpPr>
            <p:nvPr/>
          </p:nvSpPr>
          <p:spPr bwMode="auto">
            <a:xfrm>
              <a:off x="3264" y="2208"/>
              <a:ext cx="216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795" name="Line 35"/>
            <p:cNvSpPr>
              <a:spLocks noChangeShapeType="1"/>
            </p:cNvSpPr>
            <p:nvPr/>
          </p:nvSpPr>
          <p:spPr bwMode="auto">
            <a:xfrm>
              <a:off x="3264" y="2560"/>
              <a:ext cx="21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796" name="Line 36"/>
            <p:cNvSpPr>
              <a:spLocks noChangeShapeType="1"/>
            </p:cNvSpPr>
            <p:nvPr/>
          </p:nvSpPr>
          <p:spPr bwMode="auto">
            <a:xfrm>
              <a:off x="3264" y="2886"/>
              <a:ext cx="21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798" name="Line 38"/>
            <p:cNvSpPr>
              <a:spLocks noChangeShapeType="1"/>
            </p:cNvSpPr>
            <p:nvPr/>
          </p:nvSpPr>
          <p:spPr bwMode="auto">
            <a:xfrm>
              <a:off x="3264" y="3212"/>
              <a:ext cx="216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799" name="Line 39"/>
            <p:cNvSpPr>
              <a:spLocks noChangeShapeType="1"/>
            </p:cNvSpPr>
            <p:nvPr/>
          </p:nvSpPr>
          <p:spPr bwMode="auto">
            <a:xfrm>
              <a:off x="3264" y="2208"/>
              <a:ext cx="0" cy="100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0" name="Line 40"/>
            <p:cNvSpPr>
              <a:spLocks noChangeShapeType="1"/>
            </p:cNvSpPr>
            <p:nvPr/>
          </p:nvSpPr>
          <p:spPr bwMode="auto">
            <a:xfrm>
              <a:off x="3696" y="2208"/>
              <a:ext cx="0" cy="10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1" name="Line 41"/>
            <p:cNvSpPr>
              <a:spLocks noChangeShapeType="1"/>
            </p:cNvSpPr>
            <p:nvPr/>
          </p:nvSpPr>
          <p:spPr bwMode="auto">
            <a:xfrm>
              <a:off x="4128" y="2208"/>
              <a:ext cx="0" cy="10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2" name="Line 42"/>
            <p:cNvSpPr>
              <a:spLocks noChangeShapeType="1"/>
            </p:cNvSpPr>
            <p:nvPr/>
          </p:nvSpPr>
          <p:spPr bwMode="auto">
            <a:xfrm>
              <a:off x="4560" y="2208"/>
              <a:ext cx="0" cy="10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3" name="Line 43"/>
            <p:cNvSpPr>
              <a:spLocks noChangeShapeType="1"/>
            </p:cNvSpPr>
            <p:nvPr/>
          </p:nvSpPr>
          <p:spPr bwMode="auto">
            <a:xfrm>
              <a:off x="4992" y="2208"/>
              <a:ext cx="0" cy="10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4" name="Line 44"/>
            <p:cNvSpPr>
              <a:spLocks noChangeShapeType="1"/>
            </p:cNvSpPr>
            <p:nvPr/>
          </p:nvSpPr>
          <p:spPr bwMode="auto">
            <a:xfrm>
              <a:off x="5424" y="2208"/>
              <a:ext cx="0" cy="100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8" name="Line 48"/>
            <p:cNvSpPr>
              <a:spLocks noChangeShapeType="1"/>
            </p:cNvSpPr>
            <p:nvPr/>
          </p:nvSpPr>
          <p:spPr bwMode="auto">
            <a:xfrm>
              <a:off x="3264" y="2208"/>
              <a:ext cx="432"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45827" name="Group 67"/>
          <p:cNvGrpSpPr>
            <a:grpSpLocks/>
          </p:cNvGrpSpPr>
          <p:nvPr/>
        </p:nvGrpSpPr>
        <p:grpSpPr bwMode="auto">
          <a:xfrm>
            <a:off x="2895600" y="5562600"/>
            <a:ext cx="2057400" cy="1066800"/>
            <a:chOff x="4128" y="2640"/>
            <a:chExt cx="1296" cy="672"/>
          </a:xfrm>
        </p:grpSpPr>
        <p:sp>
          <p:nvSpPr>
            <p:cNvPr id="245810" name="Oval 50"/>
            <p:cNvSpPr>
              <a:spLocks noChangeArrowheads="1"/>
            </p:cNvSpPr>
            <p:nvPr/>
          </p:nvSpPr>
          <p:spPr bwMode="auto">
            <a:xfrm>
              <a:off x="4128" y="2688"/>
              <a:ext cx="864" cy="240"/>
            </a:xfrm>
            <a:prstGeom prst="ellipse">
              <a:avLst/>
            </a:pr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5811" name="Oval 51"/>
            <p:cNvSpPr>
              <a:spLocks noChangeArrowheads="1"/>
            </p:cNvSpPr>
            <p:nvPr/>
          </p:nvSpPr>
          <p:spPr bwMode="auto">
            <a:xfrm>
              <a:off x="4560" y="2688"/>
              <a:ext cx="864" cy="240"/>
            </a:xfrm>
            <a:prstGeom prst="ellipse">
              <a:avLst/>
            </a:pr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5812" name="Oval 52"/>
            <p:cNvSpPr>
              <a:spLocks noChangeArrowheads="1"/>
            </p:cNvSpPr>
            <p:nvPr/>
          </p:nvSpPr>
          <p:spPr bwMode="auto">
            <a:xfrm>
              <a:off x="5088" y="2640"/>
              <a:ext cx="240" cy="672"/>
            </a:xfrm>
            <a:prstGeom prst="ellipse">
              <a:avLst/>
            </a:pr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aphicFrame>
        <p:nvGraphicFramePr>
          <p:cNvPr id="245900" name="Group 140"/>
          <p:cNvGraphicFramePr>
            <a:graphicFrameLocks noGrp="1"/>
          </p:cNvGraphicFramePr>
          <p:nvPr>
            <p:ph idx="1"/>
          </p:nvPr>
        </p:nvGraphicFramePr>
        <p:xfrm>
          <a:off x="5257800" y="4495800"/>
          <a:ext cx="3352800" cy="2072640"/>
        </p:xfrm>
        <a:graphic>
          <a:graphicData uri="http://schemas.openxmlformats.org/drawingml/2006/table">
            <a:tbl>
              <a:tblPr/>
              <a:tblGrid>
                <a:gridCol w="669925">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69925">
                  <a:extLst>
                    <a:ext uri="{9D8B030D-6E8A-4147-A177-3AD203B41FA5}">
                      <a16:colId xmlns:a16="http://schemas.microsoft.com/office/drawing/2014/main" val="20002"/>
                    </a:ext>
                  </a:extLst>
                </a:gridCol>
                <a:gridCol w="671512">
                  <a:extLst>
                    <a:ext uri="{9D8B030D-6E8A-4147-A177-3AD203B41FA5}">
                      <a16:colId xmlns:a16="http://schemas.microsoft.com/office/drawing/2014/main" val="20003"/>
                    </a:ext>
                  </a:extLst>
                </a:gridCol>
                <a:gridCol w="669925">
                  <a:extLst>
                    <a:ext uri="{9D8B030D-6E8A-4147-A177-3AD203B41FA5}">
                      <a16:colId xmlns:a16="http://schemas.microsoft.com/office/drawing/2014/main" val="20004"/>
                    </a:ext>
                  </a:extLst>
                </a:gridCol>
              </a:tblGrid>
              <a:tr h="1905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endPar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endPar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endPar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45901" name="Object 141"/>
          <p:cNvGraphicFramePr>
            <a:graphicFrameLocks noChangeAspect="1"/>
          </p:cNvGraphicFramePr>
          <p:nvPr/>
        </p:nvGraphicFramePr>
        <p:xfrm>
          <a:off x="609600" y="1066800"/>
          <a:ext cx="5638800" cy="604838"/>
        </p:xfrm>
        <a:graphic>
          <a:graphicData uri="http://schemas.openxmlformats.org/presentationml/2006/ole">
            <mc:AlternateContent xmlns:mc="http://schemas.openxmlformats.org/markup-compatibility/2006">
              <mc:Choice xmlns:v="urn:schemas-microsoft-com:vml" Requires="v">
                <p:oleObj spid="_x0000_s3079" name="数式" r:id="rId4" imgW="2982240" imgH="305280" progId="Equation.3">
                  <p:embed/>
                </p:oleObj>
              </mc:Choice>
              <mc:Fallback>
                <p:oleObj name="数式" r:id="rId4" imgW="2982240" imgH="305280" progId="Equation.3">
                  <p:embed/>
                  <p:pic>
                    <p:nvPicPr>
                      <p:cNvPr id="0" name="Picture 19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066800"/>
                        <a:ext cx="5638800"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902" name="Object 142"/>
          <p:cNvGraphicFramePr>
            <a:graphicFrameLocks noChangeAspect="1"/>
          </p:cNvGraphicFramePr>
          <p:nvPr/>
        </p:nvGraphicFramePr>
        <p:xfrm>
          <a:off x="609600" y="2286000"/>
          <a:ext cx="6873875" cy="636588"/>
        </p:xfrm>
        <a:graphic>
          <a:graphicData uri="http://schemas.openxmlformats.org/presentationml/2006/ole">
            <mc:AlternateContent xmlns:mc="http://schemas.openxmlformats.org/markup-compatibility/2006">
              <mc:Choice xmlns:v="urn:schemas-microsoft-com:vml" Requires="v">
                <p:oleObj spid="_x0000_s3080" name="数式" r:id="rId6" imgW="3642120" imgH="330840" progId="Equation.3">
                  <p:embed/>
                </p:oleObj>
              </mc:Choice>
              <mc:Fallback>
                <p:oleObj name="数式" r:id="rId6" imgW="3642120" imgH="330840" progId="Equation.3">
                  <p:embed/>
                  <p:pic>
                    <p:nvPicPr>
                      <p:cNvPr id="0" name="Picture 19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2286000"/>
                        <a:ext cx="6873875"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903" name="Object 143"/>
          <p:cNvGraphicFramePr>
            <a:graphicFrameLocks noChangeAspect="1"/>
          </p:cNvGraphicFramePr>
          <p:nvPr/>
        </p:nvGraphicFramePr>
        <p:xfrm>
          <a:off x="609600" y="2971800"/>
          <a:ext cx="8310563" cy="636588"/>
        </p:xfrm>
        <a:graphic>
          <a:graphicData uri="http://schemas.openxmlformats.org/presentationml/2006/ole">
            <mc:AlternateContent xmlns:mc="http://schemas.openxmlformats.org/markup-compatibility/2006">
              <mc:Choice xmlns:v="urn:schemas-microsoft-com:vml" Requires="v">
                <p:oleObj spid="_x0000_s3081" name="数式" r:id="rId8" imgW="4403520" imgH="330840" progId="Equation.3">
                  <p:embed/>
                </p:oleObj>
              </mc:Choice>
              <mc:Fallback>
                <p:oleObj name="数式" r:id="rId8" imgW="4403520" imgH="330840" progId="Equation.3">
                  <p:embed/>
                  <p:pic>
                    <p:nvPicPr>
                      <p:cNvPr id="0" name="Picture 19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2971800"/>
                        <a:ext cx="8310563"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904" name="Object 144"/>
          <p:cNvGraphicFramePr>
            <a:graphicFrameLocks noChangeAspect="1"/>
          </p:cNvGraphicFramePr>
          <p:nvPr/>
        </p:nvGraphicFramePr>
        <p:xfrm>
          <a:off x="609600" y="3657600"/>
          <a:ext cx="5272088" cy="571500"/>
        </p:xfrm>
        <a:graphic>
          <a:graphicData uri="http://schemas.openxmlformats.org/presentationml/2006/ole">
            <mc:AlternateContent xmlns:mc="http://schemas.openxmlformats.org/markup-compatibility/2006">
              <mc:Choice xmlns:v="urn:schemas-microsoft-com:vml" Requires="v">
                <p:oleObj spid="_x0000_s3082" name="数式" r:id="rId10" imgW="2791800" imgH="292680" progId="Equation.3">
                  <p:embed/>
                </p:oleObj>
              </mc:Choice>
              <mc:Fallback>
                <p:oleObj name="数式" r:id="rId10" imgW="2791800" imgH="292680" progId="Equation.3">
                  <p:embed/>
                  <p:pic>
                    <p:nvPicPr>
                      <p:cNvPr id="0" name="Picture 19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 y="3657600"/>
                        <a:ext cx="5272088"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905" name="Object 145"/>
          <p:cNvGraphicFramePr>
            <a:graphicFrameLocks noChangeAspect="1"/>
          </p:cNvGraphicFramePr>
          <p:nvPr/>
        </p:nvGraphicFramePr>
        <p:xfrm>
          <a:off x="533400" y="4191000"/>
          <a:ext cx="3468688" cy="636588"/>
        </p:xfrm>
        <a:graphic>
          <a:graphicData uri="http://schemas.openxmlformats.org/presentationml/2006/ole">
            <mc:AlternateContent xmlns:mc="http://schemas.openxmlformats.org/markup-compatibility/2006">
              <mc:Choice xmlns:v="urn:schemas-microsoft-com:vml" Requires="v">
                <p:oleObj spid="_x0000_s3083" name="数式" r:id="rId12" imgW="1827360" imgH="330840" progId="Equation.3">
                  <p:embed/>
                </p:oleObj>
              </mc:Choice>
              <mc:Fallback>
                <p:oleObj name="数式" r:id="rId12" imgW="1827360" imgH="330840" progId="Equation.3">
                  <p:embed/>
                  <p:pic>
                    <p:nvPicPr>
                      <p:cNvPr id="0" name="Picture 19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3400" y="4191000"/>
                        <a:ext cx="3468688"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764"/>
                                        </p:tgtEl>
                                        <p:attrNameLst>
                                          <p:attrName>style.visibility</p:attrName>
                                        </p:attrNameLst>
                                      </p:cBhvr>
                                      <p:to>
                                        <p:strVal val="visible"/>
                                      </p:to>
                                    </p:set>
                                    <p:animEffect transition="in" filter="checkerboard(across)">
                                      <p:cBhvr>
                                        <p:cTn id="7" dur="500"/>
                                        <p:tgtEl>
                                          <p:spTgt spid="2457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45902"/>
                                        </p:tgtEl>
                                        <p:attrNameLst>
                                          <p:attrName>style.visibility</p:attrName>
                                        </p:attrNameLst>
                                      </p:cBhvr>
                                      <p:to>
                                        <p:strVal val="visible"/>
                                      </p:to>
                                    </p:set>
                                    <p:animEffect transition="in" filter="checkerboard(across)">
                                      <p:cBhvr>
                                        <p:cTn id="12" dur="500"/>
                                        <p:tgtEl>
                                          <p:spTgt spid="2459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45829"/>
                                        </p:tgtEl>
                                        <p:attrNameLst>
                                          <p:attrName>style.visibility</p:attrName>
                                        </p:attrNameLst>
                                      </p:cBhvr>
                                      <p:to>
                                        <p:strVal val="visible"/>
                                      </p:to>
                                    </p:set>
                                    <p:animEffect transition="in" filter="checkerboard(across)">
                                      <p:cBhvr>
                                        <p:cTn id="17" dur="500"/>
                                        <p:tgtEl>
                                          <p:spTgt spid="2458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45827"/>
                                        </p:tgtEl>
                                        <p:attrNameLst>
                                          <p:attrName>style.visibility</p:attrName>
                                        </p:attrNameLst>
                                      </p:cBhvr>
                                      <p:to>
                                        <p:strVal val="visible"/>
                                      </p:to>
                                    </p:set>
                                    <p:animEffect transition="in" filter="checkerboard(across)">
                                      <p:cBhvr>
                                        <p:cTn id="22" dur="500"/>
                                        <p:tgtEl>
                                          <p:spTgt spid="2458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45903"/>
                                        </p:tgtEl>
                                        <p:attrNameLst>
                                          <p:attrName>style.visibility</p:attrName>
                                        </p:attrNameLst>
                                      </p:cBhvr>
                                      <p:to>
                                        <p:strVal val="visible"/>
                                      </p:to>
                                    </p:set>
                                    <p:animEffect transition="in" filter="checkerboard(across)">
                                      <p:cBhvr>
                                        <p:cTn id="27" dur="500"/>
                                        <p:tgtEl>
                                          <p:spTgt spid="24590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45900"/>
                                        </p:tgtEl>
                                        <p:attrNameLst>
                                          <p:attrName>style.visibility</p:attrName>
                                        </p:attrNameLst>
                                      </p:cBhvr>
                                      <p:to>
                                        <p:strVal val="visible"/>
                                      </p:to>
                                    </p:set>
                                    <p:animEffect transition="in" filter="checkerboard(across)">
                                      <p:cBhvr>
                                        <p:cTn id="32" dur="500"/>
                                        <p:tgtEl>
                                          <p:spTgt spid="2459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245904"/>
                                        </p:tgtEl>
                                        <p:attrNameLst>
                                          <p:attrName>style.visibility</p:attrName>
                                        </p:attrNameLst>
                                      </p:cBhvr>
                                      <p:to>
                                        <p:strVal val="visible"/>
                                      </p:to>
                                    </p:set>
                                    <p:animEffect transition="in" filter="checkerboard(across)">
                                      <p:cBhvr>
                                        <p:cTn id="37" dur="500"/>
                                        <p:tgtEl>
                                          <p:spTgt spid="24590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245905"/>
                                        </p:tgtEl>
                                        <p:attrNameLst>
                                          <p:attrName>style.visibility</p:attrName>
                                        </p:attrNameLst>
                                      </p:cBhvr>
                                      <p:to>
                                        <p:strVal val="visible"/>
                                      </p:to>
                                    </p:set>
                                    <p:animEffect transition="in" filter="checkerboard(across)">
                                      <p:cBhvr>
                                        <p:cTn id="42" dur="500"/>
                                        <p:tgtEl>
                                          <p:spTgt spid="245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ja-JP" altLang="en-US">
                <a:latin typeface="Times New Roman" panose="02020603050405020304" pitchFamily="18" charset="0"/>
              </a:rPr>
              <a:t>ある最小項の包含条件</a:t>
            </a:r>
          </a:p>
        </p:txBody>
      </p:sp>
      <p:sp>
        <p:nvSpPr>
          <p:cNvPr id="243715" name="Rectangle 3"/>
          <p:cNvSpPr>
            <a:spLocks noGrp="1" noChangeArrowheads="1"/>
          </p:cNvSpPr>
          <p:nvPr>
            <p:ph type="body" idx="1"/>
          </p:nvPr>
        </p:nvSpPr>
        <p:spPr>
          <a:xfrm>
            <a:off x="1066800" y="1600200"/>
            <a:ext cx="7543800" cy="2514600"/>
          </a:xfrm>
        </p:spPr>
        <p:txBody>
          <a:bodyPr/>
          <a:lstStyle/>
          <a:p>
            <a:r>
              <a:rPr lang="ja-JP" altLang="en-US" dirty="0">
                <a:latin typeface="Times New Roman" panose="02020603050405020304" pitchFamily="18" charset="0"/>
              </a:rPr>
              <a:t>定理</a:t>
            </a:r>
            <a:r>
              <a:rPr lang="en-US" altLang="ja-JP" dirty="0">
                <a:latin typeface="Times New Roman" panose="02020603050405020304" pitchFamily="18" charset="0"/>
              </a:rPr>
              <a:t> : </a:t>
            </a:r>
            <a:r>
              <a:rPr lang="ja-JP" altLang="en-US" dirty="0">
                <a:latin typeface="Times New Roman" panose="02020603050405020304" pitchFamily="18" charset="0"/>
              </a:rPr>
              <a:t>ある最小項の包含条件</a:t>
            </a:r>
          </a:p>
          <a:p>
            <a:pPr lvl="1"/>
            <a:r>
              <a:rPr lang="en-US" altLang="ja-JP" i="1" dirty="0">
                <a:latin typeface="Times New Roman" panose="02020603050405020304" pitchFamily="18" charset="0"/>
              </a:rPr>
              <a:t>U</a:t>
            </a:r>
            <a:r>
              <a:rPr lang="en-US" altLang="ja-JP" i="1" baseline="-25000" dirty="0">
                <a:latin typeface="Times New Roman" panose="02020603050405020304" pitchFamily="18" charset="0"/>
              </a:rPr>
              <a:t>i</a:t>
            </a:r>
            <a:r>
              <a:rPr lang="en-US" altLang="ja-JP" dirty="0">
                <a:latin typeface="Times New Roman" panose="02020603050405020304" pitchFamily="18" charset="0"/>
              </a:rPr>
              <a:t> : </a:t>
            </a:r>
            <a:r>
              <a:rPr lang="ja-JP" altLang="en-US" dirty="0">
                <a:latin typeface="Times New Roman" panose="02020603050405020304" pitchFamily="18" charset="0"/>
              </a:rPr>
              <a:t>最小積和形 </a:t>
            </a:r>
            <a:r>
              <a:rPr lang="en-US" altLang="ja-JP" i="1" dirty="0" err="1">
                <a:latin typeface="Times New Roman" panose="02020603050405020304" pitchFamily="18" charset="0"/>
              </a:rPr>
              <a:t>f</a:t>
            </a:r>
            <a:r>
              <a:rPr lang="en-US" altLang="ja-JP" i="1" baseline="-25000" dirty="0" err="1">
                <a:latin typeface="Times New Roman" panose="02020603050405020304" pitchFamily="18" charset="0"/>
              </a:rPr>
              <a:t>m</a:t>
            </a:r>
            <a:r>
              <a:rPr lang="en-US" altLang="ja-JP" dirty="0">
                <a:latin typeface="Times New Roman" panose="02020603050405020304" pitchFamily="18" charset="0"/>
              </a:rPr>
              <a:t> </a:t>
            </a:r>
            <a:r>
              <a:rPr lang="ja-JP" altLang="en-US" dirty="0">
                <a:latin typeface="Times New Roman" panose="02020603050405020304" pitchFamily="18" charset="0"/>
              </a:rPr>
              <a:t>の論理積項が</a:t>
            </a:r>
          </a:p>
          <a:p>
            <a:pPr lvl="1">
              <a:buFontTx/>
              <a:buNone/>
            </a:pPr>
            <a:r>
              <a:rPr lang="ja-JP" altLang="en-US" dirty="0">
                <a:solidFill>
                  <a:srgbClr val="FFFF00"/>
                </a:solidFill>
                <a:latin typeface="Times New Roman" panose="02020603050405020304" pitchFamily="18" charset="0"/>
              </a:rPr>
              <a:t>        ある</a:t>
            </a:r>
            <a:r>
              <a:rPr lang="ja-JP" altLang="en-US" dirty="0">
                <a:latin typeface="Times New Roman" panose="02020603050405020304" pitchFamily="18" charset="0"/>
              </a:rPr>
              <a:t>最小項</a:t>
            </a:r>
            <a:r>
              <a:rPr lang="en-US" altLang="ja-JP" i="1" dirty="0">
                <a:latin typeface="Times New Roman" panose="02020603050405020304" pitchFamily="18" charset="0"/>
              </a:rPr>
              <a:t>m</a:t>
            </a:r>
            <a:r>
              <a:rPr lang="en-US" altLang="ja-JP" i="1" baseline="-25000" dirty="0">
                <a:latin typeface="Times New Roman" panose="02020603050405020304" pitchFamily="18" charset="0"/>
              </a:rPr>
              <a:t>i</a:t>
            </a:r>
            <a:r>
              <a:rPr lang="en-US" altLang="ja-JP" dirty="0">
                <a:latin typeface="Times New Roman" panose="02020603050405020304" pitchFamily="18" charset="0"/>
              </a:rPr>
              <a:t> </a:t>
            </a:r>
            <a:r>
              <a:rPr lang="ja-JP" altLang="en-US" dirty="0">
                <a:latin typeface="Times New Roman" panose="02020603050405020304" pitchFamily="18" charset="0"/>
              </a:rPr>
              <a:t>を包含する条件</a:t>
            </a:r>
          </a:p>
          <a:p>
            <a:pPr lvl="1" algn="ctr">
              <a:buFontTx/>
              <a:buNone/>
            </a:pPr>
            <a:r>
              <a:rPr lang="en-US" altLang="ja-JP" sz="3600" i="1" dirty="0">
                <a:latin typeface="Times New Roman" panose="02020603050405020304" pitchFamily="18" charset="0"/>
              </a:rPr>
              <a:t>S</a:t>
            </a:r>
            <a:r>
              <a:rPr lang="en-US" altLang="ja-JP" sz="3600" i="1" baseline="-25000" dirty="0">
                <a:latin typeface="Times New Roman" panose="02020603050405020304" pitchFamily="18" charset="0"/>
              </a:rPr>
              <a:t>i</a:t>
            </a:r>
            <a:r>
              <a:rPr lang="en-US" altLang="ja-JP" sz="3600" dirty="0">
                <a:latin typeface="Times New Roman" panose="02020603050405020304" pitchFamily="18" charset="0"/>
              </a:rPr>
              <a:t> = 1</a:t>
            </a:r>
          </a:p>
        </p:txBody>
      </p:sp>
      <p:sp>
        <p:nvSpPr>
          <p:cNvPr id="243717" name="Text Box 5"/>
          <p:cNvSpPr txBox="1">
            <a:spLocks noChangeArrowheads="1"/>
          </p:cNvSpPr>
          <p:nvPr/>
        </p:nvSpPr>
        <p:spPr bwMode="auto">
          <a:xfrm>
            <a:off x="838200" y="3973513"/>
            <a:ext cx="8222123" cy="117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dirty="0">
                <a:effectLst>
                  <a:outerShdw blurRad="38100" dist="38100" dir="2700000" algn="tl">
                    <a:srgbClr val="000000"/>
                  </a:outerShdw>
                </a:effectLst>
                <a:latin typeface="Times New Roman" panose="02020603050405020304" pitchFamily="18" charset="0"/>
              </a:rPr>
              <a:t>(</a:t>
            </a:r>
            <a:r>
              <a:rPr lang="ja-JP" altLang="en-US" sz="3200" dirty="0">
                <a:effectLst>
                  <a:outerShdw blurRad="38100" dist="38100" dir="2700000" algn="tl">
                    <a:srgbClr val="000000"/>
                  </a:outerShdw>
                </a:effectLst>
                <a:latin typeface="Times New Roman" panose="02020603050405020304" pitchFamily="18" charset="0"/>
              </a:rPr>
              <a:t>証明</a:t>
            </a:r>
            <a:r>
              <a:rPr lang="en-US" altLang="ja-JP" sz="3200" dirty="0">
                <a:effectLst>
                  <a:outerShdw blurRad="38100" dist="38100" dir="2700000" algn="tl">
                    <a:srgbClr val="000000"/>
                  </a:outerShdw>
                </a:effectLst>
                <a:latin typeface="Times New Roman" panose="02020603050405020304" pitchFamily="18" charset="0"/>
              </a:rPr>
              <a:t>) </a:t>
            </a:r>
            <a:r>
              <a:rPr lang="en-US" altLang="ja-JP" sz="3200" i="1" dirty="0">
                <a:effectLst>
                  <a:outerShdw blurRad="38100" dist="38100" dir="2700000" algn="tl">
                    <a:srgbClr val="000000"/>
                  </a:outerShdw>
                </a:effectLst>
                <a:latin typeface="Times New Roman" panose="02020603050405020304" pitchFamily="18" charset="0"/>
              </a:rPr>
              <a:t>S</a:t>
            </a:r>
            <a:r>
              <a:rPr lang="en-US" altLang="ja-JP" sz="3200" i="1" baseline="-25000" dirty="0">
                <a:effectLst>
                  <a:outerShdw blurRad="38100" dist="38100" dir="2700000" algn="tl">
                    <a:srgbClr val="000000"/>
                  </a:outerShdw>
                </a:effectLst>
                <a:latin typeface="Times New Roman" panose="02020603050405020304" pitchFamily="18" charset="0"/>
              </a:rPr>
              <a:t>i</a:t>
            </a:r>
            <a:r>
              <a:rPr lang="en-US" altLang="ja-JP" sz="3200" dirty="0">
                <a:effectLst>
                  <a:outerShdw blurRad="38100" dist="38100" dir="2700000" algn="tl">
                    <a:srgbClr val="000000"/>
                  </a:outerShdw>
                </a:effectLst>
                <a:latin typeface="Times New Roman" panose="02020603050405020304" pitchFamily="18" charset="0"/>
              </a:rPr>
              <a:t> </a:t>
            </a:r>
            <a:r>
              <a:rPr lang="ja-JP" altLang="en-US" sz="3200" dirty="0">
                <a:effectLst>
                  <a:outerShdw blurRad="38100" dist="38100" dir="2700000" algn="tl">
                    <a:srgbClr val="000000"/>
                  </a:outerShdw>
                </a:effectLst>
                <a:latin typeface="Times New Roman" panose="02020603050405020304" pitchFamily="18" charset="0"/>
              </a:rPr>
              <a:t>は</a:t>
            </a:r>
            <a:r>
              <a:rPr lang="en-US" altLang="ja-JP" sz="3200" i="1" dirty="0">
                <a:effectLst>
                  <a:outerShdw blurRad="38100" dist="38100" dir="2700000" algn="tl">
                    <a:srgbClr val="000000"/>
                  </a:outerShdw>
                </a:effectLst>
                <a:latin typeface="Times New Roman" panose="02020603050405020304" pitchFamily="18" charset="0"/>
              </a:rPr>
              <a:t>m</a:t>
            </a:r>
            <a:r>
              <a:rPr lang="en-US" altLang="ja-JP" sz="3200" i="1" baseline="-25000" dirty="0">
                <a:effectLst>
                  <a:outerShdw blurRad="38100" dist="38100" dir="2700000" algn="tl">
                    <a:srgbClr val="000000"/>
                  </a:outerShdw>
                </a:effectLst>
                <a:latin typeface="Times New Roman" panose="02020603050405020304" pitchFamily="18" charset="0"/>
              </a:rPr>
              <a:t>i</a:t>
            </a:r>
            <a:r>
              <a:rPr lang="en-US" altLang="ja-JP" sz="3200" dirty="0">
                <a:effectLst>
                  <a:outerShdw blurRad="38100" dist="38100" dir="2700000" algn="tl">
                    <a:srgbClr val="000000"/>
                  </a:outerShdw>
                </a:effectLst>
                <a:latin typeface="Times New Roman" panose="02020603050405020304" pitchFamily="18" charset="0"/>
              </a:rPr>
              <a:t> </a:t>
            </a:r>
            <a:r>
              <a:rPr lang="ja-JP" altLang="en-US" sz="3200" dirty="0">
                <a:effectLst>
                  <a:outerShdw blurRad="38100" dist="38100" dir="2700000" algn="tl">
                    <a:srgbClr val="000000"/>
                  </a:outerShdw>
                </a:effectLst>
                <a:latin typeface="Times New Roman" panose="02020603050405020304" pitchFamily="18" charset="0"/>
              </a:rPr>
              <a:t>を包含する全ての主項の論理和</a:t>
            </a:r>
          </a:p>
          <a:p>
            <a:r>
              <a:rPr lang="en-US" altLang="ja-JP" sz="3200" i="1" dirty="0">
                <a:effectLst>
                  <a:outerShdw blurRad="38100" dist="38100" dir="2700000" algn="tl">
                    <a:srgbClr val="000000"/>
                  </a:outerShdw>
                </a:effectLst>
                <a:latin typeface="Times New Roman" panose="02020603050405020304" pitchFamily="18" charset="0"/>
              </a:rPr>
              <a:t>S</a:t>
            </a:r>
            <a:r>
              <a:rPr lang="en-US" altLang="ja-JP" sz="3200" i="1" baseline="-25000" dirty="0">
                <a:effectLst>
                  <a:outerShdw blurRad="38100" dist="38100" dir="2700000" algn="tl">
                    <a:srgbClr val="000000"/>
                  </a:outerShdw>
                </a:effectLst>
                <a:latin typeface="Times New Roman" panose="02020603050405020304" pitchFamily="18" charset="0"/>
              </a:rPr>
              <a:t>i</a:t>
            </a:r>
            <a:r>
              <a:rPr lang="en-US" altLang="ja-JP" sz="3200" dirty="0">
                <a:effectLst>
                  <a:outerShdw blurRad="38100" dist="38100" dir="2700000" algn="tl">
                    <a:srgbClr val="000000"/>
                  </a:outerShdw>
                </a:effectLst>
                <a:latin typeface="Times New Roman" panose="02020603050405020304" pitchFamily="18" charset="0"/>
              </a:rPr>
              <a:t> =1 </a:t>
            </a:r>
            <a:r>
              <a:rPr lang="ja-JP" altLang="en-US" sz="3200" dirty="0">
                <a:effectLst>
                  <a:outerShdw blurRad="38100" dist="38100" dir="2700000" algn="tl">
                    <a:srgbClr val="000000"/>
                  </a:outerShdw>
                </a:effectLst>
                <a:latin typeface="Times New Roman" panose="02020603050405020304" pitchFamily="18" charset="0"/>
              </a:rPr>
              <a:t>ならば主項の</a:t>
            </a:r>
            <a:r>
              <a:rPr lang="ja-JP" altLang="en-US" sz="3200" dirty="0">
                <a:solidFill>
                  <a:srgbClr val="FFFF00"/>
                </a:solidFill>
                <a:effectLst>
                  <a:outerShdw blurRad="38100" dist="38100" dir="2700000" algn="tl">
                    <a:srgbClr val="000000"/>
                  </a:outerShdw>
                </a:effectLst>
                <a:latin typeface="Times New Roman" panose="02020603050405020304" pitchFamily="18" charset="0"/>
              </a:rPr>
              <a:t>いずれか</a:t>
            </a:r>
            <a:r>
              <a:rPr lang="ja-JP" altLang="en-US" sz="3200" dirty="0">
                <a:effectLst>
                  <a:outerShdw blurRad="38100" dist="38100" dir="2700000" algn="tl">
                    <a:srgbClr val="000000"/>
                  </a:outerShdw>
                </a:effectLst>
                <a:latin typeface="Times New Roman" panose="02020603050405020304" pitchFamily="18" charset="0"/>
              </a:rPr>
              <a:t>が</a:t>
            </a:r>
            <a:r>
              <a:rPr lang="en-US" altLang="ja-JP" sz="3200" i="1" dirty="0">
                <a:effectLst>
                  <a:outerShdw blurRad="38100" dist="38100" dir="2700000" algn="tl">
                    <a:srgbClr val="000000"/>
                  </a:outerShdw>
                </a:effectLst>
                <a:latin typeface="Times New Roman" panose="02020603050405020304" pitchFamily="18" charset="0"/>
              </a:rPr>
              <a:t>m</a:t>
            </a:r>
            <a:r>
              <a:rPr lang="en-US" altLang="ja-JP" sz="3200" i="1" baseline="-25000" dirty="0">
                <a:effectLst>
                  <a:outerShdw blurRad="38100" dist="38100" dir="2700000" algn="tl">
                    <a:srgbClr val="000000"/>
                  </a:outerShdw>
                </a:effectLst>
                <a:latin typeface="Times New Roman" panose="02020603050405020304" pitchFamily="18" charset="0"/>
              </a:rPr>
              <a:t>i</a:t>
            </a:r>
            <a:r>
              <a:rPr lang="en-US" altLang="ja-JP" sz="3200" dirty="0">
                <a:effectLst>
                  <a:outerShdw blurRad="38100" dist="38100" dir="2700000" algn="tl">
                    <a:srgbClr val="000000"/>
                  </a:outerShdw>
                </a:effectLst>
                <a:latin typeface="Times New Roman" panose="02020603050405020304" pitchFamily="18" charset="0"/>
              </a:rPr>
              <a:t> </a:t>
            </a:r>
            <a:r>
              <a:rPr lang="ja-JP" altLang="en-US" sz="3200" dirty="0">
                <a:effectLst>
                  <a:outerShdw blurRad="38100" dist="38100" dir="2700000" algn="tl">
                    <a:srgbClr val="000000"/>
                  </a:outerShdw>
                </a:effectLst>
                <a:latin typeface="Times New Roman" panose="02020603050405020304" pitchFamily="18" charset="0"/>
              </a:rPr>
              <a:t>を包含する</a:t>
            </a:r>
          </a:p>
        </p:txBody>
      </p:sp>
      <p:sp>
        <p:nvSpPr>
          <p:cNvPr id="243725" name="Text Box 13"/>
          <p:cNvSpPr txBox="1">
            <a:spLocks noChangeArrowheads="1"/>
          </p:cNvSpPr>
          <p:nvPr/>
        </p:nvSpPr>
        <p:spPr bwMode="auto">
          <a:xfrm>
            <a:off x="1219200" y="5345113"/>
            <a:ext cx="6357938" cy="116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effectLst>
                  <a:outerShdw blurRad="38100" dist="38100" dir="2700000" algn="tl">
                    <a:srgbClr val="000000"/>
                  </a:outerShdw>
                </a:effectLst>
                <a:latin typeface="Times New Roman" panose="02020603050405020304" pitchFamily="18" charset="0"/>
              </a:rPr>
              <a:t>例 </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i="1" baseline="-25000">
                <a:effectLst>
                  <a:outerShdw blurRad="38100" dist="38100" dir="2700000" algn="tl">
                    <a:srgbClr val="000000"/>
                  </a:outerShdw>
                </a:effectLst>
                <a:latin typeface="Times New Roman" panose="02020603050405020304" pitchFamily="18" charset="0"/>
              </a:rPr>
              <a:t>i</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p</a:t>
            </a:r>
            <a:r>
              <a:rPr lang="en-US" altLang="ja-JP" sz="3200" baseline="-25000">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q</a:t>
            </a:r>
            <a:r>
              <a:rPr lang="en-US" altLang="ja-JP" sz="3200" baseline="-25000">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r</a:t>
            </a:r>
            <a:endParaRPr lang="en-US" altLang="ja-JP" sz="3200" i="1" baseline="-25000">
              <a:effectLst>
                <a:outerShdw blurRad="38100" dist="38100" dir="2700000" algn="tl">
                  <a:srgbClr val="000000"/>
                </a:outerShdw>
              </a:effectLst>
              <a:latin typeface="Times New Roman" panose="02020603050405020304" pitchFamily="18" charset="0"/>
            </a:endParaRPr>
          </a:p>
          <a:p>
            <a:r>
              <a:rPr lang="en-US" altLang="ja-JP" sz="3200" i="1">
                <a:effectLst>
                  <a:outerShdw blurRad="38100" dist="38100" dir="2700000" algn="tl">
                    <a:srgbClr val="000000"/>
                  </a:outerShdw>
                </a:effectLst>
                <a:latin typeface="Times New Roman" panose="02020603050405020304" pitchFamily="18" charset="0"/>
              </a:rPr>
              <a:t>S</a:t>
            </a:r>
            <a:r>
              <a:rPr lang="en-US" altLang="ja-JP" sz="3200" i="1" baseline="-25000">
                <a:effectLst>
                  <a:outerShdw blurRad="38100" dist="38100" dir="2700000" algn="tl">
                    <a:srgbClr val="000000"/>
                  </a:outerShdw>
                </a:effectLst>
                <a:latin typeface="Times New Roman" panose="02020603050405020304" pitchFamily="18" charset="0"/>
              </a:rPr>
              <a:t>i</a:t>
            </a:r>
            <a:r>
              <a:rPr lang="en-US" altLang="ja-JP" sz="3200">
                <a:effectLst>
                  <a:outerShdw blurRad="38100" dist="38100" dir="2700000" algn="tl">
                    <a:srgbClr val="000000"/>
                  </a:outerShdw>
                </a:effectLst>
                <a:latin typeface="Times New Roman" panose="02020603050405020304" pitchFamily="18" charset="0"/>
              </a:rPr>
              <a:t> =1 ⇒ </a:t>
            </a:r>
            <a:r>
              <a:rPr lang="en-US" altLang="ja-JP" sz="3200" i="1">
                <a:effectLst>
                  <a:outerShdw blurRad="38100" dist="38100" dir="2700000" algn="tl">
                    <a:srgbClr val="000000"/>
                  </a:outerShdw>
                </a:effectLst>
                <a:latin typeface="Times New Roman" panose="02020603050405020304" pitchFamily="18" charset="0"/>
              </a:rPr>
              <a:t>p</a:t>
            </a:r>
            <a:r>
              <a:rPr lang="en-US" altLang="ja-JP" sz="3200" baseline="-25000">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=1 </a:t>
            </a:r>
            <a:r>
              <a:rPr lang="ja-JP" altLang="en-US" sz="3200">
                <a:effectLst>
                  <a:outerShdw blurRad="38100" dist="38100" dir="2700000" algn="tl">
                    <a:srgbClr val="000000"/>
                  </a:outerShdw>
                </a:effectLst>
                <a:latin typeface="Times New Roman" panose="02020603050405020304" pitchFamily="18" charset="0"/>
              </a:rPr>
              <a:t>または </a:t>
            </a:r>
            <a:r>
              <a:rPr lang="en-US" altLang="ja-JP" sz="3200" i="1">
                <a:effectLst>
                  <a:outerShdw blurRad="38100" dist="38100" dir="2700000" algn="tl">
                    <a:srgbClr val="000000"/>
                  </a:outerShdw>
                </a:effectLst>
                <a:latin typeface="Times New Roman" panose="02020603050405020304" pitchFamily="18" charset="0"/>
              </a:rPr>
              <a:t>q</a:t>
            </a:r>
            <a:r>
              <a:rPr lang="en-US" altLang="ja-JP" sz="3200" baseline="-25000">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=1 </a:t>
            </a:r>
            <a:r>
              <a:rPr lang="ja-JP" altLang="en-US" sz="3200">
                <a:effectLst>
                  <a:outerShdw blurRad="38100" dist="38100" dir="2700000" algn="tl">
                    <a:srgbClr val="000000"/>
                  </a:outerShdw>
                </a:effectLst>
                <a:latin typeface="Times New Roman" panose="02020603050405020304" pitchFamily="18" charset="0"/>
              </a:rPr>
              <a:t>または </a:t>
            </a:r>
            <a:r>
              <a:rPr lang="en-US" altLang="ja-JP" sz="3200" i="1">
                <a:effectLst>
                  <a:outerShdw blurRad="38100" dist="38100" dir="2700000" algn="tl">
                    <a:srgbClr val="000000"/>
                  </a:outerShdw>
                </a:effectLst>
                <a:latin typeface="Times New Roman" panose="02020603050405020304" pitchFamily="18" charset="0"/>
              </a:rPr>
              <a:t>r</a:t>
            </a:r>
            <a:r>
              <a:rPr lang="en-US" altLang="ja-JP" sz="3200" baseline="-25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3717"/>
                                        </p:tgtEl>
                                        <p:attrNameLst>
                                          <p:attrName>style.visibility</p:attrName>
                                        </p:attrNameLst>
                                      </p:cBhvr>
                                      <p:to>
                                        <p:strVal val="visible"/>
                                      </p:to>
                                    </p:set>
                                    <p:anim calcmode="lin" valueType="num">
                                      <p:cBhvr additive="base">
                                        <p:cTn id="7" dur="500" fill="hold"/>
                                        <p:tgtEl>
                                          <p:spTgt spid="243717"/>
                                        </p:tgtEl>
                                        <p:attrNameLst>
                                          <p:attrName>ppt_x</p:attrName>
                                        </p:attrNameLst>
                                      </p:cBhvr>
                                      <p:tavLst>
                                        <p:tav tm="0">
                                          <p:val>
                                            <p:strVal val="#ppt_x"/>
                                          </p:val>
                                        </p:tav>
                                        <p:tav tm="100000">
                                          <p:val>
                                            <p:strVal val="#ppt_x"/>
                                          </p:val>
                                        </p:tav>
                                      </p:tavLst>
                                    </p:anim>
                                    <p:anim calcmode="lin" valueType="num">
                                      <p:cBhvr additive="base">
                                        <p:cTn id="8" dur="500" fill="hold"/>
                                        <p:tgtEl>
                                          <p:spTgt spid="24371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3725"/>
                                        </p:tgtEl>
                                        <p:attrNameLst>
                                          <p:attrName>style.visibility</p:attrName>
                                        </p:attrNameLst>
                                      </p:cBhvr>
                                      <p:to>
                                        <p:strVal val="visible"/>
                                      </p:to>
                                    </p:set>
                                    <p:anim calcmode="lin" valueType="num">
                                      <p:cBhvr additive="base">
                                        <p:cTn id="13" dur="500" fill="hold"/>
                                        <p:tgtEl>
                                          <p:spTgt spid="243725"/>
                                        </p:tgtEl>
                                        <p:attrNameLst>
                                          <p:attrName>ppt_x</p:attrName>
                                        </p:attrNameLst>
                                      </p:cBhvr>
                                      <p:tavLst>
                                        <p:tav tm="0">
                                          <p:val>
                                            <p:strVal val="#ppt_x"/>
                                          </p:val>
                                        </p:tav>
                                        <p:tav tm="100000">
                                          <p:val>
                                            <p:strVal val="#ppt_x"/>
                                          </p:val>
                                        </p:tav>
                                      </p:tavLst>
                                    </p:anim>
                                    <p:anim calcmode="lin" valueType="num">
                                      <p:cBhvr additive="base">
                                        <p:cTn id="14" dur="500" fill="hold"/>
                                        <p:tgtEl>
                                          <p:spTgt spid="2437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autoUpdateAnimBg="0"/>
      <p:bldP spid="24372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ja-JP" altLang="en-US">
                <a:latin typeface="Times New Roman" panose="02020603050405020304" pitchFamily="18" charset="0"/>
              </a:rPr>
              <a:t>全ての最小項の包含条件</a:t>
            </a:r>
          </a:p>
        </p:txBody>
      </p:sp>
      <p:sp>
        <p:nvSpPr>
          <p:cNvPr id="244739" name="Rectangle 3"/>
          <p:cNvSpPr>
            <a:spLocks noGrp="1" noChangeArrowheads="1"/>
          </p:cNvSpPr>
          <p:nvPr>
            <p:ph type="body" idx="1"/>
          </p:nvPr>
        </p:nvSpPr>
        <p:spPr>
          <a:xfrm>
            <a:off x="1066800" y="1600200"/>
            <a:ext cx="7543800" cy="2362200"/>
          </a:xfrm>
        </p:spPr>
        <p:txBody>
          <a:bodyPr/>
          <a:lstStyle/>
          <a:p>
            <a:r>
              <a:rPr lang="ja-JP" altLang="en-US" dirty="0">
                <a:latin typeface="Times New Roman" panose="02020603050405020304" pitchFamily="18" charset="0"/>
              </a:rPr>
              <a:t>定理</a:t>
            </a:r>
            <a:r>
              <a:rPr lang="en-US" altLang="ja-JP" dirty="0">
                <a:latin typeface="Times New Roman" panose="02020603050405020304" pitchFamily="18" charset="0"/>
              </a:rPr>
              <a:t> : </a:t>
            </a:r>
            <a:r>
              <a:rPr lang="ja-JP" altLang="en-US" dirty="0">
                <a:latin typeface="Times New Roman" panose="02020603050405020304" pitchFamily="18" charset="0"/>
              </a:rPr>
              <a:t>全ての最小項の包含条件</a:t>
            </a:r>
          </a:p>
          <a:p>
            <a:pPr lvl="1"/>
            <a:r>
              <a:rPr lang="en-US" altLang="ja-JP" i="1" dirty="0">
                <a:latin typeface="Times New Roman" panose="02020603050405020304" pitchFamily="18" charset="0"/>
              </a:rPr>
              <a:t>U</a:t>
            </a:r>
            <a:r>
              <a:rPr lang="en-US" altLang="ja-JP" dirty="0">
                <a:latin typeface="Times New Roman" panose="02020603050405020304" pitchFamily="18" charset="0"/>
              </a:rPr>
              <a:t> : </a:t>
            </a:r>
            <a:r>
              <a:rPr lang="ja-JP" altLang="en-US" dirty="0">
                <a:latin typeface="Times New Roman" panose="02020603050405020304" pitchFamily="18" charset="0"/>
              </a:rPr>
              <a:t>最小積和形 </a:t>
            </a:r>
            <a:r>
              <a:rPr lang="en-US" altLang="ja-JP" i="1" dirty="0" err="1">
                <a:latin typeface="Times New Roman" panose="02020603050405020304" pitchFamily="18" charset="0"/>
              </a:rPr>
              <a:t>f</a:t>
            </a:r>
            <a:r>
              <a:rPr lang="en-US" altLang="ja-JP" i="1" baseline="-25000" dirty="0" err="1">
                <a:latin typeface="Times New Roman" panose="02020603050405020304" pitchFamily="18" charset="0"/>
              </a:rPr>
              <a:t>m</a:t>
            </a:r>
            <a:r>
              <a:rPr lang="en-US" altLang="ja-JP" dirty="0">
                <a:latin typeface="Times New Roman" panose="02020603050405020304" pitchFamily="18" charset="0"/>
              </a:rPr>
              <a:t> </a:t>
            </a:r>
            <a:r>
              <a:rPr lang="ja-JP" altLang="en-US" dirty="0">
                <a:latin typeface="Times New Roman" panose="02020603050405020304" pitchFamily="18" charset="0"/>
              </a:rPr>
              <a:t>の論理積項が</a:t>
            </a:r>
          </a:p>
          <a:p>
            <a:pPr lvl="1">
              <a:buFontTx/>
              <a:buNone/>
            </a:pPr>
            <a:r>
              <a:rPr lang="ja-JP" altLang="en-US" dirty="0">
                <a:solidFill>
                  <a:srgbClr val="FFFF00"/>
                </a:solidFill>
                <a:latin typeface="Times New Roman" panose="02020603050405020304" pitchFamily="18" charset="0"/>
              </a:rPr>
              <a:t>        全ての</a:t>
            </a:r>
            <a:r>
              <a:rPr lang="ja-JP" altLang="en-US" dirty="0">
                <a:latin typeface="Times New Roman" panose="02020603050405020304" pitchFamily="18" charset="0"/>
              </a:rPr>
              <a:t>最小項</a:t>
            </a:r>
            <a:r>
              <a:rPr lang="en-US" altLang="ja-JP" i="1" dirty="0">
                <a:latin typeface="Times New Roman" panose="02020603050405020304" pitchFamily="18" charset="0"/>
              </a:rPr>
              <a:t>m</a:t>
            </a:r>
            <a:r>
              <a:rPr lang="en-US" altLang="ja-JP" i="1" baseline="-25000" dirty="0">
                <a:latin typeface="Times New Roman" panose="02020603050405020304" pitchFamily="18" charset="0"/>
              </a:rPr>
              <a:t>i</a:t>
            </a:r>
            <a:r>
              <a:rPr lang="en-US" altLang="ja-JP" dirty="0">
                <a:latin typeface="Times New Roman" panose="02020603050405020304" pitchFamily="18" charset="0"/>
              </a:rPr>
              <a:t> </a:t>
            </a:r>
            <a:r>
              <a:rPr lang="ja-JP" altLang="en-US" dirty="0">
                <a:latin typeface="Times New Roman" panose="02020603050405020304" pitchFamily="18" charset="0"/>
              </a:rPr>
              <a:t>を包含する条件</a:t>
            </a:r>
          </a:p>
          <a:p>
            <a:pPr lvl="1" algn="ctr">
              <a:buFontTx/>
              <a:buNone/>
            </a:pPr>
            <a:r>
              <a:rPr lang="en-US" altLang="ja-JP" sz="3600" i="1" dirty="0">
                <a:latin typeface="Times New Roman" panose="02020603050405020304" pitchFamily="18" charset="0"/>
              </a:rPr>
              <a:t>S</a:t>
            </a:r>
            <a:r>
              <a:rPr lang="en-US" altLang="ja-JP" sz="3600" baseline="-25000" dirty="0">
                <a:latin typeface="Times New Roman" panose="02020603050405020304" pitchFamily="18" charset="0"/>
              </a:rPr>
              <a:t>1</a:t>
            </a:r>
            <a:r>
              <a:rPr lang="ja-JP" altLang="en-US" sz="3600" dirty="0">
                <a:latin typeface="Times New Roman" panose="02020603050405020304" pitchFamily="18" charset="0"/>
              </a:rPr>
              <a:t>・</a:t>
            </a:r>
            <a:r>
              <a:rPr lang="en-US" altLang="ja-JP" sz="3600" i="1" dirty="0">
                <a:latin typeface="Times New Roman" panose="02020603050405020304" pitchFamily="18" charset="0"/>
              </a:rPr>
              <a:t>S</a:t>
            </a:r>
            <a:r>
              <a:rPr lang="en-US" altLang="ja-JP" sz="3600" baseline="-25000" dirty="0">
                <a:latin typeface="Times New Roman" panose="02020603050405020304" pitchFamily="18" charset="0"/>
              </a:rPr>
              <a:t>2</a:t>
            </a:r>
            <a:r>
              <a:rPr lang="ja-JP" altLang="en-US" sz="3600" dirty="0">
                <a:latin typeface="Times New Roman" panose="02020603050405020304" pitchFamily="18" charset="0"/>
              </a:rPr>
              <a:t>・</a:t>
            </a:r>
            <a:r>
              <a:rPr lang="en-US" altLang="ja-JP" sz="3600" dirty="0">
                <a:latin typeface="Times New Roman" panose="02020603050405020304" pitchFamily="18" charset="0"/>
              </a:rPr>
              <a:t>…</a:t>
            </a:r>
            <a:r>
              <a:rPr lang="ja-JP" altLang="en-US" sz="3600" dirty="0">
                <a:latin typeface="Times New Roman" panose="02020603050405020304" pitchFamily="18" charset="0"/>
              </a:rPr>
              <a:t>・</a:t>
            </a:r>
            <a:r>
              <a:rPr lang="en-US" altLang="ja-JP" sz="3600" i="1" dirty="0">
                <a:latin typeface="Times New Roman" panose="02020603050405020304" pitchFamily="18" charset="0"/>
              </a:rPr>
              <a:t>S</a:t>
            </a:r>
            <a:r>
              <a:rPr lang="en-US" altLang="ja-JP" sz="3600" i="1" baseline="-25000" dirty="0">
                <a:latin typeface="Times New Roman" panose="02020603050405020304" pitchFamily="18" charset="0"/>
              </a:rPr>
              <a:t>n</a:t>
            </a:r>
            <a:r>
              <a:rPr lang="en-US" altLang="ja-JP" sz="3600" dirty="0">
                <a:latin typeface="Times New Roman" panose="02020603050405020304" pitchFamily="18" charset="0"/>
              </a:rPr>
              <a:t> = 1</a:t>
            </a:r>
          </a:p>
        </p:txBody>
      </p:sp>
      <p:sp>
        <p:nvSpPr>
          <p:cNvPr id="244740" name="Text Box 4"/>
          <p:cNvSpPr txBox="1">
            <a:spLocks noChangeArrowheads="1"/>
          </p:cNvSpPr>
          <p:nvPr/>
        </p:nvSpPr>
        <p:spPr bwMode="auto">
          <a:xfrm>
            <a:off x="1066800" y="4024313"/>
            <a:ext cx="7026275" cy="233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effectLst>
                  <a:outerShdw blurRad="38100" dist="38100" dir="2700000" algn="tl">
                    <a:srgbClr val="000000"/>
                  </a:outerShdw>
                </a:effectLst>
                <a:latin typeface="Times New Roman" panose="02020603050405020304" pitchFamily="18" charset="0"/>
              </a:rPr>
              <a:t>(</a:t>
            </a:r>
            <a:r>
              <a:rPr lang="ja-JP" altLang="en-US" sz="3200">
                <a:effectLst>
                  <a:outerShdw blurRad="38100" dist="38100" dir="2700000" algn="tl">
                    <a:srgbClr val="000000"/>
                  </a:outerShdw>
                </a:effectLst>
                <a:latin typeface="Times New Roman" panose="02020603050405020304" pitchFamily="18" charset="0"/>
              </a:rPr>
              <a:t>証明</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i="1" baseline="-25000">
                <a:effectLst>
                  <a:outerShdw blurRad="38100" dist="38100" dir="2700000" algn="tl">
                    <a:srgbClr val="000000"/>
                  </a:outerShdw>
                </a:effectLst>
                <a:latin typeface="Times New Roman" panose="02020603050405020304" pitchFamily="18" charset="0"/>
              </a:rPr>
              <a:t>i</a:t>
            </a:r>
            <a:r>
              <a:rPr lang="en-US" altLang="ja-JP" sz="3200">
                <a:effectLst>
                  <a:outerShdw blurRad="38100" dist="38100" dir="2700000" algn="tl">
                    <a:srgbClr val="000000"/>
                  </a:outerShdw>
                </a:effectLst>
                <a:latin typeface="Times New Roman" panose="02020603050405020304" pitchFamily="18" charset="0"/>
              </a:rPr>
              <a:t> =1⇒</a:t>
            </a:r>
            <a:r>
              <a:rPr lang="ja-JP" altLang="en-US" sz="3200">
                <a:effectLst>
                  <a:outerShdw blurRad="38100" dist="38100" dir="2700000" algn="tl">
                    <a:srgbClr val="000000"/>
                  </a:outerShdw>
                </a:effectLst>
                <a:latin typeface="Times New Roman" panose="02020603050405020304" pitchFamily="18" charset="0"/>
              </a:rPr>
              <a:t>最小項</a:t>
            </a:r>
            <a:r>
              <a:rPr lang="en-US" altLang="ja-JP" sz="3200" i="1">
                <a:effectLst>
                  <a:outerShdw blurRad="38100" dist="38100" dir="2700000" algn="tl">
                    <a:srgbClr val="000000"/>
                  </a:outerShdw>
                </a:effectLst>
                <a:latin typeface="Times New Roman" panose="02020603050405020304" pitchFamily="18" charset="0"/>
              </a:rPr>
              <a:t>m</a:t>
            </a:r>
            <a:r>
              <a:rPr lang="en-US" altLang="ja-JP" sz="3200" i="1" baseline="-25000">
                <a:effectLst>
                  <a:outerShdw blurRad="38100" dist="38100" dir="2700000" algn="tl">
                    <a:srgbClr val="000000"/>
                  </a:outerShdw>
                </a:effectLst>
                <a:latin typeface="Times New Roman" panose="02020603050405020304" pitchFamily="18" charset="0"/>
              </a:rPr>
              <a:t>i</a:t>
            </a:r>
            <a:r>
              <a:rPr lang="en-US" altLang="ja-JP" sz="3200">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を包含</a:t>
            </a:r>
            <a:r>
              <a:rPr lang="en-US" altLang="ja-JP" sz="3200">
                <a:effectLst>
                  <a:outerShdw blurRad="38100" dist="38100" dir="2700000" algn="tl">
                    <a:srgbClr val="000000"/>
                  </a:outerShdw>
                </a:effectLst>
                <a:latin typeface="Times New Roman" panose="02020603050405020304" pitchFamily="18" charset="0"/>
              </a:rPr>
              <a:t>(</a:t>
            </a:r>
            <a:r>
              <a:rPr lang="ja-JP" altLang="en-US" sz="3200">
                <a:effectLst>
                  <a:outerShdw blurRad="38100" dist="38100" dir="2700000" algn="tl">
                    <a:srgbClr val="000000"/>
                  </a:outerShdw>
                </a:effectLst>
                <a:latin typeface="Times New Roman" panose="02020603050405020304" pitchFamily="18" charset="0"/>
              </a:rPr>
              <a:t>定理</a:t>
            </a:r>
            <a:r>
              <a:rPr lang="en-US" altLang="ja-JP" sz="3200">
                <a:effectLst>
                  <a:outerShdw blurRad="38100" dist="38100" dir="2700000" algn="tl">
                    <a:srgbClr val="000000"/>
                  </a:outerShdw>
                </a:effectLst>
                <a:latin typeface="Times New Roman" panose="02020603050405020304" pitchFamily="18" charset="0"/>
              </a:rPr>
              <a:t>2.6)</a:t>
            </a:r>
          </a:p>
          <a:p>
            <a:r>
              <a:rPr lang="ja-JP" altLang="en-US" sz="3200">
                <a:effectLst>
                  <a:outerShdw blurRad="38100" dist="38100" dir="2700000" algn="tl">
                    <a:srgbClr val="000000"/>
                  </a:outerShdw>
                </a:effectLst>
                <a:latin typeface="Times New Roman" panose="02020603050405020304" pitchFamily="18" charset="0"/>
              </a:rPr>
              <a:t>よって全ての主項を包含する条件は</a:t>
            </a:r>
          </a:p>
          <a:p>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1</a:t>
            </a:r>
            <a:r>
              <a:rPr lang="en-US" altLang="ja-JP" sz="3200">
                <a:effectLst>
                  <a:outerShdw blurRad="38100" dist="38100" dir="2700000" algn="tl">
                    <a:srgbClr val="000000"/>
                  </a:outerShdw>
                </a:effectLst>
                <a:latin typeface="Times New Roman" panose="02020603050405020304" pitchFamily="18" charset="0"/>
              </a:rPr>
              <a:t>=1 </a:t>
            </a:r>
            <a:r>
              <a:rPr lang="ja-JP" altLang="en-US" sz="3200">
                <a:effectLst>
                  <a:outerShdw blurRad="38100" dist="38100" dir="2700000" algn="tl">
                    <a:srgbClr val="000000"/>
                  </a:outerShdw>
                </a:effectLst>
                <a:latin typeface="Times New Roman" panose="02020603050405020304" pitchFamily="18" charset="0"/>
              </a:rPr>
              <a:t>かつ </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2</a:t>
            </a:r>
            <a:r>
              <a:rPr lang="en-US" altLang="ja-JP" sz="3200">
                <a:effectLst>
                  <a:outerShdw blurRad="38100" dist="38100" dir="2700000" algn="tl">
                    <a:srgbClr val="000000"/>
                  </a:outerShdw>
                </a:effectLst>
                <a:latin typeface="Times New Roman" panose="02020603050405020304" pitchFamily="18" charset="0"/>
              </a:rPr>
              <a:t>=1 </a:t>
            </a:r>
            <a:r>
              <a:rPr lang="ja-JP" altLang="en-US" sz="3200">
                <a:effectLst>
                  <a:outerShdw blurRad="38100" dist="38100" dir="2700000" algn="tl">
                    <a:srgbClr val="000000"/>
                  </a:outerShdw>
                </a:effectLst>
                <a:latin typeface="Times New Roman" panose="02020603050405020304" pitchFamily="18" charset="0"/>
              </a:rPr>
              <a:t>かつ</a:t>
            </a:r>
            <a:r>
              <a:rPr lang="en-US" altLang="ja-JP" sz="3200">
                <a:effectLst>
                  <a:outerShdw blurRad="38100" dist="38100" dir="2700000" algn="tl">
                    <a:srgbClr val="000000"/>
                  </a:outerShdw>
                </a:effectLst>
                <a:latin typeface="Times New Roman" panose="02020603050405020304" pitchFamily="18" charset="0"/>
              </a:rPr>
              <a:t>…</a:t>
            </a:r>
            <a:r>
              <a:rPr lang="ja-JP" altLang="en-US" sz="3200">
                <a:effectLst>
                  <a:outerShdw blurRad="38100" dist="38100" dir="2700000" algn="tl">
                    <a:srgbClr val="000000"/>
                  </a:outerShdw>
                </a:effectLst>
                <a:latin typeface="Times New Roman" panose="02020603050405020304" pitchFamily="18" charset="0"/>
              </a:rPr>
              <a:t>かつ </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i="1" baseline="-25000">
                <a:effectLst>
                  <a:outerShdw blurRad="38100" dist="38100" dir="2700000" algn="tl">
                    <a:srgbClr val="000000"/>
                  </a:outerShdw>
                </a:effectLst>
                <a:latin typeface="Times New Roman" panose="02020603050405020304" pitchFamily="18" charset="0"/>
              </a:rPr>
              <a:t>n</a:t>
            </a:r>
            <a:r>
              <a:rPr lang="en-US" altLang="ja-JP" sz="3200">
                <a:effectLst>
                  <a:outerShdw blurRad="38100" dist="38100" dir="2700000" algn="tl">
                    <a:srgbClr val="000000"/>
                  </a:outerShdw>
                </a:effectLst>
                <a:latin typeface="Times New Roman" panose="02020603050405020304" pitchFamily="18" charset="0"/>
              </a:rPr>
              <a:t>=1</a:t>
            </a:r>
          </a:p>
          <a:p>
            <a:r>
              <a:rPr lang="ja-JP" altLang="en-US" sz="3200">
                <a:effectLst>
                  <a:outerShdw blurRad="38100" dist="38100" dir="2700000" algn="tl">
                    <a:srgbClr val="000000"/>
                  </a:outerShdw>
                </a:effectLst>
                <a:latin typeface="Times New Roman" panose="02020603050405020304" pitchFamily="18" charset="0"/>
              </a:rPr>
              <a:t>すなわち </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1</a:t>
            </a:r>
            <a:r>
              <a:rPr lang="ja-JP" altLang="en-US"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2</a:t>
            </a:r>
            <a:r>
              <a:rPr lang="ja-JP" altLang="en-US" sz="3200">
                <a:effectLst>
                  <a:outerShdw blurRad="38100" dist="38100" dir="2700000" algn="tl">
                    <a:srgbClr val="000000"/>
                  </a:outerShdw>
                </a:effectLst>
                <a:latin typeface="Times New Roman" panose="02020603050405020304" pitchFamily="18" charset="0"/>
              </a:rPr>
              <a:t>・</a:t>
            </a:r>
            <a:r>
              <a:rPr lang="en-US" altLang="ja-JP" sz="3200">
                <a:effectLst>
                  <a:outerShdw blurRad="38100" dist="38100" dir="2700000" algn="tl">
                    <a:srgbClr val="000000"/>
                  </a:outerShdw>
                </a:effectLst>
                <a:latin typeface="Times New Roman" panose="02020603050405020304" pitchFamily="18" charset="0"/>
              </a:rPr>
              <a:t>…</a:t>
            </a:r>
            <a:r>
              <a:rPr lang="ja-JP" altLang="en-US"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i="1" baseline="-25000">
                <a:effectLst>
                  <a:outerShdw blurRad="38100" dist="38100" dir="2700000" algn="tl">
                    <a:srgbClr val="000000"/>
                  </a:outerShdw>
                </a:effectLst>
                <a:latin typeface="Times New Roman" panose="02020603050405020304" pitchFamily="18" charset="0"/>
              </a:rPr>
              <a:t>n</a:t>
            </a:r>
            <a:r>
              <a:rPr lang="en-US" altLang="ja-JP" sz="3200">
                <a:effectLst>
                  <a:outerShdw blurRad="38100" dist="38100" dir="2700000" algn="tl">
                    <a:srgbClr val="000000"/>
                  </a:outerShdw>
                </a:effectLst>
                <a:latin typeface="Times New Roman" panose="02020603050405020304" pitchFamily="18" charset="0"/>
              </a:rPr>
              <a:t>=1</a:t>
            </a:r>
            <a:endParaRPr lang="en-US" altLang="ja-JP">
              <a:effectLst>
                <a:outerShdw blurRad="38100" dist="38100" dir="2700000" algn="tl">
                  <a:srgbClr val="000000"/>
                </a:outerShd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4740"/>
                                        </p:tgtEl>
                                        <p:attrNameLst>
                                          <p:attrName>style.visibility</p:attrName>
                                        </p:attrNameLst>
                                      </p:cBhvr>
                                      <p:to>
                                        <p:strVal val="visible"/>
                                      </p:to>
                                    </p:set>
                                    <p:anim calcmode="lin" valueType="num">
                                      <p:cBhvr additive="base">
                                        <p:cTn id="7" dur="500" fill="hold"/>
                                        <p:tgtEl>
                                          <p:spTgt spid="244740"/>
                                        </p:tgtEl>
                                        <p:attrNameLst>
                                          <p:attrName>ppt_x</p:attrName>
                                        </p:attrNameLst>
                                      </p:cBhvr>
                                      <p:tavLst>
                                        <p:tav tm="0">
                                          <p:val>
                                            <p:strVal val="#ppt_x"/>
                                          </p:val>
                                        </p:tav>
                                        <p:tav tm="100000">
                                          <p:val>
                                            <p:strVal val="#ppt_x"/>
                                          </p:val>
                                        </p:tav>
                                      </p:tavLst>
                                    </p:anim>
                                    <p:anim calcmode="lin" valueType="num">
                                      <p:cBhvr additive="base">
                                        <p:cTn id="8" dur="500" fill="hold"/>
                                        <p:tgtEl>
                                          <p:spTgt spid="2447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ja-JP" altLang="en-US">
                <a:latin typeface="Times New Roman" panose="02020603050405020304" pitchFamily="18" charset="0"/>
              </a:rPr>
              <a:t>論理数学による主項の求め方</a:t>
            </a:r>
          </a:p>
        </p:txBody>
      </p:sp>
      <p:sp>
        <p:nvSpPr>
          <p:cNvPr id="246787" name="Rectangle 3"/>
          <p:cNvSpPr>
            <a:spLocks noGrp="1" noChangeArrowheads="1"/>
          </p:cNvSpPr>
          <p:nvPr>
            <p:ph type="body" sz="half" idx="1"/>
          </p:nvPr>
        </p:nvSpPr>
        <p:spPr>
          <a:xfrm>
            <a:off x="152400" y="1485900"/>
            <a:ext cx="8991600" cy="1752600"/>
          </a:xfrm>
        </p:spPr>
        <p:txBody>
          <a:bodyPr/>
          <a:lstStyle/>
          <a:p>
            <a:pPr marL="609600" indent="-609600">
              <a:buFont typeface="Wingdings" panose="05000000000000000000" pitchFamily="2" charset="2"/>
              <a:buAutoNum type="arabicPeriod"/>
            </a:pPr>
            <a:r>
              <a:rPr lang="ja-JP" altLang="en-US" dirty="0">
                <a:latin typeface="Times New Roman" panose="02020603050405020304" pitchFamily="18" charset="0"/>
              </a:rPr>
              <a:t>条件 </a:t>
            </a:r>
            <a:r>
              <a:rPr lang="en-US" altLang="ja-JP" i="1" dirty="0">
                <a:latin typeface="Times New Roman" panose="02020603050405020304" pitchFamily="18" charset="0"/>
              </a:rPr>
              <a:t>U</a:t>
            </a:r>
            <a:r>
              <a:rPr lang="en-US" altLang="ja-JP" dirty="0">
                <a:latin typeface="Times New Roman" panose="02020603050405020304" pitchFamily="18" charset="0"/>
              </a:rPr>
              <a:t> =</a:t>
            </a:r>
            <a:r>
              <a:rPr lang="en-US" altLang="ja-JP" i="1" dirty="0">
                <a:latin typeface="Times New Roman" panose="02020603050405020304" pitchFamily="18" charset="0"/>
              </a:rPr>
              <a:t>S</a:t>
            </a:r>
            <a:r>
              <a:rPr lang="en-US" altLang="ja-JP" baseline="-25000" dirty="0">
                <a:latin typeface="Times New Roman" panose="02020603050405020304" pitchFamily="18" charset="0"/>
              </a:rPr>
              <a:t>1</a:t>
            </a:r>
            <a:r>
              <a:rPr lang="ja-JP" altLang="en-US" dirty="0">
                <a:latin typeface="Times New Roman" panose="02020603050405020304" pitchFamily="18" charset="0"/>
              </a:rPr>
              <a:t>・</a:t>
            </a:r>
            <a:r>
              <a:rPr lang="en-US" altLang="ja-JP" i="1" dirty="0">
                <a:latin typeface="Times New Roman" panose="02020603050405020304" pitchFamily="18" charset="0"/>
              </a:rPr>
              <a:t> S</a:t>
            </a:r>
            <a:r>
              <a:rPr lang="en-US" altLang="ja-JP" baseline="-25000" dirty="0">
                <a:latin typeface="Times New Roman" panose="02020603050405020304" pitchFamily="18" charset="0"/>
              </a:rPr>
              <a:t>1</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latin typeface="Times New Roman" panose="02020603050405020304" pitchFamily="18" charset="0"/>
              </a:rPr>
              <a:t>・</a:t>
            </a:r>
            <a:r>
              <a:rPr lang="en-US" altLang="ja-JP" i="1" dirty="0">
                <a:latin typeface="Times New Roman" panose="02020603050405020304" pitchFamily="18" charset="0"/>
              </a:rPr>
              <a:t> S</a:t>
            </a:r>
            <a:r>
              <a:rPr lang="en-US" altLang="ja-JP" i="1" baseline="-25000" dirty="0">
                <a:latin typeface="Times New Roman" panose="02020603050405020304" pitchFamily="18" charset="0"/>
              </a:rPr>
              <a:t>n</a:t>
            </a:r>
            <a:r>
              <a:rPr lang="ja-JP" altLang="en-US" dirty="0">
                <a:latin typeface="Times New Roman" panose="02020603050405020304" pitchFamily="18" charset="0"/>
              </a:rPr>
              <a:t> を展開して積和形にする</a:t>
            </a:r>
          </a:p>
          <a:p>
            <a:pPr marL="609600" indent="-609600">
              <a:buFont typeface="Wingdings" panose="05000000000000000000" pitchFamily="2" charset="2"/>
              <a:buAutoNum type="arabicPeriod"/>
            </a:pPr>
            <a:r>
              <a:rPr lang="en-US" altLang="ja-JP" dirty="0">
                <a:latin typeface="Times New Roman" panose="02020603050405020304" pitchFamily="18" charset="0"/>
              </a:rPr>
              <a:t>1.</a:t>
            </a:r>
            <a:r>
              <a:rPr lang="ja-JP" altLang="en-US" dirty="0">
                <a:latin typeface="Times New Roman" panose="02020603050405020304" pitchFamily="18" charset="0"/>
              </a:rPr>
              <a:t>から主項数が最小の論理積項を選ぶ</a:t>
            </a:r>
          </a:p>
          <a:p>
            <a:pPr marL="609600" indent="-609600">
              <a:buFont typeface="Wingdings" panose="05000000000000000000" pitchFamily="2" charset="2"/>
              <a:buAutoNum type="arabicPeriod"/>
            </a:pPr>
            <a:r>
              <a:rPr lang="en-US" altLang="ja-JP" dirty="0">
                <a:latin typeface="Times New Roman" panose="02020603050405020304" pitchFamily="18" charset="0"/>
              </a:rPr>
              <a:t>2.</a:t>
            </a:r>
            <a:r>
              <a:rPr lang="ja-JP" altLang="en-US" dirty="0">
                <a:latin typeface="Times New Roman" panose="02020603050405020304" pitchFamily="18" charset="0"/>
              </a:rPr>
              <a:t>を構成する主項を</a:t>
            </a:r>
            <a:r>
              <a:rPr lang="en-US" altLang="ja-JP" dirty="0">
                <a:latin typeface="Times New Roman" panose="02020603050405020304" pitchFamily="18" charset="0"/>
              </a:rPr>
              <a:t>OR</a:t>
            </a:r>
            <a:r>
              <a:rPr lang="ja-JP" altLang="en-US" dirty="0">
                <a:latin typeface="Times New Roman" panose="02020603050405020304" pitchFamily="18" charset="0"/>
              </a:rPr>
              <a:t>で結ぶ</a:t>
            </a:r>
          </a:p>
        </p:txBody>
      </p:sp>
      <p:sp>
        <p:nvSpPr>
          <p:cNvPr id="246811" name="Text Box 27"/>
          <p:cNvSpPr txBox="1">
            <a:spLocks noChangeArrowheads="1"/>
          </p:cNvSpPr>
          <p:nvPr/>
        </p:nvSpPr>
        <p:spPr bwMode="auto">
          <a:xfrm>
            <a:off x="762000" y="3438525"/>
            <a:ext cx="5754688"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条件</a:t>
            </a:r>
            <a:r>
              <a:rPr lang="en-US" altLang="ja-JP" i="1">
                <a:effectLst>
                  <a:outerShdw blurRad="38100" dist="38100" dir="2700000" algn="tl">
                    <a:srgbClr val="000000"/>
                  </a:outerShdw>
                </a:effectLst>
                <a:latin typeface="Times New Roman" panose="02020603050405020304" pitchFamily="18" charset="0"/>
              </a:rPr>
              <a:t>U</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を求めるには、</a:t>
            </a:r>
            <a:r>
              <a:rPr lang="en-US" altLang="ja-JP">
                <a:effectLst>
                  <a:outerShdw blurRad="38100" dist="38100" dir="2700000" algn="tl">
                    <a:srgbClr val="000000"/>
                  </a:outerShdw>
                </a:effectLst>
                <a:latin typeface="Times New Roman" panose="02020603050405020304" pitchFamily="18" charset="0"/>
              </a:rPr>
              <a:t>QM</a:t>
            </a:r>
            <a:r>
              <a:rPr lang="ja-JP" altLang="en-US">
                <a:effectLst>
                  <a:outerShdw blurRad="38100" dist="38100" dir="2700000" algn="tl">
                    <a:srgbClr val="000000"/>
                  </a:outerShdw>
                </a:effectLst>
                <a:latin typeface="Times New Roman" panose="02020603050405020304" pitchFamily="18" charset="0"/>
              </a:rPr>
              <a:t>法で用いた</a:t>
            </a:r>
          </a:p>
          <a:p>
            <a:r>
              <a:rPr lang="ja-JP" altLang="en-US">
                <a:effectLst>
                  <a:outerShdw blurRad="38100" dist="38100" dir="2700000" algn="tl">
                    <a:srgbClr val="000000"/>
                  </a:outerShdw>
                </a:effectLst>
                <a:latin typeface="Times New Roman" panose="02020603050405020304" pitchFamily="18" charset="0"/>
              </a:rPr>
              <a:t>主項</a:t>
            </a:r>
            <a:r>
              <a:rPr lang="en-US" altLang="ja-JP">
                <a:effectLst>
                  <a:outerShdw blurRad="38100" dist="38100" dir="2700000" algn="tl">
                    <a:srgbClr val="000000"/>
                  </a:outerShdw>
                </a:effectLst>
                <a:latin typeface="Times New Roman" panose="02020603050405020304" pitchFamily="18" charset="0"/>
              </a:rPr>
              <a:t>-</a:t>
            </a:r>
            <a:r>
              <a:rPr lang="ja-JP" altLang="en-US">
                <a:effectLst>
                  <a:outerShdw blurRad="38100" dist="38100" dir="2700000" algn="tl">
                    <a:srgbClr val="000000"/>
                  </a:outerShdw>
                </a:effectLst>
                <a:latin typeface="Times New Roman" panose="02020603050405020304" pitchFamily="18" charset="0"/>
              </a:rPr>
              <a:t>最小項対応表を用いるとよい</a:t>
            </a:r>
          </a:p>
        </p:txBody>
      </p:sp>
      <p:graphicFrame>
        <p:nvGraphicFramePr>
          <p:cNvPr id="246854" name="Group 70"/>
          <p:cNvGraphicFramePr>
            <a:graphicFrameLocks noGrp="1"/>
          </p:cNvGraphicFramePr>
          <p:nvPr>
            <p:ph sz="half" idx="2"/>
          </p:nvPr>
        </p:nvGraphicFramePr>
        <p:xfrm>
          <a:off x="762000" y="4495800"/>
          <a:ext cx="4287838" cy="2115312"/>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5663">
                  <a:extLst>
                    <a:ext uri="{9D8B030D-6E8A-4147-A177-3AD203B41FA5}">
                      <a16:colId xmlns:a16="http://schemas.microsoft.com/office/drawing/2014/main" val="20002"/>
                    </a:ext>
                  </a:extLst>
                </a:gridCol>
                <a:gridCol w="858837">
                  <a:extLst>
                    <a:ext uri="{9D8B030D-6E8A-4147-A177-3AD203B41FA5}">
                      <a16:colId xmlns:a16="http://schemas.microsoft.com/office/drawing/2014/main" val="20003"/>
                    </a:ext>
                  </a:extLst>
                </a:gridCol>
                <a:gridCol w="858838">
                  <a:extLst>
                    <a:ext uri="{9D8B030D-6E8A-4147-A177-3AD203B41FA5}">
                      <a16:colId xmlns:a16="http://schemas.microsoft.com/office/drawing/2014/main" val="20004"/>
                    </a:ext>
                  </a:extLst>
                </a:gridCol>
              </a:tblGrid>
              <a:tr h="4365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endPar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endPar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19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46855" name="Text Box 71"/>
          <p:cNvSpPr txBox="1">
            <a:spLocks noChangeArrowheads="1"/>
          </p:cNvSpPr>
          <p:nvPr/>
        </p:nvSpPr>
        <p:spPr bwMode="auto">
          <a:xfrm>
            <a:off x="5257800" y="4505325"/>
            <a:ext cx="3230563"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1</a:t>
            </a:r>
            <a:r>
              <a:rPr lang="en-US" altLang="ja-JP">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p</a:t>
            </a:r>
            <a:r>
              <a:rPr lang="en-US" altLang="ja-JP">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2</a:t>
            </a:r>
            <a:r>
              <a:rPr lang="en-US" altLang="ja-JP">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p</a:t>
            </a:r>
            <a:r>
              <a:rPr lang="en-US" altLang="ja-JP">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a:t>
            </a:r>
          </a:p>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3</a:t>
            </a:r>
            <a:r>
              <a:rPr lang="en-US" altLang="ja-JP">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p</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4</a:t>
            </a:r>
            <a:r>
              <a:rPr lang="en-US" altLang="ja-JP">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a:t>
            </a:r>
          </a:p>
        </p:txBody>
      </p:sp>
      <p:sp>
        <p:nvSpPr>
          <p:cNvPr id="246856" name="Text Box 72"/>
          <p:cNvSpPr txBox="1">
            <a:spLocks noChangeArrowheads="1"/>
          </p:cNvSpPr>
          <p:nvPr/>
        </p:nvSpPr>
        <p:spPr bwMode="auto">
          <a:xfrm>
            <a:off x="5241925" y="5581650"/>
            <a:ext cx="3284538" cy="116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i="1">
                <a:effectLst>
                  <a:outerShdw blurRad="38100" dist="38100" dir="2700000" algn="tl">
                    <a:srgbClr val="000000"/>
                  </a:outerShdw>
                </a:effectLst>
                <a:latin typeface="Times New Roman" panose="02020603050405020304" pitchFamily="18" charset="0"/>
              </a:rPr>
              <a:t>U</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p</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r</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p</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q</a:t>
            </a:r>
            <a:r>
              <a:rPr lang="en-US" altLang="ja-JP" sz="3200">
                <a:effectLst>
                  <a:outerShdw blurRad="38100" dist="38100" dir="2700000" algn="tl">
                    <a:srgbClr val="000000"/>
                  </a:outerShdw>
                </a:effectLst>
                <a:latin typeface="Times New Roman" panose="02020603050405020304" pitchFamily="18" charset="0"/>
              </a:rPr>
              <a:t> )</a:t>
            </a:r>
          </a:p>
          <a:p>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p</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q</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r</a:t>
            </a:r>
            <a:r>
              <a:rPr lang="en-US" altLang="ja-JP" sz="3200">
                <a:effectLst>
                  <a:outerShdw blurRad="38100" dist="38100" dir="2700000" algn="tl">
                    <a:srgbClr val="000000"/>
                  </a:outerShdw>
                </a:effectLst>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6811"/>
                                        </p:tgtEl>
                                        <p:attrNameLst>
                                          <p:attrName>style.visibility</p:attrName>
                                        </p:attrNameLst>
                                      </p:cBhvr>
                                      <p:to>
                                        <p:strVal val="visible"/>
                                      </p:to>
                                    </p:set>
                                    <p:anim calcmode="lin" valueType="num">
                                      <p:cBhvr additive="base">
                                        <p:cTn id="7" dur="500" fill="hold"/>
                                        <p:tgtEl>
                                          <p:spTgt spid="246811"/>
                                        </p:tgtEl>
                                        <p:attrNameLst>
                                          <p:attrName>ppt_x</p:attrName>
                                        </p:attrNameLst>
                                      </p:cBhvr>
                                      <p:tavLst>
                                        <p:tav tm="0">
                                          <p:val>
                                            <p:strVal val="#ppt_x"/>
                                          </p:val>
                                        </p:tav>
                                        <p:tav tm="100000">
                                          <p:val>
                                            <p:strVal val="#ppt_x"/>
                                          </p:val>
                                        </p:tav>
                                      </p:tavLst>
                                    </p:anim>
                                    <p:anim calcmode="lin" valueType="num">
                                      <p:cBhvr additive="base">
                                        <p:cTn id="8" dur="500" fill="hold"/>
                                        <p:tgtEl>
                                          <p:spTgt spid="2468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246854"/>
                                        </p:tgtEl>
                                        <p:attrNameLst>
                                          <p:attrName>style.visibility</p:attrName>
                                        </p:attrNameLst>
                                      </p:cBhvr>
                                      <p:to>
                                        <p:strVal val="visible"/>
                                      </p:to>
                                    </p:set>
                                    <p:animEffect transition="in" filter="checkerboard(across)">
                                      <p:cBhvr>
                                        <p:cTn id="13" dur="500"/>
                                        <p:tgtEl>
                                          <p:spTgt spid="24685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6855"/>
                                        </p:tgtEl>
                                        <p:attrNameLst>
                                          <p:attrName>style.visibility</p:attrName>
                                        </p:attrNameLst>
                                      </p:cBhvr>
                                      <p:to>
                                        <p:strVal val="visible"/>
                                      </p:to>
                                    </p:set>
                                    <p:anim calcmode="lin" valueType="num">
                                      <p:cBhvr additive="base">
                                        <p:cTn id="18" dur="500" fill="hold"/>
                                        <p:tgtEl>
                                          <p:spTgt spid="246855"/>
                                        </p:tgtEl>
                                        <p:attrNameLst>
                                          <p:attrName>ppt_x</p:attrName>
                                        </p:attrNameLst>
                                      </p:cBhvr>
                                      <p:tavLst>
                                        <p:tav tm="0">
                                          <p:val>
                                            <p:strVal val="#ppt_x"/>
                                          </p:val>
                                        </p:tav>
                                        <p:tav tm="100000">
                                          <p:val>
                                            <p:strVal val="#ppt_x"/>
                                          </p:val>
                                        </p:tav>
                                      </p:tavLst>
                                    </p:anim>
                                    <p:anim calcmode="lin" valueType="num">
                                      <p:cBhvr additive="base">
                                        <p:cTn id="19" dur="500" fill="hold"/>
                                        <p:tgtEl>
                                          <p:spTgt spid="246855"/>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46856"/>
                                        </p:tgtEl>
                                        <p:attrNameLst>
                                          <p:attrName>style.visibility</p:attrName>
                                        </p:attrNameLst>
                                      </p:cBhvr>
                                      <p:to>
                                        <p:strVal val="visible"/>
                                      </p:to>
                                    </p:set>
                                    <p:anim calcmode="lin" valueType="num">
                                      <p:cBhvr additive="base">
                                        <p:cTn id="24" dur="500" fill="hold"/>
                                        <p:tgtEl>
                                          <p:spTgt spid="246856"/>
                                        </p:tgtEl>
                                        <p:attrNameLst>
                                          <p:attrName>ppt_x</p:attrName>
                                        </p:attrNameLst>
                                      </p:cBhvr>
                                      <p:tavLst>
                                        <p:tav tm="0">
                                          <p:val>
                                            <p:strVal val="#ppt_x"/>
                                          </p:val>
                                        </p:tav>
                                        <p:tav tm="100000">
                                          <p:val>
                                            <p:strVal val="#ppt_x"/>
                                          </p:val>
                                        </p:tav>
                                      </p:tavLst>
                                    </p:anim>
                                    <p:anim calcmode="lin" valueType="num">
                                      <p:cBhvr additive="base">
                                        <p:cTn id="25" dur="500" fill="hold"/>
                                        <p:tgtEl>
                                          <p:spTgt spid="2468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11" grpId="0"/>
      <p:bldP spid="246855" grpId="0"/>
      <p:bldP spid="24685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ja-JP" altLang="en-US">
                <a:latin typeface="Times New Roman" panose="02020603050405020304" pitchFamily="18" charset="0"/>
              </a:rPr>
              <a:t>論理数学による主項選択の例</a:t>
            </a:r>
          </a:p>
        </p:txBody>
      </p:sp>
      <p:sp>
        <p:nvSpPr>
          <p:cNvPr id="249897" name="Text Box 41"/>
          <p:cNvSpPr txBox="1">
            <a:spLocks noChangeArrowheads="1"/>
          </p:cNvSpPr>
          <p:nvPr/>
        </p:nvSpPr>
        <p:spPr bwMode="auto">
          <a:xfrm>
            <a:off x="685800" y="1524000"/>
            <a:ext cx="7331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3200">
                <a:effectLst>
                  <a:outerShdw blurRad="38100" dist="38100" dir="2700000" algn="tl">
                    <a:srgbClr val="000000"/>
                  </a:outerShdw>
                </a:effectLst>
                <a:latin typeface="Times New Roman" panose="02020603050405020304" pitchFamily="18" charset="0"/>
              </a:rPr>
              <a:t>例 </a:t>
            </a:r>
            <a:r>
              <a:rPr lang="en-US" altLang="ja-JP" sz="3200">
                <a:effectLst>
                  <a:outerShdw blurRad="38100" dist="38100" dir="2700000" algn="tl">
                    <a:srgbClr val="000000"/>
                  </a:outerShdw>
                </a:effectLst>
                <a:latin typeface="Times New Roman" panose="02020603050405020304" pitchFamily="18" charset="0"/>
              </a:rPr>
              <a:t>: 4</a:t>
            </a:r>
            <a:r>
              <a:rPr lang="ja-JP" altLang="en-US" sz="3200">
                <a:effectLst>
                  <a:outerShdw blurRad="38100" dist="38100" dir="2700000" algn="tl">
                    <a:srgbClr val="000000"/>
                  </a:outerShdw>
                </a:effectLst>
                <a:latin typeface="Times New Roman" panose="02020603050405020304" pitchFamily="18" charset="0"/>
              </a:rPr>
              <a:t>つの最小項から成る論理関数 </a:t>
            </a:r>
            <a:r>
              <a:rPr lang="en-US" altLang="ja-JP" sz="3200" i="1">
                <a:effectLst>
                  <a:outerShdw blurRad="38100" dist="38100" dir="2700000" algn="tl">
                    <a:srgbClr val="000000"/>
                  </a:outerShdw>
                </a:effectLst>
                <a:latin typeface="Times New Roman" panose="02020603050405020304" pitchFamily="18" charset="0"/>
              </a:rPr>
              <a:t>f</a:t>
            </a:r>
            <a:endParaRPr lang="en-US" altLang="ja-JP" sz="3200">
              <a:effectLst>
                <a:outerShdw blurRad="38100" dist="38100" dir="2700000" algn="tl">
                  <a:srgbClr val="000000"/>
                </a:outerShdw>
              </a:effectLst>
              <a:latin typeface="Times New Roman" panose="02020603050405020304" pitchFamily="18" charset="0"/>
            </a:endParaRPr>
          </a:p>
        </p:txBody>
      </p:sp>
      <p:sp>
        <p:nvSpPr>
          <p:cNvPr id="249903" name="Text Box 47"/>
          <p:cNvSpPr txBox="1">
            <a:spLocks noChangeArrowheads="1"/>
          </p:cNvSpPr>
          <p:nvPr/>
        </p:nvSpPr>
        <p:spPr bwMode="auto">
          <a:xfrm>
            <a:off x="5257800" y="3048000"/>
            <a:ext cx="3775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p</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r</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p</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q</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p</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p>
        </p:txBody>
      </p:sp>
      <p:sp>
        <p:nvSpPr>
          <p:cNvPr id="249904" name="Text Box 48"/>
          <p:cNvSpPr txBox="1">
            <a:spLocks noChangeArrowheads="1"/>
          </p:cNvSpPr>
          <p:nvPr/>
        </p:nvSpPr>
        <p:spPr bwMode="auto">
          <a:xfrm>
            <a:off x="4953000" y="2362200"/>
            <a:ext cx="2865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i="1">
                <a:effectLst>
                  <a:outerShdw blurRad="38100" dist="38100" dir="2700000" algn="tl">
                    <a:srgbClr val="000000"/>
                  </a:outerShdw>
                </a:effectLst>
                <a:latin typeface="Times New Roman" panose="02020603050405020304" pitchFamily="18" charset="0"/>
              </a:rPr>
              <a:t>U</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1</a:t>
            </a:r>
            <a:r>
              <a:rPr lang="ja-JP" altLang="en-US"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2</a:t>
            </a:r>
            <a:r>
              <a:rPr lang="ja-JP" altLang="en-US"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3</a:t>
            </a:r>
            <a:r>
              <a:rPr lang="ja-JP" altLang="en-US"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4</a:t>
            </a:r>
          </a:p>
        </p:txBody>
      </p:sp>
      <p:sp>
        <p:nvSpPr>
          <p:cNvPr id="249905" name="Text Box 49"/>
          <p:cNvSpPr txBox="1">
            <a:spLocks noChangeArrowheads="1"/>
          </p:cNvSpPr>
          <p:nvPr/>
        </p:nvSpPr>
        <p:spPr bwMode="auto">
          <a:xfrm>
            <a:off x="5257800" y="3657600"/>
            <a:ext cx="1765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p</a:t>
            </a:r>
            <a:r>
              <a:rPr lang="en-US" altLang="ja-JP" sz="20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q</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p</a:t>
            </a:r>
            <a:r>
              <a:rPr lang="en-US" altLang="ja-JP" sz="20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r</a:t>
            </a:r>
            <a:r>
              <a:rPr lang="en-US" altLang="ja-JP" sz="2000">
                <a:effectLst>
                  <a:outerShdw blurRad="38100" dist="38100" dir="2700000" algn="tl">
                    <a:srgbClr val="000000"/>
                  </a:outerShdw>
                </a:effectLst>
                <a:latin typeface="Times New Roman" panose="02020603050405020304" pitchFamily="18" charset="0"/>
              </a:rPr>
              <a:t> </a:t>
            </a:r>
            <a:endParaRPr lang="en-US" altLang="ja-JP" sz="3200">
              <a:effectLst>
                <a:outerShdw blurRad="38100" dist="38100" dir="2700000" algn="tl">
                  <a:srgbClr val="000000"/>
                </a:outerShdw>
              </a:effectLst>
              <a:latin typeface="Times New Roman" panose="02020603050405020304" pitchFamily="18" charset="0"/>
            </a:endParaRPr>
          </a:p>
        </p:txBody>
      </p:sp>
      <p:sp>
        <p:nvSpPr>
          <p:cNvPr id="249906" name="Text Box 50"/>
          <p:cNvSpPr txBox="1">
            <a:spLocks noChangeArrowheads="1"/>
          </p:cNvSpPr>
          <p:nvPr/>
        </p:nvSpPr>
        <p:spPr bwMode="auto">
          <a:xfrm>
            <a:off x="990600" y="4657725"/>
            <a:ext cx="4987925"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よって </a:t>
            </a:r>
            <a:r>
              <a:rPr lang="en-US" altLang="ja-JP" i="1">
                <a:effectLst>
                  <a:outerShdw blurRad="38100" dist="38100" dir="2700000" algn="tl">
                    <a:srgbClr val="000000"/>
                  </a:outerShdw>
                </a:effectLst>
                <a:latin typeface="Times New Roman" panose="02020603050405020304" pitchFamily="18" charset="0"/>
              </a:rPr>
              <a:t>pq</a:t>
            </a:r>
            <a:r>
              <a:rPr lang="en-US" altLang="ja-JP">
                <a:effectLst>
                  <a:outerShdw blurRad="38100" dist="38100" dir="2700000" algn="tl">
                    <a:srgbClr val="000000"/>
                  </a:outerShdw>
                </a:effectLst>
                <a:latin typeface="Times New Roman" panose="02020603050405020304" pitchFamily="18" charset="0"/>
              </a:rPr>
              <a:t> =1 </a:t>
            </a:r>
            <a:r>
              <a:rPr lang="ja-JP" altLang="en-US">
                <a:effectLst>
                  <a:outerShdw blurRad="38100" dist="38100" dir="2700000" algn="tl">
                    <a:srgbClr val="000000"/>
                  </a:outerShdw>
                </a:effectLst>
                <a:latin typeface="Times New Roman" panose="02020603050405020304" pitchFamily="18" charset="0"/>
              </a:rPr>
              <a:t>または </a:t>
            </a:r>
            <a:r>
              <a:rPr lang="en-US" altLang="ja-JP" i="1">
                <a:effectLst>
                  <a:outerShdw blurRad="38100" dist="38100" dir="2700000" algn="tl">
                    <a:srgbClr val="000000"/>
                  </a:outerShdw>
                </a:effectLst>
                <a:latin typeface="Times New Roman" panose="02020603050405020304" pitchFamily="18" charset="0"/>
              </a:rPr>
              <a:t>pr</a:t>
            </a:r>
            <a:r>
              <a:rPr lang="en-US" altLang="ja-JP">
                <a:effectLst>
                  <a:outerShdw blurRad="38100" dist="38100" dir="2700000" algn="tl">
                    <a:srgbClr val="000000"/>
                  </a:outerShdw>
                </a:effectLst>
                <a:latin typeface="Times New Roman" panose="02020603050405020304" pitchFamily="18" charset="0"/>
              </a:rPr>
              <a:t> =1 </a:t>
            </a:r>
            <a:r>
              <a:rPr lang="ja-JP" altLang="en-US">
                <a:effectLst>
                  <a:outerShdw blurRad="38100" dist="38100" dir="2700000" algn="tl">
                    <a:srgbClr val="000000"/>
                  </a:outerShdw>
                </a:effectLst>
                <a:latin typeface="Times New Roman" panose="02020603050405020304" pitchFamily="18" charset="0"/>
              </a:rPr>
              <a:t>のとき</a:t>
            </a:r>
          </a:p>
          <a:p>
            <a:r>
              <a:rPr lang="ja-JP" altLang="en-US">
                <a:effectLst>
                  <a:outerShdw blurRad="38100" dist="38100" dir="2700000" algn="tl">
                    <a:srgbClr val="000000"/>
                  </a:outerShdw>
                </a:effectLst>
                <a:latin typeface="Times New Roman" panose="02020603050405020304" pitchFamily="18" charset="0"/>
              </a:rPr>
              <a:t>全ての最小項が選択される</a:t>
            </a:r>
          </a:p>
        </p:txBody>
      </p:sp>
      <p:sp>
        <p:nvSpPr>
          <p:cNvPr id="249907" name="Text Box 51"/>
          <p:cNvSpPr txBox="1">
            <a:spLocks noChangeArrowheads="1"/>
          </p:cNvSpPr>
          <p:nvPr/>
        </p:nvSpPr>
        <p:spPr bwMode="auto">
          <a:xfrm>
            <a:off x="914400" y="5802313"/>
            <a:ext cx="37973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i="1">
                <a:effectLst>
                  <a:outerShdw blurRad="38100" dist="38100" dir="2700000" algn="tl">
                    <a:srgbClr val="000000"/>
                  </a:outerShdw>
                </a:effectLst>
                <a:latin typeface="Times New Roman" panose="02020603050405020304" pitchFamily="18" charset="0"/>
              </a:rPr>
              <a:t>f</a:t>
            </a:r>
            <a:r>
              <a:rPr lang="en-US" altLang="ja-JP" sz="3200" i="1" baseline="-25000">
                <a:effectLst>
                  <a:outerShdw blurRad="38100" dist="38100" dir="2700000" algn="tl">
                    <a:srgbClr val="000000"/>
                  </a:outerShdw>
                </a:effectLst>
                <a:latin typeface="Times New Roman" panose="02020603050405020304" pitchFamily="18" charset="0"/>
              </a:rPr>
              <a:t>m</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p</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q</a:t>
            </a:r>
            <a:r>
              <a:rPr lang="en-US" altLang="ja-JP" sz="3200">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または </a:t>
            </a:r>
            <a:r>
              <a:rPr lang="en-US" altLang="ja-JP" sz="3200" i="1">
                <a:effectLst>
                  <a:outerShdw blurRad="38100" dist="38100" dir="2700000" algn="tl">
                    <a:srgbClr val="000000"/>
                  </a:outerShdw>
                </a:effectLst>
                <a:latin typeface="Times New Roman" panose="02020603050405020304" pitchFamily="18" charset="0"/>
              </a:rPr>
              <a:t>p</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r</a:t>
            </a:r>
          </a:p>
        </p:txBody>
      </p:sp>
      <p:graphicFrame>
        <p:nvGraphicFramePr>
          <p:cNvPr id="249909" name="Group 53"/>
          <p:cNvGraphicFramePr>
            <a:graphicFrameLocks noGrp="1"/>
          </p:cNvGraphicFramePr>
          <p:nvPr>
            <p:ph type="tbl" idx="1"/>
          </p:nvPr>
        </p:nvGraphicFramePr>
        <p:xfrm>
          <a:off x="685800" y="2373313"/>
          <a:ext cx="4287838" cy="2115312"/>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5663">
                  <a:extLst>
                    <a:ext uri="{9D8B030D-6E8A-4147-A177-3AD203B41FA5}">
                      <a16:colId xmlns:a16="http://schemas.microsoft.com/office/drawing/2014/main" val="20002"/>
                    </a:ext>
                  </a:extLst>
                </a:gridCol>
                <a:gridCol w="858837">
                  <a:extLst>
                    <a:ext uri="{9D8B030D-6E8A-4147-A177-3AD203B41FA5}">
                      <a16:colId xmlns:a16="http://schemas.microsoft.com/office/drawing/2014/main" val="20003"/>
                    </a:ext>
                  </a:extLst>
                </a:gridCol>
                <a:gridCol w="858838">
                  <a:extLst>
                    <a:ext uri="{9D8B030D-6E8A-4147-A177-3AD203B41FA5}">
                      <a16:colId xmlns:a16="http://schemas.microsoft.com/office/drawing/2014/main" val="20004"/>
                    </a:ext>
                  </a:extLst>
                </a:gridCol>
              </a:tblGrid>
              <a:tr h="4365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endPar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endPar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19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9904"/>
                                        </p:tgtEl>
                                        <p:attrNameLst>
                                          <p:attrName>style.visibility</p:attrName>
                                        </p:attrNameLst>
                                      </p:cBhvr>
                                      <p:to>
                                        <p:strVal val="visible"/>
                                      </p:to>
                                    </p:set>
                                    <p:anim calcmode="lin" valueType="num">
                                      <p:cBhvr additive="base">
                                        <p:cTn id="7" dur="500" fill="hold"/>
                                        <p:tgtEl>
                                          <p:spTgt spid="249904"/>
                                        </p:tgtEl>
                                        <p:attrNameLst>
                                          <p:attrName>ppt_x</p:attrName>
                                        </p:attrNameLst>
                                      </p:cBhvr>
                                      <p:tavLst>
                                        <p:tav tm="0">
                                          <p:val>
                                            <p:strVal val="#ppt_x"/>
                                          </p:val>
                                        </p:tav>
                                        <p:tav tm="100000">
                                          <p:val>
                                            <p:strVal val="#ppt_x"/>
                                          </p:val>
                                        </p:tav>
                                      </p:tavLst>
                                    </p:anim>
                                    <p:anim calcmode="lin" valueType="num">
                                      <p:cBhvr additive="base">
                                        <p:cTn id="8" dur="500" fill="hold"/>
                                        <p:tgtEl>
                                          <p:spTgt spid="24990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9903"/>
                                        </p:tgtEl>
                                        <p:attrNameLst>
                                          <p:attrName>style.visibility</p:attrName>
                                        </p:attrNameLst>
                                      </p:cBhvr>
                                      <p:to>
                                        <p:strVal val="visible"/>
                                      </p:to>
                                    </p:set>
                                    <p:anim calcmode="lin" valueType="num">
                                      <p:cBhvr additive="base">
                                        <p:cTn id="13" dur="500" fill="hold"/>
                                        <p:tgtEl>
                                          <p:spTgt spid="249903"/>
                                        </p:tgtEl>
                                        <p:attrNameLst>
                                          <p:attrName>ppt_x</p:attrName>
                                        </p:attrNameLst>
                                      </p:cBhvr>
                                      <p:tavLst>
                                        <p:tav tm="0">
                                          <p:val>
                                            <p:strVal val="#ppt_x"/>
                                          </p:val>
                                        </p:tav>
                                        <p:tav tm="100000">
                                          <p:val>
                                            <p:strVal val="#ppt_x"/>
                                          </p:val>
                                        </p:tav>
                                      </p:tavLst>
                                    </p:anim>
                                    <p:anim calcmode="lin" valueType="num">
                                      <p:cBhvr additive="base">
                                        <p:cTn id="14" dur="500" fill="hold"/>
                                        <p:tgtEl>
                                          <p:spTgt spid="24990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9905"/>
                                        </p:tgtEl>
                                        <p:attrNameLst>
                                          <p:attrName>style.visibility</p:attrName>
                                        </p:attrNameLst>
                                      </p:cBhvr>
                                      <p:to>
                                        <p:strVal val="visible"/>
                                      </p:to>
                                    </p:set>
                                    <p:anim calcmode="lin" valueType="num">
                                      <p:cBhvr additive="base">
                                        <p:cTn id="19" dur="500" fill="hold"/>
                                        <p:tgtEl>
                                          <p:spTgt spid="249905"/>
                                        </p:tgtEl>
                                        <p:attrNameLst>
                                          <p:attrName>ppt_x</p:attrName>
                                        </p:attrNameLst>
                                      </p:cBhvr>
                                      <p:tavLst>
                                        <p:tav tm="0">
                                          <p:val>
                                            <p:strVal val="#ppt_x"/>
                                          </p:val>
                                        </p:tav>
                                        <p:tav tm="100000">
                                          <p:val>
                                            <p:strVal val="#ppt_x"/>
                                          </p:val>
                                        </p:tav>
                                      </p:tavLst>
                                    </p:anim>
                                    <p:anim calcmode="lin" valueType="num">
                                      <p:cBhvr additive="base">
                                        <p:cTn id="20" dur="500" fill="hold"/>
                                        <p:tgtEl>
                                          <p:spTgt spid="24990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9906"/>
                                        </p:tgtEl>
                                        <p:attrNameLst>
                                          <p:attrName>style.visibility</p:attrName>
                                        </p:attrNameLst>
                                      </p:cBhvr>
                                      <p:to>
                                        <p:strVal val="visible"/>
                                      </p:to>
                                    </p:set>
                                    <p:anim calcmode="lin" valueType="num">
                                      <p:cBhvr additive="base">
                                        <p:cTn id="25" dur="500" fill="hold"/>
                                        <p:tgtEl>
                                          <p:spTgt spid="249906"/>
                                        </p:tgtEl>
                                        <p:attrNameLst>
                                          <p:attrName>ppt_x</p:attrName>
                                        </p:attrNameLst>
                                      </p:cBhvr>
                                      <p:tavLst>
                                        <p:tav tm="0">
                                          <p:val>
                                            <p:strVal val="#ppt_x"/>
                                          </p:val>
                                        </p:tav>
                                        <p:tav tm="100000">
                                          <p:val>
                                            <p:strVal val="#ppt_x"/>
                                          </p:val>
                                        </p:tav>
                                      </p:tavLst>
                                    </p:anim>
                                    <p:anim calcmode="lin" valueType="num">
                                      <p:cBhvr additive="base">
                                        <p:cTn id="26" dur="500" fill="hold"/>
                                        <p:tgtEl>
                                          <p:spTgt spid="24990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9907"/>
                                        </p:tgtEl>
                                        <p:attrNameLst>
                                          <p:attrName>style.visibility</p:attrName>
                                        </p:attrNameLst>
                                      </p:cBhvr>
                                      <p:to>
                                        <p:strVal val="visible"/>
                                      </p:to>
                                    </p:set>
                                    <p:anim calcmode="lin" valueType="num">
                                      <p:cBhvr additive="base">
                                        <p:cTn id="31" dur="500" fill="hold"/>
                                        <p:tgtEl>
                                          <p:spTgt spid="249907"/>
                                        </p:tgtEl>
                                        <p:attrNameLst>
                                          <p:attrName>ppt_x</p:attrName>
                                        </p:attrNameLst>
                                      </p:cBhvr>
                                      <p:tavLst>
                                        <p:tav tm="0">
                                          <p:val>
                                            <p:strVal val="#ppt_x"/>
                                          </p:val>
                                        </p:tav>
                                        <p:tav tm="100000">
                                          <p:val>
                                            <p:strVal val="#ppt_x"/>
                                          </p:val>
                                        </p:tav>
                                      </p:tavLst>
                                    </p:anim>
                                    <p:anim calcmode="lin" valueType="num">
                                      <p:cBhvr additive="base">
                                        <p:cTn id="32" dur="500" fill="hold"/>
                                        <p:tgtEl>
                                          <p:spTgt spid="2499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903" grpId="0" autoUpdateAnimBg="0"/>
      <p:bldP spid="249904" grpId="0" autoUpdateAnimBg="0"/>
      <p:bldP spid="249905" grpId="0" autoUpdateAnimBg="0"/>
      <p:bldP spid="249906" grpId="0"/>
      <p:bldP spid="2499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ltLang="ja-JP">
                <a:latin typeface="Times New Roman" panose="02020603050405020304" pitchFamily="18" charset="0"/>
              </a:rPr>
              <a:t>QM</a:t>
            </a:r>
            <a:r>
              <a:rPr lang="ja-JP" altLang="en-US">
                <a:latin typeface="Times New Roman" panose="02020603050405020304" pitchFamily="18" charset="0"/>
              </a:rPr>
              <a:t>法による</a:t>
            </a:r>
            <a:r>
              <a:rPr lang="en-US" altLang="ja-JP">
                <a:latin typeface="Times New Roman" panose="02020603050405020304" pitchFamily="18" charset="0"/>
              </a:rPr>
              <a:t>2</a:t>
            </a:r>
            <a:r>
              <a:rPr lang="ja-JP" altLang="en-US">
                <a:latin typeface="Times New Roman" panose="02020603050405020304" pitchFamily="18" charset="0"/>
              </a:rPr>
              <a:t>段論理最小化</a:t>
            </a:r>
          </a:p>
        </p:txBody>
      </p:sp>
      <p:sp>
        <p:nvSpPr>
          <p:cNvPr id="241667" name="Rectangle 3"/>
          <p:cNvSpPr>
            <a:spLocks noGrp="1" noChangeArrowheads="1"/>
          </p:cNvSpPr>
          <p:nvPr>
            <p:ph type="body" idx="1"/>
          </p:nvPr>
        </p:nvSpPr>
        <p:spPr>
          <a:xfrm>
            <a:off x="533400" y="1524000"/>
            <a:ext cx="7543800" cy="4572000"/>
          </a:xfrm>
        </p:spPr>
        <p:txBody>
          <a:bodyPr/>
          <a:lstStyle/>
          <a:p>
            <a:pPr marL="660400" indent="-660400">
              <a:buSzTx/>
              <a:buFont typeface="Wingdings" panose="05000000000000000000" pitchFamily="2" charset="2"/>
              <a:buAutoNum type="arabicPeriod"/>
            </a:pPr>
            <a:r>
              <a:rPr lang="ja-JP" altLang="en-US" sz="2400" b="1">
                <a:latin typeface="Times New Roman" panose="02020603050405020304" pitchFamily="18" charset="0"/>
              </a:rPr>
              <a:t>最小項を併合して主項を決定する</a:t>
            </a:r>
          </a:p>
          <a:p>
            <a:pPr marL="1035050" lvl="1" indent="-577850">
              <a:buSzPct val="80000"/>
              <a:buFont typeface="Wingdings" panose="05000000000000000000" pitchFamily="2" charset="2"/>
              <a:buAutoNum type="romanLcPeriod"/>
            </a:pPr>
            <a:r>
              <a:rPr lang="ja-JP" altLang="en-US" sz="2400">
                <a:latin typeface="Times New Roman" panose="02020603050405020304" pitchFamily="18" charset="0"/>
              </a:rPr>
              <a:t>最小項をグループ分けする</a:t>
            </a:r>
          </a:p>
          <a:p>
            <a:pPr marL="1035050" lvl="1" indent="-577850">
              <a:buSzPct val="80000"/>
              <a:buFont typeface="Wingdings" panose="05000000000000000000" pitchFamily="2" charset="2"/>
              <a:buAutoNum type="romanLcPeriod"/>
            </a:pPr>
            <a:r>
              <a:rPr lang="ja-JP" altLang="en-US" sz="2400">
                <a:latin typeface="Times New Roman" panose="02020603050405020304" pitchFamily="18" charset="0"/>
              </a:rPr>
              <a:t>隣接グループの項を併合する</a:t>
            </a:r>
          </a:p>
          <a:p>
            <a:pPr marL="1035050" lvl="1" indent="-577850">
              <a:buSzPct val="80000"/>
              <a:buFont typeface="Wingdings" panose="05000000000000000000" pitchFamily="2" charset="2"/>
              <a:buAutoNum type="romanLcPeriod"/>
            </a:pPr>
            <a:r>
              <a:rPr lang="ja-JP" altLang="en-US" sz="2400">
                <a:latin typeface="Times New Roman" panose="02020603050405020304" pitchFamily="18" charset="0"/>
              </a:rPr>
              <a:t>主項を決定する</a:t>
            </a:r>
          </a:p>
          <a:p>
            <a:pPr marL="660400" indent="-660400">
              <a:buSzTx/>
              <a:buFont typeface="Wingdings" panose="05000000000000000000" pitchFamily="2" charset="2"/>
              <a:buAutoNum type="arabicPeriod"/>
            </a:pPr>
            <a:r>
              <a:rPr lang="ja-JP" altLang="en-US" sz="2400" b="1">
                <a:latin typeface="Times New Roman" panose="02020603050405020304" pitchFamily="18" charset="0"/>
              </a:rPr>
              <a:t>必要な主項を選択する</a:t>
            </a:r>
          </a:p>
          <a:p>
            <a:pPr marL="1035050" lvl="1" indent="-577850">
              <a:buSzPct val="80000"/>
              <a:buFont typeface="Wingdings" panose="05000000000000000000" pitchFamily="2" charset="2"/>
              <a:buAutoNum type="romanLcPeriod"/>
            </a:pPr>
            <a:r>
              <a:rPr lang="ja-JP" altLang="en-US" sz="2400">
                <a:latin typeface="Times New Roman" panose="02020603050405020304" pitchFamily="18" charset="0"/>
              </a:rPr>
              <a:t>主項と最小項の対応表を作る</a:t>
            </a:r>
          </a:p>
          <a:p>
            <a:pPr marL="1035050" lvl="1" indent="-577850">
              <a:buSzPct val="80000"/>
              <a:buFont typeface="Wingdings" panose="05000000000000000000" pitchFamily="2" charset="2"/>
              <a:buAutoNum type="romanLcPeriod"/>
            </a:pPr>
            <a:r>
              <a:rPr lang="ja-JP" altLang="en-US" sz="2400">
                <a:latin typeface="Times New Roman" panose="02020603050405020304" pitchFamily="18" charset="0"/>
              </a:rPr>
              <a:t>特異最小項を決定する</a:t>
            </a:r>
          </a:p>
          <a:p>
            <a:pPr marL="1035050" lvl="1" indent="-577850">
              <a:buSzPct val="80000"/>
              <a:buFont typeface="Wingdings" panose="05000000000000000000" pitchFamily="2" charset="2"/>
              <a:buAutoNum type="romanLcPeriod"/>
            </a:pPr>
            <a:r>
              <a:rPr lang="ja-JP" altLang="en-US" sz="2400">
                <a:latin typeface="Times New Roman" panose="02020603050405020304" pitchFamily="18" charset="0"/>
              </a:rPr>
              <a:t>必須主項を決定する</a:t>
            </a:r>
          </a:p>
          <a:p>
            <a:pPr marL="1035050" lvl="1" indent="-577850">
              <a:buSzPct val="80000"/>
              <a:buFont typeface="Wingdings" panose="05000000000000000000" pitchFamily="2" charset="2"/>
              <a:buAutoNum type="romanLcPeriod"/>
            </a:pPr>
            <a:r>
              <a:rPr lang="ja-JP" altLang="en-US" sz="2400">
                <a:latin typeface="Times New Roman" panose="02020603050405020304" pitchFamily="18" charset="0"/>
              </a:rPr>
              <a:t>必須主項が包含する最小項を決定する</a:t>
            </a:r>
          </a:p>
          <a:p>
            <a:pPr marL="1035050" lvl="1" indent="-577850">
              <a:buSzPct val="80000"/>
              <a:buFont typeface="Wingdings" panose="05000000000000000000" pitchFamily="2" charset="2"/>
              <a:buAutoNum type="romanLcPeriod"/>
            </a:pPr>
            <a:r>
              <a:rPr lang="ja-JP" altLang="en-US" sz="2400">
                <a:latin typeface="Times New Roman" panose="02020603050405020304" pitchFamily="18" charset="0"/>
              </a:rPr>
              <a:t>残る最小項を包含する主項を選択する</a:t>
            </a:r>
          </a:p>
        </p:txBody>
      </p:sp>
      <p:sp>
        <p:nvSpPr>
          <p:cNvPr id="241668" name="Text Box 4"/>
          <p:cNvSpPr txBox="1">
            <a:spLocks noChangeArrowheads="1"/>
          </p:cNvSpPr>
          <p:nvPr/>
        </p:nvSpPr>
        <p:spPr bwMode="auto">
          <a:xfrm>
            <a:off x="6096000" y="1447800"/>
            <a:ext cx="1746250"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rPr>
              <a:t>ここまでは</a:t>
            </a:r>
          </a:p>
          <a:p>
            <a:r>
              <a:rPr lang="ja-JP" altLang="en-US">
                <a:effectLst>
                  <a:outerShdw blurRad="38100" dist="38100" dir="2700000" algn="tl">
                    <a:srgbClr val="000000"/>
                  </a:outerShdw>
                </a:effectLst>
              </a:rPr>
              <a:t>自動的に</a:t>
            </a:r>
          </a:p>
          <a:p>
            <a:r>
              <a:rPr lang="ja-JP" altLang="en-US">
                <a:effectLst>
                  <a:outerShdw blurRad="38100" dist="38100" dir="2700000" algn="tl">
                    <a:srgbClr val="000000"/>
                  </a:outerShdw>
                </a:effectLst>
              </a:rPr>
              <a:t>進行可能</a:t>
            </a:r>
          </a:p>
        </p:txBody>
      </p:sp>
      <p:grpSp>
        <p:nvGrpSpPr>
          <p:cNvPr id="241669" name="Group 5"/>
          <p:cNvGrpSpPr>
            <a:grpSpLocks/>
          </p:cNvGrpSpPr>
          <p:nvPr/>
        </p:nvGrpSpPr>
        <p:grpSpPr bwMode="auto">
          <a:xfrm>
            <a:off x="990600" y="1676400"/>
            <a:ext cx="5486400" cy="3810000"/>
            <a:chOff x="1008" y="1056"/>
            <a:chExt cx="2928" cy="2112"/>
          </a:xfrm>
        </p:grpSpPr>
        <p:sp>
          <p:nvSpPr>
            <p:cNvPr id="241670" name="Line 6"/>
            <p:cNvSpPr>
              <a:spLocks noChangeShapeType="1"/>
            </p:cNvSpPr>
            <p:nvPr/>
          </p:nvSpPr>
          <p:spPr bwMode="auto">
            <a:xfrm>
              <a:off x="3744" y="1056"/>
              <a:ext cx="0" cy="2064"/>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71" name="Line 7"/>
            <p:cNvSpPr>
              <a:spLocks noChangeShapeType="1"/>
            </p:cNvSpPr>
            <p:nvPr/>
          </p:nvSpPr>
          <p:spPr bwMode="auto">
            <a:xfrm>
              <a:off x="1008" y="3168"/>
              <a:ext cx="2928"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41672" name="AutoShape 8"/>
          <p:cNvSpPr>
            <a:spLocks noChangeArrowheads="1"/>
          </p:cNvSpPr>
          <p:nvPr/>
        </p:nvSpPr>
        <p:spPr bwMode="auto">
          <a:xfrm>
            <a:off x="6248400" y="3200400"/>
            <a:ext cx="2667000" cy="1600200"/>
          </a:xfrm>
          <a:prstGeom prst="wedgeRoundRectCallout">
            <a:avLst>
              <a:gd name="adj1" fmla="val -48273"/>
              <a:gd name="adj2" fmla="val 9523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effectLst>
                  <a:outerShdw blurRad="38100" dist="38100" dir="2700000" algn="tl">
                    <a:srgbClr val="000000"/>
                  </a:outerShdw>
                </a:effectLst>
              </a:rPr>
              <a:t>この部分は</a:t>
            </a:r>
          </a:p>
          <a:p>
            <a:pPr algn="ctr"/>
            <a:r>
              <a:rPr lang="ja-JP" altLang="en-US">
                <a:effectLst>
                  <a:outerShdw blurRad="38100" dist="38100" dir="2700000" algn="tl">
                    <a:srgbClr val="000000"/>
                  </a:outerShdw>
                </a:effectLst>
              </a:rPr>
              <a:t>どの主項か</a:t>
            </a:r>
          </a:p>
          <a:p>
            <a:pPr algn="ctr"/>
            <a:r>
              <a:rPr lang="ja-JP" altLang="en-US">
                <a:effectLst>
                  <a:outerShdw blurRad="38100" dist="38100" dir="2700000" algn="tl">
                    <a:srgbClr val="000000"/>
                  </a:outerShdw>
                </a:effectLst>
              </a:rPr>
              <a:t>選択が必要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41669"/>
                                        </p:tgtEl>
                                        <p:attrNameLst>
                                          <p:attrName>style.visibility</p:attrName>
                                        </p:attrNameLst>
                                      </p:cBhvr>
                                      <p:to>
                                        <p:strVal val="visible"/>
                                      </p:to>
                                    </p:set>
                                    <p:animEffect transition="in" filter="wipe(up)">
                                      <p:cBhvr>
                                        <p:cTn id="7" dur="500"/>
                                        <p:tgtEl>
                                          <p:spTgt spid="241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1668"/>
                                        </p:tgtEl>
                                        <p:attrNameLst>
                                          <p:attrName>style.visibility</p:attrName>
                                        </p:attrNameLst>
                                      </p:cBhvr>
                                      <p:to>
                                        <p:strVal val="visible"/>
                                      </p:to>
                                    </p:set>
                                    <p:animEffect transition="in" filter="checkerboard(across)">
                                      <p:cBhvr>
                                        <p:cTn id="12" dur="500"/>
                                        <p:tgtEl>
                                          <p:spTgt spid="2416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1672"/>
                                        </p:tgtEl>
                                        <p:attrNameLst>
                                          <p:attrName>style.visibility</p:attrName>
                                        </p:attrNameLst>
                                      </p:cBhvr>
                                      <p:to>
                                        <p:strVal val="visible"/>
                                      </p:to>
                                    </p:set>
                                    <p:animEffect transition="in" filter="checkerboard(across)">
                                      <p:cBhvr>
                                        <p:cTn id="17" dur="500"/>
                                        <p:tgtEl>
                                          <p:spTgt spid="241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autoUpdateAnimBg="0"/>
      <p:bldP spid="241672"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1066800" y="304800"/>
            <a:ext cx="7620000" cy="1431925"/>
          </a:xfrm>
        </p:spPr>
        <p:txBody>
          <a:bodyPr/>
          <a:lstStyle/>
          <a:p>
            <a:r>
              <a:rPr lang="ja-JP" altLang="en-US">
                <a:latin typeface="Times New Roman" panose="02020603050405020304" pitchFamily="18" charset="0"/>
              </a:rPr>
              <a:t>論理数学による主項選択の例</a:t>
            </a:r>
          </a:p>
        </p:txBody>
      </p:sp>
      <p:graphicFrame>
        <p:nvGraphicFramePr>
          <p:cNvPr id="247844" name="Object 36"/>
          <p:cNvGraphicFramePr>
            <a:graphicFrameLocks noChangeAspect="1"/>
          </p:cNvGraphicFramePr>
          <p:nvPr/>
        </p:nvGraphicFramePr>
        <p:xfrm>
          <a:off x="914400" y="1600200"/>
          <a:ext cx="6748463" cy="723900"/>
        </p:xfrm>
        <a:graphic>
          <a:graphicData uri="http://schemas.openxmlformats.org/presentationml/2006/ole">
            <mc:AlternateContent xmlns:mc="http://schemas.openxmlformats.org/markup-compatibility/2006">
              <mc:Choice xmlns:v="urn:schemas-microsoft-com:vml" Requires="v">
                <p:oleObj spid="_x0000_s4101" name="数式" r:id="rId4" imgW="2982240" imgH="305280" progId="Equation.3">
                  <p:embed/>
                </p:oleObj>
              </mc:Choice>
              <mc:Fallback>
                <p:oleObj name="数式" r:id="rId4" imgW="2982240" imgH="305280" progId="Equation.3">
                  <p:embed/>
                  <p:pic>
                    <p:nvPicPr>
                      <p:cNvPr id="0" name="Picture 1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600200"/>
                        <a:ext cx="6748463"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7876" name="Group 68"/>
          <p:cNvGraphicFramePr>
            <a:graphicFrameLocks noGrp="1"/>
          </p:cNvGraphicFramePr>
          <p:nvPr/>
        </p:nvGraphicFramePr>
        <p:xfrm>
          <a:off x="533400" y="3276600"/>
          <a:ext cx="4724400" cy="2333562"/>
        </p:xfrm>
        <a:graphic>
          <a:graphicData uri="http://schemas.openxmlformats.org/drawingml/2006/table">
            <a:tbl>
              <a:tblPr/>
              <a:tblGrid>
                <a:gridCol w="944563">
                  <a:extLst>
                    <a:ext uri="{9D8B030D-6E8A-4147-A177-3AD203B41FA5}">
                      <a16:colId xmlns:a16="http://schemas.microsoft.com/office/drawing/2014/main" val="20000"/>
                    </a:ext>
                  </a:extLst>
                </a:gridCol>
                <a:gridCol w="944562">
                  <a:extLst>
                    <a:ext uri="{9D8B030D-6E8A-4147-A177-3AD203B41FA5}">
                      <a16:colId xmlns:a16="http://schemas.microsoft.com/office/drawing/2014/main" val="20001"/>
                    </a:ext>
                  </a:extLst>
                </a:gridCol>
                <a:gridCol w="946150">
                  <a:extLst>
                    <a:ext uri="{9D8B030D-6E8A-4147-A177-3AD203B41FA5}">
                      <a16:colId xmlns:a16="http://schemas.microsoft.com/office/drawing/2014/main" val="20002"/>
                    </a:ext>
                  </a:extLst>
                </a:gridCol>
                <a:gridCol w="944563">
                  <a:extLst>
                    <a:ext uri="{9D8B030D-6E8A-4147-A177-3AD203B41FA5}">
                      <a16:colId xmlns:a16="http://schemas.microsoft.com/office/drawing/2014/main" val="20003"/>
                    </a:ext>
                  </a:extLst>
                </a:gridCol>
                <a:gridCol w="944562">
                  <a:extLst>
                    <a:ext uri="{9D8B030D-6E8A-4147-A177-3AD203B41FA5}">
                      <a16:colId xmlns:a16="http://schemas.microsoft.com/office/drawing/2014/main" val="20004"/>
                    </a:ext>
                  </a:extLst>
                </a:gridCol>
              </a:tblGrid>
              <a:tr h="6524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 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24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47877" name="Oval 69"/>
          <p:cNvSpPr>
            <a:spLocks noChangeArrowheads="1"/>
          </p:cNvSpPr>
          <p:nvPr/>
        </p:nvSpPr>
        <p:spPr bwMode="auto">
          <a:xfrm>
            <a:off x="2438400" y="4343400"/>
            <a:ext cx="1905000" cy="609600"/>
          </a:xfrm>
          <a:prstGeom prst="ellipse">
            <a:avLst/>
          </a:pr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7878" name="Oval 70"/>
          <p:cNvSpPr>
            <a:spLocks noChangeArrowheads="1"/>
          </p:cNvSpPr>
          <p:nvPr/>
        </p:nvSpPr>
        <p:spPr bwMode="auto">
          <a:xfrm>
            <a:off x="3352800" y="4343400"/>
            <a:ext cx="1905000" cy="609600"/>
          </a:xfrm>
          <a:prstGeom prst="ellipse">
            <a:avLst/>
          </a:pr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7879" name="Oval 71"/>
          <p:cNvSpPr>
            <a:spLocks noChangeArrowheads="1"/>
          </p:cNvSpPr>
          <p:nvPr/>
        </p:nvSpPr>
        <p:spPr bwMode="auto">
          <a:xfrm>
            <a:off x="4343400" y="4343400"/>
            <a:ext cx="914400" cy="1219200"/>
          </a:xfrm>
          <a:prstGeom prst="ellipse">
            <a:avLst/>
          </a:pr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247881" name="Object 73"/>
          <p:cNvGraphicFramePr>
            <a:graphicFrameLocks noChangeAspect="1"/>
          </p:cNvGraphicFramePr>
          <p:nvPr/>
        </p:nvGraphicFramePr>
        <p:xfrm>
          <a:off x="609600" y="2286000"/>
          <a:ext cx="8234363" cy="762000"/>
        </p:xfrm>
        <a:graphic>
          <a:graphicData uri="http://schemas.openxmlformats.org/presentationml/2006/ole">
            <mc:AlternateContent xmlns:mc="http://schemas.openxmlformats.org/markup-compatibility/2006">
              <mc:Choice xmlns:v="urn:schemas-microsoft-com:vml" Requires="v">
                <p:oleObj spid="_x0000_s4102" name="数式" r:id="rId6" imgW="3642120" imgH="330840" progId="Equation.3">
                  <p:embed/>
                </p:oleObj>
              </mc:Choice>
              <mc:Fallback>
                <p:oleObj name="数式" r:id="rId6" imgW="3642120" imgH="330840" progId="Equation.3">
                  <p:embed/>
                  <p:pic>
                    <p:nvPicPr>
                      <p:cNvPr id="0" name="Picture 1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2286000"/>
                        <a:ext cx="8234363"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7883" name="Object 75"/>
          <p:cNvGraphicFramePr>
            <a:graphicFrameLocks noChangeAspect="1"/>
          </p:cNvGraphicFramePr>
          <p:nvPr/>
        </p:nvGraphicFramePr>
        <p:xfrm>
          <a:off x="5483225" y="3429000"/>
          <a:ext cx="3463925" cy="2054225"/>
        </p:xfrm>
        <a:graphic>
          <a:graphicData uri="http://schemas.openxmlformats.org/presentationml/2006/ole">
            <mc:AlternateContent xmlns:mc="http://schemas.openxmlformats.org/markup-compatibility/2006">
              <mc:Choice xmlns:v="urn:schemas-microsoft-com:vml" Requires="v">
                <p:oleObj spid="_x0000_s4103" name="数式" r:id="rId8" imgW="1522800" imgH="903240" progId="Equation.3">
                  <p:embed/>
                </p:oleObj>
              </mc:Choice>
              <mc:Fallback>
                <p:oleObj name="数式" r:id="rId8" imgW="1522800" imgH="903240" progId="Equation.3">
                  <p:embed/>
                  <p:pic>
                    <p:nvPicPr>
                      <p:cNvPr id="0" name="Picture 10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3225" y="3429000"/>
                        <a:ext cx="3463925" cy="205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47881"/>
                                        </p:tgtEl>
                                        <p:attrNameLst>
                                          <p:attrName>style.visibility</p:attrName>
                                        </p:attrNameLst>
                                      </p:cBhvr>
                                      <p:to>
                                        <p:strVal val="visible"/>
                                      </p:to>
                                    </p:set>
                                    <p:animEffect transition="in" filter="checkerboard(across)">
                                      <p:cBhvr>
                                        <p:cTn id="7" dur="500"/>
                                        <p:tgtEl>
                                          <p:spTgt spid="2478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47876"/>
                                        </p:tgtEl>
                                        <p:attrNameLst>
                                          <p:attrName>style.visibility</p:attrName>
                                        </p:attrNameLst>
                                      </p:cBhvr>
                                      <p:to>
                                        <p:strVal val="visible"/>
                                      </p:to>
                                    </p:set>
                                    <p:animEffect transition="in" filter="checkerboard(across)">
                                      <p:cBhvr>
                                        <p:cTn id="12" dur="500"/>
                                        <p:tgtEl>
                                          <p:spTgt spid="247876"/>
                                        </p:tgtEl>
                                      </p:cBhvr>
                                    </p:animEffect>
                                  </p:childTnLst>
                                </p:cTn>
                              </p:par>
                            </p:childTnLst>
                          </p:cTn>
                        </p:par>
                        <p:par>
                          <p:cTn id="13" fill="hold" nodeType="afterGroup">
                            <p:stCondLst>
                              <p:cond delay="500"/>
                            </p:stCondLst>
                            <p:childTnLst>
                              <p:par>
                                <p:cTn id="14" presetID="5" presetClass="entr" presetSubtype="10" fill="hold" nodeType="afterEffect">
                                  <p:stCondLst>
                                    <p:cond delay="0"/>
                                  </p:stCondLst>
                                  <p:childTnLst>
                                    <p:set>
                                      <p:cBhvr>
                                        <p:cTn id="15" dur="1" fill="hold">
                                          <p:stCondLst>
                                            <p:cond delay="0"/>
                                          </p:stCondLst>
                                        </p:cTn>
                                        <p:tgtEl>
                                          <p:spTgt spid="247883"/>
                                        </p:tgtEl>
                                        <p:attrNameLst>
                                          <p:attrName>style.visibility</p:attrName>
                                        </p:attrNameLst>
                                      </p:cBhvr>
                                      <p:to>
                                        <p:strVal val="visible"/>
                                      </p:to>
                                    </p:set>
                                    <p:animEffect transition="in" filter="checkerboard(across)">
                                      <p:cBhvr>
                                        <p:cTn id="16" dur="500"/>
                                        <p:tgtEl>
                                          <p:spTgt spid="24788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47879"/>
                                        </p:tgtEl>
                                        <p:attrNameLst>
                                          <p:attrName>style.visibility</p:attrName>
                                        </p:attrNameLst>
                                      </p:cBhvr>
                                      <p:to>
                                        <p:strVal val="visible"/>
                                      </p:to>
                                    </p:set>
                                    <p:animEffect transition="in" filter="checkerboard(across)">
                                      <p:cBhvr>
                                        <p:cTn id="21" dur="500"/>
                                        <p:tgtEl>
                                          <p:spTgt spid="247879"/>
                                        </p:tgtEl>
                                      </p:cBhvr>
                                    </p:animEffect>
                                  </p:childTnLst>
                                </p:cTn>
                              </p:par>
                            </p:childTnLst>
                          </p:cTn>
                        </p:par>
                        <p:par>
                          <p:cTn id="22" fill="hold" nodeType="afterGroup">
                            <p:stCondLst>
                              <p:cond delay="500"/>
                            </p:stCondLst>
                            <p:childTnLst>
                              <p:par>
                                <p:cTn id="23" presetID="5" presetClass="entr" presetSubtype="10" fill="hold" grpId="0" nodeType="afterEffect">
                                  <p:stCondLst>
                                    <p:cond delay="0"/>
                                  </p:stCondLst>
                                  <p:childTnLst>
                                    <p:set>
                                      <p:cBhvr>
                                        <p:cTn id="24" dur="1" fill="hold">
                                          <p:stCondLst>
                                            <p:cond delay="0"/>
                                          </p:stCondLst>
                                        </p:cTn>
                                        <p:tgtEl>
                                          <p:spTgt spid="247878"/>
                                        </p:tgtEl>
                                        <p:attrNameLst>
                                          <p:attrName>style.visibility</p:attrName>
                                        </p:attrNameLst>
                                      </p:cBhvr>
                                      <p:to>
                                        <p:strVal val="visible"/>
                                      </p:to>
                                    </p:set>
                                    <p:animEffect transition="in" filter="checkerboard(across)">
                                      <p:cBhvr>
                                        <p:cTn id="25" dur="500"/>
                                        <p:tgtEl>
                                          <p:spTgt spid="247878"/>
                                        </p:tgtEl>
                                      </p:cBhvr>
                                    </p:animEffect>
                                  </p:childTnLst>
                                </p:cTn>
                              </p:par>
                            </p:childTnLst>
                          </p:cTn>
                        </p:par>
                        <p:par>
                          <p:cTn id="26" fill="hold" nodeType="afterGroup">
                            <p:stCondLst>
                              <p:cond delay="1000"/>
                            </p:stCondLst>
                            <p:childTnLst>
                              <p:par>
                                <p:cTn id="27" presetID="5" presetClass="entr" presetSubtype="10" fill="hold" grpId="0" nodeType="afterEffect">
                                  <p:stCondLst>
                                    <p:cond delay="0"/>
                                  </p:stCondLst>
                                  <p:childTnLst>
                                    <p:set>
                                      <p:cBhvr>
                                        <p:cTn id="28" dur="1" fill="hold">
                                          <p:stCondLst>
                                            <p:cond delay="0"/>
                                          </p:stCondLst>
                                        </p:cTn>
                                        <p:tgtEl>
                                          <p:spTgt spid="247877"/>
                                        </p:tgtEl>
                                        <p:attrNameLst>
                                          <p:attrName>style.visibility</p:attrName>
                                        </p:attrNameLst>
                                      </p:cBhvr>
                                      <p:to>
                                        <p:strVal val="visible"/>
                                      </p:to>
                                    </p:set>
                                    <p:animEffect transition="in" filter="checkerboard(across)">
                                      <p:cBhvr>
                                        <p:cTn id="29" dur="500"/>
                                        <p:tgtEl>
                                          <p:spTgt spid="247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77" grpId="0" animBg="1"/>
      <p:bldP spid="247878" grpId="0" animBg="1"/>
      <p:bldP spid="24787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1026"/>
          <p:cNvSpPr>
            <a:spLocks noGrp="1" noChangeArrowheads="1"/>
          </p:cNvSpPr>
          <p:nvPr>
            <p:ph type="title"/>
          </p:nvPr>
        </p:nvSpPr>
        <p:spPr>
          <a:xfrm>
            <a:off x="1066800" y="304800"/>
            <a:ext cx="7620000" cy="1431925"/>
          </a:xfrm>
        </p:spPr>
        <p:txBody>
          <a:bodyPr/>
          <a:lstStyle/>
          <a:p>
            <a:r>
              <a:rPr lang="ja-JP" altLang="en-US">
                <a:latin typeface="Times New Roman" panose="02020603050405020304" pitchFamily="18" charset="0"/>
              </a:rPr>
              <a:t>論理数学による主項選択の例</a:t>
            </a:r>
          </a:p>
        </p:txBody>
      </p:sp>
      <p:graphicFrame>
        <p:nvGraphicFramePr>
          <p:cNvPr id="358403" name="Object 1027"/>
          <p:cNvGraphicFramePr>
            <a:graphicFrameLocks noChangeAspect="1"/>
          </p:cNvGraphicFramePr>
          <p:nvPr/>
        </p:nvGraphicFramePr>
        <p:xfrm>
          <a:off x="914400" y="1600200"/>
          <a:ext cx="6748463" cy="723900"/>
        </p:xfrm>
        <a:graphic>
          <a:graphicData uri="http://schemas.openxmlformats.org/presentationml/2006/ole">
            <mc:AlternateContent xmlns:mc="http://schemas.openxmlformats.org/markup-compatibility/2006">
              <mc:Choice xmlns:v="urn:schemas-microsoft-com:vml" Requires="v">
                <p:oleObj spid="_x0000_s5126" name="数式" r:id="rId4" imgW="2982240" imgH="305280" progId="Equation.3">
                  <p:embed/>
                </p:oleObj>
              </mc:Choice>
              <mc:Fallback>
                <p:oleObj name="数式" r:id="rId4" imgW="2982240" imgH="305280" progId="Equation.3">
                  <p:embed/>
                  <p:pic>
                    <p:nvPicPr>
                      <p:cNvPr id="0" name="Picture 1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600200"/>
                        <a:ext cx="6748463"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51" name="Group 1075"/>
          <p:cNvGraphicFramePr>
            <a:graphicFrameLocks noGrp="1"/>
          </p:cNvGraphicFramePr>
          <p:nvPr/>
        </p:nvGraphicFramePr>
        <p:xfrm>
          <a:off x="381000" y="3200400"/>
          <a:ext cx="4876800" cy="2716213"/>
        </p:xfrm>
        <a:graphic>
          <a:graphicData uri="http://schemas.openxmlformats.org/drawingml/2006/table">
            <a:tbl>
              <a:tblPr/>
              <a:tblGrid>
                <a:gridCol w="976313">
                  <a:extLst>
                    <a:ext uri="{9D8B030D-6E8A-4147-A177-3AD203B41FA5}">
                      <a16:colId xmlns:a16="http://schemas.microsoft.com/office/drawing/2014/main" val="20000"/>
                    </a:ext>
                  </a:extLst>
                </a:gridCol>
                <a:gridCol w="974725">
                  <a:extLst>
                    <a:ext uri="{9D8B030D-6E8A-4147-A177-3AD203B41FA5}">
                      <a16:colId xmlns:a16="http://schemas.microsoft.com/office/drawing/2014/main" val="20001"/>
                    </a:ext>
                  </a:extLst>
                </a:gridCol>
                <a:gridCol w="974725">
                  <a:extLst>
                    <a:ext uri="{9D8B030D-6E8A-4147-A177-3AD203B41FA5}">
                      <a16:colId xmlns:a16="http://schemas.microsoft.com/office/drawing/2014/main" val="20002"/>
                    </a:ext>
                  </a:extLst>
                </a:gridCol>
                <a:gridCol w="974725">
                  <a:extLst>
                    <a:ext uri="{9D8B030D-6E8A-4147-A177-3AD203B41FA5}">
                      <a16:colId xmlns:a16="http://schemas.microsoft.com/office/drawing/2014/main" val="20003"/>
                    </a:ext>
                  </a:extLst>
                </a:gridCol>
                <a:gridCol w="976312">
                  <a:extLst>
                    <a:ext uri="{9D8B030D-6E8A-4147-A177-3AD203B41FA5}">
                      <a16:colId xmlns:a16="http://schemas.microsoft.com/office/drawing/2014/main" val="20004"/>
                    </a:ext>
                  </a:extLst>
                </a:gridCol>
              </a:tblGrid>
              <a:tr h="6524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3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3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3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3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08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08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24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58433" name="Object 1057"/>
          <p:cNvGraphicFramePr>
            <a:graphicFrameLocks noChangeAspect="1"/>
          </p:cNvGraphicFramePr>
          <p:nvPr/>
        </p:nvGraphicFramePr>
        <p:xfrm>
          <a:off x="609600" y="2286000"/>
          <a:ext cx="8234363" cy="762000"/>
        </p:xfrm>
        <a:graphic>
          <a:graphicData uri="http://schemas.openxmlformats.org/presentationml/2006/ole">
            <mc:AlternateContent xmlns:mc="http://schemas.openxmlformats.org/markup-compatibility/2006">
              <mc:Choice xmlns:v="urn:schemas-microsoft-com:vml" Requires="v">
                <p:oleObj spid="_x0000_s5127" name="数式" r:id="rId6" imgW="3642120" imgH="330840" progId="Equation.3">
                  <p:embed/>
                </p:oleObj>
              </mc:Choice>
              <mc:Fallback>
                <p:oleObj name="数式" r:id="rId6" imgW="3642120" imgH="330840" progId="Equation.3">
                  <p:embed/>
                  <p:pic>
                    <p:nvPicPr>
                      <p:cNvPr id="0" name="Picture 11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2286000"/>
                        <a:ext cx="8234363"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53" name="Object 1077"/>
          <p:cNvGraphicFramePr>
            <a:graphicFrameLocks noChangeAspect="1"/>
          </p:cNvGraphicFramePr>
          <p:nvPr/>
        </p:nvGraphicFramePr>
        <p:xfrm>
          <a:off x="1404938" y="5942013"/>
          <a:ext cx="6334125" cy="687387"/>
        </p:xfrm>
        <a:graphic>
          <a:graphicData uri="http://schemas.openxmlformats.org/presentationml/2006/ole">
            <mc:AlternateContent xmlns:mc="http://schemas.openxmlformats.org/markup-compatibility/2006">
              <mc:Choice xmlns:v="urn:schemas-microsoft-com:vml" Requires="v">
                <p:oleObj spid="_x0000_s5128" name="数式" r:id="rId8" imgW="2791800" imgH="292680" progId="Equation.3">
                  <p:embed/>
                </p:oleObj>
              </mc:Choice>
              <mc:Fallback>
                <p:oleObj name="数式" r:id="rId8" imgW="2791800" imgH="292680" progId="Equation.3">
                  <p:embed/>
                  <p:pic>
                    <p:nvPicPr>
                      <p:cNvPr id="0" name="Picture 11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04938" y="5942013"/>
                        <a:ext cx="6334125" cy="687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54" name="Object 1078"/>
          <p:cNvGraphicFramePr>
            <a:graphicFrameLocks noChangeAspect="1"/>
          </p:cNvGraphicFramePr>
          <p:nvPr/>
        </p:nvGraphicFramePr>
        <p:xfrm>
          <a:off x="5483225" y="3429000"/>
          <a:ext cx="3463925" cy="2054225"/>
        </p:xfrm>
        <a:graphic>
          <a:graphicData uri="http://schemas.openxmlformats.org/presentationml/2006/ole">
            <mc:AlternateContent xmlns:mc="http://schemas.openxmlformats.org/markup-compatibility/2006">
              <mc:Choice xmlns:v="urn:schemas-microsoft-com:vml" Requires="v">
                <p:oleObj spid="_x0000_s5129" name="数式" r:id="rId10" imgW="1522800" imgH="903240" progId="Equation.3">
                  <p:embed/>
                </p:oleObj>
              </mc:Choice>
              <mc:Fallback>
                <p:oleObj name="数式" r:id="rId10" imgW="1522800" imgH="903240" progId="Equation.3">
                  <p:embed/>
                  <p:pic>
                    <p:nvPicPr>
                      <p:cNvPr id="0" name="Picture 11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83225" y="3429000"/>
                        <a:ext cx="3463925" cy="205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58451"/>
                                        </p:tgtEl>
                                        <p:attrNameLst>
                                          <p:attrName>style.visibility</p:attrName>
                                        </p:attrNameLst>
                                      </p:cBhvr>
                                      <p:to>
                                        <p:strVal val="visible"/>
                                      </p:to>
                                    </p:set>
                                    <p:animEffect transition="in" filter="checkerboard(across)">
                                      <p:cBhvr>
                                        <p:cTn id="7" dur="500"/>
                                        <p:tgtEl>
                                          <p:spTgt spid="358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58453"/>
                                        </p:tgtEl>
                                        <p:attrNameLst>
                                          <p:attrName>style.visibility</p:attrName>
                                        </p:attrNameLst>
                                      </p:cBhvr>
                                      <p:to>
                                        <p:strVal val="visible"/>
                                      </p:to>
                                    </p:set>
                                    <p:animEffect transition="in" filter="checkerboard(across)">
                                      <p:cBhvr>
                                        <p:cTn id="12" dur="500"/>
                                        <p:tgtEl>
                                          <p:spTgt spid="358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5122"/>
          <p:cNvSpPr>
            <a:spLocks noGrp="1" noChangeArrowheads="1"/>
          </p:cNvSpPr>
          <p:nvPr>
            <p:ph type="title"/>
          </p:nvPr>
        </p:nvSpPr>
        <p:spPr>
          <a:xfrm>
            <a:off x="1066800" y="304800"/>
            <a:ext cx="7620000" cy="1431925"/>
          </a:xfrm>
        </p:spPr>
        <p:txBody>
          <a:bodyPr/>
          <a:lstStyle/>
          <a:p>
            <a:r>
              <a:rPr lang="ja-JP" altLang="en-US">
                <a:latin typeface="Times New Roman" panose="02020603050405020304" pitchFamily="18" charset="0"/>
              </a:rPr>
              <a:t>論理数学による主項選択の例</a:t>
            </a:r>
          </a:p>
        </p:txBody>
      </p:sp>
      <p:sp>
        <p:nvSpPr>
          <p:cNvPr id="357379" name="Text Box 5123"/>
          <p:cNvSpPr txBox="1">
            <a:spLocks noChangeArrowheads="1"/>
          </p:cNvSpPr>
          <p:nvPr/>
        </p:nvSpPr>
        <p:spPr bwMode="auto">
          <a:xfrm>
            <a:off x="914400" y="4354513"/>
            <a:ext cx="28654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i="1">
                <a:effectLst>
                  <a:outerShdw blurRad="38100" dist="38100" dir="2700000" algn="tl">
                    <a:srgbClr val="000000"/>
                  </a:outerShdw>
                </a:effectLst>
                <a:latin typeface="Times New Roman" panose="02020603050405020304" pitchFamily="18" charset="0"/>
              </a:rPr>
              <a:t>U</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1</a:t>
            </a:r>
            <a:r>
              <a:rPr lang="ja-JP" altLang="en-US"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2</a:t>
            </a:r>
            <a:r>
              <a:rPr lang="ja-JP" altLang="en-US"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3</a:t>
            </a:r>
            <a:r>
              <a:rPr lang="ja-JP" altLang="en-US"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S</a:t>
            </a:r>
            <a:r>
              <a:rPr lang="en-US" altLang="ja-JP" sz="3200" baseline="-25000">
                <a:effectLst>
                  <a:outerShdw blurRad="38100" dist="38100" dir="2700000" algn="tl">
                    <a:srgbClr val="000000"/>
                  </a:outerShdw>
                </a:effectLst>
                <a:latin typeface="Times New Roman" panose="02020603050405020304" pitchFamily="18" charset="0"/>
              </a:rPr>
              <a:t>4</a:t>
            </a:r>
          </a:p>
        </p:txBody>
      </p:sp>
      <p:sp>
        <p:nvSpPr>
          <p:cNvPr id="357380" name="Text Box 5124"/>
          <p:cNvSpPr txBox="1">
            <a:spLocks noChangeArrowheads="1"/>
          </p:cNvSpPr>
          <p:nvPr/>
        </p:nvSpPr>
        <p:spPr bwMode="auto">
          <a:xfrm>
            <a:off x="3886200" y="4354513"/>
            <a:ext cx="2959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p</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p</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q</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q</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r</a:t>
            </a:r>
            <a:r>
              <a:rPr lang="en-US" altLang="ja-JP" sz="2000">
                <a:effectLst>
                  <a:outerShdw blurRad="38100" dist="38100" dir="2700000" algn="tl">
                    <a:srgbClr val="000000"/>
                  </a:outerShdw>
                </a:effectLst>
                <a:latin typeface="Times New Roman" panose="02020603050405020304" pitchFamily="18" charset="0"/>
              </a:rPr>
              <a:t>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r</a:t>
            </a:r>
          </a:p>
        </p:txBody>
      </p:sp>
      <p:sp>
        <p:nvSpPr>
          <p:cNvPr id="357381" name="Text Box 5125"/>
          <p:cNvSpPr txBox="1">
            <a:spLocks noChangeArrowheads="1"/>
          </p:cNvSpPr>
          <p:nvPr/>
        </p:nvSpPr>
        <p:spPr bwMode="auto">
          <a:xfrm>
            <a:off x="3886200" y="4887913"/>
            <a:ext cx="939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p</a:t>
            </a:r>
            <a:r>
              <a:rPr lang="en-US" altLang="ja-JP" sz="20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r</a:t>
            </a:r>
          </a:p>
        </p:txBody>
      </p:sp>
      <p:sp>
        <p:nvSpPr>
          <p:cNvPr id="357382" name="Text Box 5126"/>
          <p:cNvSpPr txBox="1">
            <a:spLocks noChangeArrowheads="1"/>
          </p:cNvSpPr>
          <p:nvPr/>
        </p:nvSpPr>
        <p:spPr bwMode="auto">
          <a:xfrm>
            <a:off x="5257800" y="5105400"/>
            <a:ext cx="3424238" cy="116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effectLst>
                  <a:outerShdw blurRad="38100" dist="38100" dir="2700000" algn="tl">
                    <a:srgbClr val="000000"/>
                  </a:outerShdw>
                </a:effectLst>
                <a:latin typeface="Times New Roman" panose="02020603050405020304" pitchFamily="18" charset="0"/>
              </a:rPr>
              <a:t>論理積項</a:t>
            </a:r>
            <a:r>
              <a:rPr lang="en-US" altLang="ja-JP" sz="3200">
                <a:effectLst>
                  <a:outerShdw blurRad="38100" dist="38100" dir="2700000" algn="tl">
                    <a:srgbClr val="000000"/>
                  </a:outerShdw>
                </a:effectLst>
                <a:latin typeface="Times New Roman" panose="02020603050405020304" pitchFamily="18" charset="0"/>
              </a:rPr>
              <a:t>(</a:t>
            </a:r>
            <a:r>
              <a:rPr lang="ja-JP" altLang="en-US" sz="3200">
                <a:effectLst>
                  <a:outerShdw blurRad="38100" dist="38100" dir="2700000" algn="tl">
                    <a:srgbClr val="000000"/>
                  </a:outerShdw>
                </a:effectLst>
                <a:latin typeface="Times New Roman" panose="02020603050405020304" pitchFamily="18" charset="0"/>
              </a:rPr>
              <a:t>の</a:t>
            </a:r>
            <a:r>
              <a:rPr lang="en-US" altLang="ja-JP" sz="3200">
                <a:effectLst>
                  <a:outerShdw blurRad="38100" dist="38100" dir="2700000" algn="tl">
                    <a:srgbClr val="000000"/>
                  </a:outerShdw>
                </a:effectLst>
                <a:latin typeface="Times New Roman" panose="02020603050405020304" pitchFamily="18" charset="0"/>
              </a:rPr>
              <a:t>1</a:t>
            </a:r>
            <a:r>
              <a:rPr lang="ja-JP" altLang="en-US" sz="3200">
                <a:effectLst>
                  <a:outerShdw blurRad="38100" dist="38100" dir="2700000" algn="tl">
                    <a:srgbClr val="000000"/>
                  </a:outerShdw>
                </a:effectLst>
                <a:latin typeface="Times New Roman" panose="02020603050405020304" pitchFamily="18" charset="0"/>
              </a:rPr>
              <a:t>つ</a:t>
            </a:r>
            <a:r>
              <a:rPr lang="en-US" altLang="ja-JP" sz="3200">
                <a:effectLst>
                  <a:outerShdw blurRad="38100" dist="38100" dir="2700000" algn="tl">
                    <a:srgbClr val="000000"/>
                  </a:outerShdw>
                </a:effectLst>
                <a:latin typeface="Times New Roman" panose="02020603050405020304" pitchFamily="18" charset="0"/>
              </a:rPr>
              <a:t>)</a:t>
            </a:r>
            <a:r>
              <a:rPr lang="ja-JP" altLang="en-US" sz="3200">
                <a:effectLst>
                  <a:outerShdw blurRad="38100" dist="38100" dir="2700000" algn="tl">
                    <a:srgbClr val="000000"/>
                  </a:outerShdw>
                </a:effectLst>
                <a:latin typeface="Times New Roman" panose="02020603050405020304" pitchFamily="18" charset="0"/>
              </a:rPr>
              <a:t>を</a:t>
            </a:r>
          </a:p>
          <a:p>
            <a:r>
              <a:rPr lang="ja-JP" altLang="en-US" sz="3200">
                <a:effectLst>
                  <a:outerShdw blurRad="38100" dist="38100" dir="2700000" algn="tl">
                    <a:srgbClr val="000000"/>
                  </a:outerShdw>
                </a:effectLst>
                <a:latin typeface="Times New Roman" panose="02020603050405020304" pitchFamily="18" charset="0"/>
              </a:rPr>
              <a:t>論理和に変換</a:t>
            </a:r>
          </a:p>
        </p:txBody>
      </p:sp>
      <p:graphicFrame>
        <p:nvGraphicFramePr>
          <p:cNvPr id="357383" name="Object 5127"/>
          <p:cNvGraphicFramePr>
            <a:graphicFrameLocks noChangeAspect="1"/>
          </p:cNvGraphicFramePr>
          <p:nvPr/>
        </p:nvGraphicFramePr>
        <p:xfrm>
          <a:off x="914400" y="1600200"/>
          <a:ext cx="6748463" cy="723900"/>
        </p:xfrm>
        <a:graphic>
          <a:graphicData uri="http://schemas.openxmlformats.org/presentationml/2006/ole">
            <mc:AlternateContent xmlns:mc="http://schemas.openxmlformats.org/markup-compatibility/2006">
              <mc:Choice xmlns:v="urn:schemas-microsoft-com:vml" Requires="v">
                <p:oleObj spid="_x0000_s6151" name="数式" r:id="rId4" imgW="2982240" imgH="305280" progId="Equation.3">
                  <p:embed/>
                </p:oleObj>
              </mc:Choice>
              <mc:Fallback>
                <p:oleObj name="数式" r:id="rId4" imgW="2982240" imgH="305280" progId="Equation.3">
                  <p:embed/>
                  <p:pic>
                    <p:nvPicPr>
                      <p:cNvPr id="0" name="Picture 517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600200"/>
                        <a:ext cx="6748463"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384" name="Object 5128"/>
          <p:cNvGraphicFramePr>
            <a:graphicFrameLocks noChangeAspect="1"/>
          </p:cNvGraphicFramePr>
          <p:nvPr/>
        </p:nvGraphicFramePr>
        <p:xfrm>
          <a:off x="609600" y="2286000"/>
          <a:ext cx="6873875" cy="636588"/>
        </p:xfrm>
        <a:graphic>
          <a:graphicData uri="http://schemas.openxmlformats.org/presentationml/2006/ole">
            <mc:AlternateContent xmlns:mc="http://schemas.openxmlformats.org/markup-compatibility/2006">
              <mc:Choice xmlns:v="urn:schemas-microsoft-com:vml" Requires="v">
                <p:oleObj spid="_x0000_s6152" name="数式" r:id="rId6" imgW="3642120" imgH="330840" progId="Equation.3">
                  <p:embed/>
                </p:oleObj>
              </mc:Choice>
              <mc:Fallback>
                <p:oleObj name="数式" r:id="rId6" imgW="3642120" imgH="330840" progId="Equation.3">
                  <p:embed/>
                  <p:pic>
                    <p:nvPicPr>
                      <p:cNvPr id="0" name="Picture 517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2286000"/>
                        <a:ext cx="6873875"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385" name="Object 5129"/>
          <p:cNvGraphicFramePr>
            <a:graphicFrameLocks noChangeAspect="1"/>
          </p:cNvGraphicFramePr>
          <p:nvPr/>
        </p:nvGraphicFramePr>
        <p:xfrm>
          <a:off x="609600" y="2895600"/>
          <a:ext cx="8310563" cy="636588"/>
        </p:xfrm>
        <a:graphic>
          <a:graphicData uri="http://schemas.openxmlformats.org/presentationml/2006/ole">
            <mc:AlternateContent xmlns:mc="http://schemas.openxmlformats.org/markup-compatibility/2006">
              <mc:Choice xmlns:v="urn:schemas-microsoft-com:vml" Requires="v">
                <p:oleObj spid="_x0000_s6153" name="数式" r:id="rId8" imgW="4403520" imgH="330840" progId="Equation.3">
                  <p:embed/>
                </p:oleObj>
              </mc:Choice>
              <mc:Fallback>
                <p:oleObj name="数式" r:id="rId8" imgW="4403520" imgH="330840" progId="Equation.3">
                  <p:embed/>
                  <p:pic>
                    <p:nvPicPr>
                      <p:cNvPr id="0" name="Picture 517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2895600"/>
                        <a:ext cx="8310563"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386" name="Object 5130"/>
          <p:cNvGraphicFramePr>
            <a:graphicFrameLocks noChangeAspect="1"/>
          </p:cNvGraphicFramePr>
          <p:nvPr/>
        </p:nvGraphicFramePr>
        <p:xfrm>
          <a:off x="609600" y="3581400"/>
          <a:ext cx="6334125" cy="687388"/>
        </p:xfrm>
        <a:graphic>
          <a:graphicData uri="http://schemas.openxmlformats.org/presentationml/2006/ole">
            <mc:AlternateContent xmlns:mc="http://schemas.openxmlformats.org/markup-compatibility/2006">
              <mc:Choice xmlns:v="urn:schemas-microsoft-com:vml" Requires="v">
                <p:oleObj spid="_x0000_s6154" name="数式" r:id="rId10" imgW="2791800" imgH="292680" progId="Equation.3">
                  <p:embed/>
                </p:oleObj>
              </mc:Choice>
              <mc:Fallback>
                <p:oleObj name="数式" r:id="rId10" imgW="2791800" imgH="292680" progId="Equation.3">
                  <p:embed/>
                  <p:pic>
                    <p:nvPicPr>
                      <p:cNvPr id="0" name="Picture 518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 y="3581400"/>
                        <a:ext cx="6334125"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387" name="Object 5131"/>
          <p:cNvGraphicFramePr>
            <a:graphicFrameLocks noChangeAspect="1"/>
          </p:cNvGraphicFramePr>
          <p:nvPr/>
        </p:nvGraphicFramePr>
        <p:xfrm>
          <a:off x="762000" y="5638800"/>
          <a:ext cx="4156075" cy="762000"/>
        </p:xfrm>
        <a:graphic>
          <a:graphicData uri="http://schemas.openxmlformats.org/presentationml/2006/ole">
            <mc:AlternateContent xmlns:mc="http://schemas.openxmlformats.org/markup-compatibility/2006">
              <mc:Choice xmlns:v="urn:schemas-microsoft-com:vml" Requires="v">
                <p:oleObj spid="_x0000_s6155" name="数式" r:id="rId12" imgW="1827360" imgH="330840" progId="Equation.3">
                  <p:embed/>
                </p:oleObj>
              </mc:Choice>
              <mc:Fallback>
                <p:oleObj name="数式" r:id="rId12" imgW="1827360" imgH="330840" progId="Equation.3">
                  <p:embed/>
                  <p:pic>
                    <p:nvPicPr>
                      <p:cNvPr id="0" name="Picture 518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0" y="5638800"/>
                        <a:ext cx="415607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57386"/>
                                        </p:tgtEl>
                                        <p:attrNameLst>
                                          <p:attrName>style.visibility</p:attrName>
                                        </p:attrNameLst>
                                      </p:cBhvr>
                                      <p:to>
                                        <p:strVal val="visible"/>
                                      </p:to>
                                    </p:set>
                                    <p:animEffect transition="in" filter="checkerboard(across)">
                                      <p:cBhvr>
                                        <p:cTn id="7" dur="500"/>
                                        <p:tgtEl>
                                          <p:spTgt spid="357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7379"/>
                                        </p:tgtEl>
                                        <p:attrNameLst>
                                          <p:attrName>style.visibility</p:attrName>
                                        </p:attrNameLst>
                                      </p:cBhvr>
                                      <p:to>
                                        <p:strVal val="visible"/>
                                      </p:to>
                                    </p:set>
                                    <p:animEffect transition="in" filter="checkerboard(across)">
                                      <p:cBhvr>
                                        <p:cTn id="12" dur="500"/>
                                        <p:tgtEl>
                                          <p:spTgt spid="3573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7380"/>
                                        </p:tgtEl>
                                        <p:attrNameLst>
                                          <p:attrName>style.visibility</p:attrName>
                                        </p:attrNameLst>
                                      </p:cBhvr>
                                      <p:to>
                                        <p:strVal val="visible"/>
                                      </p:to>
                                    </p:set>
                                    <p:animEffect transition="in" filter="checkerboard(across)">
                                      <p:cBhvr>
                                        <p:cTn id="17" dur="500"/>
                                        <p:tgtEl>
                                          <p:spTgt spid="3573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57381"/>
                                        </p:tgtEl>
                                        <p:attrNameLst>
                                          <p:attrName>style.visibility</p:attrName>
                                        </p:attrNameLst>
                                      </p:cBhvr>
                                      <p:to>
                                        <p:strVal val="visible"/>
                                      </p:to>
                                    </p:set>
                                    <p:animEffect transition="in" filter="checkerboard(across)">
                                      <p:cBhvr>
                                        <p:cTn id="22" dur="500"/>
                                        <p:tgtEl>
                                          <p:spTgt spid="3573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57382"/>
                                        </p:tgtEl>
                                        <p:attrNameLst>
                                          <p:attrName>style.visibility</p:attrName>
                                        </p:attrNameLst>
                                      </p:cBhvr>
                                      <p:to>
                                        <p:strVal val="visible"/>
                                      </p:to>
                                    </p:set>
                                    <p:animEffect transition="in" filter="checkerboard(across)">
                                      <p:cBhvr>
                                        <p:cTn id="27" dur="500"/>
                                        <p:tgtEl>
                                          <p:spTgt spid="3573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57387"/>
                                        </p:tgtEl>
                                        <p:attrNameLst>
                                          <p:attrName>style.visibility</p:attrName>
                                        </p:attrNameLst>
                                      </p:cBhvr>
                                      <p:to>
                                        <p:strVal val="visible"/>
                                      </p:to>
                                    </p:set>
                                    <p:animEffect transition="in" filter="checkerboard(across)">
                                      <p:cBhvr>
                                        <p:cTn id="32" dur="500"/>
                                        <p:tgtEl>
                                          <p:spTgt spid="357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autoUpdateAnimBg="0"/>
      <p:bldP spid="357380" grpId="0" autoUpdateAnimBg="0"/>
      <p:bldP spid="357381" grpId="0" autoUpdateAnimBg="0"/>
      <p:bldP spid="35738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1066800" y="304800"/>
            <a:ext cx="7543800" cy="914400"/>
          </a:xfrm>
        </p:spPr>
        <p:txBody>
          <a:bodyPr/>
          <a:lstStyle/>
          <a:p>
            <a:r>
              <a:rPr lang="ja-JP" altLang="en-US" dirty="0">
                <a:latin typeface="Times New Roman" panose="02020603050405020304" pitchFamily="18" charset="0"/>
              </a:rPr>
              <a:t>例題　</a:t>
            </a:r>
          </a:p>
        </p:txBody>
      </p:sp>
      <p:grpSp>
        <p:nvGrpSpPr>
          <p:cNvPr id="261125" name="Group 5"/>
          <p:cNvGrpSpPr>
            <a:grpSpLocks/>
          </p:cNvGrpSpPr>
          <p:nvPr/>
        </p:nvGrpSpPr>
        <p:grpSpPr bwMode="auto">
          <a:xfrm>
            <a:off x="609600" y="2895600"/>
            <a:ext cx="7467600" cy="3152775"/>
            <a:chOff x="384" y="2214"/>
            <a:chExt cx="4704" cy="1986"/>
          </a:xfrm>
        </p:grpSpPr>
        <p:sp>
          <p:nvSpPr>
            <p:cNvPr id="261126" name="Rectangle 6"/>
            <p:cNvSpPr>
              <a:spLocks noChangeArrowheads="1"/>
            </p:cNvSpPr>
            <p:nvPr/>
          </p:nvSpPr>
          <p:spPr bwMode="auto">
            <a:xfrm>
              <a:off x="2390"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20</a:t>
              </a:r>
            </a:p>
          </p:txBody>
        </p:sp>
        <p:sp>
          <p:nvSpPr>
            <p:cNvPr id="261127" name="Rectangle 7"/>
            <p:cNvSpPr>
              <a:spLocks noChangeArrowheads="1"/>
            </p:cNvSpPr>
            <p:nvPr/>
          </p:nvSpPr>
          <p:spPr bwMode="auto">
            <a:xfrm>
              <a:off x="1949" y="3874"/>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28" name="Rectangle 8"/>
            <p:cNvSpPr>
              <a:spLocks noChangeArrowheads="1"/>
            </p:cNvSpPr>
            <p:nvPr/>
          </p:nvSpPr>
          <p:spPr bwMode="auto">
            <a:xfrm>
              <a:off x="1507"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29" name="Rectangle 9"/>
            <p:cNvSpPr>
              <a:spLocks noChangeArrowheads="1"/>
            </p:cNvSpPr>
            <p:nvPr/>
          </p:nvSpPr>
          <p:spPr bwMode="auto">
            <a:xfrm>
              <a:off x="1066" y="3874"/>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4</a:t>
              </a:r>
            </a:p>
          </p:txBody>
        </p:sp>
        <p:sp>
          <p:nvSpPr>
            <p:cNvPr id="261130" name="Rectangle 10"/>
            <p:cNvSpPr>
              <a:spLocks noChangeArrowheads="1"/>
            </p:cNvSpPr>
            <p:nvPr/>
          </p:nvSpPr>
          <p:spPr bwMode="auto">
            <a:xfrm>
              <a:off x="624"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61131" name="Rectangle 11"/>
            <p:cNvSpPr>
              <a:spLocks noChangeArrowheads="1"/>
            </p:cNvSpPr>
            <p:nvPr/>
          </p:nvSpPr>
          <p:spPr bwMode="auto">
            <a:xfrm>
              <a:off x="2390"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32" name="Rectangle 12"/>
            <p:cNvSpPr>
              <a:spLocks noChangeArrowheads="1"/>
            </p:cNvSpPr>
            <p:nvPr/>
          </p:nvSpPr>
          <p:spPr bwMode="auto">
            <a:xfrm>
              <a:off x="1949" y="3548"/>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30</a:t>
              </a:r>
            </a:p>
          </p:txBody>
        </p:sp>
        <p:sp>
          <p:nvSpPr>
            <p:cNvPr id="261133" name="Rectangle 13"/>
            <p:cNvSpPr>
              <a:spLocks noChangeArrowheads="1"/>
            </p:cNvSpPr>
            <p:nvPr/>
          </p:nvSpPr>
          <p:spPr bwMode="auto">
            <a:xfrm>
              <a:off x="1507"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34" name="Rectangle 14"/>
            <p:cNvSpPr>
              <a:spLocks noChangeArrowheads="1"/>
            </p:cNvSpPr>
            <p:nvPr/>
          </p:nvSpPr>
          <p:spPr bwMode="auto">
            <a:xfrm>
              <a:off x="1066" y="3548"/>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35" name="Rectangle 15"/>
            <p:cNvSpPr>
              <a:spLocks noChangeArrowheads="1"/>
            </p:cNvSpPr>
            <p:nvPr/>
          </p:nvSpPr>
          <p:spPr bwMode="auto">
            <a:xfrm>
              <a:off x="624"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61136" name="Rectangle 16"/>
            <p:cNvSpPr>
              <a:spLocks noChangeArrowheads="1"/>
            </p:cNvSpPr>
            <p:nvPr/>
          </p:nvSpPr>
          <p:spPr bwMode="auto">
            <a:xfrm>
              <a:off x="2390"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18</a:t>
              </a:r>
            </a:p>
          </p:txBody>
        </p:sp>
        <p:sp>
          <p:nvSpPr>
            <p:cNvPr id="261137" name="Rectangle 17"/>
            <p:cNvSpPr>
              <a:spLocks noChangeArrowheads="1"/>
            </p:cNvSpPr>
            <p:nvPr/>
          </p:nvSpPr>
          <p:spPr bwMode="auto">
            <a:xfrm>
              <a:off x="1949" y="3222"/>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26</a:t>
              </a:r>
            </a:p>
          </p:txBody>
        </p:sp>
        <p:sp>
          <p:nvSpPr>
            <p:cNvPr id="261138" name="Rectangle 18"/>
            <p:cNvSpPr>
              <a:spLocks noChangeArrowheads="1"/>
            </p:cNvSpPr>
            <p:nvPr/>
          </p:nvSpPr>
          <p:spPr bwMode="auto">
            <a:xfrm>
              <a:off x="1507"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10</a:t>
              </a:r>
            </a:p>
          </p:txBody>
        </p:sp>
        <p:sp>
          <p:nvSpPr>
            <p:cNvPr id="261139" name="Rectangle 19"/>
            <p:cNvSpPr>
              <a:spLocks noChangeArrowheads="1"/>
            </p:cNvSpPr>
            <p:nvPr/>
          </p:nvSpPr>
          <p:spPr bwMode="auto">
            <a:xfrm>
              <a:off x="1066" y="3222"/>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2</a:t>
              </a:r>
            </a:p>
          </p:txBody>
        </p:sp>
        <p:sp>
          <p:nvSpPr>
            <p:cNvPr id="261140" name="Rectangle 20"/>
            <p:cNvSpPr>
              <a:spLocks noChangeArrowheads="1"/>
            </p:cNvSpPr>
            <p:nvPr/>
          </p:nvSpPr>
          <p:spPr bwMode="auto">
            <a:xfrm>
              <a:off x="624"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61141" name="Rectangle 21"/>
            <p:cNvSpPr>
              <a:spLocks noChangeArrowheads="1"/>
            </p:cNvSpPr>
            <p:nvPr/>
          </p:nvSpPr>
          <p:spPr bwMode="auto">
            <a:xfrm>
              <a:off x="2390"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16</a:t>
              </a:r>
            </a:p>
          </p:txBody>
        </p:sp>
        <p:sp>
          <p:nvSpPr>
            <p:cNvPr id="261142" name="Rectangle 22"/>
            <p:cNvSpPr>
              <a:spLocks noChangeArrowheads="1"/>
            </p:cNvSpPr>
            <p:nvPr/>
          </p:nvSpPr>
          <p:spPr bwMode="auto">
            <a:xfrm>
              <a:off x="1949" y="2896"/>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43" name="Rectangle 23"/>
            <p:cNvSpPr>
              <a:spLocks noChangeArrowheads="1"/>
            </p:cNvSpPr>
            <p:nvPr/>
          </p:nvSpPr>
          <p:spPr bwMode="auto">
            <a:xfrm>
              <a:off x="1507"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8</a:t>
              </a:r>
            </a:p>
          </p:txBody>
        </p:sp>
        <p:sp>
          <p:nvSpPr>
            <p:cNvPr id="261144" name="Rectangle 24"/>
            <p:cNvSpPr>
              <a:spLocks noChangeArrowheads="1"/>
            </p:cNvSpPr>
            <p:nvPr/>
          </p:nvSpPr>
          <p:spPr bwMode="auto">
            <a:xfrm>
              <a:off x="1066" y="2896"/>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p>
          </p:txBody>
        </p:sp>
        <p:sp>
          <p:nvSpPr>
            <p:cNvPr id="261145" name="Rectangle 25"/>
            <p:cNvSpPr>
              <a:spLocks noChangeArrowheads="1"/>
            </p:cNvSpPr>
            <p:nvPr/>
          </p:nvSpPr>
          <p:spPr bwMode="auto">
            <a:xfrm>
              <a:off x="624"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61146" name="Rectangle 26"/>
            <p:cNvSpPr>
              <a:spLocks noChangeArrowheads="1"/>
            </p:cNvSpPr>
            <p:nvPr/>
          </p:nvSpPr>
          <p:spPr bwMode="auto">
            <a:xfrm>
              <a:off x="2390"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61147" name="Rectangle 27"/>
            <p:cNvSpPr>
              <a:spLocks noChangeArrowheads="1"/>
            </p:cNvSpPr>
            <p:nvPr/>
          </p:nvSpPr>
          <p:spPr bwMode="auto">
            <a:xfrm>
              <a:off x="1949" y="2544"/>
              <a:ext cx="441"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61148" name="Rectangle 28"/>
            <p:cNvSpPr>
              <a:spLocks noChangeArrowheads="1"/>
            </p:cNvSpPr>
            <p:nvPr/>
          </p:nvSpPr>
          <p:spPr bwMode="auto">
            <a:xfrm>
              <a:off x="1507"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1 </a:t>
              </a:r>
            </a:p>
          </p:txBody>
        </p:sp>
        <p:sp>
          <p:nvSpPr>
            <p:cNvPr id="261149" name="Rectangle 29"/>
            <p:cNvSpPr>
              <a:spLocks noChangeArrowheads="1"/>
            </p:cNvSpPr>
            <p:nvPr/>
          </p:nvSpPr>
          <p:spPr bwMode="auto">
            <a:xfrm>
              <a:off x="1066" y="2544"/>
              <a:ext cx="441"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61150" name="Rectangle 30"/>
            <p:cNvSpPr>
              <a:spLocks noChangeArrowheads="1"/>
            </p:cNvSpPr>
            <p:nvPr/>
          </p:nvSpPr>
          <p:spPr bwMode="auto">
            <a:xfrm>
              <a:off x="624"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sz="1400" i="1">
                  <a:latin typeface="Times New Roman" panose="02020603050405020304" pitchFamily="18" charset="0"/>
                </a:rPr>
                <a:t>A B</a:t>
              </a:r>
            </a:p>
            <a:p>
              <a:pPr>
                <a:buFont typeface="Wingdings" panose="05000000000000000000" pitchFamily="2" charset="2"/>
                <a:buNone/>
              </a:pPr>
              <a:r>
                <a:rPr lang="en-US" altLang="ja-JP" sz="1400" i="1">
                  <a:latin typeface="Times New Roman" panose="02020603050405020304" pitchFamily="18" charset="0"/>
                </a:rPr>
                <a:t>C D</a:t>
              </a:r>
            </a:p>
          </p:txBody>
        </p:sp>
        <p:sp>
          <p:nvSpPr>
            <p:cNvPr id="261151" name="Line 31"/>
            <p:cNvSpPr>
              <a:spLocks noChangeShapeType="1"/>
            </p:cNvSpPr>
            <p:nvPr/>
          </p:nvSpPr>
          <p:spPr bwMode="auto">
            <a:xfrm>
              <a:off x="624" y="2544"/>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52" name="Line 32"/>
            <p:cNvSpPr>
              <a:spLocks noChangeShapeType="1"/>
            </p:cNvSpPr>
            <p:nvPr/>
          </p:nvSpPr>
          <p:spPr bwMode="auto">
            <a:xfrm>
              <a:off x="624" y="2896"/>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53" name="Line 33"/>
            <p:cNvSpPr>
              <a:spLocks noChangeShapeType="1"/>
            </p:cNvSpPr>
            <p:nvPr/>
          </p:nvSpPr>
          <p:spPr bwMode="auto">
            <a:xfrm>
              <a:off x="624" y="3222"/>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54" name="Line 34"/>
            <p:cNvSpPr>
              <a:spLocks noChangeShapeType="1"/>
            </p:cNvSpPr>
            <p:nvPr/>
          </p:nvSpPr>
          <p:spPr bwMode="auto">
            <a:xfrm>
              <a:off x="624" y="3548"/>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55" name="Line 35"/>
            <p:cNvSpPr>
              <a:spLocks noChangeShapeType="1"/>
            </p:cNvSpPr>
            <p:nvPr/>
          </p:nvSpPr>
          <p:spPr bwMode="auto">
            <a:xfrm>
              <a:off x="624" y="3874"/>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56" name="Line 36"/>
            <p:cNvSpPr>
              <a:spLocks noChangeShapeType="1"/>
            </p:cNvSpPr>
            <p:nvPr/>
          </p:nvSpPr>
          <p:spPr bwMode="auto">
            <a:xfrm>
              <a:off x="624" y="4200"/>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57" name="Line 37"/>
            <p:cNvSpPr>
              <a:spLocks noChangeShapeType="1"/>
            </p:cNvSpPr>
            <p:nvPr/>
          </p:nvSpPr>
          <p:spPr bwMode="auto">
            <a:xfrm>
              <a:off x="624" y="2544"/>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58" name="Line 38"/>
            <p:cNvSpPr>
              <a:spLocks noChangeShapeType="1"/>
            </p:cNvSpPr>
            <p:nvPr/>
          </p:nvSpPr>
          <p:spPr bwMode="auto">
            <a:xfrm>
              <a:off x="1066"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59" name="Line 39"/>
            <p:cNvSpPr>
              <a:spLocks noChangeShapeType="1"/>
            </p:cNvSpPr>
            <p:nvPr/>
          </p:nvSpPr>
          <p:spPr bwMode="auto">
            <a:xfrm>
              <a:off x="1507"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60" name="Line 40"/>
            <p:cNvSpPr>
              <a:spLocks noChangeShapeType="1"/>
            </p:cNvSpPr>
            <p:nvPr/>
          </p:nvSpPr>
          <p:spPr bwMode="auto">
            <a:xfrm>
              <a:off x="1949"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61" name="Line 41"/>
            <p:cNvSpPr>
              <a:spLocks noChangeShapeType="1"/>
            </p:cNvSpPr>
            <p:nvPr/>
          </p:nvSpPr>
          <p:spPr bwMode="auto">
            <a:xfrm>
              <a:off x="2390"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62" name="Line 42"/>
            <p:cNvSpPr>
              <a:spLocks noChangeShapeType="1"/>
            </p:cNvSpPr>
            <p:nvPr/>
          </p:nvSpPr>
          <p:spPr bwMode="auto">
            <a:xfrm>
              <a:off x="2832" y="2544"/>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63" name="Text Box 43"/>
            <p:cNvSpPr txBox="1">
              <a:spLocks noChangeArrowheads="1"/>
            </p:cNvSpPr>
            <p:nvPr/>
          </p:nvSpPr>
          <p:spPr bwMode="auto">
            <a:xfrm>
              <a:off x="384" y="2214"/>
              <a:ext cx="25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E</a:t>
              </a:r>
            </a:p>
          </p:txBody>
        </p:sp>
        <p:sp>
          <p:nvSpPr>
            <p:cNvPr id="261164" name="Text Box 44"/>
            <p:cNvSpPr txBox="1">
              <a:spLocks noChangeArrowheads="1"/>
            </p:cNvSpPr>
            <p:nvPr/>
          </p:nvSpPr>
          <p:spPr bwMode="auto">
            <a:xfrm>
              <a:off x="1632" y="2214"/>
              <a:ext cx="2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0</a:t>
              </a:r>
            </a:p>
          </p:txBody>
        </p:sp>
        <p:sp>
          <p:nvSpPr>
            <p:cNvPr id="261165" name="Line 45"/>
            <p:cNvSpPr>
              <a:spLocks noChangeShapeType="1"/>
            </p:cNvSpPr>
            <p:nvPr/>
          </p:nvSpPr>
          <p:spPr bwMode="auto">
            <a:xfrm flipH="1" flipV="1">
              <a:off x="624" y="2544"/>
              <a:ext cx="432"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66" name="Rectangle 46"/>
            <p:cNvSpPr>
              <a:spLocks noChangeArrowheads="1"/>
            </p:cNvSpPr>
            <p:nvPr/>
          </p:nvSpPr>
          <p:spPr bwMode="auto">
            <a:xfrm>
              <a:off x="4646"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21</a:t>
              </a:r>
            </a:p>
          </p:txBody>
        </p:sp>
        <p:sp>
          <p:nvSpPr>
            <p:cNvPr id="261167" name="Rectangle 47"/>
            <p:cNvSpPr>
              <a:spLocks noChangeArrowheads="1"/>
            </p:cNvSpPr>
            <p:nvPr/>
          </p:nvSpPr>
          <p:spPr bwMode="auto">
            <a:xfrm>
              <a:off x="4205" y="3874"/>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68" name="Rectangle 48"/>
            <p:cNvSpPr>
              <a:spLocks noChangeArrowheads="1"/>
            </p:cNvSpPr>
            <p:nvPr/>
          </p:nvSpPr>
          <p:spPr bwMode="auto">
            <a:xfrm>
              <a:off x="3763"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69" name="Rectangle 49"/>
            <p:cNvSpPr>
              <a:spLocks noChangeArrowheads="1"/>
            </p:cNvSpPr>
            <p:nvPr/>
          </p:nvSpPr>
          <p:spPr bwMode="auto">
            <a:xfrm>
              <a:off x="3322" y="3874"/>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5</a:t>
              </a:r>
            </a:p>
          </p:txBody>
        </p:sp>
        <p:sp>
          <p:nvSpPr>
            <p:cNvPr id="261170" name="Rectangle 50"/>
            <p:cNvSpPr>
              <a:spLocks noChangeArrowheads="1"/>
            </p:cNvSpPr>
            <p:nvPr/>
          </p:nvSpPr>
          <p:spPr bwMode="auto">
            <a:xfrm>
              <a:off x="2880"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61171" name="Rectangle 51"/>
            <p:cNvSpPr>
              <a:spLocks noChangeArrowheads="1"/>
            </p:cNvSpPr>
            <p:nvPr/>
          </p:nvSpPr>
          <p:spPr bwMode="auto">
            <a:xfrm>
              <a:off x="4646"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72" name="Rectangle 52"/>
            <p:cNvSpPr>
              <a:spLocks noChangeArrowheads="1"/>
            </p:cNvSpPr>
            <p:nvPr/>
          </p:nvSpPr>
          <p:spPr bwMode="auto">
            <a:xfrm>
              <a:off x="4205" y="3548"/>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73" name="Rectangle 53"/>
            <p:cNvSpPr>
              <a:spLocks noChangeArrowheads="1"/>
            </p:cNvSpPr>
            <p:nvPr/>
          </p:nvSpPr>
          <p:spPr bwMode="auto">
            <a:xfrm>
              <a:off x="3763"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74" name="Rectangle 54"/>
            <p:cNvSpPr>
              <a:spLocks noChangeArrowheads="1"/>
            </p:cNvSpPr>
            <p:nvPr/>
          </p:nvSpPr>
          <p:spPr bwMode="auto">
            <a:xfrm>
              <a:off x="3322" y="3548"/>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75" name="Rectangle 55"/>
            <p:cNvSpPr>
              <a:spLocks noChangeArrowheads="1"/>
            </p:cNvSpPr>
            <p:nvPr/>
          </p:nvSpPr>
          <p:spPr bwMode="auto">
            <a:xfrm>
              <a:off x="2880"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61176" name="Rectangle 56"/>
            <p:cNvSpPr>
              <a:spLocks noChangeArrowheads="1"/>
            </p:cNvSpPr>
            <p:nvPr/>
          </p:nvSpPr>
          <p:spPr bwMode="auto">
            <a:xfrm>
              <a:off x="4646"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77" name="Rectangle 57"/>
            <p:cNvSpPr>
              <a:spLocks noChangeArrowheads="1"/>
            </p:cNvSpPr>
            <p:nvPr/>
          </p:nvSpPr>
          <p:spPr bwMode="auto">
            <a:xfrm>
              <a:off x="4205" y="3222"/>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78" name="Rectangle 58"/>
            <p:cNvSpPr>
              <a:spLocks noChangeArrowheads="1"/>
            </p:cNvSpPr>
            <p:nvPr/>
          </p:nvSpPr>
          <p:spPr bwMode="auto">
            <a:xfrm>
              <a:off x="3763"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11</a:t>
              </a:r>
            </a:p>
          </p:txBody>
        </p:sp>
        <p:sp>
          <p:nvSpPr>
            <p:cNvPr id="261179" name="Rectangle 59"/>
            <p:cNvSpPr>
              <a:spLocks noChangeArrowheads="1"/>
            </p:cNvSpPr>
            <p:nvPr/>
          </p:nvSpPr>
          <p:spPr bwMode="auto">
            <a:xfrm>
              <a:off x="3322" y="3222"/>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80" name="Rectangle 60"/>
            <p:cNvSpPr>
              <a:spLocks noChangeArrowheads="1"/>
            </p:cNvSpPr>
            <p:nvPr/>
          </p:nvSpPr>
          <p:spPr bwMode="auto">
            <a:xfrm>
              <a:off x="2880"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61181" name="Rectangle 61"/>
            <p:cNvSpPr>
              <a:spLocks noChangeArrowheads="1"/>
            </p:cNvSpPr>
            <p:nvPr/>
          </p:nvSpPr>
          <p:spPr bwMode="auto">
            <a:xfrm>
              <a:off x="4646"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17</a:t>
              </a:r>
            </a:p>
          </p:txBody>
        </p:sp>
        <p:sp>
          <p:nvSpPr>
            <p:cNvPr id="261182" name="Rectangle 62"/>
            <p:cNvSpPr>
              <a:spLocks noChangeArrowheads="1"/>
            </p:cNvSpPr>
            <p:nvPr/>
          </p:nvSpPr>
          <p:spPr bwMode="auto">
            <a:xfrm>
              <a:off x="4205" y="2896"/>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83" name="Rectangle 63"/>
            <p:cNvSpPr>
              <a:spLocks noChangeArrowheads="1"/>
            </p:cNvSpPr>
            <p:nvPr/>
          </p:nvSpPr>
          <p:spPr bwMode="auto">
            <a:xfrm>
              <a:off x="3763"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9</a:t>
              </a:r>
            </a:p>
          </p:txBody>
        </p:sp>
        <p:sp>
          <p:nvSpPr>
            <p:cNvPr id="261184" name="Rectangle 64"/>
            <p:cNvSpPr>
              <a:spLocks noChangeArrowheads="1"/>
            </p:cNvSpPr>
            <p:nvPr/>
          </p:nvSpPr>
          <p:spPr bwMode="auto">
            <a:xfrm>
              <a:off x="3322" y="2896"/>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61185" name="Rectangle 65"/>
            <p:cNvSpPr>
              <a:spLocks noChangeArrowheads="1"/>
            </p:cNvSpPr>
            <p:nvPr/>
          </p:nvSpPr>
          <p:spPr bwMode="auto">
            <a:xfrm>
              <a:off x="2880"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61186" name="Rectangle 66"/>
            <p:cNvSpPr>
              <a:spLocks noChangeArrowheads="1"/>
            </p:cNvSpPr>
            <p:nvPr/>
          </p:nvSpPr>
          <p:spPr bwMode="auto">
            <a:xfrm>
              <a:off x="4646"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61187" name="Rectangle 67"/>
            <p:cNvSpPr>
              <a:spLocks noChangeArrowheads="1"/>
            </p:cNvSpPr>
            <p:nvPr/>
          </p:nvSpPr>
          <p:spPr bwMode="auto">
            <a:xfrm>
              <a:off x="4205" y="2544"/>
              <a:ext cx="441"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61188" name="Rectangle 68"/>
            <p:cNvSpPr>
              <a:spLocks noChangeArrowheads="1"/>
            </p:cNvSpPr>
            <p:nvPr/>
          </p:nvSpPr>
          <p:spPr bwMode="auto">
            <a:xfrm>
              <a:off x="3763"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1 </a:t>
              </a:r>
            </a:p>
          </p:txBody>
        </p:sp>
        <p:sp>
          <p:nvSpPr>
            <p:cNvPr id="261189" name="Rectangle 69"/>
            <p:cNvSpPr>
              <a:spLocks noChangeArrowheads="1"/>
            </p:cNvSpPr>
            <p:nvPr/>
          </p:nvSpPr>
          <p:spPr bwMode="auto">
            <a:xfrm>
              <a:off x="3322" y="2544"/>
              <a:ext cx="441"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61190" name="Rectangle 70"/>
            <p:cNvSpPr>
              <a:spLocks noChangeArrowheads="1"/>
            </p:cNvSpPr>
            <p:nvPr/>
          </p:nvSpPr>
          <p:spPr bwMode="auto">
            <a:xfrm>
              <a:off x="2880"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sz="1400" i="1">
                  <a:latin typeface="Times New Roman" panose="02020603050405020304" pitchFamily="18" charset="0"/>
                </a:rPr>
                <a:t>A B</a:t>
              </a:r>
            </a:p>
            <a:p>
              <a:pPr>
                <a:buFont typeface="Wingdings" panose="05000000000000000000" pitchFamily="2" charset="2"/>
                <a:buNone/>
              </a:pPr>
              <a:r>
                <a:rPr lang="en-US" altLang="ja-JP" sz="1400" i="1">
                  <a:latin typeface="Times New Roman" panose="02020603050405020304" pitchFamily="18" charset="0"/>
                </a:rPr>
                <a:t>C D</a:t>
              </a:r>
            </a:p>
          </p:txBody>
        </p:sp>
        <p:sp>
          <p:nvSpPr>
            <p:cNvPr id="261191" name="Line 71"/>
            <p:cNvSpPr>
              <a:spLocks noChangeShapeType="1"/>
            </p:cNvSpPr>
            <p:nvPr/>
          </p:nvSpPr>
          <p:spPr bwMode="auto">
            <a:xfrm>
              <a:off x="2880" y="2544"/>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92" name="Line 72"/>
            <p:cNvSpPr>
              <a:spLocks noChangeShapeType="1"/>
            </p:cNvSpPr>
            <p:nvPr/>
          </p:nvSpPr>
          <p:spPr bwMode="auto">
            <a:xfrm>
              <a:off x="2880" y="2896"/>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93" name="Line 73"/>
            <p:cNvSpPr>
              <a:spLocks noChangeShapeType="1"/>
            </p:cNvSpPr>
            <p:nvPr/>
          </p:nvSpPr>
          <p:spPr bwMode="auto">
            <a:xfrm>
              <a:off x="2880" y="3222"/>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94" name="Line 74"/>
            <p:cNvSpPr>
              <a:spLocks noChangeShapeType="1"/>
            </p:cNvSpPr>
            <p:nvPr/>
          </p:nvSpPr>
          <p:spPr bwMode="auto">
            <a:xfrm>
              <a:off x="2880" y="3548"/>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95" name="Line 75"/>
            <p:cNvSpPr>
              <a:spLocks noChangeShapeType="1"/>
            </p:cNvSpPr>
            <p:nvPr/>
          </p:nvSpPr>
          <p:spPr bwMode="auto">
            <a:xfrm>
              <a:off x="2880" y="3874"/>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96" name="Line 76"/>
            <p:cNvSpPr>
              <a:spLocks noChangeShapeType="1"/>
            </p:cNvSpPr>
            <p:nvPr/>
          </p:nvSpPr>
          <p:spPr bwMode="auto">
            <a:xfrm>
              <a:off x="2880" y="4200"/>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97" name="Line 77"/>
            <p:cNvSpPr>
              <a:spLocks noChangeShapeType="1"/>
            </p:cNvSpPr>
            <p:nvPr/>
          </p:nvSpPr>
          <p:spPr bwMode="auto">
            <a:xfrm>
              <a:off x="2880" y="2544"/>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98" name="Line 78"/>
            <p:cNvSpPr>
              <a:spLocks noChangeShapeType="1"/>
            </p:cNvSpPr>
            <p:nvPr/>
          </p:nvSpPr>
          <p:spPr bwMode="auto">
            <a:xfrm>
              <a:off x="3322"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199" name="Line 79"/>
            <p:cNvSpPr>
              <a:spLocks noChangeShapeType="1"/>
            </p:cNvSpPr>
            <p:nvPr/>
          </p:nvSpPr>
          <p:spPr bwMode="auto">
            <a:xfrm>
              <a:off x="3763"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200" name="Line 80"/>
            <p:cNvSpPr>
              <a:spLocks noChangeShapeType="1"/>
            </p:cNvSpPr>
            <p:nvPr/>
          </p:nvSpPr>
          <p:spPr bwMode="auto">
            <a:xfrm>
              <a:off x="4205"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201" name="Line 81"/>
            <p:cNvSpPr>
              <a:spLocks noChangeShapeType="1"/>
            </p:cNvSpPr>
            <p:nvPr/>
          </p:nvSpPr>
          <p:spPr bwMode="auto">
            <a:xfrm>
              <a:off x="4646"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202" name="Line 82"/>
            <p:cNvSpPr>
              <a:spLocks noChangeShapeType="1"/>
            </p:cNvSpPr>
            <p:nvPr/>
          </p:nvSpPr>
          <p:spPr bwMode="auto">
            <a:xfrm>
              <a:off x="5088" y="2544"/>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203" name="Text Box 83"/>
            <p:cNvSpPr txBox="1">
              <a:spLocks noChangeArrowheads="1"/>
            </p:cNvSpPr>
            <p:nvPr/>
          </p:nvSpPr>
          <p:spPr bwMode="auto">
            <a:xfrm>
              <a:off x="3888" y="2214"/>
              <a:ext cx="2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1</a:t>
              </a:r>
            </a:p>
          </p:txBody>
        </p:sp>
        <p:sp>
          <p:nvSpPr>
            <p:cNvPr id="261204" name="Line 84"/>
            <p:cNvSpPr>
              <a:spLocks noChangeShapeType="1"/>
            </p:cNvSpPr>
            <p:nvPr/>
          </p:nvSpPr>
          <p:spPr bwMode="auto">
            <a:xfrm flipH="1" flipV="1">
              <a:off x="2880" y="2544"/>
              <a:ext cx="432"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61205" name="Oval 85"/>
          <p:cNvSpPr>
            <a:spLocks noChangeArrowheads="1"/>
          </p:cNvSpPr>
          <p:nvPr/>
        </p:nvSpPr>
        <p:spPr bwMode="auto">
          <a:xfrm>
            <a:off x="1752600" y="3952875"/>
            <a:ext cx="1295400" cy="1066800"/>
          </a:xfrm>
          <a:prstGeom prst="ellipse">
            <a:avLst/>
          </a:prstGeom>
          <a:noFill/>
          <a:ln w="38100">
            <a:solidFill>
              <a:srgbClr val="FFCC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61206" name="Group 86"/>
          <p:cNvGrpSpPr>
            <a:grpSpLocks/>
          </p:cNvGrpSpPr>
          <p:nvPr/>
        </p:nvGrpSpPr>
        <p:grpSpPr bwMode="auto">
          <a:xfrm>
            <a:off x="1752600" y="4029075"/>
            <a:ext cx="2819400" cy="914400"/>
            <a:chOff x="1056" y="2928"/>
            <a:chExt cx="1776" cy="576"/>
          </a:xfrm>
        </p:grpSpPr>
        <p:sp>
          <p:nvSpPr>
            <p:cNvPr id="261207" name="Arc 87"/>
            <p:cNvSpPr>
              <a:spLocks/>
            </p:cNvSpPr>
            <p:nvPr/>
          </p:nvSpPr>
          <p:spPr bwMode="auto">
            <a:xfrm>
              <a:off x="1056" y="2928"/>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08" name="Arc 88"/>
            <p:cNvSpPr>
              <a:spLocks/>
            </p:cNvSpPr>
            <p:nvPr/>
          </p:nvSpPr>
          <p:spPr bwMode="auto">
            <a:xfrm flipV="1">
              <a:off x="1056" y="3216"/>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09" name="Arc 89"/>
            <p:cNvSpPr>
              <a:spLocks/>
            </p:cNvSpPr>
            <p:nvPr/>
          </p:nvSpPr>
          <p:spPr bwMode="auto">
            <a:xfrm flipH="1">
              <a:off x="2400" y="2928"/>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10" name="Arc 90"/>
            <p:cNvSpPr>
              <a:spLocks/>
            </p:cNvSpPr>
            <p:nvPr/>
          </p:nvSpPr>
          <p:spPr bwMode="auto">
            <a:xfrm flipH="1" flipV="1">
              <a:off x="2400" y="3216"/>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61211" name="Group 91"/>
          <p:cNvGrpSpPr>
            <a:grpSpLocks/>
          </p:cNvGrpSpPr>
          <p:nvPr/>
        </p:nvGrpSpPr>
        <p:grpSpPr bwMode="auto">
          <a:xfrm>
            <a:off x="1676400" y="3952875"/>
            <a:ext cx="2819400" cy="2133600"/>
            <a:chOff x="1056" y="2880"/>
            <a:chExt cx="1776" cy="1344"/>
          </a:xfrm>
        </p:grpSpPr>
        <p:sp>
          <p:nvSpPr>
            <p:cNvPr id="261212" name="Arc 92"/>
            <p:cNvSpPr>
              <a:spLocks/>
            </p:cNvSpPr>
            <p:nvPr/>
          </p:nvSpPr>
          <p:spPr bwMode="auto">
            <a:xfrm>
              <a:off x="1056" y="3888"/>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13" name="Arc 93"/>
            <p:cNvSpPr>
              <a:spLocks/>
            </p:cNvSpPr>
            <p:nvPr/>
          </p:nvSpPr>
          <p:spPr bwMode="auto">
            <a:xfrm flipH="1">
              <a:off x="2400" y="3888"/>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14" name="Arc 94"/>
            <p:cNvSpPr>
              <a:spLocks/>
            </p:cNvSpPr>
            <p:nvPr/>
          </p:nvSpPr>
          <p:spPr bwMode="auto">
            <a:xfrm flipV="1">
              <a:off x="1056" y="288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15" name="Arc 95"/>
            <p:cNvSpPr>
              <a:spLocks/>
            </p:cNvSpPr>
            <p:nvPr/>
          </p:nvSpPr>
          <p:spPr bwMode="auto">
            <a:xfrm flipH="1" flipV="1">
              <a:off x="2400" y="288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61216" name="Group 96"/>
          <p:cNvGrpSpPr>
            <a:grpSpLocks/>
          </p:cNvGrpSpPr>
          <p:nvPr/>
        </p:nvGrpSpPr>
        <p:grpSpPr bwMode="auto">
          <a:xfrm>
            <a:off x="1676400" y="5553075"/>
            <a:ext cx="6400800" cy="457200"/>
            <a:chOff x="1056" y="3888"/>
            <a:chExt cx="4032" cy="288"/>
          </a:xfrm>
        </p:grpSpPr>
        <p:sp>
          <p:nvSpPr>
            <p:cNvPr id="261217" name="Arc 97"/>
            <p:cNvSpPr>
              <a:spLocks/>
            </p:cNvSpPr>
            <p:nvPr/>
          </p:nvSpPr>
          <p:spPr bwMode="auto">
            <a:xfrm>
              <a:off x="1056"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18" name="Arc 98"/>
            <p:cNvSpPr>
              <a:spLocks/>
            </p:cNvSpPr>
            <p:nvPr/>
          </p:nvSpPr>
          <p:spPr bwMode="auto">
            <a:xfrm flipV="1">
              <a:off x="1056"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19" name="Arc 99"/>
            <p:cNvSpPr>
              <a:spLocks/>
            </p:cNvSpPr>
            <p:nvPr/>
          </p:nvSpPr>
          <p:spPr bwMode="auto">
            <a:xfrm flipH="1">
              <a:off x="2400"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20" name="Arc 100"/>
            <p:cNvSpPr>
              <a:spLocks/>
            </p:cNvSpPr>
            <p:nvPr/>
          </p:nvSpPr>
          <p:spPr bwMode="auto">
            <a:xfrm flipH="1" flipV="1">
              <a:off x="2400"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21" name="Arc 101"/>
            <p:cNvSpPr>
              <a:spLocks/>
            </p:cNvSpPr>
            <p:nvPr/>
          </p:nvSpPr>
          <p:spPr bwMode="auto">
            <a:xfrm>
              <a:off x="3312"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22" name="Arc 102"/>
            <p:cNvSpPr>
              <a:spLocks/>
            </p:cNvSpPr>
            <p:nvPr/>
          </p:nvSpPr>
          <p:spPr bwMode="auto">
            <a:xfrm flipV="1">
              <a:off x="3312"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23" name="Arc 103"/>
            <p:cNvSpPr>
              <a:spLocks/>
            </p:cNvSpPr>
            <p:nvPr/>
          </p:nvSpPr>
          <p:spPr bwMode="auto">
            <a:xfrm flipH="1">
              <a:off x="4656"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24" name="Arc 104"/>
            <p:cNvSpPr>
              <a:spLocks/>
            </p:cNvSpPr>
            <p:nvPr/>
          </p:nvSpPr>
          <p:spPr bwMode="auto">
            <a:xfrm flipH="1" flipV="1">
              <a:off x="4656"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61225" name="Group 105"/>
          <p:cNvGrpSpPr>
            <a:grpSpLocks/>
          </p:cNvGrpSpPr>
          <p:nvPr/>
        </p:nvGrpSpPr>
        <p:grpSpPr bwMode="auto">
          <a:xfrm>
            <a:off x="2514600" y="4029075"/>
            <a:ext cx="4038600" cy="990600"/>
            <a:chOff x="1584" y="2928"/>
            <a:chExt cx="2544" cy="624"/>
          </a:xfrm>
        </p:grpSpPr>
        <p:sp>
          <p:nvSpPr>
            <p:cNvPr id="261226" name="AutoShape 106"/>
            <p:cNvSpPr>
              <a:spLocks noChangeArrowheads="1"/>
            </p:cNvSpPr>
            <p:nvPr/>
          </p:nvSpPr>
          <p:spPr bwMode="auto">
            <a:xfrm>
              <a:off x="1584" y="2928"/>
              <a:ext cx="288" cy="624"/>
            </a:xfrm>
            <a:prstGeom prst="roundRect">
              <a:avLst>
                <a:gd name="adj" fmla="val 16667"/>
              </a:avLst>
            </a:prstGeom>
            <a:noFill/>
            <a:ln w="38100">
              <a:solidFill>
                <a:srgbClr val="00CC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27" name="AutoShape 107"/>
            <p:cNvSpPr>
              <a:spLocks noChangeArrowheads="1"/>
            </p:cNvSpPr>
            <p:nvPr/>
          </p:nvSpPr>
          <p:spPr bwMode="auto">
            <a:xfrm>
              <a:off x="3840" y="2928"/>
              <a:ext cx="288" cy="624"/>
            </a:xfrm>
            <a:prstGeom prst="roundRect">
              <a:avLst>
                <a:gd name="adj" fmla="val 16667"/>
              </a:avLst>
            </a:prstGeom>
            <a:noFill/>
            <a:ln w="38100">
              <a:solidFill>
                <a:srgbClr val="00CC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61228" name="Group 108"/>
          <p:cNvGrpSpPr>
            <a:grpSpLocks/>
          </p:cNvGrpSpPr>
          <p:nvPr/>
        </p:nvGrpSpPr>
        <p:grpSpPr bwMode="auto">
          <a:xfrm>
            <a:off x="3810000" y="3952875"/>
            <a:ext cx="4267200" cy="2133600"/>
            <a:chOff x="2400" y="2880"/>
            <a:chExt cx="2688" cy="1344"/>
          </a:xfrm>
        </p:grpSpPr>
        <p:sp>
          <p:nvSpPr>
            <p:cNvPr id="261229" name="Arc 109"/>
            <p:cNvSpPr>
              <a:spLocks/>
            </p:cNvSpPr>
            <p:nvPr/>
          </p:nvSpPr>
          <p:spPr bwMode="auto">
            <a:xfrm>
              <a:off x="4848"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30" name="Arc 110"/>
            <p:cNvSpPr>
              <a:spLocks/>
            </p:cNvSpPr>
            <p:nvPr/>
          </p:nvSpPr>
          <p:spPr bwMode="auto">
            <a:xfrm flipH="1">
              <a:off x="4656"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31" name="Arc 111"/>
            <p:cNvSpPr>
              <a:spLocks/>
            </p:cNvSpPr>
            <p:nvPr/>
          </p:nvSpPr>
          <p:spPr bwMode="auto">
            <a:xfrm flipV="1">
              <a:off x="4848"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32" name="Arc 112"/>
            <p:cNvSpPr>
              <a:spLocks/>
            </p:cNvSpPr>
            <p:nvPr/>
          </p:nvSpPr>
          <p:spPr bwMode="auto">
            <a:xfrm flipH="1" flipV="1">
              <a:off x="4656"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33" name="Arc 113"/>
            <p:cNvSpPr>
              <a:spLocks/>
            </p:cNvSpPr>
            <p:nvPr/>
          </p:nvSpPr>
          <p:spPr bwMode="auto">
            <a:xfrm>
              <a:off x="2592"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34" name="Arc 114"/>
            <p:cNvSpPr>
              <a:spLocks/>
            </p:cNvSpPr>
            <p:nvPr/>
          </p:nvSpPr>
          <p:spPr bwMode="auto">
            <a:xfrm flipH="1">
              <a:off x="2400"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35" name="Arc 115"/>
            <p:cNvSpPr>
              <a:spLocks/>
            </p:cNvSpPr>
            <p:nvPr/>
          </p:nvSpPr>
          <p:spPr bwMode="auto">
            <a:xfrm flipV="1">
              <a:off x="2592"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36" name="Arc 116"/>
            <p:cNvSpPr>
              <a:spLocks/>
            </p:cNvSpPr>
            <p:nvPr/>
          </p:nvSpPr>
          <p:spPr bwMode="auto">
            <a:xfrm flipH="1" flipV="1">
              <a:off x="2400"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61237" name="AutoShape 117"/>
          <p:cNvSpPr>
            <a:spLocks noChangeArrowheads="1"/>
          </p:cNvSpPr>
          <p:nvPr/>
        </p:nvSpPr>
        <p:spPr bwMode="auto">
          <a:xfrm>
            <a:off x="1676400" y="4562475"/>
            <a:ext cx="2819400" cy="381000"/>
          </a:xfrm>
          <a:prstGeom prst="roundRect">
            <a:avLst>
              <a:gd name="adj" fmla="val 16667"/>
            </a:avLst>
          </a:prstGeom>
          <a:noFill/>
          <a:ln w="38100">
            <a:solidFill>
              <a:srgbClr val="99CC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38" name="AutoShape 118"/>
          <p:cNvSpPr>
            <a:spLocks noChangeArrowheads="1"/>
          </p:cNvSpPr>
          <p:nvPr/>
        </p:nvSpPr>
        <p:spPr bwMode="auto">
          <a:xfrm>
            <a:off x="3200400" y="4486275"/>
            <a:ext cx="457200" cy="1066800"/>
          </a:xfrm>
          <a:prstGeom prst="roundRect">
            <a:avLst>
              <a:gd name="adj" fmla="val 16667"/>
            </a:avLst>
          </a:prstGeom>
          <a:noFill/>
          <a:ln w="381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242" name="Text Box 122"/>
          <p:cNvSpPr txBox="1">
            <a:spLocks noChangeArrowheads="1"/>
          </p:cNvSpPr>
          <p:nvPr/>
        </p:nvSpPr>
        <p:spPr bwMode="auto">
          <a:xfrm>
            <a:off x="1295400" y="6049963"/>
            <a:ext cx="46180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effectLst>
                  <a:outerShdw blurRad="38100" dist="38100" dir="2700000" algn="tl">
                    <a:srgbClr val="000000"/>
                  </a:outerShdw>
                </a:effectLst>
                <a:latin typeface="Times New Roman" panose="02020603050405020304" pitchFamily="18" charset="0"/>
              </a:rPr>
              <a:t>これを論理数学で解くと？</a:t>
            </a:r>
          </a:p>
        </p:txBody>
      </p:sp>
      <p:graphicFrame>
        <p:nvGraphicFramePr>
          <p:cNvPr id="261243" name="Object 123"/>
          <p:cNvGraphicFramePr>
            <a:graphicFrameLocks noChangeAspect="1"/>
          </p:cNvGraphicFramePr>
          <p:nvPr/>
        </p:nvGraphicFramePr>
        <p:xfrm>
          <a:off x="157163" y="1219200"/>
          <a:ext cx="8828087" cy="1619250"/>
        </p:xfrm>
        <a:graphic>
          <a:graphicData uri="http://schemas.openxmlformats.org/presentationml/2006/ole">
            <mc:AlternateContent xmlns:mc="http://schemas.openxmlformats.org/markup-compatibility/2006">
              <mc:Choice xmlns:v="urn:schemas-microsoft-com:vml" Requires="v">
                <p:oleObj spid="_x0000_s7171" name="数式" r:id="rId4" imgW="4695480" imgH="852120" progId="Equation.3">
                  <p:embed/>
                </p:oleObj>
              </mc:Choice>
              <mc:Fallback>
                <p:oleObj name="数式" r:id="rId4" imgW="4695480" imgH="852120" progId="Equation.3">
                  <p:embed/>
                  <p:pic>
                    <p:nvPicPr>
                      <p:cNvPr id="0" name="Picture 1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3" y="1219200"/>
                        <a:ext cx="8828087" cy="161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1205"/>
                                        </p:tgtEl>
                                        <p:attrNameLst>
                                          <p:attrName>style.visibility</p:attrName>
                                        </p:attrNameLst>
                                      </p:cBhvr>
                                      <p:to>
                                        <p:strVal val="visible"/>
                                      </p:to>
                                    </p:set>
                                    <p:animEffect transition="in" filter="checkerboard(across)">
                                      <p:cBhvr>
                                        <p:cTn id="7" dur="500"/>
                                        <p:tgtEl>
                                          <p:spTgt spid="261205"/>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261206"/>
                                        </p:tgtEl>
                                        <p:attrNameLst>
                                          <p:attrName>style.visibility</p:attrName>
                                        </p:attrNameLst>
                                      </p:cBhvr>
                                      <p:to>
                                        <p:strVal val="visible"/>
                                      </p:to>
                                    </p:set>
                                    <p:animEffect transition="in" filter="checkerboard(across)">
                                      <p:cBhvr>
                                        <p:cTn id="11" dur="500"/>
                                        <p:tgtEl>
                                          <p:spTgt spid="261206"/>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261211"/>
                                        </p:tgtEl>
                                        <p:attrNameLst>
                                          <p:attrName>style.visibility</p:attrName>
                                        </p:attrNameLst>
                                      </p:cBhvr>
                                      <p:to>
                                        <p:strVal val="visible"/>
                                      </p:to>
                                    </p:set>
                                    <p:animEffect transition="in" filter="checkerboard(across)">
                                      <p:cBhvr>
                                        <p:cTn id="15" dur="500"/>
                                        <p:tgtEl>
                                          <p:spTgt spid="261211"/>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261216"/>
                                        </p:tgtEl>
                                        <p:attrNameLst>
                                          <p:attrName>style.visibility</p:attrName>
                                        </p:attrNameLst>
                                      </p:cBhvr>
                                      <p:to>
                                        <p:strVal val="visible"/>
                                      </p:to>
                                    </p:set>
                                    <p:animEffect transition="in" filter="checkerboard(across)">
                                      <p:cBhvr>
                                        <p:cTn id="19" dur="500"/>
                                        <p:tgtEl>
                                          <p:spTgt spid="261216"/>
                                        </p:tgtEl>
                                      </p:cBhvr>
                                    </p:animEffect>
                                  </p:childTnLst>
                                </p:cTn>
                              </p:par>
                            </p:childTnLst>
                          </p:cTn>
                        </p:par>
                        <p:par>
                          <p:cTn id="20" fill="hold" nodeType="afterGroup">
                            <p:stCondLst>
                              <p:cond delay="2000"/>
                            </p:stCondLst>
                            <p:childTnLst>
                              <p:par>
                                <p:cTn id="21" presetID="5" presetClass="entr" presetSubtype="10" fill="hold" nodeType="afterEffect">
                                  <p:stCondLst>
                                    <p:cond delay="0"/>
                                  </p:stCondLst>
                                  <p:childTnLst>
                                    <p:set>
                                      <p:cBhvr>
                                        <p:cTn id="22" dur="1" fill="hold">
                                          <p:stCondLst>
                                            <p:cond delay="0"/>
                                          </p:stCondLst>
                                        </p:cTn>
                                        <p:tgtEl>
                                          <p:spTgt spid="261225"/>
                                        </p:tgtEl>
                                        <p:attrNameLst>
                                          <p:attrName>style.visibility</p:attrName>
                                        </p:attrNameLst>
                                      </p:cBhvr>
                                      <p:to>
                                        <p:strVal val="visible"/>
                                      </p:to>
                                    </p:set>
                                    <p:animEffect transition="in" filter="checkerboard(across)">
                                      <p:cBhvr>
                                        <p:cTn id="23" dur="500"/>
                                        <p:tgtEl>
                                          <p:spTgt spid="261225"/>
                                        </p:tgtEl>
                                      </p:cBhvr>
                                    </p:animEffect>
                                  </p:childTnLst>
                                </p:cTn>
                              </p:par>
                            </p:childTnLst>
                          </p:cTn>
                        </p:par>
                        <p:par>
                          <p:cTn id="24" fill="hold" nodeType="afterGroup">
                            <p:stCondLst>
                              <p:cond delay="2500"/>
                            </p:stCondLst>
                            <p:childTnLst>
                              <p:par>
                                <p:cTn id="25" presetID="5" presetClass="entr" presetSubtype="10" fill="hold" nodeType="afterEffect">
                                  <p:stCondLst>
                                    <p:cond delay="0"/>
                                  </p:stCondLst>
                                  <p:childTnLst>
                                    <p:set>
                                      <p:cBhvr>
                                        <p:cTn id="26" dur="1" fill="hold">
                                          <p:stCondLst>
                                            <p:cond delay="0"/>
                                          </p:stCondLst>
                                        </p:cTn>
                                        <p:tgtEl>
                                          <p:spTgt spid="261228"/>
                                        </p:tgtEl>
                                        <p:attrNameLst>
                                          <p:attrName>style.visibility</p:attrName>
                                        </p:attrNameLst>
                                      </p:cBhvr>
                                      <p:to>
                                        <p:strVal val="visible"/>
                                      </p:to>
                                    </p:set>
                                    <p:animEffect transition="in" filter="checkerboard(across)">
                                      <p:cBhvr>
                                        <p:cTn id="27" dur="500"/>
                                        <p:tgtEl>
                                          <p:spTgt spid="261228"/>
                                        </p:tgtEl>
                                      </p:cBhvr>
                                    </p:animEffect>
                                  </p:childTnLst>
                                </p:cTn>
                              </p:par>
                            </p:childTnLst>
                          </p:cTn>
                        </p:par>
                        <p:par>
                          <p:cTn id="28" fill="hold" nodeType="afterGroup">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261237"/>
                                        </p:tgtEl>
                                        <p:attrNameLst>
                                          <p:attrName>style.visibility</p:attrName>
                                        </p:attrNameLst>
                                      </p:cBhvr>
                                      <p:to>
                                        <p:strVal val="visible"/>
                                      </p:to>
                                    </p:set>
                                    <p:animEffect transition="in" filter="checkerboard(across)">
                                      <p:cBhvr>
                                        <p:cTn id="31" dur="500"/>
                                        <p:tgtEl>
                                          <p:spTgt spid="261237"/>
                                        </p:tgtEl>
                                      </p:cBhvr>
                                    </p:animEffect>
                                  </p:childTnLst>
                                </p:cTn>
                              </p:par>
                            </p:childTnLst>
                          </p:cTn>
                        </p:par>
                        <p:par>
                          <p:cTn id="32" fill="hold" nodeType="afterGroup">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261238"/>
                                        </p:tgtEl>
                                        <p:attrNameLst>
                                          <p:attrName>style.visibility</p:attrName>
                                        </p:attrNameLst>
                                      </p:cBhvr>
                                      <p:to>
                                        <p:strVal val="visible"/>
                                      </p:to>
                                    </p:set>
                                    <p:animEffect transition="in" filter="checkerboard(across)">
                                      <p:cBhvr>
                                        <p:cTn id="35" dur="500"/>
                                        <p:tgtEl>
                                          <p:spTgt spid="26123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61242"/>
                                        </p:tgtEl>
                                        <p:attrNameLst>
                                          <p:attrName>style.visibility</p:attrName>
                                        </p:attrNameLst>
                                      </p:cBhvr>
                                      <p:to>
                                        <p:strVal val="visible"/>
                                      </p:to>
                                    </p:set>
                                    <p:anim calcmode="lin" valueType="num">
                                      <p:cBhvr additive="base">
                                        <p:cTn id="40" dur="500" fill="hold"/>
                                        <p:tgtEl>
                                          <p:spTgt spid="261242"/>
                                        </p:tgtEl>
                                        <p:attrNameLst>
                                          <p:attrName>ppt_x</p:attrName>
                                        </p:attrNameLst>
                                      </p:cBhvr>
                                      <p:tavLst>
                                        <p:tav tm="0">
                                          <p:val>
                                            <p:strVal val="#ppt_x"/>
                                          </p:val>
                                        </p:tav>
                                        <p:tav tm="100000">
                                          <p:val>
                                            <p:strVal val="#ppt_x"/>
                                          </p:val>
                                        </p:tav>
                                      </p:tavLst>
                                    </p:anim>
                                    <p:anim calcmode="lin" valueType="num">
                                      <p:cBhvr additive="base">
                                        <p:cTn id="41" dur="500" fill="hold"/>
                                        <p:tgtEl>
                                          <p:spTgt spid="261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205" grpId="0" animBg="1"/>
      <p:bldP spid="261237" grpId="0" animBg="1"/>
      <p:bldP spid="261238" grpId="0" animBg="1"/>
      <p:bldP spid="26124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0098" name="Group 2"/>
          <p:cNvGraphicFramePr>
            <a:graphicFrameLocks noGrp="1"/>
          </p:cNvGraphicFramePr>
          <p:nvPr/>
        </p:nvGraphicFramePr>
        <p:xfrm>
          <a:off x="152400" y="457200"/>
          <a:ext cx="8839200" cy="49377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5925">
                  <a:extLst>
                    <a:ext uri="{9D8B030D-6E8A-4147-A177-3AD203B41FA5}">
                      <a16:colId xmlns:a16="http://schemas.microsoft.com/office/drawing/2014/main" val="20003"/>
                    </a:ext>
                  </a:extLst>
                </a:gridCol>
                <a:gridCol w="417512">
                  <a:extLst>
                    <a:ext uri="{9D8B030D-6E8A-4147-A177-3AD203B41FA5}">
                      <a16:colId xmlns:a16="http://schemas.microsoft.com/office/drawing/2014/main" val="20004"/>
                    </a:ext>
                  </a:extLst>
                </a:gridCol>
                <a:gridCol w="415925">
                  <a:extLst>
                    <a:ext uri="{9D8B030D-6E8A-4147-A177-3AD203B41FA5}">
                      <a16:colId xmlns:a16="http://schemas.microsoft.com/office/drawing/2014/main" val="20005"/>
                    </a:ext>
                  </a:extLst>
                </a:gridCol>
                <a:gridCol w="415925">
                  <a:extLst>
                    <a:ext uri="{9D8B030D-6E8A-4147-A177-3AD203B41FA5}">
                      <a16:colId xmlns:a16="http://schemas.microsoft.com/office/drawing/2014/main" val="20006"/>
                    </a:ext>
                  </a:extLst>
                </a:gridCol>
                <a:gridCol w="415925">
                  <a:extLst>
                    <a:ext uri="{9D8B030D-6E8A-4147-A177-3AD203B41FA5}">
                      <a16:colId xmlns:a16="http://schemas.microsoft.com/office/drawing/2014/main" val="20007"/>
                    </a:ext>
                  </a:extLst>
                </a:gridCol>
                <a:gridCol w="417513">
                  <a:extLst>
                    <a:ext uri="{9D8B030D-6E8A-4147-A177-3AD203B41FA5}">
                      <a16:colId xmlns:a16="http://schemas.microsoft.com/office/drawing/2014/main" val="20008"/>
                    </a:ext>
                  </a:extLst>
                </a:gridCol>
                <a:gridCol w="417512">
                  <a:extLst>
                    <a:ext uri="{9D8B030D-6E8A-4147-A177-3AD203B41FA5}">
                      <a16:colId xmlns:a16="http://schemas.microsoft.com/office/drawing/2014/main" val="20009"/>
                    </a:ext>
                  </a:extLst>
                </a:gridCol>
                <a:gridCol w="414338">
                  <a:extLst>
                    <a:ext uri="{9D8B030D-6E8A-4147-A177-3AD203B41FA5}">
                      <a16:colId xmlns:a16="http://schemas.microsoft.com/office/drawing/2014/main" val="20010"/>
                    </a:ext>
                  </a:extLst>
                </a:gridCol>
                <a:gridCol w="419100">
                  <a:extLst>
                    <a:ext uri="{9D8B030D-6E8A-4147-A177-3AD203B41FA5}">
                      <a16:colId xmlns:a16="http://schemas.microsoft.com/office/drawing/2014/main" val="20011"/>
                    </a:ext>
                  </a:extLst>
                </a:gridCol>
                <a:gridCol w="414337">
                  <a:extLst>
                    <a:ext uri="{9D8B030D-6E8A-4147-A177-3AD203B41FA5}">
                      <a16:colId xmlns:a16="http://schemas.microsoft.com/office/drawing/2014/main" val="20012"/>
                    </a:ext>
                  </a:extLst>
                </a:gridCol>
                <a:gridCol w="417513">
                  <a:extLst>
                    <a:ext uri="{9D8B030D-6E8A-4147-A177-3AD203B41FA5}">
                      <a16:colId xmlns:a16="http://schemas.microsoft.com/office/drawing/2014/main" val="20013"/>
                    </a:ext>
                  </a:extLst>
                </a:gridCol>
                <a:gridCol w="415925">
                  <a:extLst>
                    <a:ext uri="{9D8B030D-6E8A-4147-A177-3AD203B41FA5}">
                      <a16:colId xmlns:a16="http://schemas.microsoft.com/office/drawing/2014/main" val="20014"/>
                    </a:ext>
                  </a:extLst>
                </a:gridCol>
                <a:gridCol w="419100">
                  <a:extLst>
                    <a:ext uri="{9D8B030D-6E8A-4147-A177-3AD203B41FA5}">
                      <a16:colId xmlns:a16="http://schemas.microsoft.com/office/drawing/2014/main" val="20015"/>
                    </a:ext>
                  </a:extLst>
                </a:gridCol>
                <a:gridCol w="442912">
                  <a:extLst>
                    <a:ext uri="{9D8B030D-6E8A-4147-A177-3AD203B41FA5}">
                      <a16:colId xmlns:a16="http://schemas.microsoft.com/office/drawing/2014/main" val="20016"/>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0,2,8,10: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0,4,16,20: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2,10,18,26: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60298" name="Line 202"/>
          <p:cNvSpPr>
            <a:spLocks noChangeShapeType="1"/>
          </p:cNvSpPr>
          <p:nvPr/>
        </p:nvSpPr>
        <p:spPr bwMode="auto">
          <a:xfrm flipH="1" flipV="1">
            <a:off x="1524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0301" name="Text Box 205"/>
          <p:cNvSpPr txBox="1">
            <a:spLocks noChangeArrowheads="1"/>
          </p:cNvSpPr>
          <p:nvPr/>
        </p:nvSpPr>
        <p:spPr bwMode="auto">
          <a:xfrm>
            <a:off x="6019800" y="5448300"/>
            <a:ext cx="2216150" cy="116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effectLst>
                  <a:outerShdw blurRad="38100" dist="38100" dir="2700000" algn="tl">
                    <a:srgbClr val="000000"/>
                  </a:outerShdw>
                </a:effectLst>
                <a:latin typeface="Times New Roman" panose="02020603050405020304" pitchFamily="18" charset="0"/>
              </a:rPr>
              <a:t>最小項</a:t>
            </a:r>
            <a:r>
              <a:rPr lang="en-US" altLang="ja-JP" sz="3200">
                <a:effectLst>
                  <a:outerShdw blurRad="38100" dist="38100" dir="2700000" algn="tl">
                    <a:srgbClr val="000000"/>
                  </a:outerShdw>
                </a:effectLst>
                <a:latin typeface="Times New Roman" panose="02020603050405020304" pitchFamily="18" charset="0"/>
              </a:rPr>
              <a:t>15</a:t>
            </a:r>
            <a:r>
              <a:rPr lang="ja-JP" altLang="en-US" sz="3200">
                <a:effectLst>
                  <a:outerShdw blurRad="38100" dist="38100" dir="2700000" algn="tl">
                    <a:srgbClr val="000000"/>
                  </a:outerShdw>
                </a:effectLst>
                <a:latin typeface="Times New Roman" panose="02020603050405020304" pitchFamily="18" charset="0"/>
              </a:rPr>
              <a:t>個</a:t>
            </a:r>
          </a:p>
          <a:p>
            <a:r>
              <a:rPr lang="ja-JP" altLang="en-US" sz="3200">
                <a:effectLst>
                  <a:outerShdw blurRad="38100" dist="38100" dir="2700000" algn="tl">
                    <a:srgbClr val="000000"/>
                  </a:outerShdw>
                </a:effectLst>
                <a:latin typeface="Times New Roman" panose="02020603050405020304" pitchFamily="18" charset="0"/>
              </a:rPr>
              <a:t>主項</a:t>
            </a:r>
            <a:r>
              <a:rPr lang="en-US" altLang="ja-JP" sz="3200">
                <a:effectLst>
                  <a:outerShdw blurRad="38100" dist="38100" dir="2700000" algn="tl">
                    <a:srgbClr val="000000"/>
                  </a:outerShdw>
                </a:effectLst>
                <a:latin typeface="Times New Roman" panose="02020603050405020304" pitchFamily="18" charset="0"/>
              </a:rPr>
              <a:t>8</a:t>
            </a:r>
            <a:r>
              <a:rPr lang="ja-JP" altLang="en-US" sz="3200">
                <a:effectLst>
                  <a:outerShdw blurRad="38100" dist="38100" dir="2700000" algn="tl">
                    <a:srgbClr val="000000"/>
                  </a:outerShdw>
                </a:effectLst>
                <a:latin typeface="Times New Roman" panose="02020603050405020304" pitchFamily="18" charset="0"/>
              </a:rPr>
              <a:t>個</a:t>
            </a:r>
          </a:p>
        </p:txBody>
      </p:sp>
      <p:sp>
        <p:nvSpPr>
          <p:cNvPr id="260302" name="Text Box 206"/>
          <p:cNvSpPr txBox="1">
            <a:spLocks noChangeArrowheads="1"/>
          </p:cNvSpPr>
          <p:nvPr/>
        </p:nvSpPr>
        <p:spPr bwMode="auto">
          <a:xfrm>
            <a:off x="136525" y="5430838"/>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effectLst>
                  <a:outerShdw blurRad="38100" dist="38100" dir="2700000" algn="tl">
                    <a:srgbClr val="000000"/>
                  </a:outerShdw>
                </a:effectLst>
                <a:latin typeface="Times New Roman" panose="02020603050405020304" pitchFamily="18" charset="0"/>
              </a:rPr>
              <a:t>主項最小項対応表作成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0301"/>
                                        </p:tgtEl>
                                        <p:attrNameLst>
                                          <p:attrName>style.visibility</p:attrName>
                                        </p:attrNameLst>
                                      </p:cBhvr>
                                      <p:to>
                                        <p:strVal val="visible"/>
                                      </p:to>
                                    </p:set>
                                    <p:anim calcmode="lin" valueType="num">
                                      <p:cBhvr additive="base">
                                        <p:cTn id="7" dur="500" fill="hold"/>
                                        <p:tgtEl>
                                          <p:spTgt spid="260301"/>
                                        </p:tgtEl>
                                        <p:attrNameLst>
                                          <p:attrName>ppt_x</p:attrName>
                                        </p:attrNameLst>
                                      </p:cBhvr>
                                      <p:tavLst>
                                        <p:tav tm="0">
                                          <p:val>
                                            <p:strVal val="#ppt_x"/>
                                          </p:val>
                                        </p:tav>
                                        <p:tav tm="100000">
                                          <p:val>
                                            <p:strVal val="#ppt_x"/>
                                          </p:val>
                                        </p:tav>
                                      </p:tavLst>
                                    </p:anim>
                                    <p:anim calcmode="lin" valueType="num">
                                      <p:cBhvr additive="base">
                                        <p:cTn id="8" dur="500" fill="hold"/>
                                        <p:tgtEl>
                                          <p:spTgt spid="2603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30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1" name="Rectangle 3"/>
          <p:cNvSpPr>
            <a:spLocks noChangeArrowheads="1"/>
          </p:cNvSpPr>
          <p:nvPr/>
        </p:nvSpPr>
        <p:spPr bwMode="auto">
          <a:xfrm>
            <a:off x="990600" y="3276600"/>
            <a:ext cx="7543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har char="n"/>
              <a:defRPr kumimoji="1" sz="32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marL="742950" indent="-285750">
              <a:buClr>
                <a:schemeClr val="tx1"/>
              </a:buClr>
              <a:buChar cha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marL="1143000" indent="-228600">
              <a:buChar char="n"/>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marL="1600200" indent="-228600">
              <a:buClr>
                <a:schemeClr val="tx1"/>
              </a:buClr>
              <a:buChar cha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marL="2057400" indent="-228600">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i="1">
                <a:latin typeface="Times New Roman" panose="02020603050405020304" pitchFamily="18" charset="0"/>
              </a:rPr>
              <a:t>U</a:t>
            </a:r>
            <a:r>
              <a:rPr lang="en-US" altLang="ja-JP">
                <a:latin typeface="Times New Roman" panose="02020603050405020304" pitchFamily="18" charset="0"/>
              </a:rPr>
              <a:t> =(</a:t>
            </a:r>
            <a:r>
              <a:rPr lang="en-US" altLang="ja-JP" i="1">
                <a:latin typeface="Times New Roman" panose="02020603050405020304" pitchFamily="18" charset="0"/>
              </a:rPr>
              <a:t>q</a:t>
            </a:r>
            <a:r>
              <a:rPr lang="en-US" altLang="ja-JP">
                <a:latin typeface="Times New Roman" panose="02020603050405020304" pitchFamily="18" charset="0"/>
              </a:rPr>
              <a:t> +</a:t>
            </a:r>
            <a:r>
              <a:rPr lang="en-US" altLang="ja-JP" i="1">
                <a:latin typeface="Times New Roman" panose="02020603050405020304" pitchFamily="18" charset="0"/>
              </a:rPr>
              <a:t>r</a:t>
            </a:r>
            <a:r>
              <a:rPr lang="en-US" altLang="ja-JP">
                <a:latin typeface="Times New Roman" panose="02020603050405020304" pitchFamily="18" charset="0"/>
              </a:rPr>
              <a:t> +</a:t>
            </a:r>
            <a:r>
              <a:rPr lang="en-US" altLang="ja-JP" i="1">
                <a:latin typeface="Times New Roman" panose="02020603050405020304" pitchFamily="18" charset="0"/>
              </a:rPr>
              <a:t>s</a:t>
            </a:r>
            <a:r>
              <a:rPr lang="en-US" altLang="ja-JP">
                <a:latin typeface="Times New Roman" panose="02020603050405020304" pitchFamily="18" charset="0"/>
              </a:rPr>
              <a:t> )(</a:t>
            </a:r>
            <a:r>
              <a:rPr lang="en-US" altLang="ja-JP" i="1">
                <a:latin typeface="Times New Roman" panose="02020603050405020304" pitchFamily="18" charset="0"/>
              </a:rPr>
              <a:t>q</a:t>
            </a:r>
            <a:r>
              <a:rPr lang="en-US" altLang="ja-JP">
                <a:latin typeface="Times New Roman" panose="02020603050405020304" pitchFamily="18" charset="0"/>
              </a:rPr>
              <a:t> +</a:t>
            </a:r>
            <a:r>
              <a:rPr lang="en-US" altLang="ja-JP" i="1">
                <a:latin typeface="Times New Roman" panose="02020603050405020304" pitchFamily="18" charset="0"/>
              </a:rPr>
              <a:t>r</a:t>
            </a:r>
            <a:r>
              <a:rPr lang="en-US" altLang="ja-JP">
                <a:latin typeface="Times New Roman" panose="02020603050405020304" pitchFamily="18" charset="0"/>
              </a:rPr>
              <a:t> +</a:t>
            </a:r>
            <a:r>
              <a:rPr lang="en-US" altLang="ja-JP" i="1">
                <a:latin typeface="Times New Roman" panose="02020603050405020304" pitchFamily="18" charset="0"/>
              </a:rPr>
              <a:t>t</a:t>
            </a:r>
            <a:r>
              <a:rPr lang="en-US" altLang="ja-JP">
                <a:latin typeface="Times New Roman" panose="02020603050405020304" pitchFamily="18" charset="0"/>
              </a:rPr>
              <a:t> )(</a:t>
            </a:r>
            <a:r>
              <a:rPr lang="en-US" altLang="ja-JP" i="1">
                <a:latin typeface="Times New Roman" panose="02020603050405020304" pitchFamily="18" charset="0"/>
              </a:rPr>
              <a:t>s</a:t>
            </a:r>
            <a:r>
              <a:rPr lang="en-US" altLang="ja-JP">
                <a:latin typeface="Times New Roman" panose="02020603050405020304" pitchFamily="18" charset="0"/>
              </a:rPr>
              <a:t> +</a:t>
            </a:r>
            <a:r>
              <a:rPr lang="en-US" altLang="ja-JP" i="1">
                <a:latin typeface="Times New Roman" panose="02020603050405020304" pitchFamily="18" charset="0"/>
              </a:rPr>
              <a:t>u</a:t>
            </a:r>
            <a:r>
              <a:rPr lang="en-US" altLang="ja-JP">
                <a:latin typeface="Times New Roman" panose="02020603050405020304" pitchFamily="18" charset="0"/>
              </a:rPr>
              <a:t> )</a:t>
            </a:r>
            <a:r>
              <a:rPr lang="en-US" altLang="ja-JP" i="1">
                <a:latin typeface="Times New Roman" panose="02020603050405020304" pitchFamily="18" charset="0"/>
              </a:rPr>
              <a:t>u</a:t>
            </a:r>
            <a:r>
              <a:rPr lang="en-US" altLang="ja-JP">
                <a:latin typeface="Times New Roman" panose="02020603050405020304" pitchFamily="18" charset="0"/>
              </a:rPr>
              <a:t> (</a:t>
            </a:r>
            <a:r>
              <a:rPr lang="en-US" altLang="ja-JP" i="1">
                <a:latin typeface="Times New Roman" panose="02020603050405020304" pitchFamily="18" charset="0"/>
              </a:rPr>
              <a:t>q</a:t>
            </a:r>
            <a:r>
              <a:rPr lang="en-US" altLang="ja-JP">
                <a:latin typeface="Times New Roman" panose="02020603050405020304" pitchFamily="18" charset="0"/>
              </a:rPr>
              <a:t> +</a:t>
            </a:r>
            <a:r>
              <a:rPr lang="en-US" altLang="ja-JP" i="1">
                <a:latin typeface="Times New Roman" panose="02020603050405020304" pitchFamily="18" charset="0"/>
              </a:rPr>
              <a:t>v</a:t>
            </a:r>
            <a:r>
              <a:rPr lang="en-US" altLang="ja-JP">
                <a:latin typeface="Times New Roman" panose="02020603050405020304" pitchFamily="18" charset="0"/>
              </a:rPr>
              <a:t> )</a:t>
            </a:r>
          </a:p>
          <a:p>
            <a:pPr>
              <a:buFont typeface="Wingdings" panose="05000000000000000000" pitchFamily="2" charset="2"/>
              <a:buNone/>
            </a:pPr>
            <a:r>
              <a:rPr lang="en-US" altLang="ja-JP">
                <a:latin typeface="Times New Roman" panose="02020603050405020304" pitchFamily="18" charset="0"/>
              </a:rPr>
              <a:t>     </a:t>
            </a:r>
            <a:r>
              <a:rPr lang="en-US" altLang="ja-JP" i="1">
                <a:latin typeface="Times New Roman" panose="02020603050405020304" pitchFamily="18" charset="0"/>
              </a:rPr>
              <a:t>v</a:t>
            </a:r>
            <a:r>
              <a:rPr lang="en-US" altLang="ja-JP">
                <a:latin typeface="Times New Roman" panose="02020603050405020304" pitchFamily="18" charset="0"/>
              </a:rPr>
              <a:t> (</a:t>
            </a:r>
            <a:r>
              <a:rPr lang="en-US" altLang="ja-JP" i="1">
                <a:latin typeface="Times New Roman" panose="02020603050405020304" pitchFamily="18" charset="0"/>
              </a:rPr>
              <a:t>p</a:t>
            </a:r>
            <a:r>
              <a:rPr lang="en-US" altLang="ja-JP">
                <a:latin typeface="Times New Roman" panose="02020603050405020304" pitchFamily="18" charset="0"/>
              </a:rPr>
              <a:t> +</a:t>
            </a:r>
            <a:r>
              <a:rPr lang="en-US" altLang="ja-JP" i="1">
                <a:latin typeface="Times New Roman" panose="02020603050405020304" pitchFamily="18" charset="0"/>
              </a:rPr>
              <a:t>t</a:t>
            </a:r>
            <a:r>
              <a:rPr lang="en-US" altLang="ja-JP">
                <a:latin typeface="Times New Roman" panose="02020603050405020304" pitchFamily="18" charset="0"/>
              </a:rPr>
              <a:t> +</a:t>
            </a:r>
            <a:r>
              <a:rPr lang="en-US" altLang="ja-JP" i="1">
                <a:latin typeface="Times New Roman" panose="02020603050405020304" pitchFamily="18" charset="0"/>
              </a:rPr>
              <a:t>v</a:t>
            </a:r>
            <a:r>
              <a:rPr lang="en-US" altLang="ja-JP">
                <a:latin typeface="Times New Roman" panose="02020603050405020304" pitchFamily="18" charset="0"/>
              </a:rPr>
              <a:t> )</a:t>
            </a:r>
            <a:r>
              <a:rPr lang="en-US" altLang="ja-JP" i="1">
                <a:latin typeface="Times New Roman" panose="02020603050405020304" pitchFamily="18" charset="0"/>
              </a:rPr>
              <a:t>v</a:t>
            </a:r>
            <a:r>
              <a:rPr lang="en-US" altLang="ja-JP">
                <a:latin typeface="Times New Roman" panose="02020603050405020304" pitchFamily="18" charset="0"/>
              </a:rPr>
              <a:t> (</a:t>
            </a:r>
            <a:r>
              <a:rPr lang="en-US" altLang="ja-JP" i="1">
                <a:latin typeface="Times New Roman" panose="02020603050405020304" pitchFamily="18" charset="0"/>
              </a:rPr>
              <a:t>r</a:t>
            </a:r>
            <a:r>
              <a:rPr lang="en-US" altLang="ja-JP">
                <a:latin typeface="Times New Roman" panose="02020603050405020304" pitchFamily="18" charset="0"/>
              </a:rPr>
              <a:t> +</a:t>
            </a:r>
            <a:r>
              <a:rPr lang="en-US" altLang="ja-JP" i="1">
                <a:latin typeface="Times New Roman" panose="02020603050405020304" pitchFamily="18" charset="0"/>
              </a:rPr>
              <a:t>s</a:t>
            </a:r>
            <a:r>
              <a:rPr lang="en-US" altLang="ja-JP">
                <a:latin typeface="Times New Roman" panose="02020603050405020304" pitchFamily="18" charset="0"/>
              </a:rPr>
              <a:t> +</a:t>
            </a:r>
            <a:r>
              <a:rPr lang="en-US" altLang="ja-JP" i="1">
                <a:latin typeface="Times New Roman" panose="02020603050405020304" pitchFamily="18" charset="0"/>
              </a:rPr>
              <a:t>w</a:t>
            </a:r>
            <a:r>
              <a:rPr lang="en-US" altLang="ja-JP">
                <a:latin typeface="Times New Roman" panose="02020603050405020304" pitchFamily="18" charset="0"/>
              </a:rPr>
              <a:t> )</a:t>
            </a:r>
            <a:r>
              <a:rPr lang="en-US" altLang="ja-JP" i="1">
                <a:latin typeface="Times New Roman" panose="02020603050405020304" pitchFamily="18" charset="0"/>
              </a:rPr>
              <a:t>w </a:t>
            </a:r>
            <a:r>
              <a:rPr lang="en-US" altLang="ja-JP">
                <a:latin typeface="Times New Roman" panose="02020603050405020304" pitchFamily="18" charset="0"/>
              </a:rPr>
              <a:t>(</a:t>
            </a:r>
            <a:r>
              <a:rPr lang="en-US" altLang="ja-JP" i="1">
                <a:latin typeface="Times New Roman" panose="02020603050405020304" pitchFamily="18" charset="0"/>
              </a:rPr>
              <a:t>r</a:t>
            </a:r>
            <a:r>
              <a:rPr lang="en-US" altLang="ja-JP">
                <a:latin typeface="Times New Roman" panose="02020603050405020304" pitchFamily="18" charset="0"/>
              </a:rPr>
              <a:t> +</a:t>
            </a:r>
            <a:r>
              <a:rPr lang="en-US" altLang="ja-JP" i="1">
                <a:latin typeface="Times New Roman" panose="02020603050405020304" pitchFamily="18" charset="0"/>
              </a:rPr>
              <a:t>t</a:t>
            </a:r>
            <a:r>
              <a:rPr lang="en-US" altLang="ja-JP">
                <a:latin typeface="Times New Roman" panose="02020603050405020304" pitchFamily="18" charset="0"/>
              </a:rPr>
              <a:t> )</a:t>
            </a:r>
          </a:p>
          <a:p>
            <a:pPr>
              <a:buFont typeface="Wingdings" panose="05000000000000000000" pitchFamily="2" charset="2"/>
              <a:buNone/>
            </a:pPr>
            <a:r>
              <a:rPr lang="en-US" altLang="ja-JP">
                <a:latin typeface="Times New Roman" panose="02020603050405020304" pitchFamily="18" charset="0"/>
              </a:rPr>
              <a:t>     (</a:t>
            </a:r>
            <a:r>
              <a:rPr lang="en-US" altLang="ja-JP" i="1">
                <a:latin typeface="Times New Roman" panose="02020603050405020304" pitchFamily="18" charset="0"/>
              </a:rPr>
              <a:t>s</a:t>
            </a:r>
            <a:r>
              <a:rPr lang="en-US" altLang="ja-JP">
                <a:latin typeface="Times New Roman" panose="02020603050405020304" pitchFamily="18" charset="0"/>
              </a:rPr>
              <a:t> +</a:t>
            </a:r>
            <a:r>
              <a:rPr lang="en-US" altLang="ja-JP" i="1">
                <a:latin typeface="Times New Roman" panose="02020603050405020304" pitchFamily="18" charset="0"/>
              </a:rPr>
              <a:t>u</a:t>
            </a:r>
            <a:r>
              <a:rPr lang="en-US" altLang="ja-JP">
                <a:latin typeface="Times New Roman" panose="02020603050405020304" pitchFamily="18" charset="0"/>
              </a:rPr>
              <a:t> +</a:t>
            </a:r>
            <a:r>
              <a:rPr lang="en-US" altLang="ja-JP" i="1">
                <a:latin typeface="Times New Roman" panose="02020603050405020304" pitchFamily="18" charset="0"/>
              </a:rPr>
              <a:t>w</a:t>
            </a:r>
            <a:r>
              <a:rPr lang="en-US" altLang="ja-JP">
                <a:latin typeface="Times New Roman" panose="02020603050405020304" pitchFamily="18" charset="0"/>
              </a:rPr>
              <a:t> )(</a:t>
            </a:r>
            <a:r>
              <a:rPr lang="en-US" altLang="ja-JP" i="1">
                <a:latin typeface="Times New Roman" panose="02020603050405020304" pitchFamily="18" charset="0"/>
              </a:rPr>
              <a:t>u</a:t>
            </a:r>
            <a:r>
              <a:rPr lang="en-US" altLang="ja-JP">
                <a:latin typeface="Times New Roman" panose="02020603050405020304" pitchFamily="18" charset="0"/>
              </a:rPr>
              <a:t> +</a:t>
            </a:r>
            <a:r>
              <a:rPr lang="en-US" altLang="ja-JP" i="1">
                <a:latin typeface="Times New Roman" panose="02020603050405020304" pitchFamily="18" charset="0"/>
              </a:rPr>
              <a:t>w</a:t>
            </a:r>
            <a:r>
              <a:rPr lang="en-US" altLang="ja-JP">
                <a:latin typeface="Times New Roman" panose="02020603050405020304" pitchFamily="18" charset="0"/>
              </a:rPr>
              <a:t> )(</a:t>
            </a:r>
            <a:r>
              <a:rPr lang="en-US" altLang="ja-JP" i="1">
                <a:latin typeface="Times New Roman" panose="02020603050405020304" pitchFamily="18" charset="0"/>
              </a:rPr>
              <a:t>p</a:t>
            </a:r>
            <a:r>
              <a:rPr lang="en-US" altLang="ja-JP">
                <a:latin typeface="Times New Roman" panose="02020603050405020304" pitchFamily="18" charset="0"/>
              </a:rPr>
              <a:t> +</a:t>
            </a:r>
            <a:r>
              <a:rPr lang="en-US" altLang="ja-JP" i="1">
                <a:latin typeface="Times New Roman" panose="02020603050405020304" pitchFamily="18" charset="0"/>
              </a:rPr>
              <a:t>t</a:t>
            </a:r>
            <a:r>
              <a:rPr lang="en-US" altLang="ja-JP">
                <a:latin typeface="Times New Roman" panose="02020603050405020304" pitchFamily="18" charset="0"/>
              </a:rPr>
              <a:t> )</a:t>
            </a:r>
            <a:r>
              <a:rPr lang="en-US" altLang="ja-JP" i="1">
                <a:latin typeface="Times New Roman" panose="02020603050405020304" pitchFamily="18" charset="0"/>
              </a:rPr>
              <a:t>p</a:t>
            </a:r>
            <a:endParaRPr lang="en-US" altLang="ja-JP">
              <a:latin typeface="Times New Roman" panose="02020603050405020304" pitchFamily="18" charset="0"/>
            </a:endParaRPr>
          </a:p>
        </p:txBody>
      </p:sp>
      <p:sp>
        <p:nvSpPr>
          <p:cNvPr id="345092" name="Text Box 4"/>
          <p:cNvSpPr txBox="1">
            <a:spLocks noChangeArrowheads="1"/>
          </p:cNvSpPr>
          <p:nvPr/>
        </p:nvSpPr>
        <p:spPr bwMode="auto">
          <a:xfrm>
            <a:off x="1447800" y="5040313"/>
            <a:ext cx="45434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pruvw</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pstuvw</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pqruvw</a:t>
            </a:r>
          </a:p>
        </p:txBody>
      </p:sp>
      <p:sp>
        <p:nvSpPr>
          <p:cNvPr id="345093" name="Text Box 5"/>
          <p:cNvSpPr txBox="1">
            <a:spLocks noChangeArrowheads="1"/>
          </p:cNvSpPr>
          <p:nvPr/>
        </p:nvSpPr>
        <p:spPr bwMode="auto">
          <a:xfrm>
            <a:off x="838200" y="5727700"/>
            <a:ext cx="3646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600" i="1">
                <a:effectLst>
                  <a:outerShdw blurRad="38100" dist="38100" dir="2700000" algn="tl">
                    <a:srgbClr val="000000"/>
                  </a:outerShdw>
                </a:effectLst>
                <a:latin typeface="Times New Roman" panose="02020603050405020304" pitchFamily="18" charset="0"/>
              </a:rPr>
              <a:t>f</a:t>
            </a:r>
            <a:r>
              <a:rPr lang="en-US" altLang="ja-JP" sz="3600" i="1" baseline="-25000">
                <a:effectLst>
                  <a:outerShdw blurRad="38100" dist="38100" dir="2700000" algn="tl">
                    <a:srgbClr val="000000"/>
                  </a:outerShdw>
                </a:effectLst>
                <a:latin typeface="Times New Roman" panose="02020603050405020304" pitchFamily="18" charset="0"/>
              </a:rPr>
              <a:t>m</a:t>
            </a:r>
            <a:r>
              <a:rPr lang="en-US" altLang="ja-JP" sz="3600">
                <a:effectLst>
                  <a:outerShdw blurRad="38100" dist="38100" dir="2700000" algn="tl">
                    <a:srgbClr val="000000"/>
                  </a:outerShdw>
                </a:effectLst>
                <a:latin typeface="Times New Roman" panose="02020603050405020304" pitchFamily="18" charset="0"/>
              </a:rPr>
              <a:t> = </a:t>
            </a:r>
            <a:r>
              <a:rPr lang="en-US" altLang="ja-JP" sz="3600" i="1">
                <a:effectLst>
                  <a:outerShdw blurRad="38100" dist="38100" dir="2700000" algn="tl">
                    <a:srgbClr val="000000"/>
                  </a:outerShdw>
                </a:effectLst>
                <a:latin typeface="Times New Roman" panose="02020603050405020304" pitchFamily="18" charset="0"/>
              </a:rPr>
              <a:t>p</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r</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u</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v</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w</a:t>
            </a:r>
          </a:p>
        </p:txBody>
      </p:sp>
      <p:sp>
        <p:nvSpPr>
          <p:cNvPr id="345094" name="Text Box 6"/>
          <p:cNvSpPr txBox="1">
            <a:spLocks noChangeArrowheads="1"/>
          </p:cNvSpPr>
          <p:nvPr/>
        </p:nvSpPr>
        <p:spPr bwMode="auto">
          <a:xfrm>
            <a:off x="5546725" y="5630863"/>
            <a:ext cx="3321050" cy="116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effectLst>
                  <a:outerShdw blurRad="38100" dist="38100" dir="2700000" algn="tl">
                    <a:srgbClr val="000000"/>
                  </a:outerShdw>
                </a:effectLst>
                <a:latin typeface="Times New Roman" panose="02020603050405020304" pitchFamily="18" charset="0"/>
              </a:rPr>
              <a:t>だがこれは計算が</a:t>
            </a:r>
          </a:p>
          <a:p>
            <a:r>
              <a:rPr lang="ja-JP" altLang="en-US" sz="3200">
                <a:effectLst>
                  <a:outerShdw blurRad="38100" dist="38100" dir="2700000" algn="tl">
                    <a:srgbClr val="000000"/>
                  </a:outerShdw>
                </a:effectLst>
                <a:latin typeface="Times New Roman" panose="02020603050405020304" pitchFamily="18" charset="0"/>
              </a:rPr>
              <a:t>ややこしい</a:t>
            </a:r>
            <a:r>
              <a:rPr lang="en-US" altLang="ja-JP" sz="3200">
                <a:effectLst>
                  <a:outerShdw blurRad="38100" dist="38100" dir="2700000" algn="tl">
                    <a:srgbClr val="000000"/>
                  </a:outerShdw>
                </a:effectLst>
                <a:latin typeface="Times New Roman" panose="02020603050405020304" pitchFamily="18" charset="0"/>
              </a:rPr>
              <a:t>…</a:t>
            </a:r>
          </a:p>
        </p:txBody>
      </p:sp>
      <p:graphicFrame>
        <p:nvGraphicFramePr>
          <p:cNvPr id="345159" name="Group 71"/>
          <p:cNvGraphicFramePr>
            <a:graphicFrameLocks noGrp="1"/>
          </p:cNvGraphicFramePr>
          <p:nvPr/>
        </p:nvGraphicFramePr>
        <p:xfrm>
          <a:off x="457200" y="228600"/>
          <a:ext cx="8229600" cy="2895600"/>
        </p:xfrm>
        <a:graphic>
          <a:graphicData uri="http://schemas.openxmlformats.org/drawingml/2006/table">
            <a:tbl>
              <a:tblPr/>
              <a:tblGrid>
                <a:gridCol w="762000">
                  <a:extLst>
                    <a:ext uri="{9D8B030D-6E8A-4147-A177-3AD203B41FA5}">
                      <a16:colId xmlns:a16="http://schemas.microsoft.com/office/drawing/2014/main" val="20000"/>
                    </a:ext>
                  </a:extLst>
                </a:gridCol>
                <a:gridCol w="1920875">
                  <a:extLst>
                    <a:ext uri="{9D8B030D-6E8A-4147-A177-3AD203B41FA5}">
                      <a16:colId xmlns:a16="http://schemas.microsoft.com/office/drawing/2014/main" val="20001"/>
                    </a:ext>
                  </a:extLst>
                </a:gridCol>
                <a:gridCol w="746125">
                  <a:extLst>
                    <a:ext uri="{9D8B030D-6E8A-4147-A177-3AD203B41FA5}">
                      <a16:colId xmlns:a16="http://schemas.microsoft.com/office/drawing/2014/main" val="20002"/>
                    </a:ext>
                  </a:extLst>
                </a:gridCol>
                <a:gridCol w="2027238">
                  <a:extLst>
                    <a:ext uri="{9D8B030D-6E8A-4147-A177-3AD203B41FA5}">
                      <a16:colId xmlns:a16="http://schemas.microsoft.com/office/drawing/2014/main" val="20003"/>
                    </a:ext>
                  </a:extLst>
                </a:gridCol>
                <a:gridCol w="715962">
                  <a:extLst>
                    <a:ext uri="{9D8B030D-6E8A-4147-A177-3AD203B41FA5}">
                      <a16:colId xmlns:a16="http://schemas.microsoft.com/office/drawing/2014/main" val="20004"/>
                    </a:ext>
                  </a:extLst>
                </a:gridCol>
                <a:gridCol w="2057400">
                  <a:extLst>
                    <a:ext uri="{9D8B030D-6E8A-4147-A177-3AD203B41FA5}">
                      <a16:colId xmlns:a16="http://schemas.microsoft.com/office/drawing/2014/main" val="20005"/>
                    </a:ext>
                  </a:extLst>
                </a:gridCol>
              </a:tblGrid>
              <a:tr h="254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4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45160" name="AutoShape 72"/>
          <p:cNvSpPr>
            <a:spLocks noChangeArrowheads="1"/>
          </p:cNvSpPr>
          <p:nvPr/>
        </p:nvSpPr>
        <p:spPr bwMode="auto">
          <a:xfrm>
            <a:off x="6705600" y="4038600"/>
            <a:ext cx="2057400" cy="1219200"/>
          </a:xfrm>
          <a:prstGeom prst="wedgeRoundRectCallout">
            <a:avLst>
              <a:gd name="adj1" fmla="val -122764"/>
              <a:gd name="adj2" fmla="val 46875"/>
              <a:gd name="adj3" fmla="val 16667"/>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ClrTx/>
              <a:buSzTx/>
              <a:buFontTx/>
              <a:buNone/>
            </a:pPr>
            <a:r>
              <a:rPr lang="ja-JP" altLang="en-US" sz="2400" b="1">
                <a:effectLst/>
                <a:latin typeface="Times New Roman" panose="02020603050405020304" pitchFamily="18" charset="0"/>
              </a:rPr>
              <a:t>積項の中で</a:t>
            </a:r>
          </a:p>
          <a:p>
            <a:pPr algn="ctr">
              <a:spcBef>
                <a:spcPct val="0"/>
              </a:spcBef>
              <a:buClrTx/>
              <a:buSzTx/>
              <a:buFontTx/>
              <a:buNone/>
            </a:pPr>
            <a:r>
              <a:rPr lang="ja-JP" altLang="en-US" sz="2400" b="1">
                <a:effectLst/>
                <a:latin typeface="Times New Roman" panose="02020603050405020304" pitchFamily="18" charset="0"/>
              </a:rPr>
              <a:t>一番大きな項を選択</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5091"/>
                                        </p:tgtEl>
                                        <p:attrNameLst>
                                          <p:attrName>style.visibility</p:attrName>
                                        </p:attrNameLst>
                                      </p:cBhvr>
                                      <p:to>
                                        <p:strVal val="visible"/>
                                      </p:to>
                                    </p:set>
                                    <p:anim calcmode="lin" valueType="num">
                                      <p:cBhvr additive="base">
                                        <p:cTn id="7" dur="500" fill="hold"/>
                                        <p:tgtEl>
                                          <p:spTgt spid="345091"/>
                                        </p:tgtEl>
                                        <p:attrNameLst>
                                          <p:attrName>ppt_x</p:attrName>
                                        </p:attrNameLst>
                                      </p:cBhvr>
                                      <p:tavLst>
                                        <p:tav tm="0">
                                          <p:val>
                                            <p:strVal val="#ppt_x"/>
                                          </p:val>
                                        </p:tav>
                                        <p:tav tm="100000">
                                          <p:val>
                                            <p:strVal val="#ppt_x"/>
                                          </p:val>
                                        </p:tav>
                                      </p:tavLst>
                                    </p:anim>
                                    <p:anim calcmode="lin" valueType="num">
                                      <p:cBhvr additive="base">
                                        <p:cTn id="8" dur="500" fill="hold"/>
                                        <p:tgtEl>
                                          <p:spTgt spid="34509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5092"/>
                                        </p:tgtEl>
                                        <p:attrNameLst>
                                          <p:attrName>style.visibility</p:attrName>
                                        </p:attrNameLst>
                                      </p:cBhvr>
                                      <p:to>
                                        <p:strVal val="visible"/>
                                      </p:to>
                                    </p:set>
                                    <p:anim calcmode="lin" valueType="num">
                                      <p:cBhvr additive="base">
                                        <p:cTn id="13" dur="500" fill="hold"/>
                                        <p:tgtEl>
                                          <p:spTgt spid="345092"/>
                                        </p:tgtEl>
                                        <p:attrNameLst>
                                          <p:attrName>ppt_x</p:attrName>
                                        </p:attrNameLst>
                                      </p:cBhvr>
                                      <p:tavLst>
                                        <p:tav tm="0">
                                          <p:val>
                                            <p:strVal val="#ppt_x"/>
                                          </p:val>
                                        </p:tav>
                                        <p:tav tm="100000">
                                          <p:val>
                                            <p:strVal val="#ppt_x"/>
                                          </p:val>
                                        </p:tav>
                                      </p:tavLst>
                                    </p:anim>
                                    <p:anim calcmode="lin" valueType="num">
                                      <p:cBhvr additive="base">
                                        <p:cTn id="14" dur="500" fill="hold"/>
                                        <p:tgtEl>
                                          <p:spTgt spid="34509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45160"/>
                                        </p:tgtEl>
                                        <p:attrNameLst>
                                          <p:attrName>style.visibility</p:attrName>
                                        </p:attrNameLst>
                                      </p:cBhvr>
                                      <p:to>
                                        <p:strVal val="visible"/>
                                      </p:to>
                                    </p:set>
                                    <p:animEffect transition="in" filter="checkerboard(across)">
                                      <p:cBhvr>
                                        <p:cTn id="19" dur="500"/>
                                        <p:tgtEl>
                                          <p:spTgt spid="34516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45093"/>
                                        </p:tgtEl>
                                        <p:attrNameLst>
                                          <p:attrName>style.visibility</p:attrName>
                                        </p:attrNameLst>
                                      </p:cBhvr>
                                      <p:to>
                                        <p:strVal val="visible"/>
                                      </p:to>
                                    </p:set>
                                    <p:anim calcmode="lin" valueType="num">
                                      <p:cBhvr additive="base">
                                        <p:cTn id="24" dur="500" fill="hold"/>
                                        <p:tgtEl>
                                          <p:spTgt spid="345093"/>
                                        </p:tgtEl>
                                        <p:attrNameLst>
                                          <p:attrName>ppt_x</p:attrName>
                                        </p:attrNameLst>
                                      </p:cBhvr>
                                      <p:tavLst>
                                        <p:tav tm="0">
                                          <p:val>
                                            <p:strVal val="#ppt_x"/>
                                          </p:val>
                                        </p:tav>
                                        <p:tav tm="100000">
                                          <p:val>
                                            <p:strVal val="#ppt_x"/>
                                          </p:val>
                                        </p:tav>
                                      </p:tavLst>
                                    </p:anim>
                                    <p:anim calcmode="lin" valueType="num">
                                      <p:cBhvr additive="base">
                                        <p:cTn id="25" dur="500" fill="hold"/>
                                        <p:tgtEl>
                                          <p:spTgt spid="345093"/>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45094"/>
                                        </p:tgtEl>
                                        <p:attrNameLst>
                                          <p:attrName>style.visibility</p:attrName>
                                        </p:attrNameLst>
                                      </p:cBhvr>
                                      <p:to>
                                        <p:strVal val="visible"/>
                                      </p:to>
                                    </p:set>
                                    <p:anim calcmode="lin" valueType="num">
                                      <p:cBhvr additive="base">
                                        <p:cTn id="30" dur="500" fill="hold"/>
                                        <p:tgtEl>
                                          <p:spTgt spid="345094"/>
                                        </p:tgtEl>
                                        <p:attrNameLst>
                                          <p:attrName>ppt_x</p:attrName>
                                        </p:attrNameLst>
                                      </p:cBhvr>
                                      <p:tavLst>
                                        <p:tav tm="0">
                                          <p:val>
                                            <p:strVal val="#ppt_x"/>
                                          </p:val>
                                        </p:tav>
                                        <p:tav tm="100000">
                                          <p:val>
                                            <p:strVal val="#ppt_x"/>
                                          </p:val>
                                        </p:tav>
                                      </p:tavLst>
                                    </p:anim>
                                    <p:anim calcmode="lin" valueType="num">
                                      <p:cBhvr additive="base">
                                        <p:cTn id="31" dur="500" fill="hold"/>
                                        <p:tgtEl>
                                          <p:spTgt spid="3450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1" grpId="0" autoUpdateAnimBg="0"/>
      <p:bldP spid="345092" grpId="0" autoUpdateAnimBg="0"/>
      <p:bldP spid="345093" grpId="0" autoUpdateAnimBg="0"/>
      <p:bldP spid="345094" grpId="0" autoUpdateAnimBg="0"/>
      <p:bldP spid="345160"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ja-JP" altLang="en-US">
                <a:latin typeface="Times New Roman" panose="02020603050405020304" pitchFamily="18" charset="0"/>
              </a:rPr>
              <a:t>論理数学による手順</a:t>
            </a:r>
          </a:p>
        </p:txBody>
      </p:sp>
      <p:sp>
        <p:nvSpPr>
          <p:cNvPr id="253955" name="Rectangle 3"/>
          <p:cNvSpPr>
            <a:spLocks noGrp="1" noChangeArrowheads="1"/>
          </p:cNvSpPr>
          <p:nvPr>
            <p:ph type="body" idx="1"/>
          </p:nvPr>
        </p:nvSpPr>
        <p:spPr>
          <a:xfrm>
            <a:off x="1066800" y="1981200"/>
            <a:ext cx="7543800" cy="3200400"/>
          </a:xfrm>
        </p:spPr>
        <p:txBody>
          <a:bodyPr/>
          <a:lstStyle/>
          <a:p>
            <a:pPr marL="609600" indent="-609600">
              <a:buFont typeface="Wingdings" panose="05000000000000000000" pitchFamily="2" charset="2"/>
              <a:buAutoNum type="arabicPeriod"/>
            </a:pPr>
            <a:r>
              <a:rPr lang="ja-JP" altLang="en-US">
                <a:latin typeface="Times New Roman" panose="02020603050405020304" pitchFamily="18" charset="0"/>
              </a:rPr>
              <a:t>最小項を併合して主項を決定する</a:t>
            </a:r>
          </a:p>
          <a:p>
            <a:pPr marL="609600" indent="-609600">
              <a:buFont typeface="Wingdings" panose="05000000000000000000" pitchFamily="2" charset="2"/>
              <a:buAutoNum type="arabicPeriod"/>
            </a:pPr>
            <a:r>
              <a:rPr lang="ja-JP" altLang="en-US">
                <a:latin typeface="Times New Roman" panose="02020603050405020304" pitchFamily="18" charset="0"/>
              </a:rPr>
              <a:t>主項</a:t>
            </a:r>
            <a:r>
              <a:rPr lang="en-US" altLang="ja-JP">
                <a:latin typeface="Times New Roman" panose="02020603050405020304" pitchFamily="18" charset="0"/>
              </a:rPr>
              <a:t>-</a:t>
            </a:r>
            <a:r>
              <a:rPr lang="ja-JP" altLang="en-US">
                <a:latin typeface="Times New Roman" panose="02020603050405020304" pitchFamily="18" charset="0"/>
              </a:rPr>
              <a:t>最小項対応表を作成する</a:t>
            </a:r>
          </a:p>
          <a:p>
            <a:pPr marL="609600" indent="-609600">
              <a:buFont typeface="Wingdings" panose="05000000000000000000" pitchFamily="2" charset="2"/>
              <a:buAutoNum type="arabicPeriod"/>
            </a:pPr>
            <a:r>
              <a:rPr lang="ja-JP" altLang="en-US">
                <a:latin typeface="Times New Roman" panose="02020603050405020304" pitchFamily="18" charset="0"/>
              </a:rPr>
              <a:t>必須主項の選択・表の縮小をする</a:t>
            </a:r>
          </a:p>
          <a:p>
            <a:pPr marL="609600" indent="-609600">
              <a:buFont typeface="Wingdings" panose="05000000000000000000" pitchFamily="2" charset="2"/>
              <a:buAutoNum type="arabicPeriod"/>
            </a:pPr>
            <a:r>
              <a:rPr lang="ja-JP" altLang="en-US">
                <a:latin typeface="Times New Roman" panose="02020603050405020304" pitchFamily="18" charset="0"/>
              </a:rPr>
              <a:t>論理数学を用いて主項を選択する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0034" name="Group 2"/>
          <p:cNvGraphicFramePr>
            <a:graphicFrameLocks noGrp="1"/>
          </p:cNvGraphicFramePr>
          <p:nvPr/>
        </p:nvGraphicFramePr>
        <p:xfrm>
          <a:off x="152400" y="457200"/>
          <a:ext cx="8839200" cy="49377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5925">
                  <a:extLst>
                    <a:ext uri="{9D8B030D-6E8A-4147-A177-3AD203B41FA5}">
                      <a16:colId xmlns:a16="http://schemas.microsoft.com/office/drawing/2014/main" val="20003"/>
                    </a:ext>
                  </a:extLst>
                </a:gridCol>
                <a:gridCol w="417512">
                  <a:extLst>
                    <a:ext uri="{9D8B030D-6E8A-4147-A177-3AD203B41FA5}">
                      <a16:colId xmlns:a16="http://schemas.microsoft.com/office/drawing/2014/main" val="20004"/>
                    </a:ext>
                  </a:extLst>
                </a:gridCol>
                <a:gridCol w="415925">
                  <a:extLst>
                    <a:ext uri="{9D8B030D-6E8A-4147-A177-3AD203B41FA5}">
                      <a16:colId xmlns:a16="http://schemas.microsoft.com/office/drawing/2014/main" val="20005"/>
                    </a:ext>
                  </a:extLst>
                </a:gridCol>
                <a:gridCol w="415925">
                  <a:extLst>
                    <a:ext uri="{9D8B030D-6E8A-4147-A177-3AD203B41FA5}">
                      <a16:colId xmlns:a16="http://schemas.microsoft.com/office/drawing/2014/main" val="20006"/>
                    </a:ext>
                  </a:extLst>
                </a:gridCol>
                <a:gridCol w="415925">
                  <a:extLst>
                    <a:ext uri="{9D8B030D-6E8A-4147-A177-3AD203B41FA5}">
                      <a16:colId xmlns:a16="http://schemas.microsoft.com/office/drawing/2014/main" val="20007"/>
                    </a:ext>
                  </a:extLst>
                </a:gridCol>
                <a:gridCol w="417513">
                  <a:extLst>
                    <a:ext uri="{9D8B030D-6E8A-4147-A177-3AD203B41FA5}">
                      <a16:colId xmlns:a16="http://schemas.microsoft.com/office/drawing/2014/main" val="20008"/>
                    </a:ext>
                  </a:extLst>
                </a:gridCol>
                <a:gridCol w="417512">
                  <a:extLst>
                    <a:ext uri="{9D8B030D-6E8A-4147-A177-3AD203B41FA5}">
                      <a16:colId xmlns:a16="http://schemas.microsoft.com/office/drawing/2014/main" val="20009"/>
                    </a:ext>
                  </a:extLst>
                </a:gridCol>
                <a:gridCol w="414338">
                  <a:extLst>
                    <a:ext uri="{9D8B030D-6E8A-4147-A177-3AD203B41FA5}">
                      <a16:colId xmlns:a16="http://schemas.microsoft.com/office/drawing/2014/main" val="20010"/>
                    </a:ext>
                  </a:extLst>
                </a:gridCol>
                <a:gridCol w="419100">
                  <a:extLst>
                    <a:ext uri="{9D8B030D-6E8A-4147-A177-3AD203B41FA5}">
                      <a16:colId xmlns:a16="http://schemas.microsoft.com/office/drawing/2014/main" val="20011"/>
                    </a:ext>
                  </a:extLst>
                </a:gridCol>
                <a:gridCol w="414337">
                  <a:extLst>
                    <a:ext uri="{9D8B030D-6E8A-4147-A177-3AD203B41FA5}">
                      <a16:colId xmlns:a16="http://schemas.microsoft.com/office/drawing/2014/main" val="20012"/>
                    </a:ext>
                  </a:extLst>
                </a:gridCol>
                <a:gridCol w="417513">
                  <a:extLst>
                    <a:ext uri="{9D8B030D-6E8A-4147-A177-3AD203B41FA5}">
                      <a16:colId xmlns:a16="http://schemas.microsoft.com/office/drawing/2014/main" val="20013"/>
                    </a:ext>
                  </a:extLst>
                </a:gridCol>
                <a:gridCol w="415925">
                  <a:extLst>
                    <a:ext uri="{9D8B030D-6E8A-4147-A177-3AD203B41FA5}">
                      <a16:colId xmlns:a16="http://schemas.microsoft.com/office/drawing/2014/main" val="20014"/>
                    </a:ext>
                  </a:extLst>
                </a:gridCol>
                <a:gridCol w="419100">
                  <a:extLst>
                    <a:ext uri="{9D8B030D-6E8A-4147-A177-3AD203B41FA5}">
                      <a16:colId xmlns:a16="http://schemas.microsoft.com/office/drawing/2014/main" val="20015"/>
                    </a:ext>
                  </a:extLst>
                </a:gridCol>
                <a:gridCol w="442912">
                  <a:extLst>
                    <a:ext uri="{9D8B030D-6E8A-4147-A177-3AD203B41FA5}">
                      <a16:colId xmlns:a16="http://schemas.microsoft.com/office/drawing/2014/main" val="20016"/>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0,2,8,10: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0,4,16,20: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2,10,18,26: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300234" name="Line 202"/>
          <p:cNvSpPr>
            <a:spLocks noChangeShapeType="1"/>
          </p:cNvSpPr>
          <p:nvPr/>
        </p:nvSpPr>
        <p:spPr bwMode="auto">
          <a:xfrm flipH="1" flipV="1">
            <a:off x="1524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0235" name="Text Box 203"/>
          <p:cNvSpPr txBox="1">
            <a:spLocks noChangeArrowheads="1"/>
          </p:cNvSpPr>
          <p:nvPr/>
        </p:nvSpPr>
        <p:spPr bwMode="auto">
          <a:xfrm>
            <a:off x="136525" y="5430838"/>
            <a:ext cx="3689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effectLst>
                  <a:outerShdw blurRad="38100" dist="38100" dir="2700000" algn="tl">
                    <a:srgbClr val="000000"/>
                  </a:outerShdw>
                </a:effectLst>
                <a:latin typeface="Times New Roman" panose="02020603050405020304" pitchFamily="18" charset="0"/>
              </a:rPr>
              <a:t>特異最小項・必須主項決定</a:t>
            </a:r>
          </a:p>
        </p:txBody>
      </p:sp>
      <p:grpSp>
        <p:nvGrpSpPr>
          <p:cNvPr id="300240" name="Group 208"/>
          <p:cNvGrpSpPr>
            <a:grpSpLocks/>
          </p:cNvGrpSpPr>
          <p:nvPr/>
        </p:nvGrpSpPr>
        <p:grpSpPr bwMode="auto">
          <a:xfrm>
            <a:off x="3548063" y="1277938"/>
            <a:ext cx="5000625" cy="3644900"/>
            <a:chOff x="2235" y="805"/>
            <a:chExt cx="3150" cy="2296"/>
          </a:xfrm>
        </p:grpSpPr>
        <p:sp>
          <p:nvSpPr>
            <p:cNvPr id="300236" name="Rectangle 204"/>
            <p:cNvSpPr>
              <a:spLocks noChangeArrowheads="1"/>
            </p:cNvSpPr>
            <p:nvPr/>
          </p:nvSpPr>
          <p:spPr bwMode="auto">
            <a:xfrm>
              <a:off x="2235" y="2240"/>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300237" name="Rectangle 205"/>
            <p:cNvSpPr>
              <a:spLocks noChangeArrowheads="1"/>
            </p:cNvSpPr>
            <p:nvPr/>
          </p:nvSpPr>
          <p:spPr bwMode="auto">
            <a:xfrm>
              <a:off x="2760" y="2527"/>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300238" name="Rectangle 206"/>
            <p:cNvSpPr>
              <a:spLocks noChangeArrowheads="1"/>
            </p:cNvSpPr>
            <p:nvPr/>
          </p:nvSpPr>
          <p:spPr bwMode="auto">
            <a:xfrm>
              <a:off x="3810" y="2814"/>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300239" name="Rectangle 207"/>
            <p:cNvSpPr>
              <a:spLocks noChangeArrowheads="1"/>
            </p:cNvSpPr>
            <p:nvPr/>
          </p:nvSpPr>
          <p:spPr bwMode="auto">
            <a:xfrm>
              <a:off x="5121" y="805"/>
              <a:ext cx="26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grpSp>
      <p:grpSp>
        <p:nvGrpSpPr>
          <p:cNvPr id="300245" name="Group 213"/>
          <p:cNvGrpSpPr>
            <a:grpSpLocks/>
          </p:cNvGrpSpPr>
          <p:nvPr/>
        </p:nvGrpSpPr>
        <p:grpSpPr bwMode="auto">
          <a:xfrm>
            <a:off x="8548688" y="1277938"/>
            <a:ext cx="442912" cy="3644900"/>
            <a:chOff x="5385" y="805"/>
            <a:chExt cx="279" cy="2296"/>
          </a:xfrm>
        </p:grpSpPr>
        <p:sp>
          <p:nvSpPr>
            <p:cNvPr id="300241" name="Rectangle 209"/>
            <p:cNvSpPr>
              <a:spLocks noChangeArrowheads="1"/>
            </p:cNvSpPr>
            <p:nvPr/>
          </p:nvSpPr>
          <p:spPr bwMode="auto">
            <a:xfrm>
              <a:off x="5385" y="805"/>
              <a:ext cx="27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0242" name="Rectangle 210"/>
            <p:cNvSpPr>
              <a:spLocks noChangeArrowheads="1"/>
            </p:cNvSpPr>
            <p:nvPr/>
          </p:nvSpPr>
          <p:spPr bwMode="auto">
            <a:xfrm>
              <a:off x="5385" y="2814"/>
              <a:ext cx="27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0243" name="Rectangle 211"/>
            <p:cNvSpPr>
              <a:spLocks noChangeArrowheads="1"/>
            </p:cNvSpPr>
            <p:nvPr/>
          </p:nvSpPr>
          <p:spPr bwMode="auto">
            <a:xfrm>
              <a:off x="5385" y="2527"/>
              <a:ext cx="27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0244" name="Rectangle 212"/>
            <p:cNvSpPr>
              <a:spLocks noChangeArrowheads="1"/>
            </p:cNvSpPr>
            <p:nvPr/>
          </p:nvSpPr>
          <p:spPr bwMode="auto">
            <a:xfrm>
              <a:off x="5385" y="2240"/>
              <a:ext cx="27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00240"/>
                                        </p:tgtEl>
                                        <p:attrNameLst>
                                          <p:attrName>style.visibility</p:attrName>
                                        </p:attrNameLst>
                                      </p:cBhvr>
                                      <p:to>
                                        <p:strVal val="visible"/>
                                      </p:to>
                                    </p:set>
                                    <p:animEffect transition="in" filter="checkerboard(across)">
                                      <p:cBhvr>
                                        <p:cTn id="7" dur="500"/>
                                        <p:tgtEl>
                                          <p:spTgt spid="3002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00245"/>
                                        </p:tgtEl>
                                        <p:attrNameLst>
                                          <p:attrName>style.visibility</p:attrName>
                                        </p:attrNameLst>
                                      </p:cBhvr>
                                      <p:to>
                                        <p:strVal val="visible"/>
                                      </p:to>
                                    </p:set>
                                    <p:animEffect transition="in" filter="checkerboard(across)">
                                      <p:cBhvr>
                                        <p:cTn id="12" dur="500"/>
                                        <p:tgtEl>
                                          <p:spTgt spid="30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1058" name="Group 2"/>
          <p:cNvGraphicFramePr>
            <a:graphicFrameLocks noGrp="1"/>
          </p:cNvGraphicFramePr>
          <p:nvPr/>
        </p:nvGraphicFramePr>
        <p:xfrm>
          <a:off x="152400" y="457200"/>
          <a:ext cx="8839200" cy="49377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5925">
                  <a:extLst>
                    <a:ext uri="{9D8B030D-6E8A-4147-A177-3AD203B41FA5}">
                      <a16:colId xmlns:a16="http://schemas.microsoft.com/office/drawing/2014/main" val="20003"/>
                    </a:ext>
                  </a:extLst>
                </a:gridCol>
                <a:gridCol w="417512">
                  <a:extLst>
                    <a:ext uri="{9D8B030D-6E8A-4147-A177-3AD203B41FA5}">
                      <a16:colId xmlns:a16="http://schemas.microsoft.com/office/drawing/2014/main" val="20004"/>
                    </a:ext>
                  </a:extLst>
                </a:gridCol>
                <a:gridCol w="415925">
                  <a:extLst>
                    <a:ext uri="{9D8B030D-6E8A-4147-A177-3AD203B41FA5}">
                      <a16:colId xmlns:a16="http://schemas.microsoft.com/office/drawing/2014/main" val="20005"/>
                    </a:ext>
                  </a:extLst>
                </a:gridCol>
                <a:gridCol w="415925">
                  <a:extLst>
                    <a:ext uri="{9D8B030D-6E8A-4147-A177-3AD203B41FA5}">
                      <a16:colId xmlns:a16="http://schemas.microsoft.com/office/drawing/2014/main" val="20006"/>
                    </a:ext>
                  </a:extLst>
                </a:gridCol>
                <a:gridCol w="415925">
                  <a:extLst>
                    <a:ext uri="{9D8B030D-6E8A-4147-A177-3AD203B41FA5}">
                      <a16:colId xmlns:a16="http://schemas.microsoft.com/office/drawing/2014/main" val="20007"/>
                    </a:ext>
                  </a:extLst>
                </a:gridCol>
                <a:gridCol w="417513">
                  <a:extLst>
                    <a:ext uri="{9D8B030D-6E8A-4147-A177-3AD203B41FA5}">
                      <a16:colId xmlns:a16="http://schemas.microsoft.com/office/drawing/2014/main" val="20008"/>
                    </a:ext>
                  </a:extLst>
                </a:gridCol>
                <a:gridCol w="417512">
                  <a:extLst>
                    <a:ext uri="{9D8B030D-6E8A-4147-A177-3AD203B41FA5}">
                      <a16:colId xmlns:a16="http://schemas.microsoft.com/office/drawing/2014/main" val="20009"/>
                    </a:ext>
                  </a:extLst>
                </a:gridCol>
                <a:gridCol w="414338">
                  <a:extLst>
                    <a:ext uri="{9D8B030D-6E8A-4147-A177-3AD203B41FA5}">
                      <a16:colId xmlns:a16="http://schemas.microsoft.com/office/drawing/2014/main" val="20010"/>
                    </a:ext>
                  </a:extLst>
                </a:gridCol>
                <a:gridCol w="419100">
                  <a:extLst>
                    <a:ext uri="{9D8B030D-6E8A-4147-A177-3AD203B41FA5}">
                      <a16:colId xmlns:a16="http://schemas.microsoft.com/office/drawing/2014/main" val="20011"/>
                    </a:ext>
                  </a:extLst>
                </a:gridCol>
                <a:gridCol w="414337">
                  <a:extLst>
                    <a:ext uri="{9D8B030D-6E8A-4147-A177-3AD203B41FA5}">
                      <a16:colId xmlns:a16="http://schemas.microsoft.com/office/drawing/2014/main" val="20012"/>
                    </a:ext>
                  </a:extLst>
                </a:gridCol>
                <a:gridCol w="417513">
                  <a:extLst>
                    <a:ext uri="{9D8B030D-6E8A-4147-A177-3AD203B41FA5}">
                      <a16:colId xmlns:a16="http://schemas.microsoft.com/office/drawing/2014/main" val="20013"/>
                    </a:ext>
                  </a:extLst>
                </a:gridCol>
                <a:gridCol w="415925">
                  <a:extLst>
                    <a:ext uri="{9D8B030D-6E8A-4147-A177-3AD203B41FA5}">
                      <a16:colId xmlns:a16="http://schemas.microsoft.com/office/drawing/2014/main" val="20014"/>
                    </a:ext>
                  </a:extLst>
                </a:gridCol>
                <a:gridCol w="419100">
                  <a:extLst>
                    <a:ext uri="{9D8B030D-6E8A-4147-A177-3AD203B41FA5}">
                      <a16:colId xmlns:a16="http://schemas.microsoft.com/office/drawing/2014/main" val="20015"/>
                    </a:ext>
                  </a:extLst>
                </a:gridCol>
                <a:gridCol w="442912">
                  <a:extLst>
                    <a:ext uri="{9D8B030D-6E8A-4147-A177-3AD203B41FA5}">
                      <a16:colId xmlns:a16="http://schemas.microsoft.com/office/drawing/2014/main" val="20016"/>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0,2,8,10: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0,4,16,20: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2,10,18,26: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301258" name="Line 202"/>
          <p:cNvSpPr>
            <a:spLocks noChangeShapeType="1"/>
          </p:cNvSpPr>
          <p:nvPr/>
        </p:nvSpPr>
        <p:spPr bwMode="auto">
          <a:xfrm flipH="1" flipV="1">
            <a:off x="1524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1259" name="Text Box 203"/>
          <p:cNvSpPr txBox="1">
            <a:spLocks noChangeArrowheads="1"/>
          </p:cNvSpPr>
          <p:nvPr/>
        </p:nvSpPr>
        <p:spPr bwMode="auto">
          <a:xfrm>
            <a:off x="136525" y="5430838"/>
            <a:ext cx="4638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effectLst>
                  <a:outerShdw blurRad="38100" dist="38100" dir="2700000" algn="tl">
                    <a:srgbClr val="000000"/>
                  </a:outerShdw>
                </a:effectLst>
                <a:latin typeface="Times New Roman" panose="02020603050405020304" pitchFamily="18" charset="0"/>
              </a:rPr>
              <a:t>必須主項がカバーする最小項決定</a:t>
            </a:r>
          </a:p>
        </p:txBody>
      </p:sp>
      <p:grpSp>
        <p:nvGrpSpPr>
          <p:cNvPr id="301260" name="Group 204"/>
          <p:cNvGrpSpPr>
            <a:grpSpLocks/>
          </p:cNvGrpSpPr>
          <p:nvPr/>
        </p:nvGrpSpPr>
        <p:grpSpPr bwMode="auto">
          <a:xfrm>
            <a:off x="3132138" y="4922838"/>
            <a:ext cx="5416550" cy="455612"/>
            <a:chOff x="1973" y="3101"/>
            <a:chExt cx="3412" cy="287"/>
          </a:xfrm>
        </p:grpSpPr>
        <p:sp>
          <p:nvSpPr>
            <p:cNvPr id="301261" name="Rectangle 205"/>
            <p:cNvSpPr>
              <a:spLocks noChangeArrowheads="1"/>
            </p:cNvSpPr>
            <p:nvPr/>
          </p:nvSpPr>
          <p:spPr bwMode="auto">
            <a:xfrm>
              <a:off x="3810" y="3101"/>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62" name="Rectangle 206"/>
            <p:cNvSpPr>
              <a:spLocks noChangeArrowheads="1"/>
            </p:cNvSpPr>
            <p:nvPr/>
          </p:nvSpPr>
          <p:spPr bwMode="auto">
            <a:xfrm>
              <a:off x="3547" y="3101"/>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63" name="Rectangle 207"/>
            <p:cNvSpPr>
              <a:spLocks noChangeArrowheads="1"/>
            </p:cNvSpPr>
            <p:nvPr/>
          </p:nvSpPr>
          <p:spPr bwMode="auto">
            <a:xfrm>
              <a:off x="3284" y="3101"/>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64" name="Rectangle 208"/>
            <p:cNvSpPr>
              <a:spLocks noChangeArrowheads="1"/>
            </p:cNvSpPr>
            <p:nvPr/>
          </p:nvSpPr>
          <p:spPr bwMode="auto">
            <a:xfrm>
              <a:off x="3022" y="3101"/>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65" name="Rectangle 209"/>
            <p:cNvSpPr>
              <a:spLocks noChangeArrowheads="1"/>
            </p:cNvSpPr>
            <p:nvPr/>
          </p:nvSpPr>
          <p:spPr bwMode="auto">
            <a:xfrm>
              <a:off x="2760" y="3101"/>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66" name="Rectangle 210"/>
            <p:cNvSpPr>
              <a:spLocks noChangeArrowheads="1"/>
            </p:cNvSpPr>
            <p:nvPr/>
          </p:nvSpPr>
          <p:spPr bwMode="auto">
            <a:xfrm>
              <a:off x="2498" y="3101"/>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67" name="Rectangle 211"/>
            <p:cNvSpPr>
              <a:spLocks noChangeArrowheads="1"/>
            </p:cNvSpPr>
            <p:nvPr/>
          </p:nvSpPr>
          <p:spPr bwMode="auto">
            <a:xfrm>
              <a:off x="2235" y="3101"/>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68" name="Rectangle 212"/>
            <p:cNvSpPr>
              <a:spLocks noChangeArrowheads="1"/>
            </p:cNvSpPr>
            <p:nvPr/>
          </p:nvSpPr>
          <p:spPr bwMode="auto">
            <a:xfrm>
              <a:off x="1973" y="3101"/>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69" name="Rectangle 213"/>
            <p:cNvSpPr>
              <a:spLocks noChangeArrowheads="1"/>
            </p:cNvSpPr>
            <p:nvPr/>
          </p:nvSpPr>
          <p:spPr bwMode="auto">
            <a:xfrm>
              <a:off x="5121" y="3101"/>
              <a:ext cx="26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70" name="Rectangle 214"/>
            <p:cNvSpPr>
              <a:spLocks noChangeArrowheads="1"/>
            </p:cNvSpPr>
            <p:nvPr/>
          </p:nvSpPr>
          <p:spPr bwMode="auto">
            <a:xfrm>
              <a:off x="4859" y="3101"/>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71" name="Rectangle 215"/>
            <p:cNvSpPr>
              <a:spLocks noChangeArrowheads="1"/>
            </p:cNvSpPr>
            <p:nvPr/>
          </p:nvSpPr>
          <p:spPr bwMode="auto">
            <a:xfrm>
              <a:off x="4596" y="3101"/>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01272" name="Rectangle 216"/>
            <p:cNvSpPr>
              <a:spLocks noChangeArrowheads="1"/>
            </p:cNvSpPr>
            <p:nvPr/>
          </p:nvSpPr>
          <p:spPr bwMode="auto">
            <a:xfrm>
              <a:off x="4335" y="3101"/>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01260"/>
                                        </p:tgtEl>
                                        <p:attrNameLst>
                                          <p:attrName>style.visibility</p:attrName>
                                        </p:attrNameLst>
                                      </p:cBhvr>
                                      <p:to>
                                        <p:strVal val="visible"/>
                                      </p:to>
                                    </p:set>
                                    <p:animEffect transition="in" filter="checkerboard(across)">
                                      <p:cBhvr>
                                        <p:cTn id="7" dur="500"/>
                                        <p:tgtEl>
                                          <p:spTgt spid="301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9241" name="Group 233"/>
          <p:cNvGraphicFramePr>
            <a:graphicFrameLocks noGrp="1"/>
          </p:cNvGraphicFramePr>
          <p:nvPr/>
        </p:nvGraphicFramePr>
        <p:xfrm>
          <a:off x="152400" y="457200"/>
          <a:ext cx="3841750" cy="49377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91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0,2,8,10: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0,4,16,20: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2,10,18,26: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99210" name="Line 202"/>
          <p:cNvSpPr>
            <a:spLocks noChangeShapeType="1"/>
          </p:cNvSpPr>
          <p:nvPr/>
        </p:nvSpPr>
        <p:spPr bwMode="auto">
          <a:xfrm flipH="1" flipV="1">
            <a:off x="1524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9211" name="Text Box 203"/>
          <p:cNvSpPr txBox="1">
            <a:spLocks noChangeArrowheads="1"/>
          </p:cNvSpPr>
          <p:nvPr/>
        </p:nvSpPr>
        <p:spPr bwMode="auto">
          <a:xfrm>
            <a:off x="136525" y="5430838"/>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effectLst>
                  <a:outerShdw blurRad="38100" dist="38100" dir="2700000" algn="tl">
                    <a:srgbClr val="000000"/>
                  </a:outerShdw>
                </a:effectLst>
                <a:latin typeface="Times New Roman" panose="02020603050405020304" pitchFamily="18" charset="0"/>
              </a:rPr>
              <a:t>横方向の縮小</a:t>
            </a:r>
          </a:p>
        </p:txBody>
      </p:sp>
      <p:sp>
        <p:nvSpPr>
          <p:cNvPr id="299314" name="Text Box 306"/>
          <p:cNvSpPr txBox="1">
            <a:spLocks noChangeArrowheads="1"/>
          </p:cNvSpPr>
          <p:nvPr/>
        </p:nvSpPr>
        <p:spPr bwMode="auto">
          <a:xfrm>
            <a:off x="4114800" y="923925"/>
            <a:ext cx="1803400"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1</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s</a:t>
            </a:r>
          </a:p>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2</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t</a:t>
            </a:r>
          </a:p>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3</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t</a:t>
            </a:r>
          </a:p>
        </p:txBody>
      </p:sp>
      <p:sp>
        <p:nvSpPr>
          <p:cNvPr id="299315" name="Text Box 307"/>
          <p:cNvSpPr txBox="1">
            <a:spLocks noChangeArrowheads="1"/>
          </p:cNvSpPr>
          <p:nvPr/>
        </p:nvSpPr>
        <p:spPr bwMode="auto">
          <a:xfrm>
            <a:off x="4114800" y="2514600"/>
            <a:ext cx="502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U</a:t>
            </a:r>
            <a:r>
              <a:rPr lang="en-US" altLang="ja-JP">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t</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t</a:t>
            </a:r>
            <a:r>
              <a:rPr lang="en-US" altLang="ja-JP">
                <a:effectLst>
                  <a:outerShdw blurRad="38100" dist="38100" dir="2700000" algn="tl">
                    <a:srgbClr val="000000"/>
                  </a:outerShdw>
                </a:effectLst>
                <a:latin typeface="Times New Roman" panose="02020603050405020304" pitchFamily="18" charset="0"/>
              </a:rPr>
              <a:t> )</a:t>
            </a:r>
          </a:p>
        </p:txBody>
      </p:sp>
      <p:sp>
        <p:nvSpPr>
          <p:cNvPr id="299316" name="Text Box 308"/>
          <p:cNvSpPr txBox="1">
            <a:spLocks noChangeArrowheads="1"/>
          </p:cNvSpPr>
          <p:nvPr/>
        </p:nvSpPr>
        <p:spPr bwMode="auto">
          <a:xfrm>
            <a:off x="4419600" y="3057525"/>
            <a:ext cx="1968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t</a:t>
            </a:r>
            <a:r>
              <a:rPr lang="en-US" altLang="ja-JP">
                <a:effectLst>
                  <a:outerShdw blurRad="38100" dist="38100" dir="2700000" algn="tl">
                    <a:srgbClr val="000000"/>
                  </a:outerShdw>
                </a:effectLst>
                <a:latin typeface="Times New Roman" panose="02020603050405020304" pitchFamily="18" charset="0"/>
              </a:rPr>
              <a:t> + </a:t>
            </a:r>
            <a:r>
              <a:rPr lang="en-US" altLang="ja-JP" i="1">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t</a:t>
            </a:r>
          </a:p>
        </p:txBody>
      </p:sp>
      <p:sp>
        <p:nvSpPr>
          <p:cNvPr id="299317" name="Text Box 309"/>
          <p:cNvSpPr txBox="1">
            <a:spLocks noChangeArrowheads="1"/>
          </p:cNvSpPr>
          <p:nvPr/>
        </p:nvSpPr>
        <p:spPr bwMode="auto">
          <a:xfrm>
            <a:off x="4267200" y="3743325"/>
            <a:ext cx="3870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ja-JP" altLang="en-US" sz="2400">
                <a:effectLst>
                  <a:outerShdw blurRad="38100" dist="38100" dir="2700000" algn="tl">
                    <a:srgbClr val="000000"/>
                  </a:outerShdw>
                </a:effectLst>
                <a:latin typeface="Times New Roman" panose="02020603050405020304" pitchFamily="18" charset="0"/>
              </a:rPr>
              <a:t>または</a:t>
            </a:r>
            <a:r>
              <a:rPr lang="ja-JP" altLang="en-US">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q</a:t>
            </a:r>
            <a:r>
              <a:rPr lang="en-US" altLang="ja-JP" sz="1000">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と </a:t>
            </a:r>
            <a:r>
              <a:rPr lang="en-US" altLang="ja-JP" i="1">
                <a:effectLst>
                  <a:outerShdw blurRad="38100" dist="38100" dir="2700000" algn="tl">
                    <a:srgbClr val="000000"/>
                  </a:outerShdw>
                </a:effectLst>
                <a:latin typeface="Times New Roman" panose="02020603050405020304" pitchFamily="18" charset="0"/>
              </a:rPr>
              <a:t>t</a:t>
            </a:r>
            <a:r>
              <a:rPr lang="en-US" altLang="ja-JP">
                <a:effectLst>
                  <a:outerShdw blurRad="38100" dist="38100" dir="2700000" algn="tl">
                    <a:srgbClr val="000000"/>
                  </a:outerShdw>
                </a:effectLst>
                <a:latin typeface="Times New Roman" panose="02020603050405020304" pitchFamily="18" charset="0"/>
              </a:rPr>
              <a:t>  </a:t>
            </a:r>
            <a:r>
              <a:rPr lang="ja-JP" altLang="en-US" sz="2400">
                <a:effectLst>
                  <a:outerShdw blurRad="38100" dist="38100" dir="2700000" algn="tl">
                    <a:srgbClr val="000000"/>
                  </a:outerShdw>
                </a:effectLst>
                <a:latin typeface="Times New Roman" panose="02020603050405020304" pitchFamily="18" charset="0"/>
              </a:rPr>
              <a:t>または</a:t>
            </a:r>
            <a:r>
              <a:rPr lang="ja-JP" altLang="en-US">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s</a:t>
            </a:r>
            <a:r>
              <a:rPr lang="en-US" altLang="ja-JP" sz="1000">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と </a:t>
            </a:r>
            <a:r>
              <a:rPr lang="en-US" altLang="ja-JP" i="1">
                <a:effectLst>
                  <a:outerShdw blurRad="38100" dist="38100" dir="2700000" algn="tl">
                    <a:srgbClr val="000000"/>
                  </a:outerShdw>
                </a:effectLst>
                <a:latin typeface="Times New Roman" panose="02020603050405020304" pitchFamily="18" charset="0"/>
              </a:rPr>
              <a:t>t</a:t>
            </a:r>
          </a:p>
        </p:txBody>
      </p:sp>
      <p:sp>
        <p:nvSpPr>
          <p:cNvPr id="299319" name="Text Box 311"/>
          <p:cNvSpPr txBox="1">
            <a:spLocks noChangeArrowheads="1"/>
          </p:cNvSpPr>
          <p:nvPr/>
        </p:nvSpPr>
        <p:spPr bwMode="auto">
          <a:xfrm>
            <a:off x="4191000" y="4432300"/>
            <a:ext cx="3646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600" i="1">
                <a:effectLst>
                  <a:outerShdw blurRad="38100" dist="38100" dir="2700000" algn="tl">
                    <a:srgbClr val="000000"/>
                  </a:outerShdw>
                </a:effectLst>
                <a:latin typeface="Times New Roman" panose="02020603050405020304" pitchFamily="18" charset="0"/>
              </a:rPr>
              <a:t>f</a:t>
            </a:r>
            <a:r>
              <a:rPr lang="en-US" altLang="ja-JP" sz="3600" i="1" baseline="-25000">
                <a:effectLst>
                  <a:outerShdw blurRad="38100" dist="38100" dir="2700000" algn="tl">
                    <a:srgbClr val="000000"/>
                  </a:outerShdw>
                </a:effectLst>
                <a:latin typeface="Times New Roman" panose="02020603050405020304" pitchFamily="18" charset="0"/>
              </a:rPr>
              <a:t>m</a:t>
            </a:r>
            <a:r>
              <a:rPr lang="en-US" altLang="ja-JP" sz="3600">
                <a:effectLst>
                  <a:outerShdw blurRad="38100" dist="38100" dir="2700000" algn="tl">
                    <a:srgbClr val="000000"/>
                  </a:outerShdw>
                </a:effectLst>
                <a:latin typeface="Times New Roman" panose="02020603050405020304" pitchFamily="18" charset="0"/>
              </a:rPr>
              <a:t> = </a:t>
            </a:r>
            <a:r>
              <a:rPr lang="en-US" altLang="ja-JP" sz="3600" i="1">
                <a:effectLst>
                  <a:outerShdw blurRad="38100" dist="38100" dir="2700000" algn="tl">
                    <a:srgbClr val="000000"/>
                  </a:outerShdw>
                </a:effectLst>
                <a:latin typeface="Times New Roman" panose="02020603050405020304" pitchFamily="18" charset="0"/>
              </a:rPr>
              <a:t>p</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r</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u</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v</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9314"/>
                                        </p:tgtEl>
                                        <p:attrNameLst>
                                          <p:attrName>style.visibility</p:attrName>
                                        </p:attrNameLst>
                                      </p:cBhvr>
                                      <p:to>
                                        <p:strVal val="visible"/>
                                      </p:to>
                                    </p:set>
                                    <p:anim calcmode="lin" valueType="num">
                                      <p:cBhvr additive="base">
                                        <p:cTn id="7" dur="500" fill="hold"/>
                                        <p:tgtEl>
                                          <p:spTgt spid="299314"/>
                                        </p:tgtEl>
                                        <p:attrNameLst>
                                          <p:attrName>ppt_x</p:attrName>
                                        </p:attrNameLst>
                                      </p:cBhvr>
                                      <p:tavLst>
                                        <p:tav tm="0">
                                          <p:val>
                                            <p:strVal val="#ppt_x"/>
                                          </p:val>
                                        </p:tav>
                                        <p:tav tm="100000">
                                          <p:val>
                                            <p:strVal val="#ppt_x"/>
                                          </p:val>
                                        </p:tav>
                                      </p:tavLst>
                                    </p:anim>
                                    <p:anim calcmode="lin" valueType="num">
                                      <p:cBhvr additive="base">
                                        <p:cTn id="8" dur="500" fill="hold"/>
                                        <p:tgtEl>
                                          <p:spTgt spid="2993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9315"/>
                                        </p:tgtEl>
                                        <p:attrNameLst>
                                          <p:attrName>style.visibility</p:attrName>
                                        </p:attrNameLst>
                                      </p:cBhvr>
                                      <p:to>
                                        <p:strVal val="visible"/>
                                      </p:to>
                                    </p:set>
                                    <p:anim calcmode="lin" valueType="num">
                                      <p:cBhvr additive="base">
                                        <p:cTn id="13" dur="500" fill="hold"/>
                                        <p:tgtEl>
                                          <p:spTgt spid="299315"/>
                                        </p:tgtEl>
                                        <p:attrNameLst>
                                          <p:attrName>ppt_x</p:attrName>
                                        </p:attrNameLst>
                                      </p:cBhvr>
                                      <p:tavLst>
                                        <p:tav tm="0">
                                          <p:val>
                                            <p:strVal val="#ppt_x"/>
                                          </p:val>
                                        </p:tav>
                                        <p:tav tm="100000">
                                          <p:val>
                                            <p:strVal val="#ppt_x"/>
                                          </p:val>
                                        </p:tav>
                                      </p:tavLst>
                                    </p:anim>
                                    <p:anim calcmode="lin" valueType="num">
                                      <p:cBhvr additive="base">
                                        <p:cTn id="14" dur="500" fill="hold"/>
                                        <p:tgtEl>
                                          <p:spTgt spid="2993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9316"/>
                                        </p:tgtEl>
                                        <p:attrNameLst>
                                          <p:attrName>style.visibility</p:attrName>
                                        </p:attrNameLst>
                                      </p:cBhvr>
                                      <p:to>
                                        <p:strVal val="visible"/>
                                      </p:to>
                                    </p:set>
                                    <p:anim calcmode="lin" valueType="num">
                                      <p:cBhvr additive="base">
                                        <p:cTn id="19" dur="500" fill="hold"/>
                                        <p:tgtEl>
                                          <p:spTgt spid="299316"/>
                                        </p:tgtEl>
                                        <p:attrNameLst>
                                          <p:attrName>ppt_x</p:attrName>
                                        </p:attrNameLst>
                                      </p:cBhvr>
                                      <p:tavLst>
                                        <p:tav tm="0">
                                          <p:val>
                                            <p:strVal val="#ppt_x"/>
                                          </p:val>
                                        </p:tav>
                                        <p:tav tm="100000">
                                          <p:val>
                                            <p:strVal val="#ppt_x"/>
                                          </p:val>
                                        </p:tav>
                                      </p:tavLst>
                                    </p:anim>
                                    <p:anim calcmode="lin" valueType="num">
                                      <p:cBhvr additive="base">
                                        <p:cTn id="20" dur="500" fill="hold"/>
                                        <p:tgtEl>
                                          <p:spTgt spid="29931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9317"/>
                                        </p:tgtEl>
                                        <p:attrNameLst>
                                          <p:attrName>style.visibility</p:attrName>
                                        </p:attrNameLst>
                                      </p:cBhvr>
                                      <p:to>
                                        <p:strVal val="visible"/>
                                      </p:to>
                                    </p:set>
                                    <p:anim calcmode="lin" valueType="num">
                                      <p:cBhvr additive="base">
                                        <p:cTn id="25" dur="500" fill="hold"/>
                                        <p:tgtEl>
                                          <p:spTgt spid="299317"/>
                                        </p:tgtEl>
                                        <p:attrNameLst>
                                          <p:attrName>ppt_x</p:attrName>
                                        </p:attrNameLst>
                                      </p:cBhvr>
                                      <p:tavLst>
                                        <p:tav tm="0">
                                          <p:val>
                                            <p:strVal val="#ppt_x"/>
                                          </p:val>
                                        </p:tav>
                                        <p:tav tm="100000">
                                          <p:val>
                                            <p:strVal val="#ppt_x"/>
                                          </p:val>
                                        </p:tav>
                                      </p:tavLst>
                                    </p:anim>
                                    <p:anim calcmode="lin" valueType="num">
                                      <p:cBhvr additive="base">
                                        <p:cTn id="26" dur="500" fill="hold"/>
                                        <p:tgtEl>
                                          <p:spTgt spid="29931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9319"/>
                                        </p:tgtEl>
                                        <p:attrNameLst>
                                          <p:attrName>style.visibility</p:attrName>
                                        </p:attrNameLst>
                                      </p:cBhvr>
                                      <p:to>
                                        <p:strVal val="visible"/>
                                      </p:to>
                                    </p:set>
                                    <p:anim calcmode="lin" valueType="num">
                                      <p:cBhvr additive="base">
                                        <p:cTn id="31" dur="500" fill="hold"/>
                                        <p:tgtEl>
                                          <p:spTgt spid="299319"/>
                                        </p:tgtEl>
                                        <p:attrNameLst>
                                          <p:attrName>ppt_x</p:attrName>
                                        </p:attrNameLst>
                                      </p:cBhvr>
                                      <p:tavLst>
                                        <p:tav tm="0">
                                          <p:val>
                                            <p:strVal val="#ppt_x"/>
                                          </p:val>
                                        </p:tav>
                                        <p:tav tm="100000">
                                          <p:val>
                                            <p:strVal val="#ppt_x"/>
                                          </p:val>
                                        </p:tav>
                                      </p:tavLst>
                                    </p:anim>
                                    <p:anim calcmode="lin" valueType="num">
                                      <p:cBhvr additive="base">
                                        <p:cTn id="32" dur="500" fill="hold"/>
                                        <p:tgtEl>
                                          <p:spTgt spid="2993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314" grpId="0" autoUpdateAnimBg="0"/>
      <p:bldP spid="299315" grpId="0" autoUpdateAnimBg="0"/>
      <p:bldP spid="299316" grpId="0" autoUpdateAnimBg="0"/>
      <p:bldP spid="299317" grpId="0" autoUpdateAnimBg="0"/>
      <p:bldP spid="29931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ltLang="ja-JP">
                <a:latin typeface="Times New Roman" panose="02020603050405020304" pitchFamily="18" charset="0"/>
              </a:rPr>
              <a:t>2</a:t>
            </a:r>
            <a:r>
              <a:rPr lang="ja-JP" altLang="en-US">
                <a:latin typeface="Times New Roman" panose="02020603050405020304" pitchFamily="18" charset="0"/>
              </a:rPr>
              <a:t>段最小化のネック　</a:t>
            </a:r>
          </a:p>
        </p:txBody>
      </p:sp>
      <p:sp>
        <p:nvSpPr>
          <p:cNvPr id="240643" name="Rectangle 3"/>
          <p:cNvSpPr>
            <a:spLocks noGrp="1" noChangeArrowheads="1"/>
          </p:cNvSpPr>
          <p:nvPr>
            <p:ph type="body" idx="1"/>
          </p:nvPr>
        </p:nvSpPr>
        <p:spPr>
          <a:xfrm>
            <a:off x="990600" y="1600200"/>
            <a:ext cx="7543800" cy="1371600"/>
          </a:xfrm>
        </p:spPr>
        <p:txBody>
          <a:bodyPr/>
          <a:lstStyle/>
          <a:p>
            <a:pPr marL="609600" indent="-609600">
              <a:buFont typeface="Tahoma" panose="020B0604030504040204" pitchFamily="34" charset="0"/>
              <a:buChar char="•"/>
            </a:pPr>
            <a:r>
              <a:rPr lang="ja-JP" altLang="en-US">
                <a:latin typeface="Times New Roman" panose="02020603050405020304" pitchFamily="18" charset="0"/>
              </a:rPr>
              <a:t>主項の選択</a:t>
            </a:r>
            <a:endParaRPr lang="ja-JP" altLang="en-US" sz="2800">
              <a:latin typeface="Times New Roman" panose="02020603050405020304" pitchFamily="18" charset="0"/>
            </a:endParaRPr>
          </a:p>
        </p:txBody>
      </p:sp>
      <p:sp>
        <p:nvSpPr>
          <p:cNvPr id="240644" name="Text Box 4"/>
          <p:cNvSpPr txBox="1">
            <a:spLocks noChangeArrowheads="1"/>
          </p:cNvSpPr>
          <p:nvPr/>
        </p:nvSpPr>
        <p:spPr bwMode="auto">
          <a:xfrm>
            <a:off x="609600" y="3057525"/>
            <a:ext cx="4651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ü"/>
            </a:pP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例 </a:t>
            </a:r>
            <a:r>
              <a:rPr lang="en-US" altLang="ja-JP">
                <a:effectLst>
                  <a:outerShdw blurRad="38100" dist="38100" dir="2700000" algn="tl">
                    <a:srgbClr val="000000"/>
                  </a:outerShdw>
                </a:effectLst>
                <a:latin typeface="Times New Roman" panose="02020603050405020304" pitchFamily="18" charset="0"/>
              </a:rPr>
              <a:t>5</a:t>
            </a:r>
            <a:r>
              <a:rPr lang="ja-JP" altLang="en-US">
                <a:effectLst>
                  <a:outerShdw blurRad="38100" dist="38100" dir="2700000" algn="tl">
                    <a:srgbClr val="000000"/>
                  </a:outerShdw>
                </a:effectLst>
                <a:latin typeface="Times New Roman" panose="02020603050405020304" pitchFamily="18" charset="0"/>
              </a:rPr>
              <a:t>変数関数の主項の選択</a:t>
            </a:r>
          </a:p>
        </p:txBody>
      </p:sp>
      <p:grpSp>
        <p:nvGrpSpPr>
          <p:cNvPr id="240645" name="Group 5"/>
          <p:cNvGrpSpPr>
            <a:grpSpLocks/>
          </p:cNvGrpSpPr>
          <p:nvPr/>
        </p:nvGrpSpPr>
        <p:grpSpPr bwMode="auto">
          <a:xfrm>
            <a:off x="609600" y="3514725"/>
            <a:ext cx="7467600" cy="3152775"/>
            <a:chOff x="384" y="2214"/>
            <a:chExt cx="4704" cy="1986"/>
          </a:xfrm>
        </p:grpSpPr>
        <p:sp>
          <p:nvSpPr>
            <p:cNvPr id="240646" name="Rectangle 6"/>
            <p:cNvSpPr>
              <a:spLocks noChangeArrowheads="1"/>
            </p:cNvSpPr>
            <p:nvPr/>
          </p:nvSpPr>
          <p:spPr bwMode="auto">
            <a:xfrm>
              <a:off x="2390"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47" name="Rectangle 7"/>
            <p:cNvSpPr>
              <a:spLocks noChangeArrowheads="1"/>
            </p:cNvSpPr>
            <p:nvPr/>
          </p:nvSpPr>
          <p:spPr bwMode="auto">
            <a:xfrm>
              <a:off x="1949" y="3874"/>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48" name="Rectangle 8"/>
            <p:cNvSpPr>
              <a:spLocks noChangeArrowheads="1"/>
            </p:cNvSpPr>
            <p:nvPr/>
          </p:nvSpPr>
          <p:spPr bwMode="auto">
            <a:xfrm>
              <a:off x="1507"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49" name="Rectangle 9"/>
            <p:cNvSpPr>
              <a:spLocks noChangeArrowheads="1"/>
            </p:cNvSpPr>
            <p:nvPr/>
          </p:nvSpPr>
          <p:spPr bwMode="auto">
            <a:xfrm>
              <a:off x="1066" y="3874"/>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50" name="Rectangle 10"/>
            <p:cNvSpPr>
              <a:spLocks noChangeArrowheads="1"/>
            </p:cNvSpPr>
            <p:nvPr/>
          </p:nvSpPr>
          <p:spPr bwMode="auto">
            <a:xfrm>
              <a:off x="624"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40651" name="Rectangle 11"/>
            <p:cNvSpPr>
              <a:spLocks noChangeArrowheads="1"/>
            </p:cNvSpPr>
            <p:nvPr/>
          </p:nvSpPr>
          <p:spPr bwMode="auto">
            <a:xfrm>
              <a:off x="2390"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52" name="Rectangle 12"/>
            <p:cNvSpPr>
              <a:spLocks noChangeArrowheads="1"/>
            </p:cNvSpPr>
            <p:nvPr/>
          </p:nvSpPr>
          <p:spPr bwMode="auto">
            <a:xfrm>
              <a:off x="1949" y="3548"/>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53" name="Rectangle 13"/>
            <p:cNvSpPr>
              <a:spLocks noChangeArrowheads="1"/>
            </p:cNvSpPr>
            <p:nvPr/>
          </p:nvSpPr>
          <p:spPr bwMode="auto">
            <a:xfrm>
              <a:off x="1507"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54" name="Rectangle 14"/>
            <p:cNvSpPr>
              <a:spLocks noChangeArrowheads="1"/>
            </p:cNvSpPr>
            <p:nvPr/>
          </p:nvSpPr>
          <p:spPr bwMode="auto">
            <a:xfrm>
              <a:off x="1066" y="3548"/>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55" name="Rectangle 15"/>
            <p:cNvSpPr>
              <a:spLocks noChangeArrowheads="1"/>
            </p:cNvSpPr>
            <p:nvPr/>
          </p:nvSpPr>
          <p:spPr bwMode="auto">
            <a:xfrm>
              <a:off x="624"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40656" name="Rectangle 16"/>
            <p:cNvSpPr>
              <a:spLocks noChangeArrowheads="1"/>
            </p:cNvSpPr>
            <p:nvPr/>
          </p:nvSpPr>
          <p:spPr bwMode="auto">
            <a:xfrm>
              <a:off x="2390"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57" name="Rectangle 17"/>
            <p:cNvSpPr>
              <a:spLocks noChangeArrowheads="1"/>
            </p:cNvSpPr>
            <p:nvPr/>
          </p:nvSpPr>
          <p:spPr bwMode="auto">
            <a:xfrm>
              <a:off x="1949" y="3222"/>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58" name="Rectangle 18"/>
            <p:cNvSpPr>
              <a:spLocks noChangeArrowheads="1"/>
            </p:cNvSpPr>
            <p:nvPr/>
          </p:nvSpPr>
          <p:spPr bwMode="auto">
            <a:xfrm>
              <a:off x="1507"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59" name="Rectangle 19"/>
            <p:cNvSpPr>
              <a:spLocks noChangeArrowheads="1"/>
            </p:cNvSpPr>
            <p:nvPr/>
          </p:nvSpPr>
          <p:spPr bwMode="auto">
            <a:xfrm>
              <a:off x="1066" y="3222"/>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60" name="Rectangle 20"/>
            <p:cNvSpPr>
              <a:spLocks noChangeArrowheads="1"/>
            </p:cNvSpPr>
            <p:nvPr/>
          </p:nvSpPr>
          <p:spPr bwMode="auto">
            <a:xfrm>
              <a:off x="624"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40661" name="Rectangle 21"/>
            <p:cNvSpPr>
              <a:spLocks noChangeArrowheads="1"/>
            </p:cNvSpPr>
            <p:nvPr/>
          </p:nvSpPr>
          <p:spPr bwMode="auto">
            <a:xfrm>
              <a:off x="2390"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62" name="Rectangle 22"/>
            <p:cNvSpPr>
              <a:spLocks noChangeArrowheads="1"/>
            </p:cNvSpPr>
            <p:nvPr/>
          </p:nvSpPr>
          <p:spPr bwMode="auto">
            <a:xfrm>
              <a:off x="1949" y="2896"/>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63" name="Rectangle 23"/>
            <p:cNvSpPr>
              <a:spLocks noChangeArrowheads="1"/>
            </p:cNvSpPr>
            <p:nvPr/>
          </p:nvSpPr>
          <p:spPr bwMode="auto">
            <a:xfrm>
              <a:off x="1507"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64" name="Rectangle 24"/>
            <p:cNvSpPr>
              <a:spLocks noChangeArrowheads="1"/>
            </p:cNvSpPr>
            <p:nvPr/>
          </p:nvSpPr>
          <p:spPr bwMode="auto">
            <a:xfrm>
              <a:off x="1066" y="2896"/>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65" name="Rectangle 25"/>
            <p:cNvSpPr>
              <a:spLocks noChangeArrowheads="1"/>
            </p:cNvSpPr>
            <p:nvPr/>
          </p:nvSpPr>
          <p:spPr bwMode="auto">
            <a:xfrm>
              <a:off x="624"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40666" name="Rectangle 26"/>
            <p:cNvSpPr>
              <a:spLocks noChangeArrowheads="1"/>
            </p:cNvSpPr>
            <p:nvPr/>
          </p:nvSpPr>
          <p:spPr bwMode="auto">
            <a:xfrm>
              <a:off x="2390"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40667" name="Rectangle 27"/>
            <p:cNvSpPr>
              <a:spLocks noChangeArrowheads="1"/>
            </p:cNvSpPr>
            <p:nvPr/>
          </p:nvSpPr>
          <p:spPr bwMode="auto">
            <a:xfrm>
              <a:off x="1949" y="2544"/>
              <a:ext cx="441"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40668" name="Rectangle 28"/>
            <p:cNvSpPr>
              <a:spLocks noChangeArrowheads="1"/>
            </p:cNvSpPr>
            <p:nvPr/>
          </p:nvSpPr>
          <p:spPr bwMode="auto">
            <a:xfrm>
              <a:off x="1507"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1 </a:t>
              </a:r>
            </a:p>
          </p:txBody>
        </p:sp>
        <p:sp>
          <p:nvSpPr>
            <p:cNvPr id="240669" name="Rectangle 29"/>
            <p:cNvSpPr>
              <a:spLocks noChangeArrowheads="1"/>
            </p:cNvSpPr>
            <p:nvPr/>
          </p:nvSpPr>
          <p:spPr bwMode="auto">
            <a:xfrm>
              <a:off x="1066" y="2544"/>
              <a:ext cx="441"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40670" name="Rectangle 30"/>
            <p:cNvSpPr>
              <a:spLocks noChangeArrowheads="1"/>
            </p:cNvSpPr>
            <p:nvPr/>
          </p:nvSpPr>
          <p:spPr bwMode="auto">
            <a:xfrm>
              <a:off x="624"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sz="1400" i="1">
                  <a:latin typeface="Times New Roman" panose="02020603050405020304" pitchFamily="18" charset="0"/>
                </a:rPr>
                <a:t>A B</a:t>
              </a:r>
            </a:p>
            <a:p>
              <a:pPr>
                <a:buFont typeface="Wingdings" panose="05000000000000000000" pitchFamily="2" charset="2"/>
                <a:buNone/>
              </a:pPr>
              <a:r>
                <a:rPr lang="en-US" altLang="ja-JP" sz="1400" i="1">
                  <a:latin typeface="Times New Roman" panose="02020603050405020304" pitchFamily="18" charset="0"/>
                </a:rPr>
                <a:t>C D</a:t>
              </a:r>
            </a:p>
          </p:txBody>
        </p:sp>
        <p:sp>
          <p:nvSpPr>
            <p:cNvPr id="240671" name="Line 31"/>
            <p:cNvSpPr>
              <a:spLocks noChangeShapeType="1"/>
            </p:cNvSpPr>
            <p:nvPr/>
          </p:nvSpPr>
          <p:spPr bwMode="auto">
            <a:xfrm>
              <a:off x="624" y="2544"/>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2" name="Line 32"/>
            <p:cNvSpPr>
              <a:spLocks noChangeShapeType="1"/>
            </p:cNvSpPr>
            <p:nvPr/>
          </p:nvSpPr>
          <p:spPr bwMode="auto">
            <a:xfrm>
              <a:off x="624" y="2896"/>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3" name="Line 33"/>
            <p:cNvSpPr>
              <a:spLocks noChangeShapeType="1"/>
            </p:cNvSpPr>
            <p:nvPr/>
          </p:nvSpPr>
          <p:spPr bwMode="auto">
            <a:xfrm>
              <a:off x="624" y="3222"/>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4" name="Line 34"/>
            <p:cNvSpPr>
              <a:spLocks noChangeShapeType="1"/>
            </p:cNvSpPr>
            <p:nvPr/>
          </p:nvSpPr>
          <p:spPr bwMode="auto">
            <a:xfrm>
              <a:off x="624" y="3548"/>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5" name="Line 35"/>
            <p:cNvSpPr>
              <a:spLocks noChangeShapeType="1"/>
            </p:cNvSpPr>
            <p:nvPr/>
          </p:nvSpPr>
          <p:spPr bwMode="auto">
            <a:xfrm>
              <a:off x="624" y="3874"/>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6" name="Line 36"/>
            <p:cNvSpPr>
              <a:spLocks noChangeShapeType="1"/>
            </p:cNvSpPr>
            <p:nvPr/>
          </p:nvSpPr>
          <p:spPr bwMode="auto">
            <a:xfrm>
              <a:off x="624" y="4200"/>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7" name="Line 37"/>
            <p:cNvSpPr>
              <a:spLocks noChangeShapeType="1"/>
            </p:cNvSpPr>
            <p:nvPr/>
          </p:nvSpPr>
          <p:spPr bwMode="auto">
            <a:xfrm>
              <a:off x="624" y="2544"/>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8" name="Line 38"/>
            <p:cNvSpPr>
              <a:spLocks noChangeShapeType="1"/>
            </p:cNvSpPr>
            <p:nvPr/>
          </p:nvSpPr>
          <p:spPr bwMode="auto">
            <a:xfrm>
              <a:off x="1066"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9" name="Line 39"/>
            <p:cNvSpPr>
              <a:spLocks noChangeShapeType="1"/>
            </p:cNvSpPr>
            <p:nvPr/>
          </p:nvSpPr>
          <p:spPr bwMode="auto">
            <a:xfrm>
              <a:off x="1507"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80" name="Line 40"/>
            <p:cNvSpPr>
              <a:spLocks noChangeShapeType="1"/>
            </p:cNvSpPr>
            <p:nvPr/>
          </p:nvSpPr>
          <p:spPr bwMode="auto">
            <a:xfrm>
              <a:off x="1949"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81" name="Line 41"/>
            <p:cNvSpPr>
              <a:spLocks noChangeShapeType="1"/>
            </p:cNvSpPr>
            <p:nvPr/>
          </p:nvSpPr>
          <p:spPr bwMode="auto">
            <a:xfrm>
              <a:off x="2390"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82" name="Line 42"/>
            <p:cNvSpPr>
              <a:spLocks noChangeShapeType="1"/>
            </p:cNvSpPr>
            <p:nvPr/>
          </p:nvSpPr>
          <p:spPr bwMode="auto">
            <a:xfrm>
              <a:off x="2832" y="2544"/>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83" name="Text Box 43"/>
            <p:cNvSpPr txBox="1">
              <a:spLocks noChangeArrowheads="1"/>
            </p:cNvSpPr>
            <p:nvPr/>
          </p:nvSpPr>
          <p:spPr bwMode="auto">
            <a:xfrm>
              <a:off x="384" y="2214"/>
              <a:ext cx="25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E</a:t>
              </a:r>
            </a:p>
          </p:txBody>
        </p:sp>
        <p:sp>
          <p:nvSpPr>
            <p:cNvPr id="240684" name="Text Box 44"/>
            <p:cNvSpPr txBox="1">
              <a:spLocks noChangeArrowheads="1"/>
            </p:cNvSpPr>
            <p:nvPr/>
          </p:nvSpPr>
          <p:spPr bwMode="auto">
            <a:xfrm>
              <a:off x="1632" y="2214"/>
              <a:ext cx="2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0</a:t>
              </a:r>
            </a:p>
          </p:txBody>
        </p:sp>
        <p:sp>
          <p:nvSpPr>
            <p:cNvPr id="240685" name="Line 45"/>
            <p:cNvSpPr>
              <a:spLocks noChangeShapeType="1"/>
            </p:cNvSpPr>
            <p:nvPr/>
          </p:nvSpPr>
          <p:spPr bwMode="auto">
            <a:xfrm flipH="1" flipV="1">
              <a:off x="624" y="2544"/>
              <a:ext cx="432"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86" name="Rectangle 46"/>
            <p:cNvSpPr>
              <a:spLocks noChangeArrowheads="1"/>
            </p:cNvSpPr>
            <p:nvPr/>
          </p:nvSpPr>
          <p:spPr bwMode="auto">
            <a:xfrm>
              <a:off x="4646"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87" name="Rectangle 47"/>
            <p:cNvSpPr>
              <a:spLocks noChangeArrowheads="1"/>
            </p:cNvSpPr>
            <p:nvPr/>
          </p:nvSpPr>
          <p:spPr bwMode="auto">
            <a:xfrm>
              <a:off x="4205" y="3874"/>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88" name="Rectangle 48"/>
            <p:cNvSpPr>
              <a:spLocks noChangeArrowheads="1"/>
            </p:cNvSpPr>
            <p:nvPr/>
          </p:nvSpPr>
          <p:spPr bwMode="auto">
            <a:xfrm>
              <a:off x="3763"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89" name="Rectangle 49"/>
            <p:cNvSpPr>
              <a:spLocks noChangeArrowheads="1"/>
            </p:cNvSpPr>
            <p:nvPr/>
          </p:nvSpPr>
          <p:spPr bwMode="auto">
            <a:xfrm>
              <a:off x="3322" y="3874"/>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90" name="Rectangle 50"/>
            <p:cNvSpPr>
              <a:spLocks noChangeArrowheads="1"/>
            </p:cNvSpPr>
            <p:nvPr/>
          </p:nvSpPr>
          <p:spPr bwMode="auto">
            <a:xfrm>
              <a:off x="2880" y="3874"/>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40691" name="Rectangle 51"/>
            <p:cNvSpPr>
              <a:spLocks noChangeArrowheads="1"/>
            </p:cNvSpPr>
            <p:nvPr/>
          </p:nvSpPr>
          <p:spPr bwMode="auto">
            <a:xfrm>
              <a:off x="4646"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92" name="Rectangle 52"/>
            <p:cNvSpPr>
              <a:spLocks noChangeArrowheads="1"/>
            </p:cNvSpPr>
            <p:nvPr/>
          </p:nvSpPr>
          <p:spPr bwMode="auto">
            <a:xfrm>
              <a:off x="4205" y="3548"/>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93" name="Rectangle 53"/>
            <p:cNvSpPr>
              <a:spLocks noChangeArrowheads="1"/>
            </p:cNvSpPr>
            <p:nvPr/>
          </p:nvSpPr>
          <p:spPr bwMode="auto">
            <a:xfrm>
              <a:off x="3763"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94" name="Rectangle 54"/>
            <p:cNvSpPr>
              <a:spLocks noChangeArrowheads="1"/>
            </p:cNvSpPr>
            <p:nvPr/>
          </p:nvSpPr>
          <p:spPr bwMode="auto">
            <a:xfrm>
              <a:off x="3322" y="3548"/>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95" name="Rectangle 55"/>
            <p:cNvSpPr>
              <a:spLocks noChangeArrowheads="1"/>
            </p:cNvSpPr>
            <p:nvPr/>
          </p:nvSpPr>
          <p:spPr bwMode="auto">
            <a:xfrm>
              <a:off x="2880" y="3548"/>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40696" name="Rectangle 56"/>
            <p:cNvSpPr>
              <a:spLocks noChangeArrowheads="1"/>
            </p:cNvSpPr>
            <p:nvPr/>
          </p:nvSpPr>
          <p:spPr bwMode="auto">
            <a:xfrm>
              <a:off x="4646"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97" name="Rectangle 57"/>
            <p:cNvSpPr>
              <a:spLocks noChangeArrowheads="1"/>
            </p:cNvSpPr>
            <p:nvPr/>
          </p:nvSpPr>
          <p:spPr bwMode="auto">
            <a:xfrm>
              <a:off x="4205" y="3222"/>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698" name="Rectangle 58"/>
            <p:cNvSpPr>
              <a:spLocks noChangeArrowheads="1"/>
            </p:cNvSpPr>
            <p:nvPr/>
          </p:nvSpPr>
          <p:spPr bwMode="auto">
            <a:xfrm>
              <a:off x="3763"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699" name="Rectangle 59"/>
            <p:cNvSpPr>
              <a:spLocks noChangeArrowheads="1"/>
            </p:cNvSpPr>
            <p:nvPr/>
          </p:nvSpPr>
          <p:spPr bwMode="auto">
            <a:xfrm>
              <a:off x="3322" y="3222"/>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700" name="Rectangle 60"/>
            <p:cNvSpPr>
              <a:spLocks noChangeArrowheads="1"/>
            </p:cNvSpPr>
            <p:nvPr/>
          </p:nvSpPr>
          <p:spPr bwMode="auto">
            <a:xfrm>
              <a:off x="2880" y="3222"/>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40701" name="Rectangle 61"/>
            <p:cNvSpPr>
              <a:spLocks noChangeArrowheads="1"/>
            </p:cNvSpPr>
            <p:nvPr/>
          </p:nvSpPr>
          <p:spPr bwMode="auto">
            <a:xfrm>
              <a:off x="4646"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702" name="Rectangle 62"/>
            <p:cNvSpPr>
              <a:spLocks noChangeArrowheads="1"/>
            </p:cNvSpPr>
            <p:nvPr/>
          </p:nvSpPr>
          <p:spPr bwMode="auto">
            <a:xfrm>
              <a:off x="4205" y="2896"/>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703" name="Rectangle 63"/>
            <p:cNvSpPr>
              <a:spLocks noChangeArrowheads="1"/>
            </p:cNvSpPr>
            <p:nvPr/>
          </p:nvSpPr>
          <p:spPr bwMode="auto">
            <a:xfrm>
              <a:off x="3763"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40704" name="Rectangle 64"/>
            <p:cNvSpPr>
              <a:spLocks noChangeArrowheads="1"/>
            </p:cNvSpPr>
            <p:nvPr/>
          </p:nvSpPr>
          <p:spPr bwMode="auto">
            <a:xfrm>
              <a:off x="3322" y="2896"/>
              <a:ext cx="44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a:latin typeface="Times New Roman" panose="02020603050405020304" pitchFamily="18" charset="0"/>
              </a:endParaRPr>
            </a:p>
          </p:txBody>
        </p:sp>
        <p:sp>
          <p:nvSpPr>
            <p:cNvPr id="240705" name="Rectangle 65"/>
            <p:cNvSpPr>
              <a:spLocks noChangeArrowheads="1"/>
            </p:cNvSpPr>
            <p:nvPr/>
          </p:nvSpPr>
          <p:spPr bwMode="auto">
            <a:xfrm>
              <a:off x="2880" y="2896"/>
              <a:ext cx="44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40706" name="Rectangle 66"/>
            <p:cNvSpPr>
              <a:spLocks noChangeArrowheads="1"/>
            </p:cNvSpPr>
            <p:nvPr/>
          </p:nvSpPr>
          <p:spPr bwMode="auto">
            <a:xfrm>
              <a:off x="4646"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40707" name="Rectangle 67"/>
            <p:cNvSpPr>
              <a:spLocks noChangeArrowheads="1"/>
            </p:cNvSpPr>
            <p:nvPr/>
          </p:nvSpPr>
          <p:spPr bwMode="auto">
            <a:xfrm>
              <a:off x="4205" y="2544"/>
              <a:ext cx="441"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r>
                <a:rPr lang="en-US" altLang="ja-JP" sz="2000">
                  <a:latin typeface="Times New Roman" panose="02020603050405020304" pitchFamily="18" charset="0"/>
                </a:rPr>
                <a:t> </a:t>
              </a:r>
              <a:r>
                <a:rPr lang="en-US" altLang="ja-JP">
                  <a:latin typeface="Times New Roman" panose="02020603050405020304" pitchFamily="18" charset="0"/>
                </a:rPr>
                <a:t>1</a:t>
              </a:r>
            </a:p>
          </p:txBody>
        </p:sp>
        <p:sp>
          <p:nvSpPr>
            <p:cNvPr id="240708" name="Rectangle 68"/>
            <p:cNvSpPr>
              <a:spLocks noChangeArrowheads="1"/>
            </p:cNvSpPr>
            <p:nvPr/>
          </p:nvSpPr>
          <p:spPr bwMode="auto">
            <a:xfrm>
              <a:off x="3763"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1 </a:t>
              </a:r>
            </a:p>
          </p:txBody>
        </p:sp>
        <p:sp>
          <p:nvSpPr>
            <p:cNvPr id="240709" name="Rectangle 69"/>
            <p:cNvSpPr>
              <a:spLocks noChangeArrowheads="1"/>
            </p:cNvSpPr>
            <p:nvPr/>
          </p:nvSpPr>
          <p:spPr bwMode="auto">
            <a:xfrm>
              <a:off x="3322" y="2544"/>
              <a:ext cx="441"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r>
                <a:rPr lang="en-US" altLang="ja-JP" sz="2000">
                  <a:latin typeface="Times New Roman" panose="02020603050405020304" pitchFamily="18" charset="0"/>
                </a:rPr>
                <a:t> </a:t>
              </a:r>
              <a:r>
                <a:rPr lang="en-US" altLang="ja-JP">
                  <a:latin typeface="Times New Roman" panose="02020603050405020304" pitchFamily="18" charset="0"/>
                </a:rPr>
                <a:t>0</a:t>
              </a:r>
            </a:p>
          </p:txBody>
        </p:sp>
        <p:sp>
          <p:nvSpPr>
            <p:cNvPr id="240710" name="Rectangle 70"/>
            <p:cNvSpPr>
              <a:spLocks noChangeArrowheads="1"/>
            </p:cNvSpPr>
            <p:nvPr/>
          </p:nvSpPr>
          <p:spPr bwMode="auto">
            <a:xfrm>
              <a:off x="2880" y="2544"/>
              <a:ext cx="44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sz="1400" i="1">
                  <a:latin typeface="Times New Roman" panose="02020603050405020304" pitchFamily="18" charset="0"/>
                </a:rPr>
                <a:t>A B</a:t>
              </a:r>
            </a:p>
            <a:p>
              <a:pPr>
                <a:buFont typeface="Wingdings" panose="05000000000000000000" pitchFamily="2" charset="2"/>
                <a:buNone/>
              </a:pPr>
              <a:r>
                <a:rPr lang="en-US" altLang="ja-JP" sz="1400" i="1">
                  <a:latin typeface="Times New Roman" panose="02020603050405020304" pitchFamily="18" charset="0"/>
                </a:rPr>
                <a:t>C D</a:t>
              </a:r>
            </a:p>
          </p:txBody>
        </p:sp>
        <p:sp>
          <p:nvSpPr>
            <p:cNvPr id="240711" name="Line 71"/>
            <p:cNvSpPr>
              <a:spLocks noChangeShapeType="1"/>
            </p:cNvSpPr>
            <p:nvPr/>
          </p:nvSpPr>
          <p:spPr bwMode="auto">
            <a:xfrm>
              <a:off x="2880" y="2544"/>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2" name="Line 72"/>
            <p:cNvSpPr>
              <a:spLocks noChangeShapeType="1"/>
            </p:cNvSpPr>
            <p:nvPr/>
          </p:nvSpPr>
          <p:spPr bwMode="auto">
            <a:xfrm>
              <a:off x="2880" y="2896"/>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3" name="Line 73"/>
            <p:cNvSpPr>
              <a:spLocks noChangeShapeType="1"/>
            </p:cNvSpPr>
            <p:nvPr/>
          </p:nvSpPr>
          <p:spPr bwMode="auto">
            <a:xfrm>
              <a:off x="2880" y="3222"/>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4" name="Line 74"/>
            <p:cNvSpPr>
              <a:spLocks noChangeShapeType="1"/>
            </p:cNvSpPr>
            <p:nvPr/>
          </p:nvSpPr>
          <p:spPr bwMode="auto">
            <a:xfrm>
              <a:off x="2880" y="3548"/>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5" name="Line 75"/>
            <p:cNvSpPr>
              <a:spLocks noChangeShapeType="1"/>
            </p:cNvSpPr>
            <p:nvPr/>
          </p:nvSpPr>
          <p:spPr bwMode="auto">
            <a:xfrm>
              <a:off x="2880" y="3874"/>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6" name="Line 76"/>
            <p:cNvSpPr>
              <a:spLocks noChangeShapeType="1"/>
            </p:cNvSpPr>
            <p:nvPr/>
          </p:nvSpPr>
          <p:spPr bwMode="auto">
            <a:xfrm>
              <a:off x="2880" y="4200"/>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7" name="Line 77"/>
            <p:cNvSpPr>
              <a:spLocks noChangeShapeType="1"/>
            </p:cNvSpPr>
            <p:nvPr/>
          </p:nvSpPr>
          <p:spPr bwMode="auto">
            <a:xfrm>
              <a:off x="2880" y="2544"/>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8" name="Line 78"/>
            <p:cNvSpPr>
              <a:spLocks noChangeShapeType="1"/>
            </p:cNvSpPr>
            <p:nvPr/>
          </p:nvSpPr>
          <p:spPr bwMode="auto">
            <a:xfrm>
              <a:off x="3322"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9" name="Line 79"/>
            <p:cNvSpPr>
              <a:spLocks noChangeShapeType="1"/>
            </p:cNvSpPr>
            <p:nvPr/>
          </p:nvSpPr>
          <p:spPr bwMode="auto">
            <a:xfrm>
              <a:off x="3763"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20" name="Line 80"/>
            <p:cNvSpPr>
              <a:spLocks noChangeShapeType="1"/>
            </p:cNvSpPr>
            <p:nvPr/>
          </p:nvSpPr>
          <p:spPr bwMode="auto">
            <a:xfrm>
              <a:off x="4205"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21" name="Line 81"/>
            <p:cNvSpPr>
              <a:spLocks noChangeShapeType="1"/>
            </p:cNvSpPr>
            <p:nvPr/>
          </p:nvSpPr>
          <p:spPr bwMode="auto">
            <a:xfrm>
              <a:off x="4646" y="2544"/>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22" name="Line 82"/>
            <p:cNvSpPr>
              <a:spLocks noChangeShapeType="1"/>
            </p:cNvSpPr>
            <p:nvPr/>
          </p:nvSpPr>
          <p:spPr bwMode="auto">
            <a:xfrm>
              <a:off x="5088" y="2544"/>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23" name="Text Box 83"/>
            <p:cNvSpPr txBox="1">
              <a:spLocks noChangeArrowheads="1"/>
            </p:cNvSpPr>
            <p:nvPr/>
          </p:nvSpPr>
          <p:spPr bwMode="auto">
            <a:xfrm>
              <a:off x="3888" y="2214"/>
              <a:ext cx="2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1</a:t>
              </a:r>
            </a:p>
          </p:txBody>
        </p:sp>
        <p:sp>
          <p:nvSpPr>
            <p:cNvPr id="240724" name="Line 84"/>
            <p:cNvSpPr>
              <a:spLocks noChangeShapeType="1"/>
            </p:cNvSpPr>
            <p:nvPr/>
          </p:nvSpPr>
          <p:spPr bwMode="auto">
            <a:xfrm flipH="1" flipV="1">
              <a:off x="2880" y="2544"/>
              <a:ext cx="432"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40725" name="Oval 85"/>
          <p:cNvSpPr>
            <a:spLocks noChangeArrowheads="1"/>
          </p:cNvSpPr>
          <p:nvPr/>
        </p:nvSpPr>
        <p:spPr bwMode="auto">
          <a:xfrm>
            <a:off x="1752600" y="4572000"/>
            <a:ext cx="1295400" cy="1066800"/>
          </a:xfrm>
          <a:prstGeom prst="ellipse">
            <a:avLst/>
          </a:prstGeom>
          <a:noFill/>
          <a:ln w="38100">
            <a:solidFill>
              <a:srgbClr val="FFCC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40726" name="Group 86"/>
          <p:cNvGrpSpPr>
            <a:grpSpLocks/>
          </p:cNvGrpSpPr>
          <p:nvPr/>
        </p:nvGrpSpPr>
        <p:grpSpPr bwMode="auto">
          <a:xfrm>
            <a:off x="1752600" y="4648200"/>
            <a:ext cx="2819400" cy="914400"/>
            <a:chOff x="1056" y="2928"/>
            <a:chExt cx="1776" cy="576"/>
          </a:xfrm>
        </p:grpSpPr>
        <p:sp>
          <p:nvSpPr>
            <p:cNvPr id="240727" name="Arc 87"/>
            <p:cNvSpPr>
              <a:spLocks/>
            </p:cNvSpPr>
            <p:nvPr/>
          </p:nvSpPr>
          <p:spPr bwMode="auto">
            <a:xfrm>
              <a:off x="1056" y="2928"/>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28" name="Arc 88"/>
            <p:cNvSpPr>
              <a:spLocks/>
            </p:cNvSpPr>
            <p:nvPr/>
          </p:nvSpPr>
          <p:spPr bwMode="auto">
            <a:xfrm flipV="1">
              <a:off x="1056" y="3216"/>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29" name="Arc 89"/>
            <p:cNvSpPr>
              <a:spLocks/>
            </p:cNvSpPr>
            <p:nvPr/>
          </p:nvSpPr>
          <p:spPr bwMode="auto">
            <a:xfrm flipH="1">
              <a:off x="2400" y="2928"/>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0" name="Arc 90"/>
            <p:cNvSpPr>
              <a:spLocks/>
            </p:cNvSpPr>
            <p:nvPr/>
          </p:nvSpPr>
          <p:spPr bwMode="auto">
            <a:xfrm flipH="1" flipV="1">
              <a:off x="2400" y="3216"/>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40731" name="Group 91"/>
          <p:cNvGrpSpPr>
            <a:grpSpLocks/>
          </p:cNvGrpSpPr>
          <p:nvPr/>
        </p:nvGrpSpPr>
        <p:grpSpPr bwMode="auto">
          <a:xfrm>
            <a:off x="1676400" y="4572000"/>
            <a:ext cx="2819400" cy="2133600"/>
            <a:chOff x="1056" y="2880"/>
            <a:chExt cx="1776" cy="1344"/>
          </a:xfrm>
        </p:grpSpPr>
        <p:sp>
          <p:nvSpPr>
            <p:cNvPr id="240732" name="Arc 92"/>
            <p:cNvSpPr>
              <a:spLocks/>
            </p:cNvSpPr>
            <p:nvPr/>
          </p:nvSpPr>
          <p:spPr bwMode="auto">
            <a:xfrm>
              <a:off x="1056" y="3888"/>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3" name="Arc 93"/>
            <p:cNvSpPr>
              <a:spLocks/>
            </p:cNvSpPr>
            <p:nvPr/>
          </p:nvSpPr>
          <p:spPr bwMode="auto">
            <a:xfrm flipH="1">
              <a:off x="2400" y="3888"/>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4" name="Arc 94"/>
            <p:cNvSpPr>
              <a:spLocks/>
            </p:cNvSpPr>
            <p:nvPr/>
          </p:nvSpPr>
          <p:spPr bwMode="auto">
            <a:xfrm flipV="1">
              <a:off x="1056" y="288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5" name="Arc 95"/>
            <p:cNvSpPr>
              <a:spLocks/>
            </p:cNvSpPr>
            <p:nvPr/>
          </p:nvSpPr>
          <p:spPr bwMode="auto">
            <a:xfrm flipH="1" flipV="1">
              <a:off x="2400" y="288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40736" name="Group 96"/>
          <p:cNvGrpSpPr>
            <a:grpSpLocks/>
          </p:cNvGrpSpPr>
          <p:nvPr/>
        </p:nvGrpSpPr>
        <p:grpSpPr bwMode="auto">
          <a:xfrm>
            <a:off x="1676400" y="6172200"/>
            <a:ext cx="6400800" cy="457200"/>
            <a:chOff x="1056" y="3888"/>
            <a:chExt cx="4032" cy="288"/>
          </a:xfrm>
        </p:grpSpPr>
        <p:sp>
          <p:nvSpPr>
            <p:cNvPr id="240737" name="Arc 97"/>
            <p:cNvSpPr>
              <a:spLocks/>
            </p:cNvSpPr>
            <p:nvPr/>
          </p:nvSpPr>
          <p:spPr bwMode="auto">
            <a:xfrm>
              <a:off x="1056"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8" name="Arc 98"/>
            <p:cNvSpPr>
              <a:spLocks/>
            </p:cNvSpPr>
            <p:nvPr/>
          </p:nvSpPr>
          <p:spPr bwMode="auto">
            <a:xfrm flipV="1">
              <a:off x="1056"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9" name="Arc 99"/>
            <p:cNvSpPr>
              <a:spLocks/>
            </p:cNvSpPr>
            <p:nvPr/>
          </p:nvSpPr>
          <p:spPr bwMode="auto">
            <a:xfrm flipH="1">
              <a:off x="2400"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40" name="Arc 100"/>
            <p:cNvSpPr>
              <a:spLocks/>
            </p:cNvSpPr>
            <p:nvPr/>
          </p:nvSpPr>
          <p:spPr bwMode="auto">
            <a:xfrm flipH="1" flipV="1">
              <a:off x="2400"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41" name="Arc 101"/>
            <p:cNvSpPr>
              <a:spLocks/>
            </p:cNvSpPr>
            <p:nvPr/>
          </p:nvSpPr>
          <p:spPr bwMode="auto">
            <a:xfrm>
              <a:off x="3312"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42" name="Arc 102"/>
            <p:cNvSpPr>
              <a:spLocks/>
            </p:cNvSpPr>
            <p:nvPr/>
          </p:nvSpPr>
          <p:spPr bwMode="auto">
            <a:xfrm flipV="1">
              <a:off x="3312"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43" name="Arc 103"/>
            <p:cNvSpPr>
              <a:spLocks/>
            </p:cNvSpPr>
            <p:nvPr/>
          </p:nvSpPr>
          <p:spPr bwMode="auto">
            <a:xfrm flipH="1">
              <a:off x="4656"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44" name="Arc 104"/>
            <p:cNvSpPr>
              <a:spLocks/>
            </p:cNvSpPr>
            <p:nvPr/>
          </p:nvSpPr>
          <p:spPr bwMode="auto">
            <a:xfrm flipH="1" flipV="1">
              <a:off x="4656"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40745" name="Group 105"/>
          <p:cNvGrpSpPr>
            <a:grpSpLocks/>
          </p:cNvGrpSpPr>
          <p:nvPr/>
        </p:nvGrpSpPr>
        <p:grpSpPr bwMode="auto">
          <a:xfrm>
            <a:off x="2514600" y="4648200"/>
            <a:ext cx="4038600" cy="990600"/>
            <a:chOff x="1584" y="2928"/>
            <a:chExt cx="2544" cy="624"/>
          </a:xfrm>
        </p:grpSpPr>
        <p:sp>
          <p:nvSpPr>
            <p:cNvPr id="240746" name="AutoShape 106"/>
            <p:cNvSpPr>
              <a:spLocks noChangeArrowheads="1"/>
            </p:cNvSpPr>
            <p:nvPr/>
          </p:nvSpPr>
          <p:spPr bwMode="auto">
            <a:xfrm>
              <a:off x="1584" y="2928"/>
              <a:ext cx="288" cy="624"/>
            </a:xfrm>
            <a:prstGeom prst="roundRect">
              <a:avLst>
                <a:gd name="adj" fmla="val 16667"/>
              </a:avLst>
            </a:prstGeom>
            <a:noFill/>
            <a:ln w="38100">
              <a:solidFill>
                <a:srgbClr val="00CC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47" name="AutoShape 107"/>
            <p:cNvSpPr>
              <a:spLocks noChangeArrowheads="1"/>
            </p:cNvSpPr>
            <p:nvPr/>
          </p:nvSpPr>
          <p:spPr bwMode="auto">
            <a:xfrm>
              <a:off x="3840" y="2928"/>
              <a:ext cx="288" cy="624"/>
            </a:xfrm>
            <a:prstGeom prst="roundRect">
              <a:avLst>
                <a:gd name="adj" fmla="val 16667"/>
              </a:avLst>
            </a:prstGeom>
            <a:noFill/>
            <a:ln w="38100">
              <a:solidFill>
                <a:srgbClr val="00CC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40748" name="Group 108"/>
          <p:cNvGrpSpPr>
            <a:grpSpLocks/>
          </p:cNvGrpSpPr>
          <p:nvPr/>
        </p:nvGrpSpPr>
        <p:grpSpPr bwMode="auto">
          <a:xfrm>
            <a:off x="3810000" y="4572000"/>
            <a:ext cx="4267200" cy="2133600"/>
            <a:chOff x="2400" y="2880"/>
            <a:chExt cx="2688" cy="1344"/>
          </a:xfrm>
        </p:grpSpPr>
        <p:sp>
          <p:nvSpPr>
            <p:cNvPr id="240749" name="Arc 109"/>
            <p:cNvSpPr>
              <a:spLocks/>
            </p:cNvSpPr>
            <p:nvPr/>
          </p:nvSpPr>
          <p:spPr bwMode="auto">
            <a:xfrm>
              <a:off x="4848"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0" name="Arc 110"/>
            <p:cNvSpPr>
              <a:spLocks/>
            </p:cNvSpPr>
            <p:nvPr/>
          </p:nvSpPr>
          <p:spPr bwMode="auto">
            <a:xfrm flipH="1">
              <a:off x="4656"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1" name="Arc 111"/>
            <p:cNvSpPr>
              <a:spLocks/>
            </p:cNvSpPr>
            <p:nvPr/>
          </p:nvSpPr>
          <p:spPr bwMode="auto">
            <a:xfrm flipV="1">
              <a:off x="4848"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2" name="Arc 112"/>
            <p:cNvSpPr>
              <a:spLocks/>
            </p:cNvSpPr>
            <p:nvPr/>
          </p:nvSpPr>
          <p:spPr bwMode="auto">
            <a:xfrm flipH="1" flipV="1">
              <a:off x="4656"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3" name="Arc 113"/>
            <p:cNvSpPr>
              <a:spLocks/>
            </p:cNvSpPr>
            <p:nvPr/>
          </p:nvSpPr>
          <p:spPr bwMode="auto">
            <a:xfrm>
              <a:off x="2592"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4" name="Arc 114"/>
            <p:cNvSpPr>
              <a:spLocks/>
            </p:cNvSpPr>
            <p:nvPr/>
          </p:nvSpPr>
          <p:spPr bwMode="auto">
            <a:xfrm flipH="1">
              <a:off x="2400"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5" name="Arc 115"/>
            <p:cNvSpPr>
              <a:spLocks/>
            </p:cNvSpPr>
            <p:nvPr/>
          </p:nvSpPr>
          <p:spPr bwMode="auto">
            <a:xfrm flipV="1">
              <a:off x="2592"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6" name="Arc 116"/>
            <p:cNvSpPr>
              <a:spLocks/>
            </p:cNvSpPr>
            <p:nvPr/>
          </p:nvSpPr>
          <p:spPr bwMode="auto">
            <a:xfrm flipH="1" flipV="1">
              <a:off x="2400"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0757" name="AutoShape 117"/>
          <p:cNvSpPr>
            <a:spLocks noChangeArrowheads="1"/>
          </p:cNvSpPr>
          <p:nvPr/>
        </p:nvSpPr>
        <p:spPr bwMode="auto">
          <a:xfrm>
            <a:off x="1676400" y="5181600"/>
            <a:ext cx="2819400" cy="381000"/>
          </a:xfrm>
          <a:prstGeom prst="roundRect">
            <a:avLst>
              <a:gd name="adj" fmla="val 16667"/>
            </a:avLst>
          </a:prstGeom>
          <a:noFill/>
          <a:ln w="38100">
            <a:solidFill>
              <a:srgbClr val="99CC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8" name="AutoShape 118"/>
          <p:cNvSpPr>
            <a:spLocks noChangeArrowheads="1"/>
          </p:cNvSpPr>
          <p:nvPr/>
        </p:nvSpPr>
        <p:spPr bwMode="auto">
          <a:xfrm>
            <a:off x="3200400" y="5105400"/>
            <a:ext cx="457200" cy="1066800"/>
          </a:xfrm>
          <a:prstGeom prst="roundRect">
            <a:avLst>
              <a:gd name="adj" fmla="val 16667"/>
            </a:avLst>
          </a:prstGeom>
          <a:noFill/>
          <a:ln w="381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9" name="Text Box 119"/>
          <p:cNvSpPr txBox="1">
            <a:spLocks noChangeArrowheads="1"/>
          </p:cNvSpPr>
          <p:nvPr/>
        </p:nvSpPr>
        <p:spPr bwMode="auto">
          <a:xfrm>
            <a:off x="6934200" y="2971800"/>
            <a:ext cx="1920875"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どの主項が</a:t>
            </a:r>
          </a:p>
          <a:p>
            <a:r>
              <a:rPr lang="ja-JP" altLang="en-US">
                <a:effectLst>
                  <a:outerShdw blurRad="38100" dist="38100" dir="2700000" algn="tl">
                    <a:srgbClr val="000000"/>
                  </a:outerShdw>
                </a:effectLst>
                <a:latin typeface="Times New Roman" panose="02020603050405020304" pitchFamily="18" charset="0"/>
              </a:rPr>
              <a:t>必要？</a:t>
            </a:r>
          </a:p>
        </p:txBody>
      </p:sp>
      <p:sp>
        <p:nvSpPr>
          <p:cNvPr id="240760" name="Text Box 120"/>
          <p:cNvSpPr txBox="1">
            <a:spLocks noChangeArrowheads="1"/>
          </p:cNvSpPr>
          <p:nvPr/>
        </p:nvSpPr>
        <p:spPr bwMode="auto">
          <a:xfrm>
            <a:off x="4038600" y="1676400"/>
            <a:ext cx="42291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主項の組み合わせは</a:t>
            </a:r>
          </a:p>
          <a:p>
            <a:r>
              <a:rPr lang="ja-JP" altLang="en-US">
                <a:effectLst>
                  <a:outerShdw blurRad="38100" dist="38100" dir="2700000" algn="tl">
                    <a:srgbClr val="000000"/>
                  </a:outerShdw>
                </a:effectLst>
                <a:latin typeface="Times New Roman" panose="02020603050405020304" pitchFamily="18" charset="0"/>
              </a:rPr>
              <a:t>変数が増えると膨大な数に</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0760"/>
                                        </p:tgtEl>
                                        <p:attrNameLst>
                                          <p:attrName>style.visibility</p:attrName>
                                        </p:attrNameLst>
                                      </p:cBhvr>
                                      <p:to>
                                        <p:strVal val="visible"/>
                                      </p:to>
                                    </p:set>
                                    <p:anim calcmode="lin" valueType="num">
                                      <p:cBhvr additive="base">
                                        <p:cTn id="7" dur="500" fill="hold"/>
                                        <p:tgtEl>
                                          <p:spTgt spid="240760"/>
                                        </p:tgtEl>
                                        <p:attrNameLst>
                                          <p:attrName>ppt_x</p:attrName>
                                        </p:attrNameLst>
                                      </p:cBhvr>
                                      <p:tavLst>
                                        <p:tav tm="0">
                                          <p:val>
                                            <p:strVal val="#ppt_x"/>
                                          </p:val>
                                        </p:tav>
                                        <p:tav tm="100000">
                                          <p:val>
                                            <p:strVal val="#ppt_x"/>
                                          </p:val>
                                        </p:tav>
                                      </p:tavLst>
                                    </p:anim>
                                    <p:anim calcmode="lin" valueType="num">
                                      <p:cBhvr additive="base">
                                        <p:cTn id="8" dur="500" fill="hold"/>
                                        <p:tgtEl>
                                          <p:spTgt spid="2407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0644"/>
                                        </p:tgtEl>
                                        <p:attrNameLst>
                                          <p:attrName>style.visibility</p:attrName>
                                        </p:attrNameLst>
                                      </p:cBhvr>
                                      <p:to>
                                        <p:strVal val="visible"/>
                                      </p:to>
                                    </p:set>
                                    <p:anim calcmode="lin" valueType="num">
                                      <p:cBhvr additive="base">
                                        <p:cTn id="13" dur="500" fill="hold"/>
                                        <p:tgtEl>
                                          <p:spTgt spid="240644"/>
                                        </p:tgtEl>
                                        <p:attrNameLst>
                                          <p:attrName>ppt_x</p:attrName>
                                        </p:attrNameLst>
                                      </p:cBhvr>
                                      <p:tavLst>
                                        <p:tav tm="0">
                                          <p:val>
                                            <p:strVal val="#ppt_x"/>
                                          </p:val>
                                        </p:tav>
                                        <p:tav tm="100000">
                                          <p:val>
                                            <p:strVal val="#ppt_x"/>
                                          </p:val>
                                        </p:tav>
                                      </p:tavLst>
                                    </p:anim>
                                    <p:anim calcmode="lin" valueType="num">
                                      <p:cBhvr additive="base">
                                        <p:cTn id="14" dur="500" fill="hold"/>
                                        <p:tgtEl>
                                          <p:spTgt spid="24064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240645"/>
                                        </p:tgtEl>
                                        <p:attrNameLst>
                                          <p:attrName>style.visibility</p:attrName>
                                        </p:attrNameLst>
                                      </p:cBhvr>
                                      <p:to>
                                        <p:strVal val="visible"/>
                                      </p:to>
                                    </p:set>
                                    <p:animEffect transition="in" filter="checkerboard(across)">
                                      <p:cBhvr>
                                        <p:cTn id="19" dur="500"/>
                                        <p:tgtEl>
                                          <p:spTgt spid="24064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240725"/>
                                        </p:tgtEl>
                                        <p:attrNameLst>
                                          <p:attrName>style.visibility</p:attrName>
                                        </p:attrNameLst>
                                      </p:cBhvr>
                                      <p:to>
                                        <p:strVal val="visible"/>
                                      </p:to>
                                    </p:set>
                                    <p:animEffect transition="in" filter="checkerboard(across)">
                                      <p:cBhvr>
                                        <p:cTn id="24" dur="500"/>
                                        <p:tgtEl>
                                          <p:spTgt spid="24072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240726"/>
                                        </p:tgtEl>
                                        <p:attrNameLst>
                                          <p:attrName>style.visibility</p:attrName>
                                        </p:attrNameLst>
                                      </p:cBhvr>
                                      <p:to>
                                        <p:strVal val="visible"/>
                                      </p:to>
                                    </p:set>
                                    <p:animEffect transition="in" filter="checkerboard(across)">
                                      <p:cBhvr>
                                        <p:cTn id="29" dur="500"/>
                                        <p:tgtEl>
                                          <p:spTgt spid="24072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240731"/>
                                        </p:tgtEl>
                                        <p:attrNameLst>
                                          <p:attrName>style.visibility</p:attrName>
                                        </p:attrNameLst>
                                      </p:cBhvr>
                                      <p:to>
                                        <p:strVal val="visible"/>
                                      </p:to>
                                    </p:set>
                                    <p:animEffect transition="in" filter="checkerboard(across)">
                                      <p:cBhvr>
                                        <p:cTn id="34" dur="500"/>
                                        <p:tgtEl>
                                          <p:spTgt spid="24073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nodeType="clickEffect">
                                  <p:stCondLst>
                                    <p:cond delay="0"/>
                                  </p:stCondLst>
                                  <p:childTnLst>
                                    <p:set>
                                      <p:cBhvr>
                                        <p:cTn id="38" dur="1" fill="hold">
                                          <p:stCondLst>
                                            <p:cond delay="0"/>
                                          </p:stCondLst>
                                        </p:cTn>
                                        <p:tgtEl>
                                          <p:spTgt spid="240736"/>
                                        </p:tgtEl>
                                        <p:attrNameLst>
                                          <p:attrName>style.visibility</p:attrName>
                                        </p:attrNameLst>
                                      </p:cBhvr>
                                      <p:to>
                                        <p:strVal val="visible"/>
                                      </p:to>
                                    </p:set>
                                    <p:animEffect transition="in" filter="checkerboard(across)">
                                      <p:cBhvr>
                                        <p:cTn id="39" dur="500"/>
                                        <p:tgtEl>
                                          <p:spTgt spid="24073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nodeType="clickEffect">
                                  <p:stCondLst>
                                    <p:cond delay="0"/>
                                  </p:stCondLst>
                                  <p:childTnLst>
                                    <p:set>
                                      <p:cBhvr>
                                        <p:cTn id="43" dur="1" fill="hold">
                                          <p:stCondLst>
                                            <p:cond delay="0"/>
                                          </p:stCondLst>
                                        </p:cTn>
                                        <p:tgtEl>
                                          <p:spTgt spid="240745"/>
                                        </p:tgtEl>
                                        <p:attrNameLst>
                                          <p:attrName>style.visibility</p:attrName>
                                        </p:attrNameLst>
                                      </p:cBhvr>
                                      <p:to>
                                        <p:strVal val="visible"/>
                                      </p:to>
                                    </p:set>
                                    <p:animEffect transition="in" filter="checkerboard(across)">
                                      <p:cBhvr>
                                        <p:cTn id="44" dur="500"/>
                                        <p:tgtEl>
                                          <p:spTgt spid="24074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nodeType="clickEffect">
                                  <p:stCondLst>
                                    <p:cond delay="0"/>
                                  </p:stCondLst>
                                  <p:childTnLst>
                                    <p:set>
                                      <p:cBhvr>
                                        <p:cTn id="48" dur="1" fill="hold">
                                          <p:stCondLst>
                                            <p:cond delay="0"/>
                                          </p:stCondLst>
                                        </p:cTn>
                                        <p:tgtEl>
                                          <p:spTgt spid="240748"/>
                                        </p:tgtEl>
                                        <p:attrNameLst>
                                          <p:attrName>style.visibility</p:attrName>
                                        </p:attrNameLst>
                                      </p:cBhvr>
                                      <p:to>
                                        <p:strVal val="visible"/>
                                      </p:to>
                                    </p:set>
                                    <p:animEffect transition="in" filter="checkerboard(across)">
                                      <p:cBhvr>
                                        <p:cTn id="49" dur="500"/>
                                        <p:tgtEl>
                                          <p:spTgt spid="24074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240757"/>
                                        </p:tgtEl>
                                        <p:attrNameLst>
                                          <p:attrName>style.visibility</p:attrName>
                                        </p:attrNameLst>
                                      </p:cBhvr>
                                      <p:to>
                                        <p:strVal val="visible"/>
                                      </p:to>
                                    </p:set>
                                    <p:animEffect transition="in" filter="checkerboard(across)">
                                      <p:cBhvr>
                                        <p:cTn id="54" dur="500"/>
                                        <p:tgtEl>
                                          <p:spTgt spid="24075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240758"/>
                                        </p:tgtEl>
                                        <p:attrNameLst>
                                          <p:attrName>style.visibility</p:attrName>
                                        </p:attrNameLst>
                                      </p:cBhvr>
                                      <p:to>
                                        <p:strVal val="visible"/>
                                      </p:to>
                                    </p:set>
                                    <p:animEffect transition="in" filter="checkerboard(across)">
                                      <p:cBhvr>
                                        <p:cTn id="59" dur="500"/>
                                        <p:tgtEl>
                                          <p:spTgt spid="24075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2" fill="hold" grpId="0" nodeType="clickEffect">
                                  <p:stCondLst>
                                    <p:cond delay="0"/>
                                  </p:stCondLst>
                                  <p:childTnLst>
                                    <p:set>
                                      <p:cBhvr>
                                        <p:cTn id="63" dur="1" fill="hold">
                                          <p:stCondLst>
                                            <p:cond delay="0"/>
                                          </p:stCondLst>
                                        </p:cTn>
                                        <p:tgtEl>
                                          <p:spTgt spid="240759"/>
                                        </p:tgtEl>
                                        <p:attrNameLst>
                                          <p:attrName>style.visibility</p:attrName>
                                        </p:attrNameLst>
                                      </p:cBhvr>
                                      <p:to>
                                        <p:strVal val="visible"/>
                                      </p:to>
                                    </p:set>
                                    <p:anim calcmode="lin" valueType="num">
                                      <p:cBhvr additive="base">
                                        <p:cTn id="64" dur="500" fill="hold"/>
                                        <p:tgtEl>
                                          <p:spTgt spid="240759"/>
                                        </p:tgtEl>
                                        <p:attrNameLst>
                                          <p:attrName>ppt_x</p:attrName>
                                        </p:attrNameLst>
                                      </p:cBhvr>
                                      <p:tavLst>
                                        <p:tav tm="0">
                                          <p:val>
                                            <p:strVal val="1+#ppt_w/2"/>
                                          </p:val>
                                        </p:tav>
                                        <p:tav tm="100000">
                                          <p:val>
                                            <p:strVal val="#ppt_x"/>
                                          </p:val>
                                        </p:tav>
                                      </p:tavLst>
                                    </p:anim>
                                    <p:anim calcmode="lin" valueType="num">
                                      <p:cBhvr additive="base">
                                        <p:cTn id="65" dur="500" fill="hold"/>
                                        <p:tgtEl>
                                          <p:spTgt spid="2407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autoUpdateAnimBg="0"/>
      <p:bldP spid="240725" grpId="0" animBg="1"/>
      <p:bldP spid="240757" grpId="0" animBg="1"/>
      <p:bldP spid="240758" grpId="0" animBg="1"/>
      <p:bldP spid="240759" grpId="0" autoUpdateAnimBg="0"/>
      <p:bldP spid="24076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98" name="Rectangle 50"/>
          <p:cNvSpPr>
            <a:spLocks noGrp="1" noChangeArrowheads="1"/>
          </p:cNvSpPr>
          <p:nvPr>
            <p:ph type="title"/>
          </p:nvPr>
        </p:nvSpPr>
        <p:spPr/>
        <p:txBody>
          <a:bodyPr/>
          <a:lstStyle/>
          <a:p>
            <a:r>
              <a:rPr lang="ja-JP" altLang="en-US">
                <a:latin typeface="Times New Roman" panose="02020603050405020304" pitchFamily="18" charset="0"/>
              </a:rPr>
              <a:t>ドントケアを含む最小化</a:t>
            </a:r>
          </a:p>
        </p:txBody>
      </p:sp>
      <p:sp>
        <p:nvSpPr>
          <p:cNvPr id="258099" name="Rectangle 51"/>
          <p:cNvSpPr>
            <a:spLocks noGrp="1" noChangeArrowheads="1"/>
          </p:cNvSpPr>
          <p:nvPr>
            <p:ph type="body" idx="1"/>
          </p:nvPr>
        </p:nvSpPr>
        <p:spPr>
          <a:xfrm>
            <a:off x="990600" y="1447800"/>
            <a:ext cx="7543800" cy="685800"/>
          </a:xfrm>
        </p:spPr>
        <p:txBody>
          <a:bodyPr/>
          <a:lstStyle/>
          <a:p>
            <a:r>
              <a:rPr lang="ja-JP" altLang="en-US">
                <a:latin typeface="Times New Roman" panose="02020603050405020304" pitchFamily="18" charset="0"/>
              </a:rPr>
              <a:t>ドントケアは </a:t>
            </a:r>
            <a:r>
              <a:rPr lang="en-US" altLang="ja-JP">
                <a:latin typeface="Times New Roman" panose="02020603050405020304" pitchFamily="18" charset="0"/>
              </a:rPr>
              <a:t>1 </a:t>
            </a:r>
            <a:r>
              <a:rPr lang="ja-JP" altLang="en-US">
                <a:latin typeface="Times New Roman" panose="02020603050405020304" pitchFamily="18" charset="0"/>
              </a:rPr>
              <a:t>でも </a:t>
            </a:r>
            <a:r>
              <a:rPr lang="en-US" altLang="ja-JP">
                <a:latin typeface="Times New Roman" panose="02020603050405020304" pitchFamily="18" charset="0"/>
              </a:rPr>
              <a:t>0</a:t>
            </a:r>
            <a:r>
              <a:rPr lang="ja-JP" altLang="en-US">
                <a:latin typeface="Times New Roman" panose="02020603050405020304" pitchFamily="18" charset="0"/>
              </a:rPr>
              <a:t>で もいい</a:t>
            </a:r>
          </a:p>
        </p:txBody>
      </p:sp>
      <p:sp>
        <p:nvSpPr>
          <p:cNvPr id="258100" name="Text Box 52"/>
          <p:cNvSpPr txBox="1">
            <a:spLocks noChangeArrowheads="1"/>
          </p:cNvSpPr>
          <p:nvPr/>
        </p:nvSpPr>
        <p:spPr bwMode="auto">
          <a:xfrm>
            <a:off x="1219200" y="1916113"/>
            <a:ext cx="78962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effectLst>
                  <a:outerShdw blurRad="38100" dist="38100" dir="2700000" algn="tl">
                    <a:srgbClr val="000000"/>
                  </a:outerShdw>
                </a:effectLst>
                <a:latin typeface="Times New Roman" panose="02020603050405020304" pitchFamily="18" charset="0"/>
              </a:rPr>
              <a:t>⇒</a:t>
            </a:r>
            <a:r>
              <a:rPr lang="ja-JP" altLang="en-US" sz="3200">
                <a:effectLst>
                  <a:outerShdw blurRad="38100" dist="38100" dir="2700000" algn="tl">
                    <a:srgbClr val="000000"/>
                  </a:outerShdw>
                </a:effectLst>
                <a:latin typeface="Times New Roman" panose="02020603050405020304" pitchFamily="18" charset="0"/>
              </a:rPr>
              <a:t>必要に応じて </a:t>
            </a:r>
            <a:r>
              <a:rPr lang="en-US" altLang="ja-JP" sz="3200">
                <a:effectLst>
                  <a:outerShdw blurRad="38100" dist="38100" dir="2700000" algn="tl">
                    <a:srgbClr val="000000"/>
                  </a:outerShdw>
                </a:effectLst>
                <a:latin typeface="Times New Roman" panose="02020603050405020304" pitchFamily="18" charset="0"/>
              </a:rPr>
              <a:t>0,1 </a:t>
            </a:r>
            <a:r>
              <a:rPr lang="ja-JP" altLang="en-US" sz="3200">
                <a:effectLst>
                  <a:outerShdw blurRad="38100" dist="38100" dir="2700000" algn="tl">
                    <a:srgbClr val="000000"/>
                  </a:outerShdw>
                </a:effectLst>
                <a:latin typeface="Times New Roman" panose="02020603050405020304" pitchFamily="18" charset="0"/>
              </a:rPr>
              <a:t>の都合のいい方と看做す</a:t>
            </a:r>
          </a:p>
        </p:txBody>
      </p:sp>
      <p:graphicFrame>
        <p:nvGraphicFramePr>
          <p:cNvPr id="258102" name="Group 54"/>
          <p:cNvGraphicFramePr>
            <a:graphicFrameLocks noGrp="1"/>
          </p:cNvGraphicFramePr>
          <p:nvPr/>
        </p:nvGraphicFramePr>
        <p:xfrm>
          <a:off x="1143000" y="2590800"/>
          <a:ext cx="3352800" cy="4114800"/>
        </p:xfrm>
        <a:graphic>
          <a:graphicData uri="http://schemas.openxmlformats.org/drawingml/2006/table">
            <a:tbl>
              <a:tblPr/>
              <a:tblGrid>
                <a:gridCol w="2281238">
                  <a:extLst>
                    <a:ext uri="{9D8B030D-6E8A-4147-A177-3AD203B41FA5}">
                      <a16:colId xmlns:a16="http://schemas.microsoft.com/office/drawing/2014/main" val="20000"/>
                    </a:ext>
                  </a:extLst>
                </a:gridCol>
                <a:gridCol w="1071562">
                  <a:extLst>
                    <a:ext uri="{9D8B030D-6E8A-4147-A177-3AD203B41FA5}">
                      <a16:colId xmlns:a16="http://schemas.microsoft.com/office/drawing/2014/main" val="20001"/>
                    </a:ext>
                  </a:extLst>
                </a:gridCol>
              </a:tblGrid>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86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58134" name="Group 86"/>
          <p:cNvGraphicFramePr>
            <a:graphicFrameLocks noGrp="1"/>
          </p:cNvGraphicFramePr>
          <p:nvPr/>
        </p:nvGraphicFramePr>
        <p:xfrm>
          <a:off x="4572000" y="2590800"/>
          <a:ext cx="3352800" cy="4114800"/>
        </p:xfrm>
        <a:graphic>
          <a:graphicData uri="http://schemas.openxmlformats.org/drawingml/2006/table">
            <a:tbl>
              <a:tblPr/>
              <a:tblGrid>
                <a:gridCol w="2281238">
                  <a:extLst>
                    <a:ext uri="{9D8B030D-6E8A-4147-A177-3AD203B41FA5}">
                      <a16:colId xmlns:a16="http://schemas.microsoft.com/office/drawing/2014/main" val="20000"/>
                    </a:ext>
                  </a:extLst>
                </a:gridCol>
                <a:gridCol w="1071562">
                  <a:extLst>
                    <a:ext uri="{9D8B030D-6E8A-4147-A177-3AD203B41FA5}">
                      <a16:colId xmlns:a16="http://schemas.microsoft.com/office/drawing/2014/main" val="20001"/>
                    </a:ext>
                  </a:extLst>
                </a:gridCol>
              </a:tblGrid>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86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8100"/>
                                        </p:tgtEl>
                                        <p:attrNameLst>
                                          <p:attrName>style.visibility</p:attrName>
                                        </p:attrNameLst>
                                      </p:cBhvr>
                                      <p:to>
                                        <p:strVal val="visible"/>
                                      </p:to>
                                    </p:set>
                                    <p:anim calcmode="lin" valueType="num">
                                      <p:cBhvr additive="base">
                                        <p:cTn id="7" dur="500" fill="hold"/>
                                        <p:tgtEl>
                                          <p:spTgt spid="258100"/>
                                        </p:tgtEl>
                                        <p:attrNameLst>
                                          <p:attrName>ppt_x</p:attrName>
                                        </p:attrNameLst>
                                      </p:cBhvr>
                                      <p:tavLst>
                                        <p:tav tm="0">
                                          <p:val>
                                            <p:strVal val="#ppt_x"/>
                                          </p:val>
                                        </p:tav>
                                        <p:tav tm="100000">
                                          <p:val>
                                            <p:strVal val="#ppt_x"/>
                                          </p:val>
                                        </p:tav>
                                      </p:tavLst>
                                    </p:anim>
                                    <p:anim calcmode="lin" valueType="num">
                                      <p:cBhvr additive="base">
                                        <p:cTn id="8" dur="500" fill="hold"/>
                                        <p:tgtEl>
                                          <p:spTgt spid="2581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258102"/>
                                        </p:tgtEl>
                                        <p:attrNameLst>
                                          <p:attrName>style.visibility</p:attrName>
                                        </p:attrNameLst>
                                      </p:cBhvr>
                                      <p:to>
                                        <p:strVal val="visible"/>
                                      </p:to>
                                    </p:set>
                                    <p:animEffect transition="in" filter="checkerboard(across)">
                                      <p:cBhvr>
                                        <p:cTn id="13" dur="500"/>
                                        <p:tgtEl>
                                          <p:spTgt spid="258102"/>
                                        </p:tgtEl>
                                      </p:cBhvr>
                                    </p:animEffect>
                                  </p:childTnLst>
                                </p:cTn>
                              </p:par>
                            </p:childTnLst>
                          </p:cTn>
                        </p:par>
                        <p:par>
                          <p:cTn id="14" fill="hold" nodeType="afterGroup">
                            <p:stCondLst>
                              <p:cond delay="500"/>
                            </p:stCondLst>
                            <p:childTnLst>
                              <p:par>
                                <p:cTn id="15" presetID="5" presetClass="entr" presetSubtype="10" fill="hold" nodeType="afterEffect">
                                  <p:stCondLst>
                                    <p:cond delay="0"/>
                                  </p:stCondLst>
                                  <p:childTnLst>
                                    <p:set>
                                      <p:cBhvr>
                                        <p:cTn id="16" dur="1" fill="hold">
                                          <p:stCondLst>
                                            <p:cond delay="0"/>
                                          </p:stCondLst>
                                        </p:cTn>
                                        <p:tgtEl>
                                          <p:spTgt spid="258134"/>
                                        </p:tgtEl>
                                        <p:attrNameLst>
                                          <p:attrName>style.visibility</p:attrName>
                                        </p:attrNameLst>
                                      </p:cBhvr>
                                      <p:to>
                                        <p:strVal val="visible"/>
                                      </p:to>
                                    </p:set>
                                    <p:animEffect transition="in" filter="checkerboard(across)">
                                      <p:cBhvr>
                                        <p:cTn id="17" dur="500"/>
                                        <p:tgtEl>
                                          <p:spTgt spid="258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100"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ja-JP" altLang="en-US">
                <a:latin typeface="Times New Roman" panose="02020603050405020304" pitchFamily="18" charset="0"/>
              </a:rPr>
              <a:t>カルノー図による最小化</a:t>
            </a:r>
          </a:p>
        </p:txBody>
      </p:sp>
      <p:graphicFrame>
        <p:nvGraphicFramePr>
          <p:cNvPr id="271363" name="Group 3"/>
          <p:cNvGraphicFramePr>
            <a:graphicFrameLocks noGrp="1"/>
          </p:cNvGraphicFramePr>
          <p:nvPr/>
        </p:nvGraphicFramePr>
        <p:xfrm>
          <a:off x="304800" y="1752600"/>
          <a:ext cx="2133600" cy="4663440"/>
        </p:xfrm>
        <a:graphic>
          <a:graphicData uri="http://schemas.openxmlformats.org/drawingml/2006/table">
            <a:tbl>
              <a:tblPr/>
              <a:tblGrid>
                <a:gridCol w="14859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tblGrid>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71395" name="Group 35"/>
          <p:cNvGraphicFramePr>
            <a:graphicFrameLocks noGrp="1"/>
          </p:cNvGraphicFramePr>
          <p:nvPr/>
        </p:nvGraphicFramePr>
        <p:xfrm>
          <a:off x="2514600" y="1752600"/>
          <a:ext cx="2133600" cy="4663440"/>
        </p:xfrm>
        <a:graphic>
          <a:graphicData uri="http://schemas.openxmlformats.org/drawingml/2006/table">
            <a:tbl>
              <a:tblPr/>
              <a:tblGrid>
                <a:gridCol w="14859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tblGrid>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71427" name="Group 67"/>
          <p:cNvGraphicFramePr>
            <a:graphicFrameLocks noGrp="1"/>
          </p:cNvGraphicFramePr>
          <p:nvPr/>
        </p:nvGraphicFramePr>
        <p:xfrm>
          <a:off x="4876800" y="1752600"/>
          <a:ext cx="4038600" cy="3255264"/>
        </p:xfrm>
        <a:graphic>
          <a:graphicData uri="http://schemas.openxmlformats.org/drawingml/2006/table">
            <a:tbl>
              <a:tblPr/>
              <a:tblGrid>
                <a:gridCol w="808038">
                  <a:extLst>
                    <a:ext uri="{9D8B030D-6E8A-4147-A177-3AD203B41FA5}">
                      <a16:colId xmlns:a16="http://schemas.microsoft.com/office/drawing/2014/main" val="20000"/>
                    </a:ext>
                  </a:extLst>
                </a:gridCol>
                <a:gridCol w="808037">
                  <a:extLst>
                    <a:ext uri="{9D8B030D-6E8A-4147-A177-3AD203B41FA5}">
                      <a16:colId xmlns:a16="http://schemas.microsoft.com/office/drawing/2014/main" val="20001"/>
                    </a:ext>
                  </a:extLst>
                </a:gridCol>
                <a:gridCol w="806450">
                  <a:extLst>
                    <a:ext uri="{9D8B030D-6E8A-4147-A177-3AD203B41FA5}">
                      <a16:colId xmlns:a16="http://schemas.microsoft.com/office/drawing/2014/main" val="20002"/>
                    </a:ext>
                  </a:extLst>
                </a:gridCol>
                <a:gridCol w="808038">
                  <a:extLst>
                    <a:ext uri="{9D8B030D-6E8A-4147-A177-3AD203B41FA5}">
                      <a16:colId xmlns:a16="http://schemas.microsoft.com/office/drawing/2014/main" val="20003"/>
                    </a:ext>
                  </a:extLst>
                </a:gridCol>
                <a:gridCol w="808037">
                  <a:extLst>
                    <a:ext uri="{9D8B030D-6E8A-4147-A177-3AD203B41FA5}">
                      <a16:colId xmlns:a16="http://schemas.microsoft.com/office/drawing/2014/main" val="20004"/>
                    </a:ext>
                  </a:extLst>
                </a:gridCol>
              </a:tblGrid>
              <a:tr h="4222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 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06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22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06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22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71465" name="Line 105"/>
          <p:cNvSpPr>
            <a:spLocks noChangeShapeType="1"/>
          </p:cNvSpPr>
          <p:nvPr/>
        </p:nvSpPr>
        <p:spPr bwMode="auto">
          <a:xfrm>
            <a:off x="4876800" y="1752600"/>
            <a:ext cx="7620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71473" name="Group 113"/>
          <p:cNvGrpSpPr>
            <a:grpSpLocks/>
          </p:cNvGrpSpPr>
          <p:nvPr/>
        </p:nvGrpSpPr>
        <p:grpSpPr bwMode="auto">
          <a:xfrm>
            <a:off x="6553200" y="2438400"/>
            <a:ext cx="1524000" cy="2590800"/>
            <a:chOff x="4128" y="1536"/>
            <a:chExt cx="960" cy="1632"/>
          </a:xfrm>
        </p:grpSpPr>
        <p:sp>
          <p:nvSpPr>
            <p:cNvPr id="271469" name="Arc 109"/>
            <p:cNvSpPr>
              <a:spLocks/>
            </p:cNvSpPr>
            <p:nvPr/>
          </p:nvSpPr>
          <p:spPr bwMode="auto">
            <a:xfrm>
              <a:off x="4608" y="2832"/>
              <a:ext cx="48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1470" name="Arc 110"/>
            <p:cNvSpPr>
              <a:spLocks/>
            </p:cNvSpPr>
            <p:nvPr/>
          </p:nvSpPr>
          <p:spPr bwMode="auto">
            <a:xfrm flipH="1">
              <a:off x="4128" y="2832"/>
              <a:ext cx="48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1471" name="Arc 111"/>
            <p:cNvSpPr>
              <a:spLocks/>
            </p:cNvSpPr>
            <p:nvPr/>
          </p:nvSpPr>
          <p:spPr bwMode="auto">
            <a:xfrm flipV="1">
              <a:off x="4608" y="1536"/>
              <a:ext cx="48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1472" name="Arc 112"/>
            <p:cNvSpPr>
              <a:spLocks/>
            </p:cNvSpPr>
            <p:nvPr/>
          </p:nvSpPr>
          <p:spPr bwMode="auto">
            <a:xfrm flipH="1" flipV="1">
              <a:off x="4128" y="1536"/>
              <a:ext cx="48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1474" name="Oval 114"/>
          <p:cNvSpPr>
            <a:spLocks noChangeArrowheads="1"/>
          </p:cNvSpPr>
          <p:nvPr/>
        </p:nvSpPr>
        <p:spPr bwMode="auto">
          <a:xfrm>
            <a:off x="7391400" y="3124200"/>
            <a:ext cx="1447800" cy="1219200"/>
          </a:xfrm>
          <a:prstGeom prst="ellipse">
            <a:avLst/>
          </a:prstGeom>
          <a:noFill/>
          <a:ln w="38100">
            <a:solidFill>
              <a:srgbClr val="00FF00">
                <a:alpha val="99000"/>
              </a:srgbClr>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271477" name="Object 117"/>
          <p:cNvGraphicFramePr>
            <a:graphicFrameLocks noChangeAspect="1"/>
          </p:cNvGraphicFramePr>
          <p:nvPr/>
        </p:nvGraphicFramePr>
        <p:xfrm>
          <a:off x="5181600" y="5181600"/>
          <a:ext cx="2667000" cy="723900"/>
        </p:xfrm>
        <a:graphic>
          <a:graphicData uri="http://schemas.openxmlformats.org/presentationml/2006/ole">
            <mc:AlternateContent xmlns:mc="http://schemas.openxmlformats.org/markup-compatibility/2006">
              <mc:Choice xmlns:v="urn:schemas-microsoft-com:vml" Requires="v">
                <p:oleObj spid="_x0000_s8195" name="数式" r:id="rId4" imgW="1167480" imgH="305280" progId="Equation.3">
                  <p:embed/>
                </p:oleObj>
              </mc:Choice>
              <mc:Fallback>
                <p:oleObj name="数式" r:id="rId4" imgW="1167480" imgH="305280" progId="Equation.3">
                  <p:embed/>
                  <p:pic>
                    <p:nvPicPr>
                      <p:cNvPr id="0" name="Picture 1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5181600"/>
                        <a:ext cx="26670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1474"/>
                                        </p:tgtEl>
                                        <p:attrNameLst>
                                          <p:attrName>style.visibility</p:attrName>
                                        </p:attrNameLst>
                                      </p:cBhvr>
                                      <p:to>
                                        <p:strVal val="visible"/>
                                      </p:to>
                                    </p:set>
                                    <p:animEffect transition="in" filter="checkerboard(across)">
                                      <p:cBhvr>
                                        <p:cTn id="7" dur="500"/>
                                        <p:tgtEl>
                                          <p:spTgt spid="2714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71473"/>
                                        </p:tgtEl>
                                        <p:attrNameLst>
                                          <p:attrName>style.visibility</p:attrName>
                                        </p:attrNameLst>
                                      </p:cBhvr>
                                      <p:to>
                                        <p:strVal val="visible"/>
                                      </p:to>
                                    </p:set>
                                    <p:animEffect transition="in" filter="checkerboard(across)">
                                      <p:cBhvr>
                                        <p:cTn id="12" dur="500"/>
                                        <p:tgtEl>
                                          <p:spTgt spid="2714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71477"/>
                                        </p:tgtEl>
                                        <p:attrNameLst>
                                          <p:attrName>style.visibility</p:attrName>
                                        </p:attrNameLst>
                                      </p:cBhvr>
                                      <p:to>
                                        <p:strVal val="visible"/>
                                      </p:to>
                                    </p:set>
                                    <p:anim calcmode="lin" valueType="num">
                                      <p:cBhvr additive="base">
                                        <p:cTn id="17" dur="500" fill="hold"/>
                                        <p:tgtEl>
                                          <p:spTgt spid="271477"/>
                                        </p:tgtEl>
                                        <p:attrNameLst>
                                          <p:attrName>ppt_x</p:attrName>
                                        </p:attrNameLst>
                                      </p:cBhvr>
                                      <p:tavLst>
                                        <p:tav tm="0">
                                          <p:val>
                                            <p:strVal val="#ppt_x"/>
                                          </p:val>
                                        </p:tav>
                                        <p:tav tm="100000">
                                          <p:val>
                                            <p:strVal val="#ppt_x"/>
                                          </p:val>
                                        </p:tav>
                                      </p:tavLst>
                                    </p:anim>
                                    <p:anim calcmode="lin" valueType="num">
                                      <p:cBhvr additive="base">
                                        <p:cTn id="18" dur="500" fill="hold"/>
                                        <p:tgtEl>
                                          <p:spTgt spid="2714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47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altLang="ja-JP">
                <a:latin typeface="Times New Roman" panose="02020603050405020304" pitchFamily="18" charset="0"/>
              </a:rPr>
              <a:t>QM</a:t>
            </a:r>
            <a:r>
              <a:rPr lang="ja-JP" altLang="en-US">
                <a:latin typeface="Times New Roman" panose="02020603050405020304" pitchFamily="18" charset="0"/>
              </a:rPr>
              <a:t>法による最小化</a:t>
            </a:r>
          </a:p>
        </p:txBody>
      </p:sp>
      <p:graphicFrame>
        <p:nvGraphicFramePr>
          <p:cNvPr id="272590" name="Group 206"/>
          <p:cNvGraphicFramePr>
            <a:graphicFrameLocks noGrp="1"/>
          </p:cNvGraphicFramePr>
          <p:nvPr/>
        </p:nvGraphicFramePr>
        <p:xfrm>
          <a:off x="4953000" y="1524000"/>
          <a:ext cx="3962400" cy="5029200"/>
        </p:xfrm>
        <a:graphic>
          <a:graphicData uri="http://schemas.openxmlformats.org/drawingml/2006/table">
            <a:tbl>
              <a:tblPr/>
              <a:tblGrid>
                <a:gridCol w="685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3525">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3525">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35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aphicFrame>
        <p:nvGraphicFramePr>
          <p:cNvPr id="272443" name="Group 59"/>
          <p:cNvGraphicFramePr>
            <a:graphicFrameLocks noGrp="1"/>
          </p:cNvGraphicFramePr>
          <p:nvPr/>
        </p:nvGraphicFramePr>
        <p:xfrm>
          <a:off x="304800" y="1752600"/>
          <a:ext cx="2133600" cy="4663440"/>
        </p:xfrm>
        <a:graphic>
          <a:graphicData uri="http://schemas.openxmlformats.org/drawingml/2006/table">
            <a:tbl>
              <a:tblPr/>
              <a:tblGrid>
                <a:gridCol w="14859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tblGrid>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72475" name="Group 91"/>
          <p:cNvGraphicFramePr>
            <a:graphicFrameLocks noGrp="1"/>
          </p:cNvGraphicFramePr>
          <p:nvPr/>
        </p:nvGraphicFramePr>
        <p:xfrm>
          <a:off x="2514600" y="1752600"/>
          <a:ext cx="2133600" cy="4663440"/>
        </p:xfrm>
        <a:graphic>
          <a:graphicData uri="http://schemas.openxmlformats.org/drawingml/2006/table">
            <a:tbl>
              <a:tblPr/>
              <a:tblGrid>
                <a:gridCol w="14859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tblGrid>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72534" name="AutoShape 150"/>
          <p:cNvSpPr>
            <a:spLocks noChangeArrowheads="1"/>
          </p:cNvSpPr>
          <p:nvPr/>
        </p:nvSpPr>
        <p:spPr bwMode="auto">
          <a:xfrm>
            <a:off x="6019800" y="228600"/>
            <a:ext cx="2514600" cy="1066800"/>
          </a:xfrm>
          <a:prstGeom prst="wedgeRoundRectCallout">
            <a:avLst>
              <a:gd name="adj1" fmla="val -36491"/>
              <a:gd name="adj2" fmla="val 121875"/>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effectLst>
                  <a:outerShdw blurRad="38100" dist="38100" dir="2700000" algn="tl">
                    <a:srgbClr val="000000"/>
                  </a:outerShdw>
                </a:effectLst>
                <a:latin typeface="Times New Roman" panose="02020603050405020304" pitchFamily="18" charset="0"/>
              </a:rPr>
              <a:t>ドントケアには</a:t>
            </a:r>
          </a:p>
          <a:p>
            <a:pPr algn="ctr"/>
            <a:r>
              <a:rPr lang="ja-JP" altLang="en-US" b="1">
                <a:solidFill>
                  <a:srgbClr val="FFFF00"/>
                </a:solidFill>
                <a:effectLst>
                  <a:outerShdw blurRad="38100" dist="38100" dir="2700000" algn="tl">
                    <a:srgbClr val="000000"/>
                  </a:outerShdw>
                </a:effectLst>
                <a:latin typeface="Times New Roman" panose="02020603050405020304" pitchFamily="18" charset="0"/>
              </a:rPr>
              <a:t>△</a:t>
            </a:r>
            <a:r>
              <a:rPr lang="ja-JP" altLang="en-US">
                <a:effectLst>
                  <a:outerShdw blurRad="38100" dist="38100" dir="2700000" algn="tl">
                    <a:srgbClr val="000000"/>
                  </a:outerShdw>
                </a:effectLst>
                <a:latin typeface="Times New Roman" panose="02020603050405020304" pitchFamily="18" charset="0"/>
              </a:rPr>
              <a:t>を付ける</a:t>
            </a:r>
          </a:p>
        </p:txBody>
      </p:sp>
      <p:grpSp>
        <p:nvGrpSpPr>
          <p:cNvPr id="272536" name="Group 152"/>
          <p:cNvGrpSpPr>
            <a:grpSpLocks/>
          </p:cNvGrpSpPr>
          <p:nvPr/>
        </p:nvGrpSpPr>
        <p:grpSpPr bwMode="auto">
          <a:xfrm>
            <a:off x="304800" y="2787650"/>
            <a:ext cx="3695700" cy="3622675"/>
            <a:chOff x="192" y="1756"/>
            <a:chExt cx="2328" cy="2282"/>
          </a:xfrm>
        </p:grpSpPr>
        <p:sp>
          <p:nvSpPr>
            <p:cNvPr id="272537" name="Rectangle 153"/>
            <p:cNvSpPr>
              <a:spLocks noChangeArrowheads="1"/>
            </p:cNvSpPr>
            <p:nvPr/>
          </p:nvSpPr>
          <p:spPr bwMode="auto">
            <a:xfrm>
              <a:off x="192" y="3060"/>
              <a:ext cx="93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solidFill>
                    <a:srgbClr val="FFFF00"/>
                  </a:solidFill>
                  <a:latin typeface="Times New Roman" panose="02020603050405020304" pitchFamily="18" charset="0"/>
                </a:rPr>
                <a:t>0 1 0 1</a:t>
              </a:r>
            </a:p>
          </p:txBody>
        </p:sp>
        <p:sp>
          <p:nvSpPr>
            <p:cNvPr id="272538" name="Rectangle 154"/>
            <p:cNvSpPr>
              <a:spLocks noChangeArrowheads="1"/>
            </p:cNvSpPr>
            <p:nvPr/>
          </p:nvSpPr>
          <p:spPr bwMode="auto">
            <a:xfrm>
              <a:off x="1584" y="3060"/>
              <a:ext cx="93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solidFill>
                    <a:srgbClr val="FFFF00"/>
                  </a:solidFill>
                  <a:latin typeface="Times New Roman" panose="02020603050405020304" pitchFamily="18" charset="0"/>
                </a:rPr>
                <a:t>1 1 0 1</a:t>
              </a:r>
            </a:p>
          </p:txBody>
        </p:sp>
        <p:sp>
          <p:nvSpPr>
            <p:cNvPr id="272539" name="Rectangle 155"/>
            <p:cNvSpPr>
              <a:spLocks noChangeArrowheads="1"/>
            </p:cNvSpPr>
            <p:nvPr/>
          </p:nvSpPr>
          <p:spPr bwMode="auto">
            <a:xfrm>
              <a:off x="1584" y="3712"/>
              <a:ext cx="93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solidFill>
                    <a:srgbClr val="FFFF00"/>
                  </a:solidFill>
                  <a:latin typeface="Times New Roman" panose="02020603050405020304" pitchFamily="18" charset="0"/>
                </a:rPr>
                <a:t>1 1 1 1</a:t>
              </a:r>
            </a:p>
          </p:txBody>
        </p:sp>
        <p:sp>
          <p:nvSpPr>
            <p:cNvPr id="272540" name="Rectangle 156"/>
            <p:cNvSpPr>
              <a:spLocks noChangeArrowheads="1"/>
            </p:cNvSpPr>
            <p:nvPr/>
          </p:nvSpPr>
          <p:spPr bwMode="auto">
            <a:xfrm>
              <a:off x="192" y="1756"/>
              <a:ext cx="93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solidFill>
                    <a:srgbClr val="FFFF00"/>
                  </a:solidFill>
                  <a:latin typeface="Times New Roman" panose="02020603050405020304" pitchFamily="18" charset="0"/>
                </a:rPr>
                <a:t>0 0 0 1</a:t>
              </a:r>
            </a:p>
          </p:txBody>
        </p:sp>
        <p:sp>
          <p:nvSpPr>
            <p:cNvPr id="272541" name="Rectangle 157"/>
            <p:cNvSpPr>
              <a:spLocks noChangeArrowheads="1"/>
            </p:cNvSpPr>
            <p:nvPr/>
          </p:nvSpPr>
          <p:spPr bwMode="auto">
            <a:xfrm>
              <a:off x="1584" y="1756"/>
              <a:ext cx="93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solidFill>
                    <a:srgbClr val="FFFF00"/>
                  </a:solidFill>
                  <a:latin typeface="Times New Roman" panose="02020603050405020304" pitchFamily="18" charset="0"/>
                </a:rPr>
                <a:t>1 0 0 1</a:t>
              </a:r>
            </a:p>
          </p:txBody>
        </p:sp>
      </p:grpSp>
      <p:grpSp>
        <p:nvGrpSpPr>
          <p:cNvPr id="272593" name="Group 209"/>
          <p:cNvGrpSpPr>
            <a:grpSpLocks/>
          </p:cNvGrpSpPr>
          <p:nvPr/>
        </p:nvGrpSpPr>
        <p:grpSpPr bwMode="auto">
          <a:xfrm>
            <a:off x="5638800" y="2435225"/>
            <a:ext cx="2514600" cy="3644900"/>
            <a:chOff x="3552" y="1534"/>
            <a:chExt cx="1584" cy="2296"/>
          </a:xfrm>
        </p:grpSpPr>
        <p:sp>
          <p:nvSpPr>
            <p:cNvPr id="272594" name="Rectangle 210"/>
            <p:cNvSpPr>
              <a:spLocks noChangeArrowheads="1"/>
            </p:cNvSpPr>
            <p:nvPr/>
          </p:nvSpPr>
          <p:spPr bwMode="auto">
            <a:xfrm>
              <a:off x="4224" y="1534"/>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0 1 0 0</a:t>
              </a:r>
            </a:p>
          </p:txBody>
        </p:sp>
        <p:sp>
          <p:nvSpPr>
            <p:cNvPr id="272595" name="Rectangle 211"/>
            <p:cNvSpPr>
              <a:spLocks noChangeArrowheads="1"/>
            </p:cNvSpPr>
            <p:nvPr/>
          </p:nvSpPr>
          <p:spPr bwMode="auto">
            <a:xfrm>
              <a:off x="3552" y="1534"/>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4</a:t>
              </a:r>
            </a:p>
          </p:txBody>
        </p:sp>
        <p:sp>
          <p:nvSpPr>
            <p:cNvPr id="272596" name="Rectangle 212"/>
            <p:cNvSpPr>
              <a:spLocks noChangeArrowheads="1"/>
            </p:cNvSpPr>
            <p:nvPr/>
          </p:nvSpPr>
          <p:spPr bwMode="auto">
            <a:xfrm>
              <a:off x="4224" y="2682"/>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1 1 0 0</a:t>
              </a:r>
            </a:p>
            <a:p>
              <a:pPr algn="ctr">
                <a:buFont typeface="Wingdings" panose="05000000000000000000" pitchFamily="2" charset="2"/>
                <a:buNone/>
              </a:pPr>
              <a:endParaRPr lang="en-US" altLang="ja-JP" sz="2400" b="1">
                <a:solidFill>
                  <a:srgbClr val="FFFF00"/>
                </a:solidFill>
                <a:latin typeface="Times New Roman" panose="02020603050405020304" pitchFamily="18" charset="0"/>
              </a:endParaRPr>
            </a:p>
          </p:txBody>
        </p:sp>
        <p:sp>
          <p:nvSpPr>
            <p:cNvPr id="272597" name="Rectangle 213"/>
            <p:cNvSpPr>
              <a:spLocks noChangeArrowheads="1"/>
            </p:cNvSpPr>
            <p:nvPr/>
          </p:nvSpPr>
          <p:spPr bwMode="auto">
            <a:xfrm>
              <a:off x="3552" y="2682"/>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12</a:t>
              </a:r>
            </a:p>
            <a:p>
              <a:pPr algn="ctr">
                <a:buFont typeface="Wingdings" panose="05000000000000000000" pitchFamily="2" charset="2"/>
                <a:buNone/>
              </a:pPr>
              <a:endParaRPr lang="en-US" altLang="ja-JP" sz="2400" b="1">
                <a:solidFill>
                  <a:srgbClr val="FFFF00"/>
                </a:solidFill>
                <a:latin typeface="Times New Roman" panose="02020603050405020304" pitchFamily="18" charset="0"/>
              </a:endParaRPr>
            </a:p>
          </p:txBody>
        </p:sp>
        <p:sp>
          <p:nvSpPr>
            <p:cNvPr id="272598" name="Rectangle 214"/>
            <p:cNvSpPr>
              <a:spLocks noChangeArrowheads="1"/>
            </p:cNvSpPr>
            <p:nvPr/>
          </p:nvSpPr>
          <p:spPr bwMode="auto">
            <a:xfrm>
              <a:off x="4224" y="2108"/>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0 1 1 0</a:t>
              </a:r>
            </a:p>
          </p:txBody>
        </p:sp>
        <p:sp>
          <p:nvSpPr>
            <p:cNvPr id="272599" name="Rectangle 215"/>
            <p:cNvSpPr>
              <a:spLocks noChangeArrowheads="1"/>
            </p:cNvSpPr>
            <p:nvPr/>
          </p:nvSpPr>
          <p:spPr bwMode="auto">
            <a:xfrm>
              <a:off x="3552" y="2108"/>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6</a:t>
              </a:r>
            </a:p>
          </p:txBody>
        </p:sp>
        <p:sp>
          <p:nvSpPr>
            <p:cNvPr id="272600" name="Rectangle 216"/>
            <p:cNvSpPr>
              <a:spLocks noChangeArrowheads="1"/>
            </p:cNvSpPr>
            <p:nvPr/>
          </p:nvSpPr>
          <p:spPr bwMode="auto">
            <a:xfrm>
              <a:off x="4224" y="2969"/>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1 0 1 1</a:t>
              </a:r>
            </a:p>
          </p:txBody>
        </p:sp>
        <p:sp>
          <p:nvSpPr>
            <p:cNvPr id="272601" name="Rectangle 217"/>
            <p:cNvSpPr>
              <a:spLocks noChangeArrowheads="1"/>
            </p:cNvSpPr>
            <p:nvPr/>
          </p:nvSpPr>
          <p:spPr bwMode="auto">
            <a:xfrm>
              <a:off x="3552" y="2969"/>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11</a:t>
              </a:r>
            </a:p>
          </p:txBody>
        </p:sp>
        <p:sp>
          <p:nvSpPr>
            <p:cNvPr id="272602" name="Rectangle 218"/>
            <p:cNvSpPr>
              <a:spLocks noChangeArrowheads="1"/>
            </p:cNvSpPr>
            <p:nvPr/>
          </p:nvSpPr>
          <p:spPr bwMode="auto">
            <a:xfrm>
              <a:off x="4224" y="3543"/>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1 1 1 0</a:t>
              </a:r>
            </a:p>
          </p:txBody>
        </p:sp>
        <p:sp>
          <p:nvSpPr>
            <p:cNvPr id="272603" name="Rectangle 219"/>
            <p:cNvSpPr>
              <a:spLocks noChangeArrowheads="1"/>
            </p:cNvSpPr>
            <p:nvPr/>
          </p:nvSpPr>
          <p:spPr bwMode="auto">
            <a:xfrm>
              <a:off x="3552" y="3543"/>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14</a:t>
              </a:r>
            </a:p>
          </p:txBody>
        </p:sp>
      </p:grpSp>
      <p:grpSp>
        <p:nvGrpSpPr>
          <p:cNvPr id="272604" name="Group 220"/>
          <p:cNvGrpSpPr>
            <a:grpSpLocks/>
          </p:cNvGrpSpPr>
          <p:nvPr/>
        </p:nvGrpSpPr>
        <p:grpSpPr bwMode="auto">
          <a:xfrm>
            <a:off x="5638800" y="1979613"/>
            <a:ext cx="2514600" cy="4556125"/>
            <a:chOff x="3552" y="1247"/>
            <a:chExt cx="1584" cy="2870"/>
          </a:xfrm>
        </p:grpSpPr>
        <p:sp>
          <p:nvSpPr>
            <p:cNvPr id="272605" name="Rectangle 221"/>
            <p:cNvSpPr>
              <a:spLocks noChangeArrowheads="1"/>
            </p:cNvSpPr>
            <p:nvPr/>
          </p:nvSpPr>
          <p:spPr bwMode="auto">
            <a:xfrm>
              <a:off x="4224" y="2395"/>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1 0 0 1</a:t>
              </a:r>
            </a:p>
            <a:p>
              <a:pPr algn="ctr">
                <a:buFont typeface="Wingdings" panose="05000000000000000000" pitchFamily="2" charset="2"/>
                <a:buNone/>
              </a:pPr>
              <a:endParaRPr lang="en-US" altLang="ja-JP" sz="2400" b="1">
                <a:solidFill>
                  <a:srgbClr val="FFFF00"/>
                </a:solidFill>
                <a:latin typeface="Times New Roman" panose="02020603050405020304" pitchFamily="18" charset="0"/>
              </a:endParaRPr>
            </a:p>
          </p:txBody>
        </p:sp>
        <p:sp>
          <p:nvSpPr>
            <p:cNvPr id="272606" name="Rectangle 222"/>
            <p:cNvSpPr>
              <a:spLocks noChangeArrowheads="1"/>
            </p:cNvSpPr>
            <p:nvPr/>
          </p:nvSpPr>
          <p:spPr bwMode="auto">
            <a:xfrm>
              <a:off x="3552" y="2395"/>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△9</a:t>
              </a:r>
            </a:p>
          </p:txBody>
        </p:sp>
        <p:sp>
          <p:nvSpPr>
            <p:cNvPr id="272607" name="Rectangle 223"/>
            <p:cNvSpPr>
              <a:spLocks noChangeArrowheads="1"/>
            </p:cNvSpPr>
            <p:nvPr/>
          </p:nvSpPr>
          <p:spPr bwMode="auto">
            <a:xfrm>
              <a:off x="3552" y="1247"/>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△1</a:t>
              </a:r>
            </a:p>
          </p:txBody>
        </p:sp>
        <p:sp>
          <p:nvSpPr>
            <p:cNvPr id="272608" name="Rectangle 224"/>
            <p:cNvSpPr>
              <a:spLocks noChangeArrowheads="1"/>
            </p:cNvSpPr>
            <p:nvPr/>
          </p:nvSpPr>
          <p:spPr bwMode="auto">
            <a:xfrm>
              <a:off x="4224" y="1247"/>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0 0 0 1</a:t>
              </a:r>
            </a:p>
          </p:txBody>
        </p:sp>
        <p:sp>
          <p:nvSpPr>
            <p:cNvPr id="272609" name="Rectangle 225"/>
            <p:cNvSpPr>
              <a:spLocks noChangeArrowheads="1"/>
            </p:cNvSpPr>
            <p:nvPr/>
          </p:nvSpPr>
          <p:spPr bwMode="auto">
            <a:xfrm>
              <a:off x="3552" y="1821"/>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△5</a:t>
              </a:r>
            </a:p>
          </p:txBody>
        </p:sp>
        <p:sp>
          <p:nvSpPr>
            <p:cNvPr id="272610" name="Rectangle 226"/>
            <p:cNvSpPr>
              <a:spLocks noChangeArrowheads="1"/>
            </p:cNvSpPr>
            <p:nvPr/>
          </p:nvSpPr>
          <p:spPr bwMode="auto">
            <a:xfrm>
              <a:off x="4224" y="1821"/>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0 1 0 1</a:t>
              </a:r>
            </a:p>
          </p:txBody>
        </p:sp>
        <p:sp>
          <p:nvSpPr>
            <p:cNvPr id="272611" name="Rectangle 227"/>
            <p:cNvSpPr>
              <a:spLocks noChangeArrowheads="1"/>
            </p:cNvSpPr>
            <p:nvPr/>
          </p:nvSpPr>
          <p:spPr bwMode="auto">
            <a:xfrm>
              <a:off x="3552" y="3256"/>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△13</a:t>
              </a:r>
            </a:p>
          </p:txBody>
        </p:sp>
        <p:sp>
          <p:nvSpPr>
            <p:cNvPr id="272612" name="Rectangle 228"/>
            <p:cNvSpPr>
              <a:spLocks noChangeArrowheads="1"/>
            </p:cNvSpPr>
            <p:nvPr/>
          </p:nvSpPr>
          <p:spPr bwMode="auto">
            <a:xfrm>
              <a:off x="4224" y="3256"/>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1 1 0 1</a:t>
              </a:r>
            </a:p>
          </p:txBody>
        </p:sp>
        <p:sp>
          <p:nvSpPr>
            <p:cNvPr id="272613" name="Rectangle 229"/>
            <p:cNvSpPr>
              <a:spLocks noChangeArrowheads="1"/>
            </p:cNvSpPr>
            <p:nvPr/>
          </p:nvSpPr>
          <p:spPr bwMode="auto">
            <a:xfrm>
              <a:off x="4224" y="3830"/>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1 1 1 1</a:t>
              </a:r>
            </a:p>
          </p:txBody>
        </p:sp>
        <p:sp>
          <p:nvSpPr>
            <p:cNvPr id="272614" name="Rectangle 230"/>
            <p:cNvSpPr>
              <a:spLocks noChangeArrowheads="1"/>
            </p:cNvSpPr>
            <p:nvPr/>
          </p:nvSpPr>
          <p:spPr bwMode="auto">
            <a:xfrm>
              <a:off x="3552" y="3830"/>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△15</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72593"/>
                                        </p:tgtEl>
                                        <p:attrNameLst>
                                          <p:attrName>style.visibility</p:attrName>
                                        </p:attrNameLst>
                                      </p:cBhvr>
                                      <p:to>
                                        <p:strVal val="visible"/>
                                      </p:to>
                                    </p:set>
                                    <p:animEffect transition="in" filter="checkerboard(across)">
                                      <p:cBhvr>
                                        <p:cTn id="7" dur="500"/>
                                        <p:tgtEl>
                                          <p:spTgt spid="2725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72536"/>
                                        </p:tgtEl>
                                        <p:attrNameLst>
                                          <p:attrName>style.visibility</p:attrName>
                                        </p:attrNameLst>
                                      </p:cBhvr>
                                      <p:to>
                                        <p:strVal val="visible"/>
                                      </p:to>
                                    </p:set>
                                    <p:animEffect transition="in" filter="checkerboard(across)">
                                      <p:cBhvr>
                                        <p:cTn id="12" dur="500"/>
                                        <p:tgtEl>
                                          <p:spTgt spid="2725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72604"/>
                                        </p:tgtEl>
                                        <p:attrNameLst>
                                          <p:attrName>style.visibility</p:attrName>
                                        </p:attrNameLst>
                                      </p:cBhvr>
                                      <p:to>
                                        <p:strVal val="visible"/>
                                      </p:to>
                                    </p:set>
                                    <p:animEffect transition="in" filter="checkerboard(across)">
                                      <p:cBhvr>
                                        <p:cTn id="17" dur="500"/>
                                        <p:tgtEl>
                                          <p:spTgt spid="2726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2534"/>
                                        </p:tgtEl>
                                        <p:attrNameLst>
                                          <p:attrName>style.visibility</p:attrName>
                                        </p:attrNameLst>
                                      </p:cBhvr>
                                      <p:to>
                                        <p:strVal val="visible"/>
                                      </p:to>
                                    </p:set>
                                    <p:animEffect transition="in" filter="checkerboard(across)">
                                      <p:cBhvr>
                                        <p:cTn id="22" dur="500"/>
                                        <p:tgtEl>
                                          <p:spTgt spid="27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534"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ja-JP" altLang="en-US">
                <a:latin typeface="Times New Roman" panose="02020603050405020304" pitchFamily="18" charset="0"/>
              </a:rPr>
              <a:t>ドントケアのある項の併合</a:t>
            </a:r>
          </a:p>
        </p:txBody>
      </p:sp>
      <p:graphicFrame>
        <p:nvGraphicFramePr>
          <p:cNvPr id="279682" name="Group 130"/>
          <p:cNvGraphicFramePr>
            <a:graphicFrameLocks noGrp="1"/>
          </p:cNvGraphicFramePr>
          <p:nvPr/>
        </p:nvGraphicFramePr>
        <p:xfrm>
          <a:off x="304800" y="1524000"/>
          <a:ext cx="3962400" cy="5029200"/>
        </p:xfrm>
        <a:graphic>
          <a:graphicData uri="http://schemas.openxmlformats.org/drawingml/2006/table">
            <a:tbl>
              <a:tblPr/>
              <a:tblGrid>
                <a:gridCol w="685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2635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35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3525">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3525">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35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79611" name="Text Box 59"/>
          <p:cNvSpPr txBox="1">
            <a:spLocks noChangeArrowheads="1"/>
          </p:cNvSpPr>
          <p:nvPr/>
        </p:nvSpPr>
        <p:spPr bwMode="auto">
          <a:xfrm>
            <a:off x="4419600" y="5953125"/>
            <a:ext cx="44799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とドントケアの併合は</a:t>
            </a:r>
            <a:r>
              <a:rPr lang="ja-JP" altLang="en-US" b="1">
                <a:solidFill>
                  <a:srgbClr val="FFFF00"/>
                </a:solidFill>
                <a:effectLst>
                  <a:outerShdw blurRad="38100" dist="38100" dir="2700000" algn="tl">
                    <a:srgbClr val="000000"/>
                  </a:outerShdw>
                </a:effectLst>
                <a:latin typeface="Times New Roman" panose="02020603050405020304" pitchFamily="18" charset="0"/>
              </a:rPr>
              <a:t>△</a:t>
            </a:r>
            <a:r>
              <a:rPr lang="ja-JP" altLang="en-US">
                <a:effectLst>
                  <a:outerShdw blurRad="38100" dist="38100" dir="2700000" algn="tl">
                    <a:srgbClr val="000000"/>
                  </a:outerShdw>
                </a:effectLst>
                <a:latin typeface="Times New Roman" panose="02020603050405020304" pitchFamily="18" charset="0"/>
              </a:rPr>
              <a:t>無し</a:t>
            </a:r>
          </a:p>
        </p:txBody>
      </p:sp>
      <p:sp>
        <p:nvSpPr>
          <p:cNvPr id="279612" name="Text Box 60"/>
          <p:cNvSpPr txBox="1">
            <a:spLocks noChangeArrowheads="1"/>
          </p:cNvSpPr>
          <p:nvPr/>
        </p:nvSpPr>
        <p:spPr bwMode="auto">
          <a:xfrm>
            <a:off x="4413250" y="5486400"/>
            <a:ext cx="4730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ドントケア同士の併合は</a:t>
            </a:r>
            <a:r>
              <a:rPr lang="ja-JP" altLang="en-US" b="1">
                <a:solidFill>
                  <a:srgbClr val="FFFF00"/>
                </a:solidFill>
                <a:effectLst>
                  <a:outerShdw blurRad="38100" dist="38100" dir="2700000" algn="tl">
                    <a:srgbClr val="000000"/>
                  </a:outerShdw>
                </a:effectLst>
                <a:latin typeface="Times New Roman" panose="02020603050405020304" pitchFamily="18" charset="0"/>
              </a:rPr>
              <a:t>△</a:t>
            </a:r>
            <a:r>
              <a:rPr lang="ja-JP" altLang="en-US">
                <a:effectLst>
                  <a:outerShdw blurRad="38100" dist="38100" dir="2700000" algn="tl">
                    <a:srgbClr val="000000"/>
                  </a:outerShdw>
                </a:effectLst>
                <a:latin typeface="Times New Roman" panose="02020603050405020304" pitchFamily="18" charset="0"/>
              </a:rPr>
              <a:t>有り</a:t>
            </a:r>
          </a:p>
        </p:txBody>
      </p:sp>
      <p:sp>
        <p:nvSpPr>
          <p:cNvPr id="279635" name="Rectangle 83"/>
          <p:cNvSpPr>
            <a:spLocks noChangeArrowheads="1"/>
          </p:cNvSpPr>
          <p:nvPr/>
        </p:nvSpPr>
        <p:spPr bwMode="auto">
          <a:xfrm>
            <a:off x="4876800" y="4257675"/>
            <a:ext cx="685800" cy="136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2</a:t>
            </a:r>
            <a:r>
              <a:rPr lang="ja-JP" altLang="en-US" sz="2400">
                <a:latin typeface="Times New Roman" panose="02020603050405020304" pitchFamily="18" charset="0"/>
              </a:rPr>
              <a:t>個</a:t>
            </a:r>
          </a:p>
        </p:txBody>
      </p:sp>
      <p:sp>
        <p:nvSpPr>
          <p:cNvPr id="279639" name="Rectangle 87"/>
          <p:cNvSpPr>
            <a:spLocks noChangeArrowheads="1"/>
          </p:cNvSpPr>
          <p:nvPr/>
        </p:nvSpPr>
        <p:spPr bwMode="auto">
          <a:xfrm>
            <a:off x="4876800" y="1979613"/>
            <a:ext cx="685800" cy="227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a:t>
            </a:r>
            <a:r>
              <a:rPr lang="ja-JP" altLang="en-US" sz="2400">
                <a:latin typeface="Times New Roman" panose="02020603050405020304" pitchFamily="18" charset="0"/>
              </a:rPr>
              <a:t>個</a:t>
            </a:r>
          </a:p>
        </p:txBody>
      </p:sp>
      <p:sp>
        <p:nvSpPr>
          <p:cNvPr id="279640" name="Rectangle 88"/>
          <p:cNvSpPr>
            <a:spLocks noChangeArrowheads="1"/>
          </p:cNvSpPr>
          <p:nvPr/>
        </p:nvSpPr>
        <p:spPr bwMode="auto">
          <a:xfrm>
            <a:off x="8077200" y="1524000"/>
            <a:ext cx="7620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latin typeface="Times New Roman" panose="02020603050405020304" pitchFamily="18" charset="0"/>
              </a:rPr>
              <a:t>主項</a:t>
            </a:r>
          </a:p>
        </p:txBody>
      </p:sp>
      <p:sp>
        <p:nvSpPr>
          <p:cNvPr id="279641" name="Rectangle 89"/>
          <p:cNvSpPr>
            <a:spLocks noChangeArrowheads="1"/>
          </p:cNvSpPr>
          <p:nvPr/>
        </p:nvSpPr>
        <p:spPr bwMode="auto">
          <a:xfrm>
            <a:off x="6629400" y="1524000"/>
            <a:ext cx="1447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W X Y Z</a:t>
            </a:r>
          </a:p>
        </p:txBody>
      </p:sp>
      <p:sp>
        <p:nvSpPr>
          <p:cNvPr id="279642" name="Rectangle 90"/>
          <p:cNvSpPr>
            <a:spLocks noChangeArrowheads="1"/>
          </p:cNvSpPr>
          <p:nvPr/>
        </p:nvSpPr>
        <p:spPr bwMode="auto">
          <a:xfrm>
            <a:off x="5562600" y="1524000"/>
            <a:ext cx="1066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ja-JP" altLang="en-US" sz="2400">
                <a:latin typeface="Times New Roman" panose="02020603050405020304" pitchFamily="18" charset="0"/>
              </a:rPr>
              <a:t>ラベル</a:t>
            </a:r>
          </a:p>
        </p:txBody>
      </p:sp>
      <p:sp>
        <p:nvSpPr>
          <p:cNvPr id="279643" name="Rectangle 91"/>
          <p:cNvSpPr>
            <a:spLocks noChangeArrowheads="1"/>
          </p:cNvSpPr>
          <p:nvPr/>
        </p:nvSpPr>
        <p:spPr bwMode="auto">
          <a:xfrm>
            <a:off x="4876800" y="1524000"/>
            <a:ext cx="685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sz="2400">
              <a:latin typeface="Times New Roman" panose="02020603050405020304" pitchFamily="18" charset="0"/>
            </a:endParaRPr>
          </a:p>
        </p:txBody>
      </p:sp>
      <p:sp>
        <p:nvSpPr>
          <p:cNvPr id="279644" name="Line 92"/>
          <p:cNvSpPr>
            <a:spLocks noChangeShapeType="1"/>
          </p:cNvSpPr>
          <p:nvPr/>
        </p:nvSpPr>
        <p:spPr bwMode="auto">
          <a:xfrm>
            <a:off x="4876800" y="1524000"/>
            <a:ext cx="39624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45" name="Line 93"/>
          <p:cNvSpPr>
            <a:spLocks noChangeShapeType="1"/>
          </p:cNvSpPr>
          <p:nvPr/>
        </p:nvSpPr>
        <p:spPr bwMode="auto">
          <a:xfrm>
            <a:off x="4876800" y="1979613"/>
            <a:ext cx="396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46" name="Line 94"/>
          <p:cNvSpPr>
            <a:spLocks noChangeShapeType="1"/>
          </p:cNvSpPr>
          <p:nvPr/>
        </p:nvSpPr>
        <p:spPr bwMode="auto">
          <a:xfrm>
            <a:off x="4876800" y="4257675"/>
            <a:ext cx="396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48" name="Line 96"/>
          <p:cNvSpPr>
            <a:spLocks noChangeShapeType="1"/>
          </p:cNvSpPr>
          <p:nvPr/>
        </p:nvSpPr>
        <p:spPr bwMode="auto">
          <a:xfrm>
            <a:off x="4876800" y="1524000"/>
            <a:ext cx="0" cy="388620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49" name="Line 97"/>
          <p:cNvSpPr>
            <a:spLocks noChangeShapeType="1"/>
          </p:cNvSpPr>
          <p:nvPr/>
        </p:nvSpPr>
        <p:spPr bwMode="auto">
          <a:xfrm>
            <a:off x="5562600" y="1524000"/>
            <a:ext cx="0" cy="3886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50" name="Line 98"/>
          <p:cNvSpPr>
            <a:spLocks noChangeShapeType="1"/>
          </p:cNvSpPr>
          <p:nvPr/>
        </p:nvSpPr>
        <p:spPr bwMode="auto">
          <a:xfrm>
            <a:off x="6629400" y="1524000"/>
            <a:ext cx="0" cy="3886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51" name="Line 99"/>
          <p:cNvSpPr>
            <a:spLocks noChangeShapeType="1"/>
          </p:cNvSpPr>
          <p:nvPr/>
        </p:nvSpPr>
        <p:spPr bwMode="auto">
          <a:xfrm>
            <a:off x="8077200" y="1524000"/>
            <a:ext cx="0" cy="3886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52" name="Line 100"/>
          <p:cNvSpPr>
            <a:spLocks noChangeShapeType="1"/>
          </p:cNvSpPr>
          <p:nvPr/>
        </p:nvSpPr>
        <p:spPr bwMode="auto">
          <a:xfrm>
            <a:off x="8839200" y="1524000"/>
            <a:ext cx="0" cy="388620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53" name="Line 101"/>
          <p:cNvSpPr>
            <a:spLocks noChangeShapeType="1"/>
          </p:cNvSpPr>
          <p:nvPr/>
        </p:nvSpPr>
        <p:spPr bwMode="auto">
          <a:xfrm>
            <a:off x="5562600" y="4713288"/>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54" name="Line 102"/>
          <p:cNvSpPr>
            <a:spLocks noChangeShapeType="1"/>
          </p:cNvSpPr>
          <p:nvPr/>
        </p:nvSpPr>
        <p:spPr bwMode="auto">
          <a:xfrm>
            <a:off x="5562600" y="5168900"/>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55" name="Line 103"/>
          <p:cNvSpPr>
            <a:spLocks noChangeShapeType="1"/>
          </p:cNvSpPr>
          <p:nvPr/>
        </p:nvSpPr>
        <p:spPr bwMode="auto">
          <a:xfrm>
            <a:off x="5562600" y="2435225"/>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56" name="Line 104"/>
          <p:cNvSpPr>
            <a:spLocks noChangeShapeType="1"/>
          </p:cNvSpPr>
          <p:nvPr/>
        </p:nvSpPr>
        <p:spPr bwMode="auto">
          <a:xfrm>
            <a:off x="5562600" y="2890838"/>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57" name="Line 105"/>
          <p:cNvSpPr>
            <a:spLocks noChangeShapeType="1"/>
          </p:cNvSpPr>
          <p:nvPr/>
        </p:nvSpPr>
        <p:spPr bwMode="auto">
          <a:xfrm>
            <a:off x="5562600" y="3346450"/>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58" name="Line 106"/>
          <p:cNvSpPr>
            <a:spLocks noChangeShapeType="1"/>
          </p:cNvSpPr>
          <p:nvPr/>
        </p:nvSpPr>
        <p:spPr bwMode="auto">
          <a:xfrm>
            <a:off x="5562600" y="3802063"/>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79659" name="Group 107"/>
          <p:cNvGrpSpPr>
            <a:grpSpLocks/>
          </p:cNvGrpSpPr>
          <p:nvPr/>
        </p:nvGrpSpPr>
        <p:grpSpPr bwMode="auto">
          <a:xfrm>
            <a:off x="990600" y="1979613"/>
            <a:ext cx="7086600" cy="1366837"/>
            <a:chOff x="624" y="1247"/>
            <a:chExt cx="4464" cy="861"/>
          </a:xfrm>
        </p:grpSpPr>
        <p:sp>
          <p:nvSpPr>
            <p:cNvPr id="279660" name="Rectangle 108"/>
            <p:cNvSpPr>
              <a:spLocks noChangeArrowheads="1"/>
            </p:cNvSpPr>
            <p:nvPr/>
          </p:nvSpPr>
          <p:spPr bwMode="auto">
            <a:xfrm>
              <a:off x="1296" y="1247"/>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0 0 0 1</a:t>
              </a:r>
            </a:p>
          </p:txBody>
        </p:sp>
        <p:sp>
          <p:nvSpPr>
            <p:cNvPr id="279661" name="Rectangle 109"/>
            <p:cNvSpPr>
              <a:spLocks noChangeArrowheads="1"/>
            </p:cNvSpPr>
            <p:nvPr/>
          </p:nvSpPr>
          <p:spPr bwMode="auto">
            <a:xfrm>
              <a:off x="624" y="1247"/>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△1</a:t>
              </a:r>
            </a:p>
          </p:txBody>
        </p:sp>
        <p:sp>
          <p:nvSpPr>
            <p:cNvPr id="279662" name="Rectangle 110"/>
            <p:cNvSpPr>
              <a:spLocks noChangeArrowheads="1"/>
            </p:cNvSpPr>
            <p:nvPr/>
          </p:nvSpPr>
          <p:spPr bwMode="auto">
            <a:xfrm>
              <a:off x="1296" y="1821"/>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0 1 0 1</a:t>
              </a:r>
            </a:p>
          </p:txBody>
        </p:sp>
        <p:sp>
          <p:nvSpPr>
            <p:cNvPr id="279663" name="Rectangle 111"/>
            <p:cNvSpPr>
              <a:spLocks noChangeArrowheads="1"/>
            </p:cNvSpPr>
            <p:nvPr/>
          </p:nvSpPr>
          <p:spPr bwMode="auto">
            <a:xfrm>
              <a:off x="624" y="1821"/>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△5</a:t>
              </a:r>
            </a:p>
          </p:txBody>
        </p:sp>
        <p:sp>
          <p:nvSpPr>
            <p:cNvPr id="279664" name="Line 112"/>
            <p:cNvSpPr>
              <a:spLocks noChangeShapeType="1"/>
            </p:cNvSpPr>
            <p:nvPr/>
          </p:nvSpPr>
          <p:spPr bwMode="auto">
            <a:xfrm>
              <a:off x="2736" y="139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65" name="Line 113"/>
            <p:cNvSpPr>
              <a:spLocks noChangeShapeType="1"/>
            </p:cNvSpPr>
            <p:nvPr/>
          </p:nvSpPr>
          <p:spPr bwMode="auto">
            <a:xfrm flipV="1">
              <a:off x="2736" y="1392"/>
              <a:ext cx="288"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66" name="Rectangle 114"/>
            <p:cNvSpPr>
              <a:spLocks noChangeArrowheads="1"/>
            </p:cNvSpPr>
            <p:nvPr/>
          </p:nvSpPr>
          <p:spPr bwMode="auto">
            <a:xfrm>
              <a:off x="4176" y="1247"/>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0 </a:t>
              </a:r>
              <a:r>
                <a:rPr lang="en-US" altLang="ja-JP" sz="2400" b="1">
                  <a:solidFill>
                    <a:srgbClr val="FFFF00"/>
                  </a:solidFill>
                  <a:latin typeface="Times New Roman" panose="02020603050405020304" pitchFamily="18" charset="0"/>
                </a:rPr>
                <a:t>-</a:t>
              </a:r>
              <a:r>
                <a:rPr lang="en-US" altLang="ja-JP" sz="2400">
                  <a:solidFill>
                    <a:srgbClr val="FFFF00"/>
                  </a:solidFill>
                  <a:latin typeface="Times New Roman" panose="02020603050405020304" pitchFamily="18" charset="0"/>
                </a:rPr>
                <a:t> 0 1</a:t>
              </a:r>
            </a:p>
          </p:txBody>
        </p:sp>
        <p:sp>
          <p:nvSpPr>
            <p:cNvPr id="279667" name="Rectangle 115"/>
            <p:cNvSpPr>
              <a:spLocks noChangeArrowheads="1"/>
            </p:cNvSpPr>
            <p:nvPr/>
          </p:nvSpPr>
          <p:spPr bwMode="auto">
            <a:xfrm>
              <a:off x="3504" y="1247"/>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r>
                <a:rPr lang="en-US" altLang="ja-JP" sz="2400">
                  <a:solidFill>
                    <a:srgbClr val="FFFF00"/>
                  </a:solidFill>
                  <a:latin typeface="Times New Roman" panose="02020603050405020304" pitchFamily="18" charset="0"/>
                </a:rPr>
                <a:t>1,5</a:t>
              </a:r>
            </a:p>
          </p:txBody>
        </p:sp>
        <p:sp>
          <p:nvSpPr>
            <p:cNvPr id="279668" name="Rectangle 116"/>
            <p:cNvSpPr>
              <a:spLocks noChangeArrowheads="1"/>
            </p:cNvSpPr>
            <p:nvPr/>
          </p:nvSpPr>
          <p:spPr bwMode="auto">
            <a:xfrm>
              <a:off x="2208" y="1247"/>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79669" name="Rectangle 117"/>
            <p:cNvSpPr>
              <a:spLocks noChangeArrowheads="1"/>
            </p:cNvSpPr>
            <p:nvPr/>
          </p:nvSpPr>
          <p:spPr bwMode="auto">
            <a:xfrm>
              <a:off x="2208" y="1821"/>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grpSp>
      <p:grpSp>
        <p:nvGrpSpPr>
          <p:cNvPr id="279670" name="Group 118"/>
          <p:cNvGrpSpPr>
            <a:grpSpLocks/>
          </p:cNvGrpSpPr>
          <p:nvPr/>
        </p:nvGrpSpPr>
        <p:grpSpPr bwMode="auto">
          <a:xfrm>
            <a:off x="990600" y="1979613"/>
            <a:ext cx="7086600" cy="2278062"/>
            <a:chOff x="624" y="1247"/>
            <a:chExt cx="4464" cy="1435"/>
          </a:xfrm>
        </p:grpSpPr>
        <p:sp>
          <p:nvSpPr>
            <p:cNvPr id="279671" name="Rectangle 119"/>
            <p:cNvSpPr>
              <a:spLocks noChangeArrowheads="1"/>
            </p:cNvSpPr>
            <p:nvPr/>
          </p:nvSpPr>
          <p:spPr bwMode="auto">
            <a:xfrm>
              <a:off x="2208" y="2395"/>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79672" name="Rectangle 120"/>
            <p:cNvSpPr>
              <a:spLocks noChangeArrowheads="1"/>
            </p:cNvSpPr>
            <p:nvPr/>
          </p:nvSpPr>
          <p:spPr bwMode="auto">
            <a:xfrm>
              <a:off x="1296" y="2395"/>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1 0 0 1</a:t>
              </a:r>
            </a:p>
          </p:txBody>
        </p:sp>
        <p:sp>
          <p:nvSpPr>
            <p:cNvPr id="279673" name="Rectangle 121"/>
            <p:cNvSpPr>
              <a:spLocks noChangeArrowheads="1"/>
            </p:cNvSpPr>
            <p:nvPr/>
          </p:nvSpPr>
          <p:spPr bwMode="auto">
            <a:xfrm>
              <a:off x="624" y="2395"/>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△9</a:t>
              </a:r>
            </a:p>
          </p:txBody>
        </p:sp>
        <p:sp>
          <p:nvSpPr>
            <p:cNvPr id="279674" name="Rectangle 122"/>
            <p:cNvSpPr>
              <a:spLocks noChangeArrowheads="1"/>
            </p:cNvSpPr>
            <p:nvPr/>
          </p:nvSpPr>
          <p:spPr bwMode="auto">
            <a:xfrm>
              <a:off x="2208" y="1247"/>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79675" name="Rectangle 123"/>
            <p:cNvSpPr>
              <a:spLocks noChangeArrowheads="1"/>
            </p:cNvSpPr>
            <p:nvPr/>
          </p:nvSpPr>
          <p:spPr bwMode="auto">
            <a:xfrm>
              <a:off x="1296" y="1247"/>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0 0 0 1</a:t>
              </a:r>
            </a:p>
          </p:txBody>
        </p:sp>
        <p:sp>
          <p:nvSpPr>
            <p:cNvPr id="279676" name="Rectangle 124"/>
            <p:cNvSpPr>
              <a:spLocks noChangeArrowheads="1"/>
            </p:cNvSpPr>
            <p:nvPr/>
          </p:nvSpPr>
          <p:spPr bwMode="auto">
            <a:xfrm>
              <a:off x="624" y="1247"/>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△1</a:t>
              </a:r>
            </a:p>
          </p:txBody>
        </p:sp>
        <p:sp>
          <p:nvSpPr>
            <p:cNvPr id="279677" name="Line 125"/>
            <p:cNvSpPr>
              <a:spLocks noChangeShapeType="1"/>
            </p:cNvSpPr>
            <p:nvPr/>
          </p:nvSpPr>
          <p:spPr bwMode="auto">
            <a:xfrm>
              <a:off x="2736" y="1392"/>
              <a:ext cx="288"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78" name="Line 126"/>
            <p:cNvSpPr>
              <a:spLocks noChangeShapeType="1"/>
            </p:cNvSpPr>
            <p:nvPr/>
          </p:nvSpPr>
          <p:spPr bwMode="auto">
            <a:xfrm flipV="1">
              <a:off x="2736" y="1680"/>
              <a:ext cx="288"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79" name="Rectangle 127"/>
            <p:cNvSpPr>
              <a:spLocks noChangeArrowheads="1"/>
            </p:cNvSpPr>
            <p:nvPr/>
          </p:nvSpPr>
          <p:spPr bwMode="auto">
            <a:xfrm>
              <a:off x="4176" y="1534"/>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r>
                <a:rPr lang="en-US" altLang="ja-JP" sz="2400">
                  <a:solidFill>
                    <a:srgbClr val="FFFF00"/>
                  </a:solidFill>
                  <a:latin typeface="Times New Roman" panose="02020603050405020304" pitchFamily="18" charset="0"/>
                </a:rPr>
                <a:t> 0 0 1</a:t>
              </a:r>
            </a:p>
          </p:txBody>
        </p:sp>
        <p:sp>
          <p:nvSpPr>
            <p:cNvPr id="279680" name="Rectangle 128"/>
            <p:cNvSpPr>
              <a:spLocks noChangeArrowheads="1"/>
            </p:cNvSpPr>
            <p:nvPr/>
          </p:nvSpPr>
          <p:spPr bwMode="auto">
            <a:xfrm>
              <a:off x="3504" y="1534"/>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r>
                <a:rPr lang="en-US" altLang="ja-JP" sz="2400">
                  <a:solidFill>
                    <a:srgbClr val="FFFF00"/>
                  </a:solidFill>
                  <a:latin typeface="Times New Roman" panose="02020603050405020304" pitchFamily="18" charset="0"/>
                </a:rPr>
                <a:t>1,9</a:t>
              </a:r>
            </a:p>
          </p:txBody>
        </p:sp>
      </p:grpSp>
      <p:grpSp>
        <p:nvGrpSpPr>
          <p:cNvPr id="279683" name="Group 131"/>
          <p:cNvGrpSpPr>
            <a:grpSpLocks/>
          </p:cNvGrpSpPr>
          <p:nvPr/>
        </p:nvGrpSpPr>
        <p:grpSpPr bwMode="auto">
          <a:xfrm>
            <a:off x="990600" y="2435225"/>
            <a:ext cx="7086600" cy="911225"/>
            <a:chOff x="624" y="1534"/>
            <a:chExt cx="4464" cy="574"/>
          </a:xfrm>
        </p:grpSpPr>
        <p:sp>
          <p:nvSpPr>
            <p:cNvPr id="279684" name="Rectangle 132"/>
            <p:cNvSpPr>
              <a:spLocks noChangeArrowheads="1"/>
            </p:cNvSpPr>
            <p:nvPr/>
          </p:nvSpPr>
          <p:spPr bwMode="auto">
            <a:xfrm>
              <a:off x="2208" y="1821"/>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79685" name="Rectangle 133"/>
            <p:cNvSpPr>
              <a:spLocks noChangeArrowheads="1"/>
            </p:cNvSpPr>
            <p:nvPr/>
          </p:nvSpPr>
          <p:spPr bwMode="auto">
            <a:xfrm>
              <a:off x="1296" y="1821"/>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0 1 0 1</a:t>
              </a:r>
            </a:p>
          </p:txBody>
        </p:sp>
        <p:sp>
          <p:nvSpPr>
            <p:cNvPr id="279686" name="Rectangle 134"/>
            <p:cNvSpPr>
              <a:spLocks noChangeArrowheads="1"/>
            </p:cNvSpPr>
            <p:nvPr/>
          </p:nvSpPr>
          <p:spPr bwMode="auto">
            <a:xfrm>
              <a:off x="624" y="1821"/>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△5</a:t>
              </a:r>
            </a:p>
          </p:txBody>
        </p:sp>
        <p:sp>
          <p:nvSpPr>
            <p:cNvPr id="279687" name="Rectangle 135"/>
            <p:cNvSpPr>
              <a:spLocks noChangeArrowheads="1"/>
            </p:cNvSpPr>
            <p:nvPr/>
          </p:nvSpPr>
          <p:spPr bwMode="auto">
            <a:xfrm>
              <a:off x="2208" y="1534"/>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79688" name="Rectangle 136"/>
            <p:cNvSpPr>
              <a:spLocks noChangeArrowheads="1"/>
            </p:cNvSpPr>
            <p:nvPr/>
          </p:nvSpPr>
          <p:spPr bwMode="auto">
            <a:xfrm>
              <a:off x="1296" y="1534"/>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0 1 0 0</a:t>
              </a:r>
            </a:p>
          </p:txBody>
        </p:sp>
        <p:sp>
          <p:nvSpPr>
            <p:cNvPr id="279689" name="Rectangle 137"/>
            <p:cNvSpPr>
              <a:spLocks noChangeArrowheads="1"/>
            </p:cNvSpPr>
            <p:nvPr/>
          </p:nvSpPr>
          <p:spPr bwMode="auto">
            <a:xfrm>
              <a:off x="624" y="1534"/>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4</a:t>
              </a:r>
            </a:p>
          </p:txBody>
        </p:sp>
        <p:sp>
          <p:nvSpPr>
            <p:cNvPr id="279690" name="Line 138"/>
            <p:cNvSpPr>
              <a:spLocks noChangeShapeType="1"/>
            </p:cNvSpPr>
            <p:nvPr/>
          </p:nvSpPr>
          <p:spPr bwMode="auto">
            <a:xfrm>
              <a:off x="2736" y="1680"/>
              <a:ext cx="288"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91" name="Line 139"/>
            <p:cNvSpPr>
              <a:spLocks noChangeShapeType="1"/>
            </p:cNvSpPr>
            <p:nvPr/>
          </p:nvSpPr>
          <p:spPr bwMode="auto">
            <a:xfrm flipV="1">
              <a:off x="2736" y="196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692" name="Rectangle 140"/>
            <p:cNvSpPr>
              <a:spLocks noChangeArrowheads="1"/>
            </p:cNvSpPr>
            <p:nvPr/>
          </p:nvSpPr>
          <p:spPr bwMode="auto">
            <a:xfrm>
              <a:off x="4176" y="1821"/>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0 1 0 </a:t>
              </a:r>
              <a:r>
                <a:rPr lang="en-US" altLang="ja-JP" sz="2400" b="1">
                  <a:solidFill>
                    <a:srgbClr val="FFFF00"/>
                  </a:solidFill>
                  <a:latin typeface="Times New Roman" panose="02020603050405020304" pitchFamily="18" charset="0"/>
                </a:rPr>
                <a:t>-</a:t>
              </a:r>
              <a:endParaRPr lang="en-US" altLang="ja-JP" sz="2400">
                <a:solidFill>
                  <a:srgbClr val="FFFF00"/>
                </a:solidFill>
                <a:latin typeface="Times New Roman" panose="02020603050405020304" pitchFamily="18" charset="0"/>
              </a:endParaRPr>
            </a:p>
          </p:txBody>
        </p:sp>
        <p:sp>
          <p:nvSpPr>
            <p:cNvPr id="279693" name="Rectangle 141"/>
            <p:cNvSpPr>
              <a:spLocks noChangeArrowheads="1"/>
            </p:cNvSpPr>
            <p:nvPr/>
          </p:nvSpPr>
          <p:spPr bwMode="auto">
            <a:xfrm>
              <a:off x="3504" y="1821"/>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solidFill>
                    <a:srgbClr val="FFFF00"/>
                  </a:solidFill>
                  <a:latin typeface="Times New Roman" panose="02020603050405020304" pitchFamily="18" charset="0"/>
                </a:rPr>
                <a:t>4,5</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79659"/>
                                        </p:tgtEl>
                                        <p:attrNameLst>
                                          <p:attrName>style.visibility</p:attrName>
                                        </p:attrNameLst>
                                      </p:cBhvr>
                                      <p:to>
                                        <p:strVal val="visible"/>
                                      </p:to>
                                    </p:set>
                                    <p:animEffect transition="in" filter="wipe(left)">
                                      <p:cBhvr>
                                        <p:cTn id="7" dur="500"/>
                                        <p:tgtEl>
                                          <p:spTgt spid="2796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79612"/>
                                        </p:tgtEl>
                                        <p:attrNameLst>
                                          <p:attrName>style.visibility</p:attrName>
                                        </p:attrNameLst>
                                      </p:cBhvr>
                                      <p:to>
                                        <p:strVal val="visible"/>
                                      </p:to>
                                    </p:set>
                                    <p:anim calcmode="lin" valueType="num">
                                      <p:cBhvr additive="base">
                                        <p:cTn id="12" dur="500" fill="hold"/>
                                        <p:tgtEl>
                                          <p:spTgt spid="279612"/>
                                        </p:tgtEl>
                                        <p:attrNameLst>
                                          <p:attrName>ppt_x</p:attrName>
                                        </p:attrNameLst>
                                      </p:cBhvr>
                                      <p:tavLst>
                                        <p:tav tm="0">
                                          <p:val>
                                            <p:strVal val="#ppt_x"/>
                                          </p:val>
                                        </p:tav>
                                        <p:tav tm="100000">
                                          <p:val>
                                            <p:strVal val="#ppt_x"/>
                                          </p:val>
                                        </p:tav>
                                      </p:tavLst>
                                    </p:anim>
                                    <p:anim calcmode="lin" valueType="num">
                                      <p:cBhvr additive="base">
                                        <p:cTn id="13" dur="500" fill="hold"/>
                                        <p:tgtEl>
                                          <p:spTgt spid="27961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279670"/>
                                        </p:tgtEl>
                                        <p:attrNameLst>
                                          <p:attrName>style.visibility</p:attrName>
                                        </p:attrNameLst>
                                      </p:cBhvr>
                                      <p:to>
                                        <p:strVal val="visible"/>
                                      </p:to>
                                    </p:set>
                                    <p:animEffect transition="in" filter="wipe(left)">
                                      <p:cBhvr>
                                        <p:cTn id="18" dur="500"/>
                                        <p:tgtEl>
                                          <p:spTgt spid="27967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279683"/>
                                        </p:tgtEl>
                                        <p:attrNameLst>
                                          <p:attrName>style.visibility</p:attrName>
                                        </p:attrNameLst>
                                      </p:cBhvr>
                                      <p:to>
                                        <p:strVal val="visible"/>
                                      </p:to>
                                    </p:set>
                                    <p:animEffect transition="in" filter="wipe(left)">
                                      <p:cBhvr>
                                        <p:cTn id="23" dur="500"/>
                                        <p:tgtEl>
                                          <p:spTgt spid="27968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79611"/>
                                        </p:tgtEl>
                                        <p:attrNameLst>
                                          <p:attrName>style.visibility</p:attrName>
                                        </p:attrNameLst>
                                      </p:cBhvr>
                                      <p:to>
                                        <p:strVal val="visible"/>
                                      </p:to>
                                    </p:set>
                                    <p:anim calcmode="lin" valueType="num">
                                      <p:cBhvr additive="base">
                                        <p:cTn id="28" dur="500" fill="hold"/>
                                        <p:tgtEl>
                                          <p:spTgt spid="279611"/>
                                        </p:tgtEl>
                                        <p:attrNameLst>
                                          <p:attrName>ppt_x</p:attrName>
                                        </p:attrNameLst>
                                      </p:cBhvr>
                                      <p:tavLst>
                                        <p:tav tm="0">
                                          <p:val>
                                            <p:strVal val="#ppt_x"/>
                                          </p:val>
                                        </p:tav>
                                        <p:tav tm="100000">
                                          <p:val>
                                            <p:strVal val="#ppt_x"/>
                                          </p:val>
                                        </p:tav>
                                      </p:tavLst>
                                    </p:anim>
                                    <p:anim calcmode="lin" valueType="num">
                                      <p:cBhvr additive="base">
                                        <p:cTn id="29" dur="500" fill="hold"/>
                                        <p:tgtEl>
                                          <p:spTgt spid="2796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611" grpId="0" autoUpdateAnimBg="0"/>
      <p:bldP spid="279612"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ja-JP" altLang="en-US">
                <a:latin typeface="Times New Roman" panose="02020603050405020304" pitchFamily="18" charset="0"/>
              </a:rPr>
              <a:t>ドントケアのある項の併合</a:t>
            </a:r>
          </a:p>
        </p:txBody>
      </p:sp>
      <p:sp>
        <p:nvSpPr>
          <p:cNvPr id="281702" name="Line 102"/>
          <p:cNvSpPr>
            <a:spLocks noChangeShapeType="1"/>
          </p:cNvSpPr>
          <p:nvPr/>
        </p:nvSpPr>
        <p:spPr bwMode="auto">
          <a:xfrm>
            <a:off x="4343400" y="2209800"/>
            <a:ext cx="457200" cy="457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703" name="Line 103"/>
          <p:cNvSpPr>
            <a:spLocks noChangeShapeType="1"/>
          </p:cNvSpPr>
          <p:nvPr/>
        </p:nvSpPr>
        <p:spPr bwMode="auto">
          <a:xfrm flipV="1">
            <a:off x="4343400" y="2667000"/>
            <a:ext cx="457200" cy="1371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281864" name="Group 264"/>
          <p:cNvGraphicFramePr>
            <a:graphicFrameLocks noGrp="1"/>
          </p:cNvGraphicFramePr>
          <p:nvPr/>
        </p:nvGraphicFramePr>
        <p:xfrm>
          <a:off x="304800" y="1524000"/>
          <a:ext cx="3962400" cy="5029200"/>
        </p:xfrm>
        <a:graphic>
          <a:graphicData uri="http://schemas.openxmlformats.org/drawingml/2006/table">
            <a:tbl>
              <a:tblPr/>
              <a:tblGrid>
                <a:gridCol w="685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2635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35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3525">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3525">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35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81760" name="Line 160"/>
          <p:cNvSpPr>
            <a:spLocks noChangeShapeType="1"/>
          </p:cNvSpPr>
          <p:nvPr/>
        </p:nvSpPr>
        <p:spPr bwMode="auto">
          <a:xfrm>
            <a:off x="4343400" y="22098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761" name="Line 161"/>
          <p:cNvSpPr>
            <a:spLocks noChangeShapeType="1"/>
          </p:cNvSpPr>
          <p:nvPr/>
        </p:nvSpPr>
        <p:spPr bwMode="auto">
          <a:xfrm flipV="1">
            <a:off x="4343400" y="2209800"/>
            <a:ext cx="457200" cy="914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42" name="Rectangle 242"/>
          <p:cNvSpPr>
            <a:spLocks noChangeArrowheads="1"/>
          </p:cNvSpPr>
          <p:nvPr/>
        </p:nvSpPr>
        <p:spPr bwMode="auto">
          <a:xfrm>
            <a:off x="6629400" y="2435225"/>
            <a:ext cx="1447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 0 0 1</a:t>
            </a:r>
          </a:p>
        </p:txBody>
      </p:sp>
      <p:sp>
        <p:nvSpPr>
          <p:cNvPr id="281840" name="Rectangle 240"/>
          <p:cNvSpPr>
            <a:spLocks noChangeArrowheads="1"/>
          </p:cNvSpPr>
          <p:nvPr/>
        </p:nvSpPr>
        <p:spPr bwMode="auto">
          <a:xfrm>
            <a:off x="5562600" y="2435225"/>
            <a:ext cx="1066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1,9</a:t>
            </a:r>
          </a:p>
        </p:txBody>
      </p:sp>
      <p:sp>
        <p:nvSpPr>
          <p:cNvPr id="281833" name="Rectangle 233"/>
          <p:cNvSpPr>
            <a:spLocks noChangeArrowheads="1"/>
          </p:cNvSpPr>
          <p:nvPr/>
        </p:nvSpPr>
        <p:spPr bwMode="auto">
          <a:xfrm>
            <a:off x="6629400" y="2890838"/>
            <a:ext cx="1447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0 1 0 </a:t>
            </a:r>
            <a:r>
              <a:rPr lang="en-US" altLang="ja-JP" sz="2400" b="1">
                <a:latin typeface="Times New Roman" panose="02020603050405020304" pitchFamily="18" charset="0"/>
              </a:rPr>
              <a:t>-</a:t>
            </a:r>
          </a:p>
        </p:txBody>
      </p:sp>
      <p:sp>
        <p:nvSpPr>
          <p:cNvPr id="281831" name="Rectangle 231"/>
          <p:cNvSpPr>
            <a:spLocks noChangeArrowheads="1"/>
          </p:cNvSpPr>
          <p:nvPr/>
        </p:nvSpPr>
        <p:spPr bwMode="auto">
          <a:xfrm>
            <a:off x="5562600" y="2890838"/>
            <a:ext cx="1066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4,5</a:t>
            </a:r>
          </a:p>
        </p:txBody>
      </p:sp>
      <p:sp>
        <p:nvSpPr>
          <p:cNvPr id="281764" name="Rectangle 164"/>
          <p:cNvSpPr>
            <a:spLocks noChangeArrowheads="1"/>
          </p:cNvSpPr>
          <p:nvPr/>
        </p:nvSpPr>
        <p:spPr bwMode="auto">
          <a:xfrm>
            <a:off x="6629400" y="1979613"/>
            <a:ext cx="1447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a:t>
            </a:r>
            <a:r>
              <a:rPr lang="en-US" altLang="ja-JP" sz="2400" b="1">
                <a:latin typeface="Times New Roman" panose="02020603050405020304" pitchFamily="18" charset="0"/>
              </a:rPr>
              <a:t>-</a:t>
            </a:r>
            <a:r>
              <a:rPr lang="en-US" altLang="ja-JP" sz="2400">
                <a:latin typeface="Times New Roman" panose="02020603050405020304" pitchFamily="18" charset="0"/>
              </a:rPr>
              <a:t> 0 1</a:t>
            </a:r>
          </a:p>
        </p:txBody>
      </p:sp>
      <p:sp>
        <p:nvSpPr>
          <p:cNvPr id="281765" name="Rectangle 165"/>
          <p:cNvSpPr>
            <a:spLocks noChangeArrowheads="1"/>
          </p:cNvSpPr>
          <p:nvPr/>
        </p:nvSpPr>
        <p:spPr bwMode="auto">
          <a:xfrm>
            <a:off x="5562600" y="1979613"/>
            <a:ext cx="1066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1,5</a:t>
            </a:r>
          </a:p>
        </p:txBody>
      </p:sp>
      <p:sp>
        <p:nvSpPr>
          <p:cNvPr id="281792" name="Rectangle 192"/>
          <p:cNvSpPr>
            <a:spLocks noChangeArrowheads="1"/>
          </p:cNvSpPr>
          <p:nvPr/>
        </p:nvSpPr>
        <p:spPr bwMode="auto">
          <a:xfrm>
            <a:off x="4876800" y="4257675"/>
            <a:ext cx="685800" cy="227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2</a:t>
            </a:r>
            <a:r>
              <a:rPr lang="ja-JP" altLang="en-US" sz="2400">
                <a:latin typeface="Times New Roman" panose="02020603050405020304" pitchFamily="18" charset="0"/>
              </a:rPr>
              <a:t>個</a:t>
            </a:r>
          </a:p>
        </p:txBody>
      </p:sp>
      <p:sp>
        <p:nvSpPr>
          <p:cNvPr id="281796" name="Rectangle 196"/>
          <p:cNvSpPr>
            <a:spLocks noChangeArrowheads="1"/>
          </p:cNvSpPr>
          <p:nvPr/>
        </p:nvSpPr>
        <p:spPr bwMode="auto">
          <a:xfrm>
            <a:off x="4876800" y="1979613"/>
            <a:ext cx="685800" cy="227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a:t>
            </a:r>
            <a:r>
              <a:rPr lang="ja-JP" altLang="en-US" sz="2400">
                <a:latin typeface="Times New Roman" panose="02020603050405020304" pitchFamily="18" charset="0"/>
              </a:rPr>
              <a:t>個</a:t>
            </a:r>
          </a:p>
        </p:txBody>
      </p:sp>
      <p:sp>
        <p:nvSpPr>
          <p:cNvPr id="281797" name="Rectangle 197"/>
          <p:cNvSpPr>
            <a:spLocks noChangeArrowheads="1"/>
          </p:cNvSpPr>
          <p:nvPr/>
        </p:nvSpPr>
        <p:spPr bwMode="auto">
          <a:xfrm>
            <a:off x="8077200" y="1524000"/>
            <a:ext cx="7620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latin typeface="Times New Roman" panose="02020603050405020304" pitchFamily="18" charset="0"/>
              </a:rPr>
              <a:t>主項</a:t>
            </a:r>
          </a:p>
        </p:txBody>
      </p:sp>
      <p:sp>
        <p:nvSpPr>
          <p:cNvPr id="281798" name="Rectangle 198"/>
          <p:cNvSpPr>
            <a:spLocks noChangeArrowheads="1"/>
          </p:cNvSpPr>
          <p:nvPr/>
        </p:nvSpPr>
        <p:spPr bwMode="auto">
          <a:xfrm>
            <a:off x="6629400" y="1524000"/>
            <a:ext cx="1447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W X Y Z</a:t>
            </a:r>
          </a:p>
        </p:txBody>
      </p:sp>
      <p:sp>
        <p:nvSpPr>
          <p:cNvPr id="281799" name="Rectangle 199"/>
          <p:cNvSpPr>
            <a:spLocks noChangeArrowheads="1"/>
          </p:cNvSpPr>
          <p:nvPr/>
        </p:nvSpPr>
        <p:spPr bwMode="auto">
          <a:xfrm>
            <a:off x="5562600" y="1524000"/>
            <a:ext cx="1066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ja-JP" altLang="en-US" sz="2400">
                <a:latin typeface="Times New Roman" panose="02020603050405020304" pitchFamily="18" charset="0"/>
              </a:rPr>
              <a:t>ラベル</a:t>
            </a:r>
          </a:p>
        </p:txBody>
      </p:sp>
      <p:sp>
        <p:nvSpPr>
          <p:cNvPr id="281800" name="Rectangle 200"/>
          <p:cNvSpPr>
            <a:spLocks noChangeArrowheads="1"/>
          </p:cNvSpPr>
          <p:nvPr/>
        </p:nvSpPr>
        <p:spPr bwMode="auto">
          <a:xfrm>
            <a:off x="4876800" y="1524000"/>
            <a:ext cx="685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endParaRPr lang="ja-JP" altLang="ja-JP" sz="2400">
              <a:latin typeface="Times New Roman" panose="02020603050405020304" pitchFamily="18" charset="0"/>
            </a:endParaRPr>
          </a:p>
        </p:txBody>
      </p:sp>
      <p:sp>
        <p:nvSpPr>
          <p:cNvPr id="281801" name="Line 201"/>
          <p:cNvSpPr>
            <a:spLocks noChangeShapeType="1"/>
          </p:cNvSpPr>
          <p:nvPr/>
        </p:nvSpPr>
        <p:spPr bwMode="auto">
          <a:xfrm>
            <a:off x="4876800" y="1524000"/>
            <a:ext cx="39624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02" name="Line 202"/>
          <p:cNvSpPr>
            <a:spLocks noChangeShapeType="1"/>
          </p:cNvSpPr>
          <p:nvPr/>
        </p:nvSpPr>
        <p:spPr bwMode="auto">
          <a:xfrm>
            <a:off x="4876800" y="1979613"/>
            <a:ext cx="396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03" name="Line 203"/>
          <p:cNvSpPr>
            <a:spLocks noChangeShapeType="1"/>
          </p:cNvSpPr>
          <p:nvPr/>
        </p:nvSpPr>
        <p:spPr bwMode="auto">
          <a:xfrm>
            <a:off x="4876800" y="4257675"/>
            <a:ext cx="396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07" name="Line 207"/>
          <p:cNvSpPr>
            <a:spLocks noChangeShapeType="1"/>
          </p:cNvSpPr>
          <p:nvPr/>
        </p:nvSpPr>
        <p:spPr bwMode="auto">
          <a:xfrm>
            <a:off x="4876800" y="1524000"/>
            <a:ext cx="0" cy="472440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08" name="Line 208"/>
          <p:cNvSpPr>
            <a:spLocks noChangeShapeType="1"/>
          </p:cNvSpPr>
          <p:nvPr/>
        </p:nvSpPr>
        <p:spPr bwMode="auto">
          <a:xfrm>
            <a:off x="5562600" y="1524000"/>
            <a:ext cx="0" cy="472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09" name="Line 209"/>
          <p:cNvSpPr>
            <a:spLocks noChangeShapeType="1"/>
          </p:cNvSpPr>
          <p:nvPr/>
        </p:nvSpPr>
        <p:spPr bwMode="auto">
          <a:xfrm>
            <a:off x="6629400" y="1524000"/>
            <a:ext cx="0" cy="472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10" name="Line 210"/>
          <p:cNvSpPr>
            <a:spLocks noChangeShapeType="1"/>
          </p:cNvSpPr>
          <p:nvPr/>
        </p:nvSpPr>
        <p:spPr bwMode="auto">
          <a:xfrm>
            <a:off x="8077200" y="1524000"/>
            <a:ext cx="0" cy="472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11" name="Line 211"/>
          <p:cNvSpPr>
            <a:spLocks noChangeShapeType="1"/>
          </p:cNvSpPr>
          <p:nvPr/>
        </p:nvSpPr>
        <p:spPr bwMode="auto">
          <a:xfrm>
            <a:off x="8839200" y="1524000"/>
            <a:ext cx="0" cy="472440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12" name="Line 212"/>
          <p:cNvSpPr>
            <a:spLocks noChangeShapeType="1"/>
          </p:cNvSpPr>
          <p:nvPr/>
        </p:nvSpPr>
        <p:spPr bwMode="auto">
          <a:xfrm>
            <a:off x="5562600" y="4713288"/>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13" name="Line 213"/>
          <p:cNvSpPr>
            <a:spLocks noChangeShapeType="1"/>
          </p:cNvSpPr>
          <p:nvPr/>
        </p:nvSpPr>
        <p:spPr bwMode="auto">
          <a:xfrm>
            <a:off x="5562600" y="5168900"/>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14" name="Line 214"/>
          <p:cNvSpPr>
            <a:spLocks noChangeShapeType="1"/>
          </p:cNvSpPr>
          <p:nvPr/>
        </p:nvSpPr>
        <p:spPr bwMode="auto">
          <a:xfrm>
            <a:off x="5562600" y="5624513"/>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17" name="Line 217"/>
          <p:cNvSpPr>
            <a:spLocks noChangeShapeType="1"/>
          </p:cNvSpPr>
          <p:nvPr/>
        </p:nvSpPr>
        <p:spPr bwMode="auto">
          <a:xfrm>
            <a:off x="5562600" y="2435225"/>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47" name="Line 247"/>
          <p:cNvSpPr>
            <a:spLocks noChangeShapeType="1"/>
          </p:cNvSpPr>
          <p:nvPr/>
        </p:nvSpPr>
        <p:spPr bwMode="auto">
          <a:xfrm>
            <a:off x="5562600" y="2890838"/>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48" name="Line 248"/>
          <p:cNvSpPr>
            <a:spLocks noChangeShapeType="1"/>
          </p:cNvSpPr>
          <p:nvPr/>
        </p:nvSpPr>
        <p:spPr bwMode="auto">
          <a:xfrm>
            <a:off x="5562600" y="3346450"/>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49" name="Line 249"/>
          <p:cNvSpPr>
            <a:spLocks noChangeShapeType="1"/>
          </p:cNvSpPr>
          <p:nvPr/>
        </p:nvSpPr>
        <p:spPr bwMode="auto">
          <a:xfrm>
            <a:off x="5562600" y="3802063"/>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61" name="Line 261"/>
          <p:cNvSpPr>
            <a:spLocks noChangeShapeType="1"/>
          </p:cNvSpPr>
          <p:nvPr/>
        </p:nvSpPr>
        <p:spPr bwMode="auto">
          <a:xfrm>
            <a:off x="5562600" y="6080125"/>
            <a:ext cx="3276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69" name="Line 269"/>
          <p:cNvSpPr>
            <a:spLocks noChangeShapeType="1"/>
          </p:cNvSpPr>
          <p:nvPr/>
        </p:nvSpPr>
        <p:spPr bwMode="auto">
          <a:xfrm>
            <a:off x="4343400" y="2667000"/>
            <a:ext cx="457200" cy="457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70" name="Line 270"/>
          <p:cNvSpPr>
            <a:spLocks noChangeShapeType="1"/>
          </p:cNvSpPr>
          <p:nvPr/>
        </p:nvSpPr>
        <p:spPr bwMode="auto">
          <a:xfrm>
            <a:off x="4343400" y="31242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81871" name="Group 271"/>
          <p:cNvGrpSpPr>
            <a:grpSpLocks/>
          </p:cNvGrpSpPr>
          <p:nvPr/>
        </p:nvGrpSpPr>
        <p:grpSpPr bwMode="auto">
          <a:xfrm>
            <a:off x="990600" y="2435225"/>
            <a:ext cx="7086600" cy="1366838"/>
            <a:chOff x="624" y="1534"/>
            <a:chExt cx="4464" cy="861"/>
          </a:xfrm>
        </p:grpSpPr>
        <p:sp>
          <p:nvSpPr>
            <p:cNvPr id="281872" name="Rectangle 272"/>
            <p:cNvSpPr>
              <a:spLocks noChangeArrowheads="1"/>
            </p:cNvSpPr>
            <p:nvPr/>
          </p:nvSpPr>
          <p:spPr bwMode="auto">
            <a:xfrm>
              <a:off x="2208" y="1534"/>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873" name="Rectangle 273"/>
            <p:cNvSpPr>
              <a:spLocks noChangeArrowheads="1"/>
            </p:cNvSpPr>
            <p:nvPr/>
          </p:nvSpPr>
          <p:spPr bwMode="auto">
            <a:xfrm>
              <a:off x="1296" y="1534"/>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0 1 0 0</a:t>
              </a:r>
            </a:p>
          </p:txBody>
        </p:sp>
        <p:sp>
          <p:nvSpPr>
            <p:cNvPr id="281874" name="Rectangle 274"/>
            <p:cNvSpPr>
              <a:spLocks noChangeArrowheads="1"/>
            </p:cNvSpPr>
            <p:nvPr/>
          </p:nvSpPr>
          <p:spPr bwMode="auto">
            <a:xfrm>
              <a:off x="624" y="1534"/>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4</a:t>
              </a:r>
            </a:p>
          </p:txBody>
        </p:sp>
        <p:sp>
          <p:nvSpPr>
            <p:cNvPr id="281875" name="Rectangle 275"/>
            <p:cNvSpPr>
              <a:spLocks noChangeArrowheads="1"/>
            </p:cNvSpPr>
            <p:nvPr/>
          </p:nvSpPr>
          <p:spPr bwMode="auto">
            <a:xfrm>
              <a:off x="2208" y="2108"/>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876" name="Rectangle 276"/>
            <p:cNvSpPr>
              <a:spLocks noChangeArrowheads="1"/>
            </p:cNvSpPr>
            <p:nvPr/>
          </p:nvSpPr>
          <p:spPr bwMode="auto">
            <a:xfrm>
              <a:off x="1296" y="2108"/>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0 1 1 0</a:t>
              </a:r>
            </a:p>
          </p:txBody>
        </p:sp>
        <p:sp>
          <p:nvSpPr>
            <p:cNvPr id="281877" name="Rectangle 277"/>
            <p:cNvSpPr>
              <a:spLocks noChangeArrowheads="1"/>
            </p:cNvSpPr>
            <p:nvPr/>
          </p:nvSpPr>
          <p:spPr bwMode="auto">
            <a:xfrm>
              <a:off x="624" y="2108"/>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6</a:t>
              </a:r>
            </a:p>
          </p:txBody>
        </p:sp>
        <p:sp>
          <p:nvSpPr>
            <p:cNvPr id="281878" name="Line 278"/>
            <p:cNvSpPr>
              <a:spLocks noChangeShapeType="1"/>
            </p:cNvSpPr>
            <p:nvPr/>
          </p:nvSpPr>
          <p:spPr bwMode="auto">
            <a:xfrm>
              <a:off x="2736" y="1680"/>
              <a:ext cx="288"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79" name="Line 279"/>
            <p:cNvSpPr>
              <a:spLocks noChangeShapeType="1"/>
            </p:cNvSpPr>
            <p:nvPr/>
          </p:nvSpPr>
          <p:spPr bwMode="auto">
            <a:xfrm flipV="1">
              <a:off x="2736" y="225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80" name="Rectangle 280"/>
            <p:cNvSpPr>
              <a:spLocks noChangeArrowheads="1"/>
            </p:cNvSpPr>
            <p:nvPr/>
          </p:nvSpPr>
          <p:spPr bwMode="auto">
            <a:xfrm>
              <a:off x="4176" y="2108"/>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a:t>
              </a:r>
              <a:r>
                <a:rPr lang="en-US" altLang="ja-JP" sz="2400" b="1">
                  <a:latin typeface="Times New Roman" panose="02020603050405020304" pitchFamily="18" charset="0"/>
                </a:rPr>
                <a:t>-</a:t>
              </a:r>
              <a:r>
                <a:rPr lang="en-US" altLang="ja-JP" sz="2400">
                  <a:latin typeface="Times New Roman" panose="02020603050405020304" pitchFamily="18" charset="0"/>
                </a:rPr>
                <a:t> 0</a:t>
              </a:r>
            </a:p>
          </p:txBody>
        </p:sp>
        <p:sp>
          <p:nvSpPr>
            <p:cNvPr id="281881" name="Rectangle 281"/>
            <p:cNvSpPr>
              <a:spLocks noChangeArrowheads="1"/>
            </p:cNvSpPr>
            <p:nvPr/>
          </p:nvSpPr>
          <p:spPr bwMode="auto">
            <a:xfrm>
              <a:off x="3504" y="2108"/>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4,6</a:t>
              </a:r>
            </a:p>
          </p:txBody>
        </p:sp>
      </p:grpSp>
      <p:grpSp>
        <p:nvGrpSpPr>
          <p:cNvPr id="281882" name="Group 282"/>
          <p:cNvGrpSpPr>
            <a:grpSpLocks/>
          </p:cNvGrpSpPr>
          <p:nvPr/>
        </p:nvGrpSpPr>
        <p:grpSpPr bwMode="auto">
          <a:xfrm>
            <a:off x="990600" y="2435225"/>
            <a:ext cx="7086600" cy="2278063"/>
            <a:chOff x="624" y="1534"/>
            <a:chExt cx="4464" cy="1435"/>
          </a:xfrm>
        </p:grpSpPr>
        <p:sp>
          <p:nvSpPr>
            <p:cNvPr id="281883" name="Rectangle 283"/>
            <p:cNvSpPr>
              <a:spLocks noChangeArrowheads="1"/>
            </p:cNvSpPr>
            <p:nvPr/>
          </p:nvSpPr>
          <p:spPr bwMode="auto">
            <a:xfrm>
              <a:off x="2208" y="2682"/>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884" name="Rectangle 284"/>
            <p:cNvSpPr>
              <a:spLocks noChangeArrowheads="1"/>
            </p:cNvSpPr>
            <p:nvPr/>
          </p:nvSpPr>
          <p:spPr bwMode="auto">
            <a:xfrm>
              <a:off x="1296" y="2682"/>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1 1 0 0</a:t>
              </a:r>
            </a:p>
          </p:txBody>
        </p:sp>
        <p:sp>
          <p:nvSpPr>
            <p:cNvPr id="281885" name="Rectangle 285"/>
            <p:cNvSpPr>
              <a:spLocks noChangeArrowheads="1"/>
            </p:cNvSpPr>
            <p:nvPr/>
          </p:nvSpPr>
          <p:spPr bwMode="auto">
            <a:xfrm>
              <a:off x="624" y="2682"/>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12</a:t>
              </a:r>
            </a:p>
          </p:txBody>
        </p:sp>
        <p:sp>
          <p:nvSpPr>
            <p:cNvPr id="281886" name="Rectangle 286"/>
            <p:cNvSpPr>
              <a:spLocks noChangeArrowheads="1"/>
            </p:cNvSpPr>
            <p:nvPr/>
          </p:nvSpPr>
          <p:spPr bwMode="auto">
            <a:xfrm>
              <a:off x="2208" y="1534"/>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887" name="Rectangle 287"/>
            <p:cNvSpPr>
              <a:spLocks noChangeArrowheads="1"/>
            </p:cNvSpPr>
            <p:nvPr/>
          </p:nvSpPr>
          <p:spPr bwMode="auto">
            <a:xfrm>
              <a:off x="1296" y="1534"/>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0 1 0 0</a:t>
              </a:r>
            </a:p>
          </p:txBody>
        </p:sp>
        <p:sp>
          <p:nvSpPr>
            <p:cNvPr id="281888" name="Rectangle 288"/>
            <p:cNvSpPr>
              <a:spLocks noChangeArrowheads="1"/>
            </p:cNvSpPr>
            <p:nvPr/>
          </p:nvSpPr>
          <p:spPr bwMode="auto">
            <a:xfrm>
              <a:off x="624" y="1534"/>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4</a:t>
              </a:r>
            </a:p>
          </p:txBody>
        </p:sp>
        <p:sp>
          <p:nvSpPr>
            <p:cNvPr id="281889" name="Line 289"/>
            <p:cNvSpPr>
              <a:spLocks noChangeShapeType="1"/>
            </p:cNvSpPr>
            <p:nvPr/>
          </p:nvSpPr>
          <p:spPr bwMode="auto">
            <a:xfrm>
              <a:off x="2736" y="1680"/>
              <a:ext cx="288"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90" name="Line 290"/>
            <p:cNvSpPr>
              <a:spLocks noChangeShapeType="1"/>
            </p:cNvSpPr>
            <p:nvPr/>
          </p:nvSpPr>
          <p:spPr bwMode="auto">
            <a:xfrm flipV="1">
              <a:off x="2736" y="2544"/>
              <a:ext cx="288"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91" name="Rectangle 291"/>
            <p:cNvSpPr>
              <a:spLocks noChangeArrowheads="1"/>
            </p:cNvSpPr>
            <p:nvPr/>
          </p:nvSpPr>
          <p:spPr bwMode="auto">
            <a:xfrm>
              <a:off x="4176" y="2395"/>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 1 0 0</a:t>
              </a:r>
            </a:p>
          </p:txBody>
        </p:sp>
        <p:sp>
          <p:nvSpPr>
            <p:cNvPr id="281892" name="Rectangle 292"/>
            <p:cNvSpPr>
              <a:spLocks noChangeArrowheads="1"/>
            </p:cNvSpPr>
            <p:nvPr/>
          </p:nvSpPr>
          <p:spPr bwMode="auto">
            <a:xfrm>
              <a:off x="3504" y="2395"/>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4,12</a:t>
              </a:r>
            </a:p>
          </p:txBody>
        </p:sp>
      </p:grpSp>
      <p:grpSp>
        <p:nvGrpSpPr>
          <p:cNvPr id="281893" name="Group 293"/>
          <p:cNvGrpSpPr>
            <a:grpSpLocks/>
          </p:cNvGrpSpPr>
          <p:nvPr/>
        </p:nvGrpSpPr>
        <p:grpSpPr bwMode="auto">
          <a:xfrm>
            <a:off x="990600" y="2890838"/>
            <a:ext cx="7086600" cy="2733675"/>
            <a:chOff x="624" y="1821"/>
            <a:chExt cx="4464" cy="1722"/>
          </a:xfrm>
        </p:grpSpPr>
        <p:sp>
          <p:nvSpPr>
            <p:cNvPr id="281894" name="Line 294"/>
            <p:cNvSpPr>
              <a:spLocks noChangeShapeType="1"/>
            </p:cNvSpPr>
            <p:nvPr/>
          </p:nvSpPr>
          <p:spPr bwMode="auto">
            <a:xfrm>
              <a:off x="2736" y="1968"/>
              <a:ext cx="288"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95" name="Line 295"/>
            <p:cNvSpPr>
              <a:spLocks noChangeShapeType="1"/>
            </p:cNvSpPr>
            <p:nvPr/>
          </p:nvSpPr>
          <p:spPr bwMode="auto">
            <a:xfrm flipV="1">
              <a:off x="2736" y="2832"/>
              <a:ext cx="288"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896" name="Rectangle 296"/>
            <p:cNvSpPr>
              <a:spLocks noChangeArrowheads="1"/>
            </p:cNvSpPr>
            <p:nvPr/>
          </p:nvSpPr>
          <p:spPr bwMode="auto">
            <a:xfrm>
              <a:off x="2208" y="1821"/>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897" name="Rectangle 297"/>
            <p:cNvSpPr>
              <a:spLocks noChangeArrowheads="1"/>
            </p:cNvSpPr>
            <p:nvPr/>
          </p:nvSpPr>
          <p:spPr bwMode="auto">
            <a:xfrm>
              <a:off x="1296" y="1821"/>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0 1 0 1</a:t>
              </a:r>
            </a:p>
          </p:txBody>
        </p:sp>
        <p:sp>
          <p:nvSpPr>
            <p:cNvPr id="281898" name="Rectangle 298"/>
            <p:cNvSpPr>
              <a:spLocks noChangeArrowheads="1"/>
            </p:cNvSpPr>
            <p:nvPr/>
          </p:nvSpPr>
          <p:spPr bwMode="auto">
            <a:xfrm>
              <a:off x="624" y="1821"/>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△5</a:t>
              </a:r>
            </a:p>
          </p:txBody>
        </p:sp>
        <p:sp>
          <p:nvSpPr>
            <p:cNvPr id="281899" name="Rectangle 299"/>
            <p:cNvSpPr>
              <a:spLocks noChangeArrowheads="1"/>
            </p:cNvSpPr>
            <p:nvPr/>
          </p:nvSpPr>
          <p:spPr bwMode="auto">
            <a:xfrm>
              <a:off x="2208" y="3256"/>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900" name="Rectangle 300"/>
            <p:cNvSpPr>
              <a:spLocks noChangeArrowheads="1"/>
            </p:cNvSpPr>
            <p:nvPr/>
          </p:nvSpPr>
          <p:spPr bwMode="auto">
            <a:xfrm>
              <a:off x="1296" y="3256"/>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1 1 0 1</a:t>
              </a:r>
            </a:p>
          </p:txBody>
        </p:sp>
        <p:sp>
          <p:nvSpPr>
            <p:cNvPr id="281901" name="Rectangle 301"/>
            <p:cNvSpPr>
              <a:spLocks noChangeArrowheads="1"/>
            </p:cNvSpPr>
            <p:nvPr/>
          </p:nvSpPr>
          <p:spPr bwMode="auto">
            <a:xfrm>
              <a:off x="624" y="3256"/>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△13</a:t>
              </a:r>
            </a:p>
          </p:txBody>
        </p:sp>
        <p:sp>
          <p:nvSpPr>
            <p:cNvPr id="281902" name="Rectangle 302"/>
            <p:cNvSpPr>
              <a:spLocks noChangeArrowheads="1"/>
            </p:cNvSpPr>
            <p:nvPr/>
          </p:nvSpPr>
          <p:spPr bwMode="auto">
            <a:xfrm>
              <a:off x="4176" y="2682"/>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 1 0 1</a:t>
              </a:r>
            </a:p>
          </p:txBody>
        </p:sp>
        <p:sp>
          <p:nvSpPr>
            <p:cNvPr id="281903" name="Rectangle 303"/>
            <p:cNvSpPr>
              <a:spLocks noChangeArrowheads="1"/>
            </p:cNvSpPr>
            <p:nvPr/>
          </p:nvSpPr>
          <p:spPr bwMode="auto">
            <a:xfrm>
              <a:off x="3504" y="2682"/>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1">
                  <a:latin typeface="Times New Roman" panose="02020603050405020304" pitchFamily="18" charset="0"/>
                </a:rPr>
                <a:t>△</a:t>
              </a:r>
              <a:r>
                <a:rPr lang="en-US" altLang="ja-JP" sz="2200">
                  <a:latin typeface="Times New Roman" panose="02020603050405020304" pitchFamily="18" charset="0"/>
                </a:rPr>
                <a:t>5,13</a:t>
              </a:r>
            </a:p>
          </p:txBody>
        </p:sp>
      </p:grpSp>
      <p:grpSp>
        <p:nvGrpSpPr>
          <p:cNvPr id="281904" name="Group 304"/>
          <p:cNvGrpSpPr>
            <a:grpSpLocks/>
          </p:cNvGrpSpPr>
          <p:nvPr/>
        </p:nvGrpSpPr>
        <p:grpSpPr bwMode="auto">
          <a:xfrm>
            <a:off x="990600" y="3346450"/>
            <a:ext cx="7086600" cy="2733675"/>
            <a:chOff x="624" y="2108"/>
            <a:chExt cx="4464" cy="1722"/>
          </a:xfrm>
        </p:grpSpPr>
        <p:sp>
          <p:nvSpPr>
            <p:cNvPr id="281905" name="Rectangle 305"/>
            <p:cNvSpPr>
              <a:spLocks noChangeArrowheads="1"/>
            </p:cNvSpPr>
            <p:nvPr/>
          </p:nvSpPr>
          <p:spPr bwMode="auto">
            <a:xfrm>
              <a:off x="2208" y="3543"/>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906" name="Rectangle 306"/>
            <p:cNvSpPr>
              <a:spLocks noChangeArrowheads="1"/>
            </p:cNvSpPr>
            <p:nvPr/>
          </p:nvSpPr>
          <p:spPr bwMode="auto">
            <a:xfrm>
              <a:off x="1296" y="3543"/>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1 1 1 0</a:t>
              </a:r>
            </a:p>
          </p:txBody>
        </p:sp>
        <p:sp>
          <p:nvSpPr>
            <p:cNvPr id="281907" name="Rectangle 307"/>
            <p:cNvSpPr>
              <a:spLocks noChangeArrowheads="1"/>
            </p:cNvSpPr>
            <p:nvPr/>
          </p:nvSpPr>
          <p:spPr bwMode="auto">
            <a:xfrm>
              <a:off x="624" y="3543"/>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14</a:t>
              </a:r>
            </a:p>
          </p:txBody>
        </p:sp>
        <p:sp>
          <p:nvSpPr>
            <p:cNvPr id="281908" name="Rectangle 308"/>
            <p:cNvSpPr>
              <a:spLocks noChangeArrowheads="1"/>
            </p:cNvSpPr>
            <p:nvPr/>
          </p:nvSpPr>
          <p:spPr bwMode="auto">
            <a:xfrm>
              <a:off x="2208" y="2108"/>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909" name="Rectangle 309"/>
            <p:cNvSpPr>
              <a:spLocks noChangeArrowheads="1"/>
            </p:cNvSpPr>
            <p:nvPr/>
          </p:nvSpPr>
          <p:spPr bwMode="auto">
            <a:xfrm>
              <a:off x="1296" y="2108"/>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0 1 1 0</a:t>
              </a:r>
            </a:p>
          </p:txBody>
        </p:sp>
        <p:sp>
          <p:nvSpPr>
            <p:cNvPr id="281910" name="Rectangle 310"/>
            <p:cNvSpPr>
              <a:spLocks noChangeArrowheads="1"/>
            </p:cNvSpPr>
            <p:nvPr/>
          </p:nvSpPr>
          <p:spPr bwMode="auto">
            <a:xfrm>
              <a:off x="624" y="2108"/>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6</a:t>
              </a:r>
            </a:p>
          </p:txBody>
        </p:sp>
        <p:sp>
          <p:nvSpPr>
            <p:cNvPr id="281911" name="Line 311"/>
            <p:cNvSpPr>
              <a:spLocks noChangeShapeType="1"/>
            </p:cNvSpPr>
            <p:nvPr/>
          </p:nvSpPr>
          <p:spPr bwMode="auto">
            <a:xfrm>
              <a:off x="2736" y="2256"/>
              <a:ext cx="288"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912" name="Line 312"/>
            <p:cNvSpPr>
              <a:spLocks noChangeShapeType="1"/>
            </p:cNvSpPr>
            <p:nvPr/>
          </p:nvSpPr>
          <p:spPr bwMode="auto">
            <a:xfrm flipV="1">
              <a:off x="2736" y="3120"/>
              <a:ext cx="288"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913" name="Rectangle 313"/>
            <p:cNvSpPr>
              <a:spLocks noChangeArrowheads="1"/>
            </p:cNvSpPr>
            <p:nvPr/>
          </p:nvSpPr>
          <p:spPr bwMode="auto">
            <a:xfrm>
              <a:off x="4176" y="2969"/>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 1 1 0</a:t>
              </a:r>
            </a:p>
          </p:txBody>
        </p:sp>
        <p:sp>
          <p:nvSpPr>
            <p:cNvPr id="281914" name="Rectangle 314"/>
            <p:cNvSpPr>
              <a:spLocks noChangeArrowheads="1"/>
            </p:cNvSpPr>
            <p:nvPr/>
          </p:nvSpPr>
          <p:spPr bwMode="auto">
            <a:xfrm>
              <a:off x="3504" y="2969"/>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6,14</a:t>
              </a:r>
            </a:p>
          </p:txBody>
        </p:sp>
      </p:grpSp>
      <p:grpSp>
        <p:nvGrpSpPr>
          <p:cNvPr id="281915" name="Group 315"/>
          <p:cNvGrpSpPr>
            <a:grpSpLocks/>
          </p:cNvGrpSpPr>
          <p:nvPr/>
        </p:nvGrpSpPr>
        <p:grpSpPr bwMode="auto">
          <a:xfrm>
            <a:off x="990600" y="3802063"/>
            <a:ext cx="7086600" cy="1822450"/>
            <a:chOff x="624" y="2395"/>
            <a:chExt cx="4464" cy="1148"/>
          </a:xfrm>
        </p:grpSpPr>
        <p:sp>
          <p:nvSpPr>
            <p:cNvPr id="281916" name="Rectangle 316"/>
            <p:cNvSpPr>
              <a:spLocks noChangeArrowheads="1"/>
            </p:cNvSpPr>
            <p:nvPr/>
          </p:nvSpPr>
          <p:spPr bwMode="auto">
            <a:xfrm>
              <a:off x="2208" y="2395"/>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917" name="Rectangle 317"/>
            <p:cNvSpPr>
              <a:spLocks noChangeArrowheads="1"/>
            </p:cNvSpPr>
            <p:nvPr/>
          </p:nvSpPr>
          <p:spPr bwMode="auto">
            <a:xfrm>
              <a:off x="1296" y="2395"/>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1 0 0 1</a:t>
              </a:r>
            </a:p>
          </p:txBody>
        </p:sp>
        <p:sp>
          <p:nvSpPr>
            <p:cNvPr id="281918" name="Rectangle 318"/>
            <p:cNvSpPr>
              <a:spLocks noChangeArrowheads="1"/>
            </p:cNvSpPr>
            <p:nvPr/>
          </p:nvSpPr>
          <p:spPr bwMode="auto">
            <a:xfrm>
              <a:off x="624" y="2395"/>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△9</a:t>
              </a:r>
            </a:p>
          </p:txBody>
        </p:sp>
        <p:sp>
          <p:nvSpPr>
            <p:cNvPr id="281919" name="Rectangle 319"/>
            <p:cNvSpPr>
              <a:spLocks noChangeArrowheads="1"/>
            </p:cNvSpPr>
            <p:nvPr/>
          </p:nvSpPr>
          <p:spPr bwMode="auto">
            <a:xfrm>
              <a:off x="2208" y="2969"/>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920" name="Rectangle 320"/>
            <p:cNvSpPr>
              <a:spLocks noChangeArrowheads="1"/>
            </p:cNvSpPr>
            <p:nvPr/>
          </p:nvSpPr>
          <p:spPr bwMode="auto">
            <a:xfrm>
              <a:off x="1296" y="2969"/>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1 0 1 1</a:t>
              </a:r>
            </a:p>
          </p:txBody>
        </p:sp>
        <p:sp>
          <p:nvSpPr>
            <p:cNvPr id="281921" name="Rectangle 321"/>
            <p:cNvSpPr>
              <a:spLocks noChangeArrowheads="1"/>
            </p:cNvSpPr>
            <p:nvPr/>
          </p:nvSpPr>
          <p:spPr bwMode="auto">
            <a:xfrm>
              <a:off x="624" y="2969"/>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11</a:t>
              </a:r>
            </a:p>
          </p:txBody>
        </p:sp>
        <p:sp>
          <p:nvSpPr>
            <p:cNvPr id="281922" name="Line 322"/>
            <p:cNvSpPr>
              <a:spLocks noChangeShapeType="1"/>
            </p:cNvSpPr>
            <p:nvPr/>
          </p:nvSpPr>
          <p:spPr bwMode="auto">
            <a:xfrm>
              <a:off x="2736" y="2544"/>
              <a:ext cx="288"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923" name="Line 323"/>
            <p:cNvSpPr>
              <a:spLocks noChangeShapeType="1"/>
            </p:cNvSpPr>
            <p:nvPr/>
          </p:nvSpPr>
          <p:spPr bwMode="auto">
            <a:xfrm>
              <a:off x="2736" y="3120"/>
              <a:ext cx="288"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924" name="Rectangle 324"/>
            <p:cNvSpPr>
              <a:spLocks noChangeArrowheads="1"/>
            </p:cNvSpPr>
            <p:nvPr/>
          </p:nvSpPr>
          <p:spPr bwMode="auto">
            <a:xfrm>
              <a:off x="4176" y="3256"/>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1 0 </a:t>
              </a:r>
              <a:r>
                <a:rPr lang="en-US" altLang="ja-JP" sz="2400" b="1">
                  <a:latin typeface="Times New Roman" panose="02020603050405020304" pitchFamily="18" charset="0"/>
                </a:rPr>
                <a:t>-</a:t>
              </a:r>
              <a:r>
                <a:rPr lang="en-US" altLang="ja-JP" sz="2400">
                  <a:latin typeface="Times New Roman" panose="02020603050405020304" pitchFamily="18" charset="0"/>
                </a:rPr>
                <a:t> 1</a:t>
              </a:r>
            </a:p>
          </p:txBody>
        </p:sp>
        <p:sp>
          <p:nvSpPr>
            <p:cNvPr id="281925" name="Rectangle 325"/>
            <p:cNvSpPr>
              <a:spLocks noChangeArrowheads="1"/>
            </p:cNvSpPr>
            <p:nvPr/>
          </p:nvSpPr>
          <p:spPr bwMode="auto">
            <a:xfrm>
              <a:off x="3504" y="3256"/>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9,11</a:t>
              </a:r>
            </a:p>
          </p:txBody>
        </p:sp>
      </p:grpSp>
      <p:grpSp>
        <p:nvGrpSpPr>
          <p:cNvPr id="281926" name="Group 326"/>
          <p:cNvGrpSpPr>
            <a:grpSpLocks/>
          </p:cNvGrpSpPr>
          <p:nvPr/>
        </p:nvGrpSpPr>
        <p:grpSpPr bwMode="auto">
          <a:xfrm>
            <a:off x="990600" y="3802063"/>
            <a:ext cx="7086600" cy="2292350"/>
            <a:chOff x="624" y="2395"/>
            <a:chExt cx="4464" cy="1444"/>
          </a:xfrm>
        </p:grpSpPr>
        <p:sp>
          <p:nvSpPr>
            <p:cNvPr id="281927" name="Rectangle 327"/>
            <p:cNvSpPr>
              <a:spLocks noChangeArrowheads="1"/>
            </p:cNvSpPr>
            <p:nvPr/>
          </p:nvSpPr>
          <p:spPr bwMode="auto">
            <a:xfrm>
              <a:off x="4176" y="3552"/>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a:t>
              </a:r>
              <a:r>
                <a:rPr lang="en-US" altLang="ja-JP" sz="2400" b="1">
                  <a:latin typeface="Times New Roman" panose="02020603050405020304" pitchFamily="18" charset="0"/>
                </a:rPr>
                <a:t>-</a:t>
              </a:r>
              <a:r>
                <a:rPr lang="en-US" altLang="ja-JP" sz="2400">
                  <a:latin typeface="Times New Roman" panose="02020603050405020304" pitchFamily="18" charset="0"/>
                </a:rPr>
                <a:t> 0 1</a:t>
              </a:r>
            </a:p>
          </p:txBody>
        </p:sp>
        <p:sp>
          <p:nvSpPr>
            <p:cNvPr id="281928" name="Rectangle 328"/>
            <p:cNvSpPr>
              <a:spLocks noChangeArrowheads="1"/>
            </p:cNvSpPr>
            <p:nvPr/>
          </p:nvSpPr>
          <p:spPr bwMode="auto">
            <a:xfrm>
              <a:off x="3504" y="3552"/>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1">
                  <a:latin typeface="Times New Roman" panose="02020603050405020304" pitchFamily="18" charset="0"/>
                </a:rPr>
                <a:t>△</a:t>
              </a:r>
              <a:r>
                <a:rPr lang="en-US" altLang="ja-JP" sz="2200">
                  <a:latin typeface="Times New Roman" panose="02020603050405020304" pitchFamily="18" charset="0"/>
                </a:rPr>
                <a:t>9,13</a:t>
              </a:r>
            </a:p>
          </p:txBody>
        </p:sp>
        <p:sp>
          <p:nvSpPr>
            <p:cNvPr id="281929" name="Line 329"/>
            <p:cNvSpPr>
              <a:spLocks noChangeShapeType="1"/>
            </p:cNvSpPr>
            <p:nvPr/>
          </p:nvSpPr>
          <p:spPr bwMode="auto">
            <a:xfrm>
              <a:off x="2736" y="2544"/>
              <a:ext cx="288"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930" name="Line 330"/>
            <p:cNvSpPr>
              <a:spLocks noChangeShapeType="1"/>
            </p:cNvSpPr>
            <p:nvPr/>
          </p:nvSpPr>
          <p:spPr bwMode="auto">
            <a:xfrm>
              <a:off x="2736" y="3408"/>
              <a:ext cx="288"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931" name="Rectangle 331"/>
            <p:cNvSpPr>
              <a:spLocks noChangeArrowheads="1"/>
            </p:cNvSpPr>
            <p:nvPr/>
          </p:nvSpPr>
          <p:spPr bwMode="auto">
            <a:xfrm>
              <a:off x="2208" y="2395"/>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932" name="Rectangle 332"/>
            <p:cNvSpPr>
              <a:spLocks noChangeArrowheads="1"/>
            </p:cNvSpPr>
            <p:nvPr/>
          </p:nvSpPr>
          <p:spPr bwMode="auto">
            <a:xfrm>
              <a:off x="1296" y="2395"/>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1 0 0 1</a:t>
              </a:r>
            </a:p>
          </p:txBody>
        </p:sp>
        <p:sp>
          <p:nvSpPr>
            <p:cNvPr id="281933" name="Rectangle 333"/>
            <p:cNvSpPr>
              <a:spLocks noChangeArrowheads="1"/>
            </p:cNvSpPr>
            <p:nvPr/>
          </p:nvSpPr>
          <p:spPr bwMode="auto">
            <a:xfrm>
              <a:off x="624" y="2395"/>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△9</a:t>
              </a:r>
            </a:p>
          </p:txBody>
        </p:sp>
        <p:sp>
          <p:nvSpPr>
            <p:cNvPr id="281934" name="Rectangle 334"/>
            <p:cNvSpPr>
              <a:spLocks noChangeArrowheads="1"/>
            </p:cNvSpPr>
            <p:nvPr/>
          </p:nvSpPr>
          <p:spPr bwMode="auto">
            <a:xfrm>
              <a:off x="2208" y="3256"/>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281935" name="Rectangle 335"/>
            <p:cNvSpPr>
              <a:spLocks noChangeArrowheads="1"/>
            </p:cNvSpPr>
            <p:nvPr/>
          </p:nvSpPr>
          <p:spPr bwMode="auto">
            <a:xfrm>
              <a:off x="1296" y="3256"/>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1 1 0 1</a:t>
              </a:r>
            </a:p>
          </p:txBody>
        </p:sp>
        <p:sp>
          <p:nvSpPr>
            <p:cNvPr id="281936" name="Rectangle 336"/>
            <p:cNvSpPr>
              <a:spLocks noChangeArrowheads="1"/>
            </p:cNvSpPr>
            <p:nvPr/>
          </p:nvSpPr>
          <p:spPr bwMode="auto">
            <a:xfrm>
              <a:off x="624" y="3256"/>
              <a:ext cx="67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81871"/>
                                        </p:tgtEl>
                                        <p:attrNameLst>
                                          <p:attrName>style.visibility</p:attrName>
                                        </p:attrNameLst>
                                      </p:cBhvr>
                                      <p:to>
                                        <p:strVal val="visible"/>
                                      </p:to>
                                    </p:set>
                                    <p:animEffect transition="in" filter="wipe(left)">
                                      <p:cBhvr>
                                        <p:cTn id="7" dur="500"/>
                                        <p:tgtEl>
                                          <p:spTgt spid="2818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81882"/>
                                        </p:tgtEl>
                                        <p:attrNameLst>
                                          <p:attrName>style.visibility</p:attrName>
                                        </p:attrNameLst>
                                      </p:cBhvr>
                                      <p:to>
                                        <p:strVal val="visible"/>
                                      </p:to>
                                    </p:set>
                                    <p:animEffect transition="in" filter="wipe(left)">
                                      <p:cBhvr>
                                        <p:cTn id="12" dur="500"/>
                                        <p:tgtEl>
                                          <p:spTgt spid="2818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81893"/>
                                        </p:tgtEl>
                                        <p:attrNameLst>
                                          <p:attrName>style.visibility</p:attrName>
                                        </p:attrNameLst>
                                      </p:cBhvr>
                                      <p:to>
                                        <p:strVal val="visible"/>
                                      </p:to>
                                    </p:set>
                                    <p:animEffect transition="in" filter="wipe(left)">
                                      <p:cBhvr>
                                        <p:cTn id="17" dur="500"/>
                                        <p:tgtEl>
                                          <p:spTgt spid="2818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81904"/>
                                        </p:tgtEl>
                                        <p:attrNameLst>
                                          <p:attrName>style.visibility</p:attrName>
                                        </p:attrNameLst>
                                      </p:cBhvr>
                                      <p:to>
                                        <p:strVal val="visible"/>
                                      </p:to>
                                    </p:set>
                                    <p:animEffect transition="in" filter="wipe(left)">
                                      <p:cBhvr>
                                        <p:cTn id="22" dur="500"/>
                                        <p:tgtEl>
                                          <p:spTgt spid="2819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81915"/>
                                        </p:tgtEl>
                                        <p:attrNameLst>
                                          <p:attrName>style.visibility</p:attrName>
                                        </p:attrNameLst>
                                      </p:cBhvr>
                                      <p:to>
                                        <p:strVal val="visible"/>
                                      </p:to>
                                    </p:set>
                                    <p:animEffect transition="in" filter="wipe(left)">
                                      <p:cBhvr>
                                        <p:cTn id="27" dur="500"/>
                                        <p:tgtEl>
                                          <p:spTgt spid="2819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81926"/>
                                        </p:tgtEl>
                                        <p:attrNameLst>
                                          <p:attrName>style.visibility</p:attrName>
                                        </p:attrNameLst>
                                      </p:cBhvr>
                                      <p:to>
                                        <p:strVal val="visible"/>
                                      </p:to>
                                    </p:set>
                                    <p:animEffect transition="in" filter="wipe(left)">
                                      <p:cBhvr>
                                        <p:cTn id="32" dur="500"/>
                                        <p:tgtEl>
                                          <p:spTgt spid="281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4634" name="Group 202"/>
          <p:cNvGraphicFramePr>
            <a:graphicFrameLocks noGrp="1"/>
          </p:cNvGraphicFramePr>
          <p:nvPr/>
        </p:nvGraphicFramePr>
        <p:xfrm>
          <a:off x="152400" y="304800"/>
          <a:ext cx="4343400" cy="5943600"/>
        </p:xfrm>
        <a:graphic>
          <a:graphicData uri="http://schemas.openxmlformats.org/drawingml/2006/table">
            <a:tbl>
              <a:tblPr/>
              <a:tblGrid>
                <a:gridCol w="685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tblGrid>
              <a:tr h="254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rowSpan="5">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4000">
                <a:tc rowSpan="6">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4000">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40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graphicFrame>
        <p:nvGraphicFramePr>
          <p:cNvPr id="274716" name="Group 284"/>
          <p:cNvGraphicFramePr>
            <a:graphicFrameLocks noGrp="1"/>
          </p:cNvGraphicFramePr>
          <p:nvPr/>
        </p:nvGraphicFramePr>
        <p:xfrm>
          <a:off x="4648200" y="304800"/>
          <a:ext cx="4343400" cy="2743200"/>
        </p:xfrm>
        <a:graphic>
          <a:graphicData uri="http://schemas.openxmlformats.org/drawingml/2006/table">
            <a:tbl>
              <a:tblPr/>
              <a:tblGrid>
                <a:gridCol w="6858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tblGrid>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35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35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74741" name="Group 309"/>
          <p:cNvGrpSpPr>
            <a:grpSpLocks/>
          </p:cNvGrpSpPr>
          <p:nvPr/>
        </p:nvGrpSpPr>
        <p:grpSpPr bwMode="auto">
          <a:xfrm>
            <a:off x="3886200" y="700088"/>
            <a:ext cx="4419600" cy="5534025"/>
            <a:chOff x="2448" y="441"/>
            <a:chExt cx="2784" cy="3486"/>
          </a:xfrm>
        </p:grpSpPr>
        <p:sp>
          <p:nvSpPr>
            <p:cNvPr id="274717" name="Rectangle 285"/>
            <p:cNvSpPr>
              <a:spLocks noChangeArrowheads="1"/>
            </p:cNvSpPr>
            <p:nvPr/>
          </p:nvSpPr>
          <p:spPr bwMode="auto">
            <a:xfrm>
              <a:off x="4320" y="768"/>
              <a:ext cx="9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 1 0 </a:t>
              </a:r>
              <a:r>
                <a:rPr lang="en-US" altLang="ja-JP" sz="2400" b="1">
                  <a:latin typeface="Times New Roman" panose="02020603050405020304" pitchFamily="18" charset="0"/>
                </a:rPr>
                <a:t>-</a:t>
              </a:r>
            </a:p>
          </p:txBody>
        </p:sp>
        <p:sp>
          <p:nvSpPr>
            <p:cNvPr id="274718" name="Rectangle 286"/>
            <p:cNvSpPr>
              <a:spLocks noChangeArrowheads="1"/>
            </p:cNvSpPr>
            <p:nvPr/>
          </p:nvSpPr>
          <p:spPr bwMode="auto">
            <a:xfrm>
              <a:off x="3360" y="768"/>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a:latin typeface="Times New Roman" panose="02020603050405020304" pitchFamily="18" charset="0"/>
                </a:rPr>
                <a:t>4,5,12,13</a:t>
              </a:r>
            </a:p>
          </p:txBody>
        </p:sp>
        <p:sp>
          <p:nvSpPr>
            <p:cNvPr id="274719" name="Rectangle 287"/>
            <p:cNvSpPr>
              <a:spLocks noChangeArrowheads="1"/>
            </p:cNvSpPr>
            <p:nvPr/>
          </p:nvSpPr>
          <p:spPr bwMode="auto">
            <a:xfrm>
              <a:off x="4320" y="480"/>
              <a:ext cx="9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 </a:t>
              </a:r>
              <a:r>
                <a:rPr lang="en-US" altLang="ja-JP" sz="2400" b="1">
                  <a:latin typeface="Times New Roman" panose="02020603050405020304" pitchFamily="18" charset="0"/>
                </a:rPr>
                <a:t>-</a:t>
              </a:r>
              <a:r>
                <a:rPr lang="en-US" altLang="ja-JP" sz="2400">
                  <a:latin typeface="Times New Roman" panose="02020603050405020304" pitchFamily="18" charset="0"/>
                </a:rPr>
                <a:t> 0 1</a:t>
              </a:r>
            </a:p>
          </p:txBody>
        </p:sp>
        <p:sp>
          <p:nvSpPr>
            <p:cNvPr id="274720" name="Rectangle 288"/>
            <p:cNvSpPr>
              <a:spLocks noChangeArrowheads="1"/>
            </p:cNvSpPr>
            <p:nvPr/>
          </p:nvSpPr>
          <p:spPr bwMode="auto">
            <a:xfrm>
              <a:off x="3360" y="480"/>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1">
                  <a:latin typeface="Times New Roman" panose="02020603050405020304" pitchFamily="18" charset="0"/>
                </a:rPr>
                <a:t>△</a:t>
              </a:r>
              <a:r>
                <a:rPr lang="en-US" altLang="ja-JP" sz="2200">
                  <a:latin typeface="Times New Roman" panose="02020603050405020304" pitchFamily="18" charset="0"/>
                </a:rPr>
                <a:t>1,5,9,13</a:t>
              </a:r>
            </a:p>
          </p:txBody>
        </p:sp>
        <p:sp>
          <p:nvSpPr>
            <p:cNvPr id="274721" name="Rectangle 289"/>
            <p:cNvSpPr>
              <a:spLocks noChangeArrowheads="1"/>
            </p:cNvSpPr>
            <p:nvPr/>
          </p:nvSpPr>
          <p:spPr bwMode="auto">
            <a:xfrm>
              <a:off x="4320" y="1631"/>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a:t>
              </a:r>
              <a:r>
                <a:rPr lang="en-US" altLang="ja-JP" sz="2400" b="1">
                  <a:latin typeface="Times New Roman" panose="02020603050405020304" pitchFamily="18" charset="0"/>
                </a:rPr>
                <a:t>-</a:t>
              </a:r>
              <a:r>
                <a:rPr lang="en-US" altLang="ja-JP" sz="2400">
                  <a:latin typeface="Times New Roman" panose="02020603050405020304" pitchFamily="18" charset="0"/>
                </a:rPr>
                <a:t> </a:t>
              </a:r>
              <a:r>
                <a:rPr lang="en-US" altLang="ja-JP" sz="2400" b="1">
                  <a:latin typeface="Times New Roman" panose="02020603050405020304" pitchFamily="18" charset="0"/>
                </a:rPr>
                <a:t>-</a:t>
              </a:r>
            </a:p>
          </p:txBody>
        </p:sp>
        <p:sp>
          <p:nvSpPr>
            <p:cNvPr id="274722" name="Rectangle 290"/>
            <p:cNvSpPr>
              <a:spLocks noChangeArrowheads="1"/>
            </p:cNvSpPr>
            <p:nvPr/>
          </p:nvSpPr>
          <p:spPr bwMode="auto">
            <a:xfrm>
              <a:off x="3360" y="1631"/>
              <a:ext cx="96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12,13,14,15</a:t>
              </a:r>
            </a:p>
          </p:txBody>
        </p:sp>
        <p:sp>
          <p:nvSpPr>
            <p:cNvPr id="274723" name="Rectangle 291"/>
            <p:cNvSpPr>
              <a:spLocks noChangeArrowheads="1"/>
            </p:cNvSpPr>
            <p:nvPr/>
          </p:nvSpPr>
          <p:spPr bwMode="auto">
            <a:xfrm>
              <a:off x="4320" y="1344"/>
              <a:ext cx="91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a:t>
              </a:r>
              <a:r>
                <a:rPr lang="en-US" altLang="ja-JP" sz="2400" b="1">
                  <a:latin typeface="Times New Roman" panose="02020603050405020304" pitchFamily="18" charset="0"/>
                </a:rPr>
                <a:t>-</a:t>
              </a:r>
              <a:r>
                <a:rPr lang="en-US" altLang="ja-JP" sz="2400">
                  <a:latin typeface="Times New Roman" panose="02020603050405020304" pitchFamily="18" charset="0"/>
                </a:rPr>
                <a:t> </a:t>
              </a:r>
              <a:r>
                <a:rPr lang="en-US" altLang="ja-JP" sz="2400" b="1">
                  <a:latin typeface="Times New Roman" panose="02020603050405020304" pitchFamily="18" charset="0"/>
                </a:rPr>
                <a:t>-</a:t>
              </a:r>
              <a:r>
                <a:rPr lang="en-US" altLang="ja-JP" sz="2400">
                  <a:latin typeface="Times New Roman" panose="02020603050405020304" pitchFamily="18" charset="0"/>
                </a:rPr>
                <a:t> 1</a:t>
              </a:r>
            </a:p>
          </p:txBody>
        </p:sp>
        <p:sp>
          <p:nvSpPr>
            <p:cNvPr id="274724" name="Rectangle 292"/>
            <p:cNvSpPr>
              <a:spLocks noChangeArrowheads="1"/>
            </p:cNvSpPr>
            <p:nvPr/>
          </p:nvSpPr>
          <p:spPr bwMode="auto">
            <a:xfrm>
              <a:off x="3360" y="1344"/>
              <a:ext cx="96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a:latin typeface="Times New Roman" panose="02020603050405020304" pitchFamily="18" charset="0"/>
                </a:rPr>
                <a:t>9,11,13,15</a:t>
              </a:r>
            </a:p>
          </p:txBody>
        </p:sp>
        <p:sp>
          <p:nvSpPr>
            <p:cNvPr id="274725" name="Rectangle 293"/>
            <p:cNvSpPr>
              <a:spLocks noChangeArrowheads="1"/>
            </p:cNvSpPr>
            <p:nvPr/>
          </p:nvSpPr>
          <p:spPr bwMode="auto">
            <a:xfrm>
              <a:off x="4320" y="1056"/>
              <a:ext cx="9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 1 </a:t>
              </a:r>
              <a:r>
                <a:rPr lang="en-US" altLang="ja-JP" sz="2400" b="1">
                  <a:latin typeface="Times New Roman" panose="02020603050405020304" pitchFamily="18" charset="0"/>
                </a:rPr>
                <a:t>-</a:t>
              </a:r>
              <a:r>
                <a:rPr lang="en-US" altLang="ja-JP" sz="2400">
                  <a:latin typeface="Times New Roman" panose="02020603050405020304" pitchFamily="18" charset="0"/>
                </a:rPr>
                <a:t> 0</a:t>
              </a:r>
            </a:p>
          </p:txBody>
        </p:sp>
        <p:sp>
          <p:nvSpPr>
            <p:cNvPr id="274726" name="Rectangle 294"/>
            <p:cNvSpPr>
              <a:spLocks noChangeArrowheads="1"/>
            </p:cNvSpPr>
            <p:nvPr/>
          </p:nvSpPr>
          <p:spPr bwMode="auto">
            <a:xfrm>
              <a:off x="3360" y="1056"/>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a:latin typeface="Times New Roman" panose="02020603050405020304" pitchFamily="18" charset="0"/>
                </a:rPr>
                <a:t>4,6,12,14</a:t>
              </a:r>
            </a:p>
          </p:txBody>
        </p:sp>
        <p:sp>
          <p:nvSpPr>
            <p:cNvPr id="274727" name="Rectangle 295"/>
            <p:cNvSpPr>
              <a:spLocks noChangeArrowheads="1"/>
            </p:cNvSpPr>
            <p:nvPr/>
          </p:nvSpPr>
          <p:spPr bwMode="auto">
            <a:xfrm>
              <a:off x="2448" y="3678"/>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28" name="Rectangle 296"/>
            <p:cNvSpPr>
              <a:spLocks noChangeArrowheads="1"/>
            </p:cNvSpPr>
            <p:nvPr/>
          </p:nvSpPr>
          <p:spPr bwMode="auto">
            <a:xfrm>
              <a:off x="2448" y="3429"/>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29" name="Rectangle 297"/>
            <p:cNvSpPr>
              <a:spLocks noChangeArrowheads="1"/>
            </p:cNvSpPr>
            <p:nvPr/>
          </p:nvSpPr>
          <p:spPr bwMode="auto">
            <a:xfrm>
              <a:off x="2448" y="3180"/>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0" name="Rectangle 298"/>
            <p:cNvSpPr>
              <a:spLocks noChangeArrowheads="1"/>
            </p:cNvSpPr>
            <p:nvPr/>
          </p:nvSpPr>
          <p:spPr bwMode="auto">
            <a:xfrm>
              <a:off x="2448" y="2931"/>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1" name="Rectangle 299"/>
            <p:cNvSpPr>
              <a:spLocks noChangeArrowheads="1"/>
            </p:cNvSpPr>
            <p:nvPr/>
          </p:nvSpPr>
          <p:spPr bwMode="auto">
            <a:xfrm>
              <a:off x="2448" y="2682"/>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2" name="Rectangle 300"/>
            <p:cNvSpPr>
              <a:spLocks noChangeArrowheads="1"/>
            </p:cNvSpPr>
            <p:nvPr/>
          </p:nvSpPr>
          <p:spPr bwMode="auto">
            <a:xfrm>
              <a:off x="2448" y="2433"/>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3" name="Rectangle 301"/>
            <p:cNvSpPr>
              <a:spLocks noChangeArrowheads="1"/>
            </p:cNvSpPr>
            <p:nvPr/>
          </p:nvSpPr>
          <p:spPr bwMode="auto">
            <a:xfrm>
              <a:off x="2448" y="2184"/>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4" name="Rectangle 302"/>
            <p:cNvSpPr>
              <a:spLocks noChangeArrowheads="1"/>
            </p:cNvSpPr>
            <p:nvPr/>
          </p:nvSpPr>
          <p:spPr bwMode="auto">
            <a:xfrm>
              <a:off x="2448" y="1935"/>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5" name="Rectangle 303"/>
            <p:cNvSpPr>
              <a:spLocks noChangeArrowheads="1"/>
            </p:cNvSpPr>
            <p:nvPr/>
          </p:nvSpPr>
          <p:spPr bwMode="auto">
            <a:xfrm>
              <a:off x="2448" y="1686"/>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6" name="Rectangle 304"/>
            <p:cNvSpPr>
              <a:spLocks noChangeArrowheads="1"/>
            </p:cNvSpPr>
            <p:nvPr/>
          </p:nvSpPr>
          <p:spPr bwMode="auto">
            <a:xfrm>
              <a:off x="2448" y="1437"/>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7" name="Rectangle 305"/>
            <p:cNvSpPr>
              <a:spLocks noChangeArrowheads="1"/>
            </p:cNvSpPr>
            <p:nvPr/>
          </p:nvSpPr>
          <p:spPr bwMode="auto">
            <a:xfrm>
              <a:off x="2448" y="1188"/>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8" name="Rectangle 306"/>
            <p:cNvSpPr>
              <a:spLocks noChangeArrowheads="1"/>
            </p:cNvSpPr>
            <p:nvPr/>
          </p:nvSpPr>
          <p:spPr bwMode="auto">
            <a:xfrm>
              <a:off x="2448" y="939"/>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39" name="Rectangle 307"/>
            <p:cNvSpPr>
              <a:spLocks noChangeArrowheads="1"/>
            </p:cNvSpPr>
            <p:nvPr/>
          </p:nvSpPr>
          <p:spPr bwMode="auto">
            <a:xfrm>
              <a:off x="2448" y="690"/>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274740" name="Rectangle 308"/>
            <p:cNvSpPr>
              <a:spLocks noChangeArrowheads="1"/>
            </p:cNvSpPr>
            <p:nvPr/>
          </p:nvSpPr>
          <p:spPr bwMode="auto">
            <a:xfrm>
              <a:off x="2448" y="441"/>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grpSp>
      <p:sp>
        <p:nvSpPr>
          <p:cNvPr id="274742" name="Rectangle 310"/>
          <p:cNvSpPr>
            <a:spLocks noChangeArrowheads="1"/>
          </p:cNvSpPr>
          <p:nvPr/>
        </p:nvSpPr>
        <p:spPr bwMode="auto">
          <a:xfrm>
            <a:off x="5334000" y="7620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1">
                <a:solidFill>
                  <a:srgbClr val="FFFF00"/>
                </a:solidFill>
                <a:latin typeface="Times New Roman" panose="02020603050405020304" pitchFamily="18" charset="0"/>
              </a:rPr>
              <a:t>△</a:t>
            </a:r>
            <a:r>
              <a:rPr lang="en-US" altLang="ja-JP" sz="2200">
                <a:solidFill>
                  <a:srgbClr val="FFFF00"/>
                </a:solidFill>
                <a:latin typeface="Times New Roman" panose="02020603050405020304" pitchFamily="18" charset="0"/>
              </a:rPr>
              <a:t>1,5,9,13</a:t>
            </a:r>
          </a:p>
        </p:txBody>
      </p:sp>
      <p:sp>
        <p:nvSpPr>
          <p:cNvPr id="274743" name="Text Box 311"/>
          <p:cNvSpPr txBox="1">
            <a:spLocks noChangeArrowheads="1"/>
          </p:cNvSpPr>
          <p:nvPr/>
        </p:nvSpPr>
        <p:spPr bwMode="auto">
          <a:xfrm>
            <a:off x="4724400" y="3352800"/>
            <a:ext cx="4256088"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最後まで</a:t>
            </a:r>
            <a:r>
              <a:rPr lang="ja-JP" altLang="en-US" b="1">
                <a:solidFill>
                  <a:srgbClr val="FFFF00"/>
                </a:solidFill>
                <a:effectLst>
                  <a:outerShdw blurRad="38100" dist="38100" dir="2700000" algn="tl">
                    <a:srgbClr val="000000"/>
                  </a:outerShdw>
                </a:effectLst>
                <a:latin typeface="Times New Roman" panose="02020603050405020304" pitchFamily="18" charset="0"/>
              </a:rPr>
              <a:t>△</a:t>
            </a:r>
            <a:r>
              <a:rPr lang="ja-JP" altLang="en-US">
                <a:effectLst>
                  <a:outerShdw blurRad="38100" dist="38100" dir="2700000" algn="tl">
                    <a:srgbClr val="000000"/>
                  </a:outerShdw>
                </a:effectLst>
                <a:latin typeface="Times New Roman" panose="02020603050405020304" pitchFamily="18" charset="0"/>
              </a:rPr>
              <a:t>の付いている項</a:t>
            </a:r>
          </a:p>
          <a:p>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ドントケアのみの項</a:t>
            </a:r>
          </a:p>
        </p:txBody>
      </p:sp>
      <p:sp>
        <p:nvSpPr>
          <p:cNvPr id="274744" name="Text Box 312"/>
          <p:cNvSpPr txBox="1">
            <a:spLocks noChangeArrowheads="1"/>
          </p:cNvSpPr>
          <p:nvPr/>
        </p:nvSpPr>
        <p:spPr bwMode="auto">
          <a:xfrm>
            <a:off x="4724400" y="4572000"/>
            <a:ext cx="42386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600">
                <a:solidFill>
                  <a:srgbClr val="FFFF00"/>
                </a:solidFill>
                <a:effectLst>
                  <a:outerShdw blurRad="38100" dist="38100" dir="2700000" algn="tl">
                    <a:srgbClr val="000000"/>
                  </a:outerShdw>
                </a:effectLst>
                <a:latin typeface="Times New Roman" panose="02020603050405020304" pitchFamily="18" charset="0"/>
              </a:rPr>
              <a:t>△</a:t>
            </a:r>
            <a:r>
              <a:rPr lang="ja-JP" altLang="en-US" sz="3600">
                <a:solidFill>
                  <a:srgbClr val="FFFF00"/>
                </a:solidFill>
                <a:effectLst>
                  <a:outerShdw blurRad="38100" dist="38100" dir="2700000" algn="tl">
                    <a:srgbClr val="000000"/>
                  </a:outerShdw>
                </a:effectLst>
                <a:latin typeface="Times New Roman" panose="02020603050405020304" pitchFamily="18" charset="0"/>
              </a:rPr>
              <a:t>の付いた項は不要</a:t>
            </a:r>
          </a:p>
        </p:txBody>
      </p:sp>
      <p:sp>
        <p:nvSpPr>
          <p:cNvPr id="274745" name="Line 313"/>
          <p:cNvSpPr>
            <a:spLocks noChangeShapeType="1"/>
          </p:cNvSpPr>
          <p:nvPr/>
        </p:nvSpPr>
        <p:spPr bwMode="auto">
          <a:xfrm flipH="1">
            <a:off x="5334000" y="990600"/>
            <a:ext cx="3657600" cy="0"/>
          </a:xfrm>
          <a:prstGeom prst="line">
            <a:avLst/>
          </a:prstGeom>
          <a:noFill/>
          <a:ln w="38100" cmpd="dbl">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74747" name="Group 315"/>
          <p:cNvGrpSpPr>
            <a:grpSpLocks/>
          </p:cNvGrpSpPr>
          <p:nvPr/>
        </p:nvGrpSpPr>
        <p:grpSpPr bwMode="auto">
          <a:xfrm>
            <a:off x="8305800" y="1219200"/>
            <a:ext cx="685800" cy="1825625"/>
            <a:chOff x="5232" y="768"/>
            <a:chExt cx="432" cy="1150"/>
          </a:xfrm>
        </p:grpSpPr>
        <p:sp>
          <p:nvSpPr>
            <p:cNvPr id="274748" name="Rectangle 316"/>
            <p:cNvSpPr>
              <a:spLocks noChangeArrowheads="1"/>
            </p:cNvSpPr>
            <p:nvPr/>
          </p:nvSpPr>
          <p:spPr bwMode="auto">
            <a:xfrm>
              <a:off x="5232" y="768"/>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p</a:t>
              </a:r>
            </a:p>
          </p:txBody>
        </p:sp>
        <p:sp>
          <p:nvSpPr>
            <p:cNvPr id="274749" name="Rectangle 317"/>
            <p:cNvSpPr>
              <a:spLocks noChangeArrowheads="1"/>
            </p:cNvSpPr>
            <p:nvPr/>
          </p:nvSpPr>
          <p:spPr bwMode="auto">
            <a:xfrm>
              <a:off x="5232" y="1631"/>
              <a:ext cx="43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s</a:t>
              </a:r>
            </a:p>
          </p:txBody>
        </p:sp>
        <p:sp>
          <p:nvSpPr>
            <p:cNvPr id="274750" name="Rectangle 318"/>
            <p:cNvSpPr>
              <a:spLocks noChangeArrowheads="1"/>
            </p:cNvSpPr>
            <p:nvPr/>
          </p:nvSpPr>
          <p:spPr bwMode="auto">
            <a:xfrm>
              <a:off x="5232" y="1344"/>
              <a:ext cx="43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r</a:t>
              </a:r>
            </a:p>
          </p:txBody>
        </p:sp>
        <p:sp>
          <p:nvSpPr>
            <p:cNvPr id="274751" name="Rectangle 319"/>
            <p:cNvSpPr>
              <a:spLocks noChangeArrowheads="1"/>
            </p:cNvSpPr>
            <p:nvPr/>
          </p:nvSpPr>
          <p:spPr bwMode="auto">
            <a:xfrm>
              <a:off x="5232" y="1056"/>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q</a:t>
              </a:r>
            </a:p>
          </p:txBody>
        </p:sp>
      </p:grpSp>
      <p:sp>
        <p:nvSpPr>
          <p:cNvPr id="274752" name="Text Box 320"/>
          <p:cNvSpPr txBox="1">
            <a:spLocks noChangeArrowheads="1"/>
          </p:cNvSpPr>
          <p:nvPr/>
        </p:nvSpPr>
        <p:spPr bwMode="auto">
          <a:xfrm>
            <a:off x="4953000" y="5495925"/>
            <a:ext cx="32654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主項は </a:t>
            </a:r>
            <a:r>
              <a:rPr lang="en-US" altLang="ja-JP" i="1">
                <a:effectLst>
                  <a:outerShdw blurRad="38100" dist="38100" dir="2700000" algn="tl">
                    <a:srgbClr val="000000"/>
                  </a:outerShdw>
                </a:effectLst>
                <a:latin typeface="Times New Roman" panose="02020603050405020304" pitchFamily="18" charset="0"/>
              </a:rPr>
              <a:t>p</a:t>
            </a:r>
            <a:r>
              <a:rPr lang="en-US" altLang="ja-JP">
                <a:effectLst>
                  <a:outerShdw blurRad="38100" dist="38100" dir="2700000" algn="tl">
                    <a:srgbClr val="000000"/>
                  </a:outerShdw>
                </a:effectLst>
                <a:latin typeface="Times New Roman" panose="02020603050405020304" pitchFamily="18" charset="0"/>
              </a:rPr>
              <a:t>,</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a:t>
            </a:r>
            <a:r>
              <a:rPr lang="en-US" altLang="ja-JP"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a:t>
            </a:r>
            <a:r>
              <a:rPr lang="en-US" altLang="ja-JP" i="1">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の４つ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74741"/>
                                        </p:tgtEl>
                                        <p:attrNameLst>
                                          <p:attrName>style.visibility</p:attrName>
                                        </p:attrNameLst>
                                      </p:cBhvr>
                                      <p:to>
                                        <p:strVal val="visible"/>
                                      </p:to>
                                    </p:set>
                                    <p:animEffect transition="in" filter="wipe(left)">
                                      <p:cBhvr>
                                        <p:cTn id="7" dur="500"/>
                                        <p:tgtEl>
                                          <p:spTgt spid="2747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4742"/>
                                        </p:tgtEl>
                                        <p:attrNameLst>
                                          <p:attrName>style.visibility</p:attrName>
                                        </p:attrNameLst>
                                      </p:cBhvr>
                                      <p:to>
                                        <p:strVal val="visible"/>
                                      </p:to>
                                    </p:set>
                                    <p:animEffect transition="in" filter="checkerboard(across)">
                                      <p:cBhvr>
                                        <p:cTn id="12" dur="500"/>
                                        <p:tgtEl>
                                          <p:spTgt spid="2747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4743"/>
                                        </p:tgtEl>
                                        <p:attrNameLst>
                                          <p:attrName>style.visibility</p:attrName>
                                        </p:attrNameLst>
                                      </p:cBhvr>
                                      <p:to>
                                        <p:strVal val="visible"/>
                                      </p:to>
                                    </p:set>
                                    <p:anim calcmode="lin" valueType="num">
                                      <p:cBhvr additive="base">
                                        <p:cTn id="17" dur="500" fill="hold"/>
                                        <p:tgtEl>
                                          <p:spTgt spid="274743"/>
                                        </p:tgtEl>
                                        <p:attrNameLst>
                                          <p:attrName>ppt_x</p:attrName>
                                        </p:attrNameLst>
                                      </p:cBhvr>
                                      <p:tavLst>
                                        <p:tav tm="0">
                                          <p:val>
                                            <p:strVal val="#ppt_x"/>
                                          </p:val>
                                        </p:tav>
                                        <p:tav tm="100000">
                                          <p:val>
                                            <p:strVal val="#ppt_x"/>
                                          </p:val>
                                        </p:tav>
                                      </p:tavLst>
                                    </p:anim>
                                    <p:anim calcmode="lin" valueType="num">
                                      <p:cBhvr additive="base">
                                        <p:cTn id="18" dur="500" fill="hold"/>
                                        <p:tgtEl>
                                          <p:spTgt spid="27474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74744"/>
                                        </p:tgtEl>
                                        <p:attrNameLst>
                                          <p:attrName>style.visibility</p:attrName>
                                        </p:attrNameLst>
                                      </p:cBhvr>
                                      <p:to>
                                        <p:strVal val="visible"/>
                                      </p:to>
                                    </p:set>
                                    <p:anim calcmode="lin" valueType="num">
                                      <p:cBhvr additive="base">
                                        <p:cTn id="23" dur="500" fill="hold"/>
                                        <p:tgtEl>
                                          <p:spTgt spid="274744"/>
                                        </p:tgtEl>
                                        <p:attrNameLst>
                                          <p:attrName>ppt_x</p:attrName>
                                        </p:attrNameLst>
                                      </p:cBhvr>
                                      <p:tavLst>
                                        <p:tav tm="0">
                                          <p:val>
                                            <p:strVal val="#ppt_x"/>
                                          </p:val>
                                        </p:tav>
                                        <p:tav tm="100000">
                                          <p:val>
                                            <p:strVal val="#ppt_x"/>
                                          </p:val>
                                        </p:tav>
                                      </p:tavLst>
                                    </p:anim>
                                    <p:anim calcmode="lin" valueType="num">
                                      <p:cBhvr additive="base">
                                        <p:cTn id="24" dur="500" fill="hold"/>
                                        <p:tgtEl>
                                          <p:spTgt spid="27474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74745"/>
                                        </p:tgtEl>
                                        <p:attrNameLst>
                                          <p:attrName>style.visibility</p:attrName>
                                        </p:attrNameLst>
                                      </p:cBhvr>
                                      <p:to>
                                        <p:strVal val="visible"/>
                                      </p:to>
                                    </p:set>
                                    <p:animEffect transition="in" filter="wipe(left)">
                                      <p:cBhvr>
                                        <p:cTn id="29" dur="500"/>
                                        <p:tgtEl>
                                          <p:spTgt spid="27474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274747"/>
                                        </p:tgtEl>
                                        <p:attrNameLst>
                                          <p:attrName>style.visibility</p:attrName>
                                        </p:attrNameLst>
                                      </p:cBhvr>
                                      <p:to>
                                        <p:strVal val="visible"/>
                                      </p:to>
                                    </p:set>
                                    <p:animEffect transition="in" filter="checkerboard(across)">
                                      <p:cBhvr>
                                        <p:cTn id="34" dur="500"/>
                                        <p:tgtEl>
                                          <p:spTgt spid="274747"/>
                                        </p:tgtEl>
                                      </p:cBhvr>
                                    </p:animEffect>
                                  </p:childTnLst>
                                </p:cTn>
                              </p:par>
                            </p:childTnLst>
                          </p:cTn>
                        </p:par>
                        <p:par>
                          <p:cTn id="35" fill="hold" nodeType="afterGroup">
                            <p:stCondLst>
                              <p:cond delay="500"/>
                            </p:stCondLst>
                            <p:childTnLst>
                              <p:par>
                                <p:cTn id="36" presetID="2" presetClass="entr" presetSubtype="4" fill="hold" grpId="0" nodeType="afterEffect">
                                  <p:stCondLst>
                                    <p:cond delay="0"/>
                                  </p:stCondLst>
                                  <p:childTnLst>
                                    <p:set>
                                      <p:cBhvr>
                                        <p:cTn id="37" dur="1" fill="hold">
                                          <p:stCondLst>
                                            <p:cond delay="0"/>
                                          </p:stCondLst>
                                        </p:cTn>
                                        <p:tgtEl>
                                          <p:spTgt spid="274752"/>
                                        </p:tgtEl>
                                        <p:attrNameLst>
                                          <p:attrName>style.visibility</p:attrName>
                                        </p:attrNameLst>
                                      </p:cBhvr>
                                      <p:to>
                                        <p:strVal val="visible"/>
                                      </p:to>
                                    </p:set>
                                    <p:anim calcmode="lin" valueType="num">
                                      <p:cBhvr additive="base">
                                        <p:cTn id="38" dur="500" fill="hold"/>
                                        <p:tgtEl>
                                          <p:spTgt spid="274752"/>
                                        </p:tgtEl>
                                        <p:attrNameLst>
                                          <p:attrName>ppt_x</p:attrName>
                                        </p:attrNameLst>
                                      </p:cBhvr>
                                      <p:tavLst>
                                        <p:tav tm="0">
                                          <p:val>
                                            <p:strVal val="#ppt_x"/>
                                          </p:val>
                                        </p:tav>
                                        <p:tav tm="100000">
                                          <p:val>
                                            <p:strVal val="#ppt_x"/>
                                          </p:val>
                                        </p:tav>
                                      </p:tavLst>
                                    </p:anim>
                                    <p:anim calcmode="lin" valueType="num">
                                      <p:cBhvr additive="base">
                                        <p:cTn id="39" dur="500" fill="hold"/>
                                        <p:tgtEl>
                                          <p:spTgt spid="2747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742" grpId="0" autoUpdateAnimBg="0"/>
      <p:bldP spid="274743" grpId="0" autoUpdateAnimBg="0"/>
      <p:bldP spid="274744" grpId="0" autoUpdateAnimBg="0"/>
      <p:bldP spid="274745" grpId="0" animBg="1"/>
      <p:bldP spid="274752"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ja-JP" altLang="en-US">
                <a:latin typeface="Times New Roman" panose="02020603050405020304" pitchFamily="18" charset="0"/>
              </a:rPr>
              <a:t>主項最小項対応表</a:t>
            </a:r>
          </a:p>
        </p:txBody>
      </p:sp>
      <p:graphicFrame>
        <p:nvGraphicFramePr>
          <p:cNvPr id="282774" name="Group 150"/>
          <p:cNvGraphicFramePr>
            <a:graphicFrameLocks noGrp="1"/>
          </p:cNvGraphicFramePr>
          <p:nvPr/>
        </p:nvGraphicFramePr>
        <p:xfrm>
          <a:off x="685800" y="1676400"/>
          <a:ext cx="8153400" cy="3413760"/>
        </p:xfrm>
        <a:graphic>
          <a:graphicData uri="http://schemas.openxmlformats.org/drawingml/2006/table">
            <a:tbl>
              <a:tblPr/>
              <a:tblGrid>
                <a:gridCol w="2057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gridCol w="609600">
                  <a:extLst>
                    <a:ext uri="{9D8B030D-6E8A-4147-A177-3AD203B41FA5}">
                      <a16:colId xmlns:a16="http://schemas.microsoft.com/office/drawing/2014/main" val="20010"/>
                    </a:ext>
                  </a:extLst>
                </a:gridCol>
              </a:tblGrid>
              <a:tr h="6858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4,5,12,13: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4,6,12,14: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9,11,13,15: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12,13,14,15: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82752" name="Text Box 128"/>
          <p:cNvSpPr txBox="1">
            <a:spLocks noChangeArrowheads="1"/>
          </p:cNvSpPr>
          <p:nvPr/>
        </p:nvSpPr>
        <p:spPr bwMode="auto">
          <a:xfrm>
            <a:off x="1143000" y="5257800"/>
            <a:ext cx="6097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ドントケアの最小項は選択する必要無し</a:t>
            </a:r>
          </a:p>
        </p:txBody>
      </p:sp>
      <p:sp>
        <p:nvSpPr>
          <p:cNvPr id="282753" name="Text Box 129"/>
          <p:cNvSpPr txBox="1">
            <a:spLocks noChangeArrowheads="1"/>
          </p:cNvSpPr>
          <p:nvPr/>
        </p:nvSpPr>
        <p:spPr bwMode="auto">
          <a:xfrm>
            <a:off x="1143000" y="5791200"/>
            <a:ext cx="6275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solidFill>
                  <a:srgbClr val="FFFF00"/>
                </a:solidFill>
                <a:effectLst>
                  <a:outerShdw blurRad="38100" dist="38100" dir="2700000" algn="tl">
                    <a:srgbClr val="000000"/>
                  </a:outerShdw>
                </a:effectLst>
                <a:latin typeface="Times New Roman" panose="02020603050405020304" pitchFamily="18" charset="0"/>
              </a:rPr>
              <a:t>ドントケアの最小項は対応表に不要</a:t>
            </a:r>
          </a:p>
        </p:txBody>
      </p:sp>
      <p:grpSp>
        <p:nvGrpSpPr>
          <p:cNvPr id="282779" name="Group 155"/>
          <p:cNvGrpSpPr>
            <a:grpSpLocks/>
          </p:cNvGrpSpPr>
          <p:nvPr/>
        </p:nvGrpSpPr>
        <p:grpSpPr bwMode="auto">
          <a:xfrm>
            <a:off x="3657600" y="1676400"/>
            <a:ext cx="4267200" cy="3352800"/>
            <a:chOff x="2304" y="1056"/>
            <a:chExt cx="2688" cy="2112"/>
          </a:xfrm>
        </p:grpSpPr>
        <p:sp>
          <p:nvSpPr>
            <p:cNvPr id="282775" name="Line 151"/>
            <p:cNvSpPr>
              <a:spLocks noChangeShapeType="1"/>
            </p:cNvSpPr>
            <p:nvPr/>
          </p:nvSpPr>
          <p:spPr bwMode="auto">
            <a:xfrm>
              <a:off x="2304" y="1056"/>
              <a:ext cx="0" cy="2112"/>
            </a:xfrm>
            <a:prstGeom prst="line">
              <a:avLst/>
            </a:prstGeom>
            <a:noFill/>
            <a:ln w="38100" cmpd="dbl">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2776" name="Line 152"/>
            <p:cNvSpPr>
              <a:spLocks noChangeShapeType="1"/>
            </p:cNvSpPr>
            <p:nvPr/>
          </p:nvSpPr>
          <p:spPr bwMode="auto">
            <a:xfrm>
              <a:off x="3072" y="1056"/>
              <a:ext cx="0" cy="2112"/>
            </a:xfrm>
            <a:prstGeom prst="line">
              <a:avLst/>
            </a:prstGeom>
            <a:noFill/>
            <a:ln w="38100" cmpd="dbl">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2777" name="Line 153"/>
            <p:cNvSpPr>
              <a:spLocks noChangeShapeType="1"/>
            </p:cNvSpPr>
            <p:nvPr/>
          </p:nvSpPr>
          <p:spPr bwMode="auto">
            <a:xfrm>
              <a:off x="4224" y="1056"/>
              <a:ext cx="0" cy="2112"/>
            </a:xfrm>
            <a:prstGeom prst="line">
              <a:avLst/>
            </a:prstGeom>
            <a:noFill/>
            <a:ln w="38100" cmpd="dbl">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2778" name="Line 154"/>
            <p:cNvSpPr>
              <a:spLocks noChangeShapeType="1"/>
            </p:cNvSpPr>
            <p:nvPr/>
          </p:nvSpPr>
          <p:spPr bwMode="auto">
            <a:xfrm>
              <a:off x="4992" y="1056"/>
              <a:ext cx="0" cy="2112"/>
            </a:xfrm>
            <a:prstGeom prst="line">
              <a:avLst/>
            </a:prstGeom>
            <a:noFill/>
            <a:ln w="38100" cmpd="dbl">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2752"/>
                                        </p:tgtEl>
                                        <p:attrNameLst>
                                          <p:attrName>style.visibility</p:attrName>
                                        </p:attrNameLst>
                                      </p:cBhvr>
                                      <p:to>
                                        <p:strVal val="visible"/>
                                      </p:to>
                                    </p:set>
                                    <p:anim calcmode="lin" valueType="num">
                                      <p:cBhvr additive="base">
                                        <p:cTn id="7" dur="500" fill="hold"/>
                                        <p:tgtEl>
                                          <p:spTgt spid="282752"/>
                                        </p:tgtEl>
                                        <p:attrNameLst>
                                          <p:attrName>ppt_x</p:attrName>
                                        </p:attrNameLst>
                                      </p:cBhvr>
                                      <p:tavLst>
                                        <p:tav tm="0">
                                          <p:val>
                                            <p:strVal val="#ppt_x"/>
                                          </p:val>
                                        </p:tav>
                                        <p:tav tm="100000">
                                          <p:val>
                                            <p:strVal val="#ppt_x"/>
                                          </p:val>
                                        </p:tav>
                                      </p:tavLst>
                                    </p:anim>
                                    <p:anim calcmode="lin" valueType="num">
                                      <p:cBhvr additive="base">
                                        <p:cTn id="8" dur="500" fill="hold"/>
                                        <p:tgtEl>
                                          <p:spTgt spid="2827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2753"/>
                                        </p:tgtEl>
                                        <p:attrNameLst>
                                          <p:attrName>style.visibility</p:attrName>
                                        </p:attrNameLst>
                                      </p:cBhvr>
                                      <p:to>
                                        <p:strVal val="visible"/>
                                      </p:to>
                                    </p:set>
                                    <p:anim calcmode="lin" valueType="num">
                                      <p:cBhvr additive="base">
                                        <p:cTn id="13" dur="500" fill="hold"/>
                                        <p:tgtEl>
                                          <p:spTgt spid="282753"/>
                                        </p:tgtEl>
                                        <p:attrNameLst>
                                          <p:attrName>ppt_x</p:attrName>
                                        </p:attrNameLst>
                                      </p:cBhvr>
                                      <p:tavLst>
                                        <p:tav tm="0">
                                          <p:val>
                                            <p:strVal val="#ppt_x"/>
                                          </p:val>
                                        </p:tav>
                                        <p:tav tm="100000">
                                          <p:val>
                                            <p:strVal val="#ppt_x"/>
                                          </p:val>
                                        </p:tav>
                                      </p:tavLst>
                                    </p:anim>
                                    <p:anim calcmode="lin" valueType="num">
                                      <p:cBhvr additive="base">
                                        <p:cTn id="14" dur="500" fill="hold"/>
                                        <p:tgtEl>
                                          <p:spTgt spid="28275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282779"/>
                                        </p:tgtEl>
                                        <p:attrNameLst>
                                          <p:attrName>style.visibility</p:attrName>
                                        </p:attrNameLst>
                                      </p:cBhvr>
                                      <p:to>
                                        <p:strVal val="visible"/>
                                      </p:to>
                                    </p:set>
                                    <p:animEffect transition="in" filter="wipe(up)">
                                      <p:cBhvr>
                                        <p:cTn id="19" dur="500"/>
                                        <p:tgtEl>
                                          <p:spTgt spid="282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752" grpId="0" autoUpdateAnimBg="0"/>
      <p:bldP spid="282753"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ja-JP" altLang="en-US">
                <a:latin typeface="Times New Roman" panose="02020603050405020304" pitchFamily="18" charset="0"/>
              </a:rPr>
              <a:t>主項の選択</a:t>
            </a:r>
          </a:p>
        </p:txBody>
      </p:sp>
      <p:graphicFrame>
        <p:nvGraphicFramePr>
          <p:cNvPr id="283747" name="Group 99"/>
          <p:cNvGraphicFramePr>
            <a:graphicFrameLocks noGrp="1"/>
          </p:cNvGraphicFramePr>
          <p:nvPr/>
        </p:nvGraphicFramePr>
        <p:xfrm>
          <a:off x="685800" y="1676400"/>
          <a:ext cx="6019800" cy="3285744"/>
        </p:xfrm>
        <a:graphic>
          <a:graphicData uri="http://schemas.openxmlformats.org/drawingml/2006/table">
            <a:tbl>
              <a:tblPr/>
              <a:tblGrid>
                <a:gridCol w="2057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tblGrid>
              <a:tr h="6858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4,5,12,13: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4,6,12,14: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9,11,13,15: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12,13,14,15: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83752" name="Group 104"/>
          <p:cNvGrpSpPr>
            <a:grpSpLocks/>
          </p:cNvGrpSpPr>
          <p:nvPr/>
        </p:nvGrpSpPr>
        <p:grpSpPr bwMode="auto">
          <a:xfrm>
            <a:off x="3352800" y="2889250"/>
            <a:ext cx="1219200" cy="1035050"/>
            <a:chOff x="2112" y="1820"/>
            <a:chExt cx="768" cy="652"/>
          </a:xfrm>
        </p:grpSpPr>
        <p:sp>
          <p:nvSpPr>
            <p:cNvPr id="283748" name="Rectangle 100"/>
            <p:cNvSpPr>
              <a:spLocks noChangeArrowheads="1"/>
            </p:cNvSpPr>
            <p:nvPr/>
          </p:nvSpPr>
          <p:spPr bwMode="auto">
            <a:xfrm>
              <a:off x="2112" y="1820"/>
              <a:ext cx="3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a:t>
              </a:r>
            </a:p>
          </p:txBody>
        </p:sp>
        <p:sp>
          <p:nvSpPr>
            <p:cNvPr id="283749" name="Rectangle 101"/>
            <p:cNvSpPr>
              <a:spLocks noChangeArrowheads="1"/>
            </p:cNvSpPr>
            <p:nvPr/>
          </p:nvSpPr>
          <p:spPr bwMode="auto">
            <a:xfrm>
              <a:off x="2496" y="2146"/>
              <a:ext cx="3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solidFill>
                    <a:srgbClr val="FFFF00"/>
                  </a:solidFill>
                  <a:latin typeface="Times New Roman" panose="02020603050405020304" pitchFamily="18" charset="0"/>
                </a:rPr>
                <a:t>◎</a:t>
              </a:r>
            </a:p>
          </p:txBody>
        </p:sp>
      </p:grpSp>
      <p:grpSp>
        <p:nvGrpSpPr>
          <p:cNvPr id="283753" name="Group 105"/>
          <p:cNvGrpSpPr>
            <a:grpSpLocks/>
          </p:cNvGrpSpPr>
          <p:nvPr/>
        </p:nvGrpSpPr>
        <p:grpSpPr bwMode="auto">
          <a:xfrm>
            <a:off x="5791200" y="2889250"/>
            <a:ext cx="914400" cy="1035050"/>
            <a:chOff x="3648" y="1820"/>
            <a:chExt cx="576" cy="652"/>
          </a:xfrm>
        </p:grpSpPr>
        <p:sp>
          <p:nvSpPr>
            <p:cNvPr id="283750" name="Rectangle 102"/>
            <p:cNvSpPr>
              <a:spLocks noChangeArrowheads="1"/>
            </p:cNvSpPr>
            <p:nvPr/>
          </p:nvSpPr>
          <p:spPr bwMode="auto">
            <a:xfrm>
              <a:off x="3648" y="2146"/>
              <a:ext cx="57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283751" name="Rectangle 103"/>
            <p:cNvSpPr>
              <a:spLocks noChangeArrowheads="1"/>
            </p:cNvSpPr>
            <p:nvPr/>
          </p:nvSpPr>
          <p:spPr bwMode="auto">
            <a:xfrm>
              <a:off x="3648" y="1820"/>
              <a:ext cx="57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grpSp>
      <p:sp>
        <p:nvSpPr>
          <p:cNvPr id="283754" name="Text Box 106"/>
          <p:cNvSpPr txBox="1">
            <a:spLocks noChangeArrowheads="1"/>
          </p:cNvSpPr>
          <p:nvPr/>
        </p:nvSpPr>
        <p:spPr bwMode="auto">
          <a:xfrm>
            <a:off x="457200" y="5105400"/>
            <a:ext cx="3689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effectLst>
                  <a:outerShdw blurRad="38100" dist="38100" dir="2700000" algn="tl">
                    <a:srgbClr val="000000"/>
                  </a:outerShdw>
                </a:effectLst>
                <a:latin typeface="Times New Roman" panose="02020603050405020304" pitchFamily="18" charset="0"/>
              </a:rPr>
              <a:t>特異最小項・必須主項決定</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3752"/>
                                        </p:tgtEl>
                                        <p:attrNameLst>
                                          <p:attrName>style.visibility</p:attrName>
                                        </p:attrNameLst>
                                      </p:cBhvr>
                                      <p:to>
                                        <p:strVal val="visible"/>
                                      </p:to>
                                    </p:set>
                                    <p:animEffect transition="in" filter="checkerboard(across)">
                                      <p:cBhvr>
                                        <p:cTn id="7" dur="500"/>
                                        <p:tgtEl>
                                          <p:spTgt spid="2837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83753"/>
                                        </p:tgtEl>
                                        <p:attrNameLst>
                                          <p:attrName>style.visibility</p:attrName>
                                        </p:attrNameLst>
                                      </p:cBhvr>
                                      <p:to>
                                        <p:strVal val="visible"/>
                                      </p:to>
                                    </p:set>
                                    <p:animEffect transition="in" filter="checkerboard(across)">
                                      <p:cBhvr>
                                        <p:cTn id="12" dur="500"/>
                                        <p:tgtEl>
                                          <p:spTgt spid="283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ja-JP" altLang="en-US">
                <a:latin typeface="Times New Roman" panose="02020603050405020304" pitchFamily="18" charset="0"/>
              </a:rPr>
              <a:t>主項の選択</a:t>
            </a:r>
          </a:p>
        </p:txBody>
      </p:sp>
      <p:graphicFrame>
        <p:nvGraphicFramePr>
          <p:cNvPr id="284746" name="Group 74"/>
          <p:cNvGraphicFramePr>
            <a:graphicFrameLocks noGrp="1"/>
          </p:cNvGraphicFramePr>
          <p:nvPr/>
        </p:nvGraphicFramePr>
        <p:xfrm>
          <a:off x="685800" y="1676400"/>
          <a:ext cx="6019800" cy="3285744"/>
        </p:xfrm>
        <a:graphic>
          <a:graphicData uri="http://schemas.openxmlformats.org/drawingml/2006/table">
            <a:tbl>
              <a:tblPr/>
              <a:tblGrid>
                <a:gridCol w="2057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tblGrid>
              <a:tr h="6858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4,5,12,13: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4,6,12,14: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9,11,13,15: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12,13,14,15: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84756" name="Group 84"/>
          <p:cNvGrpSpPr>
            <a:grpSpLocks/>
          </p:cNvGrpSpPr>
          <p:nvPr/>
        </p:nvGrpSpPr>
        <p:grpSpPr bwMode="auto">
          <a:xfrm>
            <a:off x="2743200" y="4441825"/>
            <a:ext cx="3048000" cy="517525"/>
            <a:chOff x="1728" y="2798"/>
            <a:chExt cx="1920" cy="326"/>
          </a:xfrm>
        </p:grpSpPr>
        <p:sp>
          <p:nvSpPr>
            <p:cNvPr id="284747" name="Rectangle 75"/>
            <p:cNvSpPr>
              <a:spLocks noChangeArrowheads="1"/>
            </p:cNvSpPr>
            <p:nvPr/>
          </p:nvSpPr>
          <p:spPr bwMode="auto">
            <a:xfrm>
              <a:off x="2112" y="2798"/>
              <a:ext cx="3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284748" name="Rectangle 76"/>
            <p:cNvSpPr>
              <a:spLocks noChangeArrowheads="1"/>
            </p:cNvSpPr>
            <p:nvPr/>
          </p:nvSpPr>
          <p:spPr bwMode="auto">
            <a:xfrm>
              <a:off x="3264" y="2798"/>
              <a:ext cx="3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284749" name="Rectangle 77"/>
            <p:cNvSpPr>
              <a:spLocks noChangeArrowheads="1"/>
            </p:cNvSpPr>
            <p:nvPr/>
          </p:nvSpPr>
          <p:spPr bwMode="auto">
            <a:xfrm>
              <a:off x="2880" y="2798"/>
              <a:ext cx="3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284750" name="Rectangle 78"/>
            <p:cNvSpPr>
              <a:spLocks noChangeArrowheads="1"/>
            </p:cNvSpPr>
            <p:nvPr/>
          </p:nvSpPr>
          <p:spPr bwMode="auto">
            <a:xfrm>
              <a:off x="2496" y="2798"/>
              <a:ext cx="3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284751" name="Rectangle 79"/>
            <p:cNvSpPr>
              <a:spLocks noChangeArrowheads="1"/>
            </p:cNvSpPr>
            <p:nvPr/>
          </p:nvSpPr>
          <p:spPr bwMode="auto">
            <a:xfrm>
              <a:off x="1728" y="2798"/>
              <a:ext cx="3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grpSp>
      <p:sp>
        <p:nvSpPr>
          <p:cNvPr id="284752" name="Text Box 80"/>
          <p:cNvSpPr txBox="1">
            <a:spLocks noChangeArrowheads="1"/>
          </p:cNvSpPr>
          <p:nvPr/>
        </p:nvSpPr>
        <p:spPr bwMode="auto">
          <a:xfrm>
            <a:off x="838200" y="5726113"/>
            <a:ext cx="3606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effectLst>
                  <a:outerShdw blurRad="38100" dist="38100" dir="2700000" algn="tl">
                    <a:srgbClr val="000000"/>
                  </a:outerShdw>
                </a:effectLst>
                <a:latin typeface="Times New Roman" panose="02020603050405020304" pitchFamily="18" charset="0"/>
              </a:rPr>
              <a:t>最小積和形は </a:t>
            </a:r>
            <a:r>
              <a:rPr lang="en-US" altLang="ja-JP" sz="3200" i="1">
                <a:effectLst>
                  <a:outerShdw blurRad="38100" dist="38100" dir="2700000" algn="tl">
                    <a:srgbClr val="000000"/>
                  </a:outerShdw>
                </a:effectLst>
                <a:latin typeface="Times New Roman" panose="02020603050405020304" pitchFamily="18" charset="0"/>
              </a:rPr>
              <a:t>q</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p>
        </p:txBody>
      </p:sp>
      <p:sp>
        <p:nvSpPr>
          <p:cNvPr id="284757" name="Text Box 85"/>
          <p:cNvSpPr txBox="1">
            <a:spLocks noChangeArrowheads="1"/>
          </p:cNvSpPr>
          <p:nvPr/>
        </p:nvSpPr>
        <p:spPr bwMode="auto">
          <a:xfrm>
            <a:off x="457200" y="5105400"/>
            <a:ext cx="4638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effectLst>
                  <a:outerShdw blurRad="38100" dist="38100" dir="2700000" algn="tl">
                    <a:srgbClr val="000000"/>
                  </a:outerShdw>
                </a:effectLst>
                <a:latin typeface="Times New Roman" panose="02020603050405020304" pitchFamily="18" charset="0"/>
              </a:rPr>
              <a:t>必須主項がカバーする最小項決定</a:t>
            </a:r>
          </a:p>
        </p:txBody>
      </p:sp>
      <p:graphicFrame>
        <p:nvGraphicFramePr>
          <p:cNvPr id="284758" name="Object 86"/>
          <p:cNvGraphicFramePr>
            <a:graphicFrameLocks noChangeAspect="1"/>
          </p:cNvGraphicFramePr>
          <p:nvPr/>
        </p:nvGraphicFramePr>
        <p:xfrm>
          <a:off x="4419600" y="5638800"/>
          <a:ext cx="2246313" cy="647700"/>
        </p:xfrm>
        <a:graphic>
          <a:graphicData uri="http://schemas.openxmlformats.org/presentationml/2006/ole">
            <mc:AlternateContent xmlns:mc="http://schemas.openxmlformats.org/markup-compatibility/2006">
              <mc:Choice xmlns:v="urn:schemas-microsoft-com:vml" Requires="v">
                <p:oleObj spid="_x0000_s9219" name="数式" r:id="rId4" imgW="990000" imgH="279720" progId="Equation.3">
                  <p:embed/>
                </p:oleObj>
              </mc:Choice>
              <mc:Fallback>
                <p:oleObj name="数式" r:id="rId4" imgW="990000" imgH="279720" progId="Equation.3">
                  <p:embed/>
                  <p:pic>
                    <p:nvPicPr>
                      <p:cNvPr id="0" name="Picture 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5638800"/>
                        <a:ext cx="2246313"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4756"/>
                                        </p:tgtEl>
                                        <p:attrNameLst>
                                          <p:attrName>style.visibility</p:attrName>
                                        </p:attrNameLst>
                                      </p:cBhvr>
                                      <p:to>
                                        <p:strVal val="visible"/>
                                      </p:to>
                                    </p:set>
                                    <p:animEffect transition="in" filter="checkerboard(across)">
                                      <p:cBhvr>
                                        <p:cTn id="7" dur="500"/>
                                        <p:tgtEl>
                                          <p:spTgt spid="2847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84752"/>
                                        </p:tgtEl>
                                        <p:attrNameLst>
                                          <p:attrName>style.visibility</p:attrName>
                                        </p:attrNameLst>
                                      </p:cBhvr>
                                      <p:to>
                                        <p:strVal val="visible"/>
                                      </p:to>
                                    </p:set>
                                    <p:anim calcmode="lin" valueType="num">
                                      <p:cBhvr additive="base">
                                        <p:cTn id="12" dur="500" fill="hold"/>
                                        <p:tgtEl>
                                          <p:spTgt spid="284752"/>
                                        </p:tgtEl>
                                        <p:attrNameLst>
                                          <p:attrName>ppt_x</p:attrName>
                                        </p:attrNameLst>
                                      </p:cBhvr>
                                      <p:tavLst>
                                        <p:tav tm="0">
                                          <p:val>
                                            <p:strVal val="#ppt_x"/>
                                          </p:val>
                                        </p:tav>
                                        <p:tav tm="100000">
                                          <p:val>
                                            <p:strVal val="#ppt_x"/>
                                          </p:val>
                                        </p:tav>
                                      </p:tavLst>
                                    </p:anim>
                                    <p:anim calcmode="lin" valueType="num">
                                      <p:cBhvr additive="base">
                                        <p:cTn id="13" dur="500" fill="hold"/>
                                        <p:tgtEl>
                                          <p:spTgt spid="28475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84758"/>
                                        </p:tgtEl>
                                        <p:attrNameLst>
                                          <p:attrName>style.visibility</p:attrName>
                                        </p:attrNameLst>
                                      </p:cBhvr>
                                      <p:to>
                                        <p:strVal val="visible"/>
                                      </p:to>
                                    </p:set>
                                    <p:anim calcmode="lin" valueType="num">
                                      <p:cBhvr additive="base">
                                        <p:cTn id="18" dur="500" fill="hold"/>
                                        <p:tgtEl>
                                          <p:spTgt spid="284758"/>
                                        </p:tgtEl>
                                        <p:attrNameLst>
                                          <p:attrName>ppt_x</p:attrName>
                                        </p:attrNameLst>
                                      </p:cBhvr>
                                      <p:tavLst>
                                        <p:tav tm="0">
                                          <p:val>
                                            <p:strVal val="#ppt_x"/>
                                          </p:val>
                                        </p:tav>
                                        <p:tav tm="100000">
                                          <p:val>
                                            <p:strVal val="#ppt_x"/>
                                          </p:val>
                                        </p:tav>
                                      </p:tavLst>
                                    </p:anim>
                                    <p:anim calcmode="lin" valueType="num">
                                      <p:cBhvr additive="base">
                                        <p:cTn id="19" dur="500" fill="hold"/>
                                        <p:tgtEl>
                                          <p:spTgt spid="2847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752"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ja-JP" altLang="en-US" sz="4000">
                <a:latin typeface="Times New Roman" panose="02020603050405020304" pitchFamily="18" charset="0"/>
              </a:rPr>
              <a:t>演習問題</a:t>
            </a:r>
            <a:r>
              <a:rPr lang="en-US" altLang="ja-JP" sz="4000">
                <a:latin typeface="Times New Roman" panose="02020603050405020304" pitchFamily="18" charset="0"/>
              </a:rPr>
              <a:t>: </a:t>
            </a:r>
            <a:r>
              <a:rPr lang="ja-JP" altLang="en-US" sz="4000">
                <a:latin typeface="Times New Roman" panose="02020603050405020304" pitchFamily="18" charset="0"/>
              </a:rPr>
              <a:t>表の縮小による最小化</a:t>
            </a:r>
          </a:p>
        </p:txBody>
      </p:sp>
      <p:sp>
        <p:nvSpPr>
          <p:cNvPr id="342019" name="Rectangle 3"/>
          <p:cNvSpPr>
            <a:spLocks noGrp="1" noChangeArrowheads="1"/>
          </p:cNvSpPr>
          <p:nvPr>
            <p:ph type="body" idx="1"/>
          </p:nvPr>
        </p:nvSpPr>
        <p:spPr>
          <a:xfrm>
            <a:off x="1066800" y="1447800"/>
            <a:ext cx="7543800" cy="762000"/>
          </a:xfrm>
        </p:spPr>
        <p:txBody>
          <a:bodyPr/>
          <a:lstStyle/>
          <a:p>
            <a:r>
              <a:rPr lang="ja-JP" altLang="en-US">
                <a:latin typeface="Times New Roman" panose="02020603050405020304" pitchFamily="18" charset="0"/>
              </a:rPr>
              <a:t>次の真理値表の最小積和形を求めよ</a:t>
            </a:r>
          </a:p>
        </p:txBody>
      </p:sp>
      <p:graphicFrame>
        <p:nvGraphicFramePr>
          <p:cNvPr id="342085" name="Group 69"/>
          <p:cNvGraphicFramePr>
            <a:graphicFrameLocks noGrp="1"/>
          </p:cNvGraphicFramePr>
          <p:nvPr/>
        </p:nvGraphicFramePr>
        <p:xfrm>
          <a:off x="1295400" y="2057400"/>
          <a:ext cx="3276600" cy="4663440"/>
        </p:xfrm>
        <a:graphic>
          <a:graphicData uri="http://schemas.openxmlformats.org/drawingml/2006/table">
            <a:tbl>
              <a:tblPr/>
              <a:tblGrid>
                <a:gridCol w="2243138">
                  <a:extLst>
                    <a:ext uri="{9D8B030D-6E8A-4147-A177-3AD203B41FA5}">
                      <a16:colId xmlns:a16="http://schemas.microsoft.com/office/drawing/2014/main" val="20000"/>
                    </a:ext>
                  </a:extLst>
                </a:gridCol>
                <a:gridCol w="1033462">
                  <a:extLst>
                    <a:ext uri="{9D8B030D-6E8A-4147-A177-3AD203B41FA5}">
                      <a16:colId xmlns:a16="http://schemas.microsoft.com/office/drawing/2014/main" val="20001"/>
                    </a:ext>
                  </a:extLst>
                </a:gridCol>
              </a:tblGrid>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  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3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342084" name="Group 68"/>
          <p:cNvGraphicFramePr>
            <a:graphicFrameLocks noGrp="1"/>
          </p:cNvGraphicFramePr>
          <p:nvPr/>
        </p:nvGraphicFramePr>
        <p:xfrm>
          <a:off x="4724400" y="2057400"/>
          <a:ext cx="3276600" cy="4663440"/>
        </p:xfrm>
        <a:graphic>
          <a:graphicData uri="http://schemas.openxmlformats.org/drawingml/2006/table">
            <a:tbl>
              <a:tblPr/>
              <a:tblGrid>
                <a:gridCol w="2243138">
                  <a:extLst>
                    <a:ext uri="{9D8B030D-6E8A-4147-A177-3AD203B41FA5}">
                      <a16:colId xmlns:a16="http://schemas.microsoft.com/office/drawing/2014/main" val="20000"/>
                    </a:ext>
                  </a:extLst>
                </a:gridCol>
                <a:gridCol w="1033462">
                  <a:extLst>
                    <a:ext uri="{9D8B030D-6E8A-4147-A177-3AD203B41FA5}">
                      <a16:colId xmlns:a16="http://schemas.microsoft.com/office/drawing/2014/main" val="20001"/>
                    </a:ext>
                  </a:extLst>
                </a:gridCol>
              </a:tblGrid>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  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3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5698" name="Group 2"/>
          <p:cNvGraphicFramePr>
            <a:graphicFrameLocks noGrp="1"/>
          </p:cNvGraphicFramePr>
          <p:nvPr/>
        </p:nvGraphicFramePr>
        <p:xfrm>
          <a:off x="381000" y="3200400"/>
          <a:ext cx="4038600" cy="3413760"/>
        </p:xfrm>
        <a:graphic>
          <a:graphicData uri="http://schemas.openxmlformats.org/drawingml/2006/table">
            <a:tbl>
              <a:tblPr/>
              <a:tblGrid>
                <a:gridCol w="722313">
                  <a:extLst>
                    <a:ext uri="{9D8B030D-6E8A-4147-A177-3AD203B41FA5}">
                      <a16:colId xmlns:a16="http://schemas.microsoft.com/office/drawing/2014/main" val="20000"/>
                    </a:ext>
                  </a:extLst>
                </a:gridCol>
                <a:gridCol w="1373187">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tblGrid>
              <a:tr h="2952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 D 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5275">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52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52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52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527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52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285732" name="Group 36"/>
          <p:cNvGraphicFramePr>
            <a:graphicFrameLocks noGrp="1"/>
          </p:cNvGraphicFramePr>
          <p:nvPr/>
        </p:nvGraphicFramePr>
        <p:xfrm>
          <a:off x="4495800" y="3200400"/>
          <a:ext cx="4038600" cy="3413760"/>
        </p:xfrm>
        <a:graphic>
          <a:graphicData uri="http://schemas.openxmlformats.org/drawingml/2006/table">
            <a:tbl>
              <a:tblPr/>
              <a:tblGrid>
                <a:gridCol w="722313">
                  <a:extLst>
                    <a:ext uri="{9D8B030D-6E8A-4147-A177-3AD203B41FA5}">
                      <a16:colId xmlns:a16="http://schemas.microsoft.com/office/drawing/2014/main" val="20000"/>
                    </a:ext>
                  </a:extLst>
                </a:gridCol>
                <a:gridCol w="1373187">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tblGrid>
              <a:tr h="295275">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52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52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5275">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52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52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52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285765" name="Group 69"/>
          <p:cNvGraphicFramePr>
            <a:graphicFrameLocks noGrp="1"/>
          </p:cNvGraphicFramePr>
          <p:nvPr/>
        </p:nvGraphicFramePr>
        <p:xfrm>
          <a:off x="914400" y="457200"/>
          <a:ext cx="3505200" cy="2633472"/>
        </p:xfrm>
        <a:graphic>
          <a:graphicData uri="http://schemas.openxmlformats.org/drawingml/2006/table">
            <a:tbl>
              <a:tblPr/>
              <a:tblGrid>
                <a:gridCol w="701675">
                  <a:extLst>
                    <a:ext uri="{9D8B030D-6E8A-4147-A177-3AD203B41FA5}">
                      <a16:colId xmlns:a16="http://schemas.microsoft.com/office/drawing/2014/main" val="20000"/>
                    </a:ext>
                  </a:extLst>
                </a:gridCol>
                <a:gridCol w="701675">
                  <a:extLst>
                    <a:ext uri="{9D8B030D-6E8A-4147-A177-3AD203B41FA5}">
                      <a16:colId xmlns:a16="http://schemas.microsoft.com/office/drawing/2014/main" val="20001"/>
                    </a:ext>
                  </a:extLst>
                </a:gridCol>
                <a:gridCol w="698500">
                  <a:extLst>
                    <a:ext uri="{9D8B030D-6E8A-4147-A177-3AD203B41FA5}">
                      <a16:colId xmlns:a16="http://schemas.microsoft.com/office/drawing/2014/main" val="20002"/>
                    </a:ext>
                  </a:extLst>
                </a:gridCol>
                <a:gridCol w="701675">
                  <a:extLst>
                    <a:ext uri="{9D8B030D-6E8A-4147-A177-3AD203B41FA5}">
                      <a16:colId xmlns:a16="http://schemas.microsoft.com/office/drawing/2014/main" val="20003"/>
                    </a:ext>
                  </a:extLst>
                </a:gridCol>
                <a:gridCol w="701675">
                  <a:extLst>
                    <a:ext uri="{9D8B030D-6E8A-4147-A177-3AD203B41FA5}">
                      <a16:colId xmlns:a16="http://schemas.microsoft.com/office/drawing/2014/main" val="20004"/>
                    </a:ext>
                  </a:extLst>
                </a:gridCol>
              </a:tblGrid>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 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94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5803" name="Text Box 107"/>
          <p:cNvSpPr txBox="1">
            <a:spLocks noChangeArrowheads="1"/>
          </p:cNvSpPr>
          <p:nvPr/>
        </p:nvSpPr>
        <p:spPr bwMode="auto">
          <a:xfrm>
            <a:off x="2514600" y="12700"/>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0</a:t>
            </a:r>
          </a:p>
        </p:txBody>
      </p:sp>
      <p:sp>
        <p:nvSpPr>
          <p:cNvPr id="285804" name="Text Box 108"/>
          <p:cNvSpPr txBox="1">
            <a:spLocks noChangeArrowheads="1"/>
          </p:cNvSpPr>
          <p:nvPr/>
        </p:nvSpPr>
        <p:spPr bwMode="auto">
          <a:xfrm>
            <a:off x="533400" y="9525"/>
            <a:ext cx="401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E</a:t>
            </a:r>
          </a:p>
        </p:txBody>
      </p:sp>
      <p:graphicFrame>
        <p:nvGraphicFramePr>
          <p:cNvPr id="285805" name="Group 109"/>
          <p:cNvGraphicFramePr>
            <a:graphicFrameLocks noGrp="1"/>
          </p:cNvGraphicFramePr>
          <p:nvPr/>
        </p:nvGraphicFramePr>
        <p:xfrm>
          <a:off x="4495800" y="457200"/>
          <a:ext cx="3505200" cy="2633472"/>
        </p:xfrm>
        <a:graphic>
          <a:graphicData uri="http://schemas.openxmlformats.org/drawingml/2006/table">
            <a:tbl>
              <a:tblPr/>
              <a:tblGrid>
                <a:gridCol w="701675">
                  <a:extLst>
                    <a:ext uri="{9D8B030D-6E8A-4147-A177-3AD203B41FA5}">
                      <a16:colId xmlns:a16="http://schemas.microsoft.com/office/drawing/2014/main" val="20000"/>
                    </a:ext>
                  </a:extLst>
                </a:gridCol>
                <a:gridCol w="701675">
                  <a:extLst>
                    <a:ext uri="{9D8B030D-6E8A-4147-A177-3AD203B41FA5}">
                      <a16:colId xmlns:a16="http://schemas.microsoft.com/office/drawing/2014/main" val="20001"/>
                    </a:ext>
                  </a:extLst>
                </a:gridCol>
                <a:gridCol w="698500">
                  <a:extLst>
                    <a:ext uri="{9D8B030D-6E8A-4147-A177-3AD203B41FA5}">
                      <a16:colId xmlns:a16="http://schemas.microsoft.com/office/drawing/2014/main" val="20002"/>
                    </a:ext>
                  </a:extLst>
                </a:gridCol>
                <a:gridCol w="701675">
                  <a:extLst>
                    <a:ext uri="{9D8B030D-6E8A-4147-A177-3AD203B41FA5}">
                      <a16:colId xmlns:a16="http://schemas.microsoft.com/office/drawing/2014/main" val="20003"/>
                    </a:ext>
                  </a:extLst>
                </a:gridCol>
                <a:gridCol w="701675">
                  <a:extLst>
                    <a:ext uri="{9D8B030D-6E8A-4147-A177-3AD203B41FA5}">
                      <a16:colId xmlns:a16="http://schemas.microsoft.com/office/drawing/2014/main" val="20004"/>
                    </a:ext>
                  </a:extLst>
                </a:gridCol>
              </a:tblGrid>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 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5843" name="Text Box 147"/>
          <p:cNvSpPr txBox="1">
            <a:spLocks noChangeArrowheads="1"/>
          </p:cNvSpPr>
          <p:nvPr/>
        </p:nvSpPr>
        <p:spPr bwMode="auto">
          <a:xfrm>
            <a:off x="6096000" y="12700"/>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5698"/>
                                        </p:tgtEl>
                                        <p:attrNameLst>
                                          <p:attrName>style.visibility</p:attrName>
                                        </p:attrNameLst>
                                      </p:cBhvr>
                                      <p:to>
                                        <p:strVal val="visible"/>
                                      </p:to>
                                    </p:set>
                                    <p:animEffect transition="in" filter="checkerboard(across)">
                                      <p:cBhvr>
                                        <p:cTn id="7" dur="500"/>
                                        <p:tgtEl>
                                          <p:spTgt spid="285698"/>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285732"/>
                                        </p:tgtEl>
                                        <p:attrNameLst>
                                          <p:attrName>style.visibility</p:attrName>
                                        </p:attrNameLst>
                                      </p:cBhvr>
                                      <p:to>
                                        <p:strVal val="visible"/>
                                      </p:to>
                                    </p:set>
                                    <p:animEffect transition="in" filter="checkerboard(across)">
                                      <p:cBhvr>
                                        <p:cTn id="11" dur="500"/>
                                        <p:tgtEl>
                                          <p:spTgt spid="285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3346" name="Group 2"/>
          <p:cNvGraphicFramePr>
            <a:graphicFrameLocks noGrp="1"/>
          </p:cNvGraphicFramePr>
          <p:nvPr/>
        </p:nvGraphicFramePr>
        <p:xfrm>
          <a:off x="914400" y="40386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13384" name="Line 40"/>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313385" name="Group 41"/>
          <p:cNvGraphicFramePr>
            <a:graphicFrameLocks noGrp="1"/>
          </p:cNvGraphicFramePr>
          <p:nvPr/>
        </p:nvGraphicFramePr>
        <p:xfrm>
          <a:off x="533400" y="304800"/>
          <a:ext cx="6858000" cy="3596640"/>
        </p:xfrm>
        <a:graphic>
          <a:graphicData uri="http://schemas.openxmlformats.org/drawingml/2006/table">
            <a:tbl>
              <a:tblPr/>
              <a:tblGrid>
                <a:gridCol w="12192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81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8613">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13430" name="Text Box 86"/>
          <p:cNvSpPr txBox="1">
            <a:spLocks noChangeArrowheads="1"/>
          </p:cNvSpPr>
          <p:nvPr/>
        </p:nvSpPr>
        <p:spPr bwMode="auto">
          <a:xfrm>
            <a:off x="4937125" y="4235450"/>
            <a:ext cx="3132138"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最小項を</a:t>
            </a:r>
          </a:p>
          <a:p>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の少ない順に並べ</a:t>
            </a:r>
          </a:p>
          <a:p>
            <a:r>
              <a:rPr lang="ja-JP" altLang="en-US">
                <a:effectLst>
                  <a:outerShdw blurRad="38100" dist="38100" dir="2700000" algn="tl">
                    <a:srgbClr val="000000"/>
                  </a:outerShdw>
                </a:effectLst>
                <a:latin typeface="Times New Roman" panose="02020603050405020304" pitchFamily="18" charset="0"/>
              </a:rPr>
              <a:t>グループ分けする</a:t>
            </a:r>
          </a:p>
        </p:txBody>
      </p:sp>
      <p:grpSp>
        <p:nvGrpSpPr>
          <p:cNvPr id="313431" name="Group 87"/>
          <p:cNvGrpSpPr>
            <a:grpSpLocks/>
          </p:cNvGrpSpPr>
          <p:nvPr/>
        </p:nvGrpSpPr>
        <p:grpSpPr bwMode="auto">
          <a:xfrm>
            <a:off x="1646238" y="700088"/>
            <a:ext cx="4754562" cy="4414837"/>
            <a:chOff x="1037" y="441"/>
            <a:chExt cx="2995" cy="2781"/>
          </a:xfrm>
        </p:grpSpPr>
        <p:sp>
          <p:nvSpPr>
            <p:cNvPr id="313432" name="Rectangle 88"/>
            <p:cNvSpPr>
              <a:spLocks noChangeArrowheads="1"/>
            </p:cNvSpPr>
            <p:nvPr/>
          </p:nvSpPr>
          <p:spPr bwMode="auto">
            <a:xfrm>
              <a:off x="1104" y="441"/>
              <a:ext cx="144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  0</a:t>
              </a:r>
            </a:p>
          </p:txBody>
        </p:sp>
        <p:sp>
          <p:nvSpPr>
            <p:cNvPr id="313433" name="Rectangle 89"/>
            <p:cNvSpPr>
              <a:spLocks noChangeArrowheads="1"/>
            </p:cNvSpPr>
            <p:nvPr/>
          </p:nvSpPr>
          <p:spPr bwMode="auto">
            <a:xfrm>
              <a:off x="2544" y="441"/>
              <a:ext cx="148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0     0     0     0</a:t>
              </a:r>
            </a:p>
          </p:txBody>
        </p:sp>
        <p:sp>
          <p:nvSpPr>
            <p:cNvPr id="313434" name="Rectangle 90"/>
            <p:cNvSpPr>
              <a:spLocks noChangeArrowheads="1"/>
            </p:cNvSpPr>
            <p:nvPr/>
          </p:nvSpPr>
          <p:spPr bwMode="auto">
            <a:xfrm>
              <a:off x="1037" y="2896"/>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p>
          </p:txBody>
        </p:sp>
      </p:grpSp>
      <p:grpSp>
        <p:nvGrpSpPr>
          <p:cNvPr id="313435" name="Group 91"/>
          <p:cNvGrpSpPr>
            <a:grpSpLocks/>
          </p:cNvGrpSpPr>
          <p:nvPr/>
        </p:nvGrpSpPr>
        <p:grpSpPr bwMode="auto">
          <a:xfrm>
            <a:off x="1752600" y="1155700"/>
            <a:ext cx="4648200" cy="3959225"/>
            <a:chOff x="1104" y="728"/>
            <a:chExt cx="2928" cy="2494"/>
          </a:xfrm>
        </p:grpSpPr>
        <p:sp>
          <p:nvSpPr>
            <p:cNvPr id="313436" name="Rectangle 92"/>
            <p:cNvSpPr>
              <a:spLocks noChangeArrowheads="1"/>
            </p:cNvSpPr>
            <p:nvPr/>
          </p:nvSpPr>
          <p:spPr bwMode="auto">
            <a:xfrm>
              <a:off x="1104" y="728"/>
              <a:ext cx="144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  4 = 2</a:t>
              </a:r>
              <a:r>
                <a:rPr lang="en-US" altLang="ja-JP" sz="2000" baseline="30000">
                  <a:latin typeface="Times New Roman" panose="02020603050405020304" pitchFamily="18" charset="0"/>
                </a:rPr>
                <a:t>2</a:t>
              </a:r>
            </a:p>
          </p:txBody>
        </p:sp>
        <p:sp>
          <p:nvSpPr>
            <p:cNvPr id="313437" name="Rectangle 93"/>
            <p:cNvSpPr>
              <a:spLocks noChangeArrowheads="1"/>
            </p:cNvSpPr>
            <p:nvPr/>
          </p:nvSpPr>
          <p:spPr bwMode="auto">
            <a:xfrm>
              <a:off x="2544" y="728"/>
              <a:ext cx="148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0     1     0     0</a:t>
              </a:r>
            </a:p>
          </p:txBody>
        </p:sp>
        <p:sp>
          <p:nvSpPr>
            <p:cNvPr id="313438" name="Rectangle 94"/>
            <p:cNvSpPr>
              <a:spLocks noChangeArrowheads="1"/>
            </p:cNvSpPr>
            <p:nvPr/>
          </p:nvSpPr>
          <p:spPr bwMode="auto">
            <a:xfrm>
              <a:off x="1497" y="2896"/>
              <a:ext cx="4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4</a:t>
              </a:r>
            </a:p>
          </p:txBody>
        </p:sp>
      </p:grpSp>
      <p:grpSp>
        <p:nvGrpSpPr>
          <p:cNvPr id="313439" name="Group 95"/>
          <p:cNvGrpSpPr>
            <a:grpSpLocks/>
          </p:cNvGrpSpPr>
          <p:nvPr/>
        </p:nvGrpSpPr>
        <p:grpSpPr bwMode="auto">
          <a:xfrm>
            <a:off x="1752600" y="1611313"/>
            <a:ext cx="4648200" cy="4021137"/>
            <a:chOff x="1104" y="1015"/>
            <a:chExt cx="2928" cy="2533"/>
          </a:xfrm>
        </p:grpSpPr>
        <p:sp>
          <p:nvSpPr>
            <p:cNvPr id="313440" name="Rectangle 96"/>
            <p:cNvSpPr>
              <a:spLocks noChangeArrowheads="1"/>
            </p:cNvSpPr>
            <p:nvPr/>
          </p:nvSpPr>
          <p:spPr bwMode="auto">
            <a:xfrm>
              <a:off x="1104" y="1015"/>
              <a:ext cx="144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  5 = 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313441" name="Rectangle 97"/>
            <p:cNvSpPr>
              <a:spLocks noChangeArrowheads="1"/>
            </p:cNvSpPr>
            <p:nvPr/>
          </p:nvSpPr>
          <p:spPr bwMode="auto">
            <a:xfrm>
              <a:off x="2544" y="1015"/>
              <a:ext cx="148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0     1     0     1</a:t>
              </a:r>
            </a:p>
          </p:txBody>
        </p:sp>
        <p:sp>
          <p:nvSpPr>
            <p:cNvPr id="313442" name="Rectangle 98"/>
            <p:cNvSpPr>
              <a:spLocks noChangeArrowheads="1"/>
            </p:cNvSpPr>
            <p:nvPr/>
          </p:nvSpPr>
          <p:spPr bwMode="auto">
            <a:xfrm>
              <a:off x="1497" y="3222"/>
              <a:ext cx="4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5</a:t>
              </a:r>
            </a:p>
          </p:txBody>
        </p:sp>
      </p:grpSp>
      <p:grpSp>
        <p:nvGrpSpPr>
          <p:cNvPr id="313443" name="Group 99"/>
          <p:cNvGrpSpPr>
            <a:grpSpLocks/>
          </p:cNvGrpSpPr>
          <p:nvPr/>
        </p:nvGrpSpPr>
        <p:grpSpPr bwMode="auto">
          <a:xfrm>
            <a:off x="1752600" y="2066925"/>
            <a:ext cx="4648200" cy="4600575"/>
            <a:chOff x="1104" y="1302"/>
            <a:chExt cx="2928" cy="2898"/>
          </a:xfrm>
        </p:grpSpPr>
        <p:sp>
          <p:nvSpPr>
            <p:cNvPr id="313444" name="Rectangle 100"/>
            <p:cNvSpPr>
              <a:spLocks noChangeArrowheads="1"/>
            </p:cNvSpPr>
            <p:nvPr/>
          </p:nvSpPr>
          <p:spPr bwMode="auto">
            <a:xfrm>
              <a:off x="1104" y="1302"/>
              <a:ext cx="144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10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p>
          </p:txBody>
        </p:sp>
        <p:sp>
          <p:nvSpPr>
            <p:cNvPr id="313445" name="Rectangle 101"/>
            <p:cNvSpPr>
              <a:spLocks noChangeArrowheads="1"/>
            </p:cNvSpPr>
            <p:nvPr/>
          </p:nvSpPr>
          <p:spPr bwMode="auto">
            <a:xfrm>
              <a:off x="2544" y="1302"/>
              <a:ext cx="148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1     0     1     0</a:t>
              </a:r>
            </a:p>
          </p:txBody>
        </p:sp>
        <p:sp>
          <p:nvSpPr>
            <p:cNvPr id="313446" name="Rectangle 102"/>
            <p:cNvSpPr>
              <a:spLocks noChangeArrowheads="1"/>
            </p:cNvSpPr>
            <p:nvPr/>
          </p:nvSpPr>
          <p:spPr bwMode="auto">
            <a:xfrm>
              <a:off x="2419" y="3874"/>
              <a:ext cx="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10</a:t>
              </a:r>
            </a:p>
          </p:txBody>
        </p:sp>
      </p:grpSp>
      <p:grpSp>
        <p:nvGrpSpPr>
          <p:cNvPr id="313447" name="Group 103"/>
          <p:cNvGrpSpPr>
            <a:grpSpLocks/>
          </p:cNvGrpSpPr>
          <p:nvPr/>
        </p:nvGrpSpPr>
        <p:grpSpPr bwMode="auto">
          <a:xfrm>
            <a:off x="1752600" y="2522538"/>
            <a:ext cx="4648200" cy="3627437"/>
            <a:chOff x="1104" y="1589"/>
            <a:chExt cx="2928" cy="2285"/>
          </a:xfrm>
        </p:grpSpPr>
        <p:sp>
          <p:nvSpPr>
            <p:cNvPr id="313448" name="Rectangle 104"/>
            <p:cNvSpPr>
              <a:spLocks noChangeArrowheads="1"/>
            </p:cNvSpPr>
            <p:nvPr/>
          </p:nvSpPr>
          <p:spPr bwMode="auto">
            <a:xfrm>
              <a:off x="1104" y="1589"/>
              <a:ext cx="144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11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313449" name="Rectangle 105"/>
            <p:cNvSpPr>
              <a:spLocks noChangeArrowheads="1"/>
            </p:cNvSpPr>
            <p:nvPr/>
          </p:nvSpPr>
          <p:spPr bwMode="auto">
            <a:xfrm>
              <a:off x="2544" y="1589"/>
              <a:ext cx="148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1     0     1     1</a:t>
              </a:r>
            </a:p>
          </p:txBody>
        </p:sp>
        <p:sp>
          <p:nvSpPr>
            <p:cNvPr id="313450" name="Rectangle 106"/>
            <p:cNvSpPr>
              <a:spLocks noChangeArrowheads="1"/>
            </p:cNvSpPr>
            <p:nvPr/>
          </p:nvSpPr>
          <p:spPr bwMode="auto">
            <a:xfrm>
              <a:off x="2419" y="3548"/>
              <a:ext cx="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11</a:t>
              </a:r>
            </a:p>
          </p:txBody>
        </p:sp>
      </p:grpSp>
      <p:grpSp>
        <p:nvGrpSpPr>
          <p:cNvPr id="313451" name="Group 107"/>
          <p:cNvGrpSpPr>
            <a:grpSpLocks/>
          </p:cNvGrpSpPr>
          <p:nvPr/>
        </p:nvGrpSpPr>
        <p:grpSpPr bwMode="auto">
          <a:xfrm>
            <a:off x="1752600" y="2978150"/>
            <a:ext cx="4648200" cy="2654300"/>
            <a:chOff x="1104" y="1876"/>
            <a:chExt cx="2928" cy="1672"/>
          </a:xfrm>
        </p:grpSpPr>
        <p:sp>
          <p:nvSpPr>
            <p:cNvPr id="313452" name="Rectangle 108"/>
            <p:cNvSpPr>
              <a:spLocks noChangeArrowheads="1"/>
            </p:cNvSpPr>
            <p:nvPr/>
          </p:nvSpPr>
          <p:spPr bwMode="auto">
            <a:xfrm>
              <a:off x="1104" y="1876"/>
              <a:ext cx="144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13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313453" name="Rectangle 109"/>
            <p:cNvSpPr>
              <a:spLocks noChangeArrowheads="1"/>
            </p:cNvSpPr>
            <p:nvPr/>
          </p:nvSpPr>
          <p:spPr bwMode="auto">
            <a:xfrm>
              <a:off x="2544" y="1876"/>
              <a:ext cx="148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1     1     0     1</a:t>
              </a:r>
            </a:p>
          </p:txBody>
        </p:sp>
        <p:sp>
          <p:nvSpPr>
            <p:cNvPr id="313454" name="Rectangle 110"/>
            <p:cNvSpPr>
              <a:spLocks noChangeArrowheads="1"/>
            </p:cNvSpPr>
            <p:nvPr/>
          </p:nvSpPr>
          <p:spPr bwMode="auto">
            <a:xfrm>
              <a:off x="1959" y="3222"/>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13</a:t>
              </a:r>
            </a:p>
          </p:txBody>
        </p:sp>
      </p:grpSp>
      <p:grpSp>
        <p:nvGrpSpPr>
          <p:cNvPr id="313455" name="Group 111"/>
          <p:cNvGrpSpPr>
            <a:grpSpLocks/>
          </p:cNvGrpSpPr>
          <p:nvPr/>
        </p:nvGrpSpPr>
        <p:grpSpPr bwMode="auto">
          <a:xfrm>
            <a:off x="1752600" y="3433763"/>
            <a:ext cx="4648200" cy="2716212"/>
            <a:chOff x="1104" y="2163"/>
            <a:chExt cx="2928" cy="1711"/>
          </a:xfrm>
        </p:grpSpPr>
        <p:sp>
          <p:nvSpPr>
            <p:cNvPr id="313456" name="Rectangle 112"/>
            <p:cNvSpPr>
              <a:spLocks noChangeArrowheads="1"/>
            </p:cNvSpPr>
            <p:nvPr/>
          </p:nvSpPr>
          <p:spPr bwMode="auto">
            <a:xfrm>
              <a:off x="2544" y="2163"/>
              <a:ext cx="148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1     1     1     1</a:t>
              </a:r>
            </a:p>
          </p:txBody>
        </p:sp>
        <p:sp>
          <p:nvSpPr>
            <p:cNvPr id="313457" name="Rectangle 113"/>
            <p:cNvSpPr>
              <a:spLocks noChangeArrowheads="1"/>
            </p:cNvSpPr>
            <p:nvPr/>
          </p:nvSpPr>
          <p:spPr bwMode="auto">
            <a:xfrm>
              <a:off x="1104" y="2163"/>
              <a:ext cx="144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15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313458" name="Rectangle 114"/>
            <p:cNvSpPr>
              <a:spLocks noChangeArrowheads="1"/>
            </p:cNvSpPr>
            <p:nvPr/>
          </p:nvSpPr>
          <p:spPr bwMode="auto">
            <a:xfrm>
              <a:off x="1959" y="3548"/>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15</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13431"/>
                                        </p:tgtEl>
                                        <p:attrNameLst>
                                          <p:attrName>style.visibility</p:attrName>
                                        </p:attrNameLst>
                                      </p:cBhvr>
                                      <p:to>
                                        <p:strVal val="visible"/>
                                      </p:to>
                                    </p:set>
                                    <p:animEffect transition="in" filter="checkerboard(across)">
                                      <p:cBhvr>
                                        <p:cTn id="7" dur="500"/>
                                        <p:tgtEl>
                                          <p:spTgt spid="3134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13435"/>
                                        </p:tgtEl>
                                        <p:attrNameLst>
                                          <p:attrName>style.visibility</p:attrName>
                                        </p:attrNameLst>
                                      </p:cBhvr>
                                      <p:to>
                                        <p:strVal val="visible"/>
                                      </p:to>
                                    </p:set>
                                    <p:animEffect transition="in" filter="checkerboard(across)">
                                      <p:cBhvr>
                                        <p:cTn id="12" dur="500"/>
                                        <p:tgtEl>
                                          <p:spTgt spid="3134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13439"/>
                                        </p:tgtEl>
                                        <p:attrNameLst>
                                          <p:attrName>style.visibility</p:attrName>
                                        </p:attrNameLst>
                                      </p:cBhvr>
                                      <p:to>
                                        <p:strVal val="visible"/>
                                      </p:to>
                                    </p:set>
                                    <p:animEffect transition="in" filter="checkerboard(across)">
                                      <p:cBhvr>
                                        <p:cTn id="17" dur="500"/>
                                        <p:tgtEl>
                                          <p:spTgt spid="3134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13443"/>
                                        </p:tgtEl>
                                        <p:attrNameLst>
                                          <p:attrName>style.visibility</p:attrName>
                                        </p:attrNameLst>
                                      </p:cBhvr>
                                      <p:to>
                                        <p:strVal val="visible"/>
                                      </p:to>
                                    </p:set>
                                    <p:animEffect transition="in" filter="checkerboard(across)">
                                      <p:cBhvr>
                                        <p:cTn id="22" dur="500"/>
                                        <p:tgtEl>
                                          <p:spTgt spid="3134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13447"/>
                                        </p:tgtEl>
                                        <p:attrNameLst>
                                          <p:attrName>style.visibility</p:attrName>
                                        </p:attrNameLst>
                                      </p:cBhvr>
                                      <p:to>
                                        <p:strVal val="visible"/>
                                      </p:to>
                                    </p:set>
                                    <p:animEffect transition="in" filter="checkerboard(across)">
                                      <p:cBhvr>
                                        <p:cTn id="27" dur="500"/>
                                        <p:tgtEl>
                                          <p:spTgt spid="31344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13451"/>
                                        </p:tgtEl>
                                        <p:attrNameLst>
                                          <p:attrName>style.visibility</p:attrName>
                                        </p:attrNameLst>
                                      </p:cBhvr>
                                      <p:to>
                                        <p:strVal val="visible"/>
                                      </p:to>
                                    </p:set>
                                    <p:animEffect transition="in" filter="checkerboard(across)">
                                      <p:cBhvr>
                                        <p:cTn id="32" dur="500"/>
                                        <p:tgtEl>
                                          <p:spTgt spid="3134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13455"/>
                                        </p:tgtEl>
                                        <p:attrNameLst>
                                          <p:attrName>style.visibility</p:attrName>
                                        </p:attrNameLst>
                                      </p:cBhvr>
                                      <p:to>
                                        <p:strVal val="visible"/>
                                      </p:to>
                                    </p:set>
                                    <p:animEffect transition="in" filter="checkerboard(across)">
                                      <p:cBhvr>
                                        <p:cTn id="37" dur="500"/>
                                        <p:tgtEl>
                                          <p:spTgt spid="313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42" name="Group 2"/>
          <p:cNvGraphicFramePr>
            <a:graphicFrameLocks noGrp="1"/>
          </p:cNvGraphicFramePr>
          <p:nvPr/>
        </p:nvGraphicFramePr>
        <p:xfrm>
          <a:off x="457200" y="304800"/>
          <a:ext cx="3657600" cy="3596640"/>
        </p:xfrm>
        <a:graphic>
          <a:graphicData uri="http://schemas.openxmlformats.org/drawingml/2006/table">
            <a:tbl>
              <a:tblPr/>
              <a:tblGrid>
                <a:gridCol w="609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86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8613">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317487" name="Group 47"/>
          <p:cNvGraphicFramePr>
            <a:graphicFrameLocks noGrp="1"/>
          </p:cNvGraphicFramePr>
          <p:nvPr/>
        </p:nvGraphicFramePr>
        <p:xfrm>
          <a:off x="914400" y="40386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17525" name="Line 85"/>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26" name="Text Box 86"/>
          <p:cNvSpPr txBox="1">
            <a:spLocks noChangeArrowheads="1"/>
          </p:cNvSpPr>
          <p:nvPr/>
        </p:nvSpPr>
        <p:spPr bwMode="auto">
          <a:xfrm>
            <a:off x="4953000" y="3657600"/>
            <a:ext cx="3225800"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各行それぞれが</a:t>
            </a:r>
          </a:p>
          <a:p>
            <a:r>
              <a:rPr lang="ja-JP" altLang="en-US">
                <a:effectLst>
                  <a:outerShdw blurRad="38100" dist="38100" dir="2700000" algn="tl">
                    <a:srgbClr val="000000"/>
                  </a:outerShdw>
                </a:effectLst>
                <a:latin typeface="Times New Roman" panose="02020603050405020304" pitchFamily="18" charset="0"/>
              </a:rPr>
              <a:t>隣接グループの行と</a:t>
            </a:r>
          </a:p>
          <a:p>
            <a:r>
              <a:rPr lang="ja-JP" altLang="en-US">
                <a:effectLst>
                  <a:outerShdw blurRad="38100" dist="38100" dir="2700000" algn="tl">
                    <a:srgbClr val="000000"/>
                  </a:outerShdw>
                </a:effectLst>
                <a:latin typeface="Times New Roman" panose="02020603050405020304" pitchFamily="18" charset="0"/>
              </a:rPr>
              <a:t>併合可能かチェック</a:t>
            </a:r>
          </a:p>
        </p:txBody>
      </p:sp>
      <p:graphicFrame>
        <p:nvGraphicFramePr>
          <p:cNvPr id="317527" name="Group 87"/>
          <p:cNvGraphicFramePr>
            <a:graphicFrameLocks noGrp="1"/>
          </p:cNvGraphicFramePr>
          <p:nvPr/>
        </p:nvGraphicFramePr>
        <p:xfrm>
          <a:off x="4953000" y="304800"/>
          <a:ext cx="3657600" cy="3139440"/>
        </p:xfrm>
        <a:graphic>
          <a:graphicData uri="http://schemas.openxmlformats.org/drawingml/2006/table">
            <a:tbl>
              <a:tblPr/>
              <a:tblGrid>
                <a:gridCol w="609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86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8613">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317567" name="Group 127"/>
          <p:cNvGrpSpPr>
            <a:grpSpLocks/>
          </p:cNvGrpSpPr>
          <p:nvPr/>
        </p:nvGrpSpPr>
        <p:grpSpPr bwMode="auto">
          <a:xfrm>
            <a:off x="1676400" y="700088"/>
            <a:ext cx="6172200" cy="4329112"/>
            <a:chOff x="1056" y="441"/>
            <a:chExt cx="3888" cy="2727"/>
          </a:xfrm>
        </p:grpSpPr>
        <p:sp>
          <p:nvSpPr>
            <p:cNvPr id="317568" name="Rectangle 128"/>
            <p:cNvSpPr>
              <a:spLocks noChangeArrowheads="1"/>
            </p:cNvSpPr>
            <p:nvPr/>
          </p:nvSpPr>
          <p:spPr bwMode="auto">
            <a:xfrm>
              <a:off x="2112" y="441"/>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569" name="Rectangle 129"/>
            <p:cNvSpPr>
              <a:spLocks noChangeArrowheads="1"/>
            </p:cNvSpPr>
            <p:nvPr/>
          </p:nvSpPr>
          <p:spPr bwMode="auto">
            <a:xfrm>
              <a:off x="2112" y="728"/>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570" name="Line 130"/>
            <p:cNvSpPr>
              <a:spLocks noChangeShapeType="1"/>
            </p:cNvSpPr>
            <p:nvPr/>
          </p:nvSpPr>
          <p:spPr bwMode="auto">
            <a:xfrm>
              <a:off x="2640" y="576"/>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71" name="Line 131"/>
            <p:cNvSpPr>
              <a:spLocks noChangeShapeType="1"/>
            </p:cNvSpPr>
            <p:nvPr/>
          </p:nvSpPr>
          <p:spPr bwMode="auto">
            <a:xfrm flipV="1">
              <a:off x="2640" y="576"/>
              <a:ext cx="432"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72" name="Rectangle 132"/>
            <p:cNvSpPr>
              <a:spLocks noChangeArrowheads="1"/>
            </p:cNvSpPr>
            <p:nvPr/>
          </p:nvSpPr>
          <p:spPr bwMode="auto">
            <a:xfrm>
              <a:off x="3504" y="441"/>
              <a:ext cx="62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0,4</a:t>
              </a:r>
            </a:p>
          </p:txBody>
        </p:sp>
        <p:sp>
          <p:nvSpPr>
            <p:cNvPr id="317573" name="Rectangle 133"/>
            <p:cNvSpPr>
              <a:spLocks noChangeArrowheads="1"/>
            </p:cNvSpPr>
            <p:nvPr/>
          </p:nvSpPr>
          <p:spPr bwMode="auto">
            <a:xfrm>
              <a:off x="4128" y="441"/>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a:t>
              </a:r>
              <a:r>
                <a:rPr lang="en-US" altLang="ja-JP" sz="2400" b="1">
                  <a:latin typeface="Times New Roman" panose="02020603050405020304" pitchFamily="18" charset="0"/>
                </a:rPr>
                <a:t>-</a:t>
              </a:r>
              <a:r>
                <a:rPr lang="en-US" altLang="ja-JP" sz="2400">
                  <a:latin typeface="Times New Roman" panose="02020603050405020304" pitchFamily="18" charset="0"/>
                </a:rPr>
                <a:t> 0 0</a:t>
              </a:r>
            </a:p>
          </p:txBody>
        </p:sp>
        <p:sp>
          <p:nvSpPr>
            <p:cNvPr id="317574" name="Oval 134"/>
            <p:cNvSpPr>
              <a:spLocks noChangeArrowheads="1"/>
            </p:cNvSpPr>
            <p:nvPr/>
          </p:nvSpPr>
          <p:spPr bwMode="auto">
            <a:xfrm>
              <a:off x="1056" y="2928"/>
              <a:ext cx="912" cy="24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17575" name="Group 135"/>
          <p:cNvGrpSpPr>
            <a:grpSpLocks/>
          </p:cNvGrpSpPr>
          <p:nvPr/>
        </p:nvGrpSpPr>
        <p:grpSpPr bwMode="auto">
          <a:xfrm>
            <a:off x="2514600" y="1155700"/>
            <a:ext cx="5334000" cy="4483100"/>
            <a:chOff x="1584" y="728"/>
            <a:chExt cx="3360" cy="2824"/>
          </a:xfrm>
        </p:grpSpPr>
        <p:sp>
          <p:nvSpPr>
            <p:cNvPr id="317576" name="Rectangle 136"/>
            <p:cNvSpPr>
              <a:spLocks noChangeArrowheads="1"/>
            </p:cNvSpPr>
            <p:nvPr/>
          </p:nvSpPr>
          <p:spPr bwMode="auto">
            <a:xfrm>
              <a:off x="2112" y="1015"/>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577" name="Rectangle 137"/>
            <p:cNvSpPr>
              <a:spLocks noChangeArrowheads="1"/>
            </p:cNvSpPr>
            <p:nvPr/>
          </p:nvSpPr>
          <p:spPr bwMode="auto">
            <a:xfrm>
              <a:off x="2112" y="728"/>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578" name="Line 138"/>
            <p:cNvSpPr>
              <a:spLocks noChangeShapeType="1"/>
            </p:cNvSpPr>
            <p:nvPr/>
          </p:nvSpPr>
          <p:spPr bwMode="auto">
            <a:xfrm>
              <a:off x="2640" y="864"/>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79" name="Line 139"/>
            <p:cNvSpPr>
              <a:spLocks noChangeShapeType="1"/>
            </p:cNvSpPr>
            <p:nvPr/>
          </p:nvSpPr>
          <p:spPr bwMode="auto">
            <a:xfrm flipV="1">
              <a:off x="2640" y="864"/>
              <a:ext cx="432"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80" name="Rectangle 140"/>
            <p:cNvSpPr>
              <a:spLocks noChangeArrowheads="1"/>
            </p:cNvSpPr>
            <p:nvPr/>
          </p:nvSpPr>
          <p:spPr bwMode="auto">
            <a:xfrm>
              <a:off x="4128" y="728"/>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0 1 0 </a:t>
              </a:r>
              <a:r>
                <a:rPr lang="en-US" altLang="ja-JP" sz="2400" b="1">
                  <a:latin typeface="Times New Roman" panose="02020603050405020304" pitchFamily="18" charset="0"/>
                </a:rPr>
                <a:t>-</a:t>
              </a:r>
            </a:p>
          </p:txBody>
        </p:sp>
        <p:sp>
          <p:nvSpPr>
            <p:cNvPr id="317581" name="Rectangle 141"/>
            <p:cNvSpPr>
              <a:spLocks noChangeArrowheads="1"/>
            </p:cNvSpPr>
            <p:nvPr/>
          </p:nvSpPr>
          <p:spPr bwMode="auto">
            <a:xfrm>
              <a:off x="3504" y="728"/>
              <a:ext cx="62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4,5</a:t>
              </a:r>
            </a:p>
          </p:txBody>
        </p:sp>
        <p:sp>
          <p:nvSpPr>
            <p:cNvPr id="317582" name="Oval 142"/>
            <p:cNvSpPr>
              <a:spLocks noChangeArrowheads="1"/>
            </p:cNvSpPr>
            <p:nvPr/>
          </p:nvSpPr>
          <p:spPr bwMode="auto">
            <a:xfrm>
              <a:off x="1584" y="2880"/>
              <a:ext cx="288" cy="672"/>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17583" name="Group 143"/>
          <p:cNvGrpSpPr>
            <a:grpSpLocks/>
          </p:cNvGrpSpPr>
          <p:nvPr/>
        </p:nvGrpSpPr>
        <p:grpSpPr bwMode="auto">
          <a:xfrm>
            <a:off x="2362200" y="1611313"/>
            <a:ext cx="5486400" cy="3951287"/>
            <a:chOff x="1488" y="1015"/>
            <a:chExt cx="3456" cy="2489"/>
          </a:xfrm>
        </p:grpSpPr>
        <p:sp>
          <p:nvSpPr>
            <p:cNvPr id="317584" name="Rectangle 144"/>
            <p:cNvSpPr>
              <a:spLocks noChangeArrowheads="1"/>
            </p:cNvSpPr>
            <p:nvPr/>
          </p:nvSpPr>
          <p:spPr bwMode="auto">
            <a:xfrm>
              <a:off x="2112" y="1015"/>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585" name="Rectangle 145"/>
            <p:cNvSpPr>
              <a:spLocks noChangeArrowheads="1"/>
            </p:cNvSpPr>
            <p:nvPr/>
          </p:nvSpPr>
          <p:spPr bwMode="auto">
            <a:xfrm>
              <a:off x="4128" y="1015"/>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 1 0 1</a:t>
              </a:r>
            </a:p>
          </p:txBody>
        </p:sp>
        <p:sp>
          <p:nvSpPr>
            <p:cNvPr id="317586" name="Rectangle 146"/>
            <p:cNvSpPr>
              <a:spLocks noChangeArrowheads="1"/>
            </p:cNvSpPr>
            <p:nvPr/>
          </p:nvSpPr>
          <p:spPr bwMode="auto">
            <a:xfrm>
              <a:off x="3504" y="1015"/>
              <a:ext cx="62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5,13</a:t>
              </a:r>
            </a:p>
          </p:txBody>
        </p:sp>
        <p:sp>
          <p:nvSpPr>
            <p:cNvPr id="317587" name="Line 147"/>
            <p:cNvSpPr>
              <a:spLocks noChangeShapeType="1"/>
            </p:cNvSpPr>
            <p:nvPr/>
          </p:nvSpPr>
          <p:spPr bwMode="auto">
            <a:xfrm>
              <a:off x="2640" y="1152"/>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88" name="Rectangle 148"/>
            <p:cNvSpPr>
              <a:spLocks noChangeArrowheads="1"/>
            </p:cNvSpPr>
            <p:nvPr/>
          </p:nvSpPr>
          <p:spPr bwMode="auto">
            <a:xfrm>
              <a:off x="2112" y="1876"/>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589" name="Line 149"/>
            <p:cNvSpPr>
              <a:spLocks noChangeShapeType="1"/>
            </p:cNvSpPr>
            <p:nvPr/>
          </p:nvSpPr>
          <p:spPr bwMode="auto">
            <a:xfrm flipV="1">
              <a:off x="2640" y="1152"/>
              <a:ext cx="432"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90" name="Oval 150"/>
            <p:cNvSpPr>
              <a:spLocks noChangeArrowheads="1"/>
            </p:cNvSpPr>
            <p:nvPr/>
          </p:nvSpPr>
          <p:spPr bwMode="auto">
            <a:xfrm>
              <a:off x="1488" y="3264"/>
              <a:ext cx="912" cy="24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17601" name="Group 161"/>
          <p:cNvGrpSpPr>
            <a:grpSpLocks/>
          </p:cNvGrpSpPr>
          <p:nvPr/>
        </p:nvGrpSpPr>
        <p:grpSpPr bwMode="auto">
          <a:xfrm>
            <a:off x="3352800" y="2066925"/>
            <a:ext cx="4495800" cy="4562475"/>
            <a:chOff x="2112" y="1302"/>
            <a:chExt cx="2832" cy="2874"/>
          </a:xfrm>
        </p:grpSpPr>
        <p:sp>
          <p:nvSpPr>
            <p:cNvPr id="317602" name="Rectangle 162"/>
            <p:cNvSpPr>
              <a:spLocks noChangeArrowheads="1"/>
            </p:cNvSpPr>
            <p:nvPr/>
          </p:nvSpPr>
          <p:spPr bwMode="auto">
            <a:xfrm>
              <a:off x="2112" y="1589"/>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603" name="Rectangle 163"/>
            <p:cNvSpPr>
              <a:spLocks noChangeArrowheads="1"/>
            </p:cNvSpPr>
            <p:nvPr/>
          </p:nvSpPr>
          <p:spPr bwMode="auto">
            <a:xfrm>
              <a:off x="2112" y="1302"/>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604" name="Rectangle 164"/>
            <p:cNvSpPr>
              <a:spLocks noChangeArrowheads="1"/>
            </p:cNvSpPr>
            <p:nvPr/>
          </p:nvSpPr>
          <p:spPr bwMode="auto">
            <a:xfrm>
              <a:off x="4128" y="1302"/>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1 0 1 </a:t>
              </a:r>
              <a:r>
                <a:rPr lang="en-US" altLang="ja-JP" sz="2400" b="1">
                  <a:latin typeface="Times New Roman" panose="02020603050405020304" pitchFamily="18" charset="0"/>
                </a:rPr>
                <a:t>-</a:t>
              </a:r>
            </a:p>
          </p:txBody>
        </p:sp>
        <p:sp>
          <p:nvSpPr>
            <p:cNvPr id="317605" name="Rectangle 165"/>
            <p:cNvSpPr>
              <a:spLocks noChangeArrowheads="1"/>
            </p:cNvSpPr>
            <p:nvPr/>
          </p:nvSpPr>
          <p:spPr bwMode="auto">
            <a:xfrm>
              <a:off x="3504" y="1302"/>
              <a:ext cx="62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10,11</a:t>
              </a:r>
            </a:p>
          </p:txBody>
        </p:sp>
        <p:sp>
          <p:nvSpPr>
            <p:cNvPr id="317606" name="Line 166"/>
            <p:cNvSpPr>
              <a:spLocks noChangeShapeType="1"/>
            </p:cNvSpPr>
            <p:nvPr/>
          </p:nvSpPr>
          <p:spPr bwMode="auto">
            <a:xfrm>
              <a:off x="2640" y="1440"/>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07" name="Line 167"/>
            <p:cNvSpPr>
              <a:spLocks noChangeShapeType="1"/>
            </p:cNvSpPr>
            <p:nvPr/>
          </p:nvSpPr>
          <p:spPr bwMode="auto">
            <a:xfrm flipV="1">
              <a:off x="2640" y="1440"/>
              <a:ext cx="432"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08" name="Oval 168"/>
            <p:cNvSpPr>
              <a:spLocks noChangeArrowheads="1"/>
            </p:cNvSpPr>
            <p:nvPr/>
          </p:nvSpPr>
          <p:spPr bwMode="auto">
            <a:xfrm>
              <a:off x="2496" y="3504"/>
              <a:ext cx="288" cy="672"/>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17609" name="Group 169"/>
          <p:cNvGrpSpPr>
            <a:grpSpLocks/>
          </p:cNvGrpSpPr>
          <p:nvPr/>
        </p:nvGrpSpPr>
        <p:grpSpPr bwMode="auto">
          <a:xfrm>
            <a:off x="3124200" y="2522538"/>
            <a:ext cx="4724400" cy="3573462"/>
            <a:chOff x="1968" y="1589"/>
            <a:chExt cx="2976" cy="2251"/>
          </a:xfrm>
        </p:grpSpPr>
        <p:sp>
          <p:nvSpPr>
            <p:cNvPr id="317610" name="Rectangle 170"/>
            <p:cNvSpPr>
              <a:spLocks noChangeArrowheads="1"/>
            </p:cNvSpPr>
            <p:nvPr/>
          </p:nvSpPr>
          <p:spPr bwMode="auto">
            <a:xfrm>
              <a:off x="2112" y="1589"/>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611" name="Rectangle 171"/>
            <p:cNvSpPr>
              <a:spLocks noChangeArrowheads="1"/>
            </p:cNvSpPr>
            <p:nvPr/>
          </p:nvSpPr>
          <p:spPr bwMode="auto">
            <a:xfrm>
              <a:off x="4128" y="1589"/>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a:t>
              </a:r>
              <a:r>
                <a:rPr lang="en-US" altLang="ja-JP" sz="2400" b="1">
                  <a:latin typeface="Times New Roman" panose="02020603050405020304" pitchFamily="18" charset="0"/>
                </a:rPr>
                <a:t>-</a:t>
              </a:r>
              <a:r>
                <a:rPr lang="en-US" altLang="ja-JP" sz="2400">
                  <a:latin typeface="Times New Roman" panose="02020603050405020304" pitchFamily="18" charset="0"/>
                </a:rPr>
                <a:t> 1 1</a:t>
              </a:r>
            </a:p>
          </p:txBody>
        </p:sp>
        <p:sp>
          <p:nvSpPr>
            <p:cNvPr id="317612" name="Rectangle 172"/>
            <p:cNvSpPr>
              <a:spLocks noChangeArrowheads="1"/>
            </p:cNvSpPr>
            <p:nvPr/>
          </p:nvSpPr>
          <p:spPr bwMode="auto">
            <a:xfrm>
              <a:off x="3504" y="1589"/>
              <a:ext cx="62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11,15</a:t>
              </a:r>
            </a:p>
          </p:txBody>
        </p:sp>
        <p:sp>
          <p:nvSpPr>
            <p:cNvPr id="317613" name="Line 173"/>
            <p:cNvSpPr>
              <a:spLocks noChangeShapeType="1"/>
            </p:cNvSpPr>
            <p:nvPr/>
          </p:nvSpPr>
          <p:spPr bwMode="auto">
            <a:xfrm>
              <a:off x="2640" y="1728"/>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14" name="Rectangle 174"/>
            <p:cNvSpPr>
              <a:spLocks noChangeArrowheads="1"/>
            </p:cNvSpPr>
            <p:nvPr/>
          </p:nvSpPr>
          <p:spPr bwMode="auto">
            <a:xfrm>
              <a:off x="2112" y="2163"/>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615" name="Line 175"/>
            <p:cNvSpPr>
              <a:spLocks noChangeShapeType="1"/>
            </p:cNvSpPr>
            <p:nvPr/>
          </p:nvSpPr>
          <p:spPr bwMode="auto">
            <a:xfrm flipV="1">
              <a:off x="2640" y="1728"/>
              <a:ext cx="432" cy="6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16" name="Oval 176"/>
            <p:cNvSpPr>
              <a:spLocks noChangeArrowheads="1"/>
            </p:cNvSpPr>
            <p:nvPr/>
          </p:nvSpPr>
          <p:spPr bwMode="auto">
            <a:xfrm>
              <a:off x="1968" y="3600"/>
              <a:ext cx="912" cy="24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17617" name="Group 177"/>
          <p:cNvGrpSpPr>
            <a:grpSpLocks/>
          </p:cNvGrpSpPr>
          <p:nvPr/>
        </p:nvGrpSpPr>
        <p:grpSpPr bwMode="auto">
          <a:xfrm>
            <a:off x="3276600" y="2978150"/>
            <a:ext cx="4572000" cy="3194050"/>
            <a:chOff x="2064" y="1876"/>
            <a:chExt cx="2880" cy="2012"/>
          </a:xfrm>
        </p:grpSpPr>
        <p:sp>
          <p:nvSpPr>
            <p:cNvPr id="317618" name="Rectangle 178"/>
            <p:cNvSpPr>
              <a:spLocks noChangeArrowheads="1"/>
            </p:cNvSpPr>
            <p:nvPr/>
          </p:nvSpPr>
          <p:spPr bwMode="auto">
            <a:xfrm>
              <a:off x="2112" y="2163"/>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619" name="Rectangle 179"/>
            <p:cNvSpPr>
              <a:spLocks noChangeArrowheads="1"/>
            </p:cNvSpPr>
            <p:nvPr/>
          </p:nvSpPr>
          <p:spPr bwMode="auto">
            <a:xfrm>
              <a:off x="2112" y="1876"/>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400">
                  <a:latin typeface="Times New Roman" panose="02020603050405020304" pitchFamily="18" charset="0"/>
                </a:rPr>
                <a:t> </a:t>
              </a:r>
            </a:p>
          </p:txBody>
        </p:sp>
        <p:sp>
          <p:nvSpPr>
            <p:cNvPr id="317620" name="Rectangle 180"/>
            <p:cNvSpPr>
              <a:spLocks noChangeArrowheads="1"/>
            </p:cNvSpPr>
            <p:nvPr/>
          </p:nvSpPr>
          <p:spPr bwMode="auto">
            <a:xfrm>
              <a:off x="4128" y="1876"/>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1 1 </a:t>
              </a:r>
              <a:r>
                <a:rPr lang="en-US" altLang="ja-JP" sz="2400" b="1">
                  <a:latin typeface="Times New Roman" panose="02020603050405020304" pitchFamily="18" charset="0"/>
                </a:rPr>
                <a:t>-</a:t>
              </a:r>
              <a:r>
                <a:rPr lang="en-US" altLang="ja-JP" sz="2400">
                  <a:latin typeface="Times New Roman" panose="02020603050405020304" pitchFamily="18" charset="0"/>
                </a:rPr>
                <a:t> 1</a:t>
              </a:r>
            </a:p>
          </p:txBody>
        </p:sp>
        <p:sp>
          <p:nvSpPr>
            <p:cNvPr id="317621" name="Rectangle 181"/>
            <p:cNvSpPr>
              <a:spLocks noChangeArrowheads="1"/>
            </p:cNvSpPr>
            <p:nvPr/>
          </p:nvSpPr>
          <p:spPr bwMode="auto">
            <a:xfrm>
              <a:off x="3504" y="1876"/>
              <a:ext cx="62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13,15</a:t>
              </a:r>
            </a:p>
          </p:txBody>
        </p:sp>
        <p:sp>
          <p:nvSpPr>
            <p:cNvPr id="317622" name="Line 182"/>
            <p:cNvSpPr>
              <a:spLocks noChangeShapeType="1"/>
            </p:cNvSpPr>
            <p:nvPr/>
          </p:nvSpPr>
          <p:spPr bwMode="auto">
            <a:xfrm>
              <a:off x="2640" y="2016"/>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23" name="Line 183"/>
            <p:cNvSpPr>
              <a:spLocks noChangeShapeType="1"/>
            </p:cNvSpPr>
            <p:nvPr/>
          </p:nvSpPr>
          <p:spPr bwMode="auto">
            <a:xfrm flipV="1">
              <a:off x="2640" y="2016"/>
              <a:ext cx="432"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24" name="Oval 184"/>
            <p:cNvSpPr>
              <a:spLocks noChangeArrowheads="1"/>
            </p:cNvSpPr>
            <p:nvPr/>
          </p:nvSpPr>
          <p:spPr bwMode="auto">
            <a:xfrm>
              <a:off x="2064" y="3216"/>
              <a:ext cx="288" cy="672"/>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17631" name="Group 191"/>
          <p:cNvGrpSpPr>
            <a:grpSpLocks/>
          </p:cNvGrpSpPr>
          <p:nvPr/>
        </p:nvGrpSpPr>
        <p:grpSpPr bwMode="auto">
          <a:xfrm>
            <a:off x="7848600" y="700088"/>
            <a:ext cx="762000" cy="2733675"/>
            <a:chOff x="4944" y="441"/>
            <a:chExt cx="480" cy="1722"/>
          </a:xfrm>
        </p:grpSpPr>
        <p:sp>
          <p:nvSpPr>
            <p:cNvPr id="317625" name="Rectangle 185"/>
            <p:cNvSpPr>
              <a:spLocks noChangeArrowheads="1"/>
            </p:cNvSpPr>
            <p:nvPr/>
          </p:nvSpPr>
          <p:spPr bwMode="auto">
            <a:xfrm>
              <a:off x="4944" y="441"/>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p</a:t>
              </a:r>
            </a:p>
          </p:txBody>
        </p:sp>
        <p:sp>
          <p:nvSpPr>
            <p:cNvPr id="317626" name="Rectangle 186"/>
            <p:cNvSpPr>
              <a:spLocks noChangeArrowheads="1"/>
            </p:cNvSpPr>
            <p:nvPr/>
          </p:nvSpPr>
          <p:spPr bwMode="auto">
            <a:xfrm>
              <a:off x="4944" y="1876"/>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u</a:t>
              </a:r>
            </a:p>
          </p:txBody>
        </p:sp>
        <p:sp>
          <p:nvSpPr>
            <p:cNvPr id="317627" name="Rectangle 187"/>
            <p:cNvSpPr>
              <a:spLocks noChangeArrowheads="1"/>
            </p:cNvSpPr>
            <p:nvPr/>
          </p:nvSpPr>
          <p:spPr bwMode="auto">
            <a:xfrm>
              <a:off x="4944" y="1589"/>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t</a:t>
              </a:r>
            </a:p>
          </p:txBody>
        </p:sp>
        <p:sp>
          <p:nvSpPr>
            <p:cNvPr id="317628" name="Rectangle 188"/>
            <p:cNvSpPr>
              <a:spLocks noChangeArrowheads="1"/>
            </p:cNvSpPr>
            <p:nvPr/>
          </p:nvSpPr>
          <p:spPr bwMode="auto">
            <a:xfrm>
              <a:off x="4944" y="1302"/>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s</a:t>
              </a:r>
            </a:p>
          </p:txBody>
        </p:sp>
        <p:sp>
          <p:nvSpPr>
            <p:cNvPr id="317629" name="Rectangle 189"/>
            <p:cNvSpPr>
              <a:spLocks noChangeArrowheads="1"/>
            </p:cNvSpPr>
            <p:nvPr/>
          </p:nvSpPr>
          <p:spPr bwMode="auto">
            <a:xfrm>
              <a:off x="4944" y="1015"/>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r</a:t>
              </a:r>
            </a:p>
          </p:txBody>
        </p:sp>
        <p:sp>
          <p:nvSpPr>
            <p:cNvPr id="317630" name="Rectangle 190"/>
            <p:cNvSpPr>
              <a:spLocks noChangeArrowheads="1"/>
            </p:cNvSpPr>
            <p:nvPr/>
          </p:nvSpPr>
          <p:spPr bwMode="auto">
            <a:xfrm>
              <a:off x="4944" y="728"/>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q</a:t>
              </a:r>
            </a:p>
          </p:txBody>
        </p:sp>
      </p:grpSp>
      <p:sp>
        <p:nvSpPr>
          <p:cNvPr id="317632" name="Text Box 192"/>
          <p:cNvSpPr txBox="1">
            <a:spLocks noChangeArrowheads="1"/>
          </p:cNvSpPr>
          <p:nvPr/>
        </p:nvSpPr>
        <p:spPr bwMode="auto">
          <a:xfrm>
            <a:off x="4953000" y="5486400"/>
            <a:ext cx="36766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チェックが付かなかった</a:t>
            </a:r>
          </a:p>
          <a:p>
            <a:r>
              <a:rPr lang="ja-JP" altLang="en-US">
                <a:effectLst>
                  <a:outerShdw blurRad="38100" dist="38100" dir="2700000" algn="tl">
                    <a:srgbClr val="000000"/>
                  </a:outerShdw>
                </a:effectLst>
                <a:latin typeface="Times New Roman" panose="02020603050405020304" pitchFamily="18" charset="0"/>
              </a:rPr>
              <a:t>項が主項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17567"/>
                                        </p:tgtEl>
                                        <p:attrNameLst>
                                          <p:attrName>style.visibility</p:attrName>
                                        </p:attrNameLst>
                                      </p:cBhvr>
                                      <p:to>
                                        <p:strVal val="visible"/>
                                      </p:to>
                                    </p:set>
                                    <p:animEffect transition="in" filter="checkerboard(across)">
                                      <p:cBhvr>
                                        <p:cTn id="7" dur="500"/>
                                        <p:tgtEl>
                                          <p:spTgt spid="3175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17575"/>
                                        </p:tgtEl>
                                        <p:attrNameLst>
                                          <p:attrName>style.visibility</p:attrName>
                                        </p:attrNameLst>
                                      </p:cBhvr>
                                      <p:to>
                                        <p:strVal val="visible"/>
                                      </p:to>
                                    </p:set>
                                    <p:animEffect transition="in" filter="checkerboard(across)">
                                      <p:cBhvr>
                                        <p:cTn id="12" dur="500"/>
                                        <p:tgtEl>
                                          <p:spTgt spid="3175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17583"/>
                                        </p:tgtEl>
                                        <p:attrNameLst>
                                          <p:attrName>style.visibility</p:attrName>
                                        </p:attrNameLst>
                                      </p:cBhvr>
                                      <p:to>
                                        <p:strVal val="visible"/>
                                      </p:to>
                                    </p:set>
                                    <p:animEffect transition="in" filter="checkerboard(across)">
                                      <p:cBhvr>
                                        <p:cTn id="17" dur="500"/>
                                        <p:tgtEl>
                                          <p:spTgt spid="3175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17601"/>
                                        </p:tgtEl>
                                        <p:attrNameLst>
                                          <p:attrName>style.visibility</p:attrName>
                                        </p:attrNameLst>
                                      </p:cBhvr>
                                      <p:to>
                                        <p:strVal val="visible"/>
                                      </p:to>
                                    </p:set>
                                    <p:animEffect transition="in" filter="checkerboard(across)">
                                      <p:cBhvr>
                                        <p:cTn id="22" dur="500"/>
                                        <p:tgtEl>
                                          <p:spTgt spid="3176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17609"/>
                                        </p:tgtEl>
                                        <p:attrNameLst>
                                          <p:attrName>style.visibility</p:attrName>
                                        </p:attrNameLst>
                                      </p:cBhvr>
                                      <p:to>
                                        <p:strVal val="visible"/>
                                      </p:to>
                                    </p:set>
                                    <p:animEffect transition="in" filter="checkerboard(across)">
                                      <p:cBhvr>
                                        <p:cTn id="27" dur="500"/>
                                        <p:tgtEl>
                                          <p:spTgt spid="3176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17617"/>
                                        </p:tgtEl>
                                        <p:attrNameLst>
                                          <p:attrName>style.visibility</p:attrName>
                                        </p:attrNameLst>
                                      </p:cBhvr>
                                      <p:to>
                                        <p:strVal val="visible"/>
                                      </p:to>
                                    </p:set>
                                    <p:animEffect transition="in" filter="checkerboard(across)">
                                      <p:cBhvr>
                                        <p:cTn id="32" dur="500"/>
                                        <p:tgtEl>
                                          <p:spTgt spid="3176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17631"/>
                                        </p:tgtEl>
                                        <p:attrNameLst>
                                          <p:attrName>style.visibility</p:attrName>
                                        </p:attrNameLst>
                                      </p:cBhvr>
                                      <p:to>
                                        <p:strVal val="visible"/>
                                      </p:to>
                                    </p:set>
                                    <p:animEffect transition="in" filter="checkerboard(across)">
                                      <p:cBhvr>
                                        <p:cTn id="37" dur="500"/>
                                        <p:tgtEl>
                                          <p:spTgt spid="317631"/>
                                        </p:tgtEl>
                                      </p:cBhvr>
                                    </p:animEffect>
                                  </p:childTnLst>
                                </p:cTn>
                              </p:par>
                            </p:childTnLst>
                          </p:cTn>
                        </p:par>
                        <p:par>
                          <p:cTn id="38" fill="hold" nodeType="afterGroup">
                            <p:stCondLst>
                              <p:cond delay="500"/>
                            </p:stCondLst>
                            <p:childTnLst>
                              <p:par>
                                <p:cTn id="39" presetID="2" presetClass="entr" presetSubtype="4" fill="hold" grpId="0" nodeType="afterEffect">
                                  <p:stCondLst>
                                    <p:cond delay="0"/>
                                  </p:stCondLst>
                                  <p:childTnLst>
                                    <p:set>
                                      <p:cBhvr>
                                        <p:cTn id="40" dur="1" fill="hold">
                                          <p:stCondLst>
                                            <p:cond delay="0"/>
                                          </p:stCondLst>
                                        </p:cTn>
                                        <p:tgtEl>
                                          <p:spTgt spid="317632"/>
                                        </p:tgtEl>
                                        <p:attrNameLst>
                                          <p:attrName>style.visibility</p:attrName>
                                        </p:attrNameLst>
                                      </p:cBhvr>
                                      <p:to>
                                        <p:strVal val="visible"/>
                                      </p:to>
                                    </p:set>
                                    <p:anim calcmode="lin" valueType="num">
                                      <p:cBhvr additive="base">
                                        <p:cTn id="41" dur="500" fill="hold"/>
                                        <p:tgtEl>
                                          <p:spTgt spid="317632"/>
                                        </p:tgtEl>
                                        <p:attrNameLst>
                                          <p:attrName>ppt_x</p:attrName>
                                        </p:attrNameLst>
                                      </p:cBhvr>
                                      <p:tavLst>
                                        <p:tav tm="0">
                                          <p:val>
                                            <p:strVal val="#ppt_x"/>
                                          </p:val>
                                        </p:tav>
                                        <p:tav tm="100000">
                                          <p:val>
                                            <p:strVal val="#ppt_x"/>
                                          </p:val>
                                        </p:tav>
                                      </p:tavLst>
                                    </p:anim>
                                    <p:anim calcmode="lin" valueType="num">
                                      <p:cBhvr additive="base">
                                        <p:cTn id="42" dur="500" fill="hold"/>
                                        <p:tgtEl>
                                          <p:spTgt spid="3176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32"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0514" name="Group 2"/>
          <p:cNvGraphicFramePr>
            <a:graphicFrameLocks noGrp="1"/>
          </p:cNvGraphicFramePr>
          <p:nvPr/>
        </p:nvGraphicFramePr>
        <p:xfrm>
          <a:off x="914400" y="40386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0552" name="Line 40"/>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553" name="Oval 41"/>
          <p:cNvSpPr>
            <a:spLocks noChangeArrowheads="1"/>
          </p:cNvSpPr>
          <p:nvPr/>
        </p:nvSpPr>
        <p:spPr bwMode="auto">
          <a:xfrm>
            <a:off x="1676400" y="4648200"/>
            <a:ext cx="1447800" cy="3810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554" name="Oval 42"/>
          <p:cNvSpPr>
            <a:spLocks noChangeArrowheads="1"/>
          </p:cNvSpPr>
          <p:nvPr/>
        </p:nvSpPr>
        <p:spPr bwMode="auto">
          <a:xfrm>
            <a:off x="2362200" y="5181600"/>
            <a:ext cx="1447800" cy="3810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555" name="Oval 43"/>
          <p:cNvSpPr>
            <a:spLocks noChangeArrowheads="1"/>
          </p:cNvSpPr>
          <p:nvPr/>
        </p:nvSpPr>
        <p:spPr bwMode="auto">
          <a:xfrm>
            <a:off x="3124200" y="5715000"/>
            <a:ext cx="1447800" cy="3810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556" name="Oval 44"/>
          <p:cNvSpPr>
            <a:spLocks noChangeArrowheads="1"/>
          </p:cNvSpPr>
          <p:nvPr/>
        </p:nvSpPr>
        <p:spPr bwMode="auto">
          <a:xfrm>
            <a:off x="2514600" y="4572000"/>
            <a:ext cx="457200" cy="10668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557" name="Oval 45"/>
          <p:cNvSpPr>
            <a:spLocks noChangeArrowheads="1"/>
          </p:cNvSpPr>
          <p:nvPr/>
        </p:nvSpPr>
        <p:spPr bwMode="auto">
          <a:xfrm>
            <a:off x="3276600" y="5105400"/>
            <a:ext cx="457200" cy="10668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558" name="Oval 46"/>
          <p:cNvSpPr>
            <a:spLocks noChangeArrowheads="1"/>
          </p:cNvSpPr>
          <p:nvPr/>
        </p:nvSpPr>
        <p:spPr bwMode="auto">
          <a:xfrm>
            <a:off x="3962400" y="5562600"/>
            <a:ext cx="457200" cy="10668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320559" name="Group 47"/>
          <p:cNvGraphicFramePr>
            <a:graphicFrameLocks noGrp="1"/>
          </p:cNvGraphicFramePr>
          <p:nvPr/>
        </p:nvGraphicFramePr>
        <p:xfrm>
          <a:off x="914400" y="152400"/>
          <a:ext cx="6529388" cy="3828288"/>
        </p:xfrm>
        <a:graphic>
          <a:graphicData uri="http://schemas.openxmlformats.org/drawingml/2006/table">
            <a:tbl>
              <a:tblPr/>
              <a:tblGrid>
                <a:gridCol w="1704975">
                  <a:extLst>
                    <a:ext uri="{9D8B030D-6E8A-4147-A177-3AD203B41FA5}">
                      <a16:colId xmlns:a16="http://schemas.microsoft.com/office/drawing/2014/main" val="20000"/>
                    </a:ext>
                  </a:extLst>
                </a:gridCol>
                <a:gridCol w="557213">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41338">
                  <a:extLst>
                    <a:ext uri="{9D8B030D-6E8A-4147-A177-3AD203B41FA5}">
                      <a16:colId xmlns:a16="http://schemas.microsoft.com/office/drawing/2014/main" val="20003"/>
                    </a:ext>
                  </a:extLst>
                </a:gridCol>
                <a:gridCol w="558800">
                  <a:extLst>
                    <a:ext uri="{9D8B030D-6E8A-4147-A177-3AD203B41FA5}">
                      <a16:colId xmlns:a16="http://schemas.microsoft.com/office/drawing/2014/main" val="20004"/>
                    </a:ext>
                  </a:extLst>
                </a:gridCol>
                <a:gridCol w="557212">
                  <a:extLst>
                    <a:ext uri="{9D8B030D-6E8A-4147-A177-3AD203B41FA5}">
                      <a16:colId xmlns:a16="http://schemas.microsoft.com/office/drawing/2014/main" val="20005"/>
                    </a:ext>
                  </a:extLst>
                </a:gridCol>
                <a:gridCol w="555625">
                  <a:extLst>
                    <a:ext uri="{9D8B030D-6E8A-4147-A177-3AD203B41FA5}">
                      <a16:colId xmlns:a16="http://schemas.microsoft.com/office/drawing/2014/main" val="20006"/>
                    </a:ext>
                  </a:extLst>
                </a:gridCol>
                <a:gridCol w="557213">
                  <a:extLst>
                    <a:ext uri="{9D8B030D-6E8A-4147-A177-3AD203B41FA5}">
                      <a16:colId xmlns:a16="http://schemas.microsoft.com/office/drawing/2014/main" val="20007"/>
                    </a:ext>
                  </a:extLst>
                </a:gridCol>
                <a:gridCol w="939800">
                  <a:extLst>
                    <a:ext uri="{9D8B030D-6E8A-4147-A177-3AD203B41FA5}">
                      <a16:colId xmlns:a16="http://schemas.microsoft.com/office/drawing/2014/main" val="20008"/>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0651" name="Text Box 139"/>
          <p:cNvSpPr txBox="1">
            <a:spLocks noChangeArrowheads="1"/>
          </p:cNvSpPr>
          <p:nvPr/>
        </p:nvSpPr>
        <p:spPr bwMode="auto">
          <a:xfrm>
            <a:off x="5394325" y="4235450"/>
            <a:ext cx="25908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主項と最小項の</a:t>
            </a:r>
          </a:p>
          <a:p>
            <a:r>
              <a:rPr lang="ja-JP" altLang="en-US">
                <a:effectLst>
                  <a:outerShdw blurRad="38100" dist="38100" dir="2700000" algn="tl">
                    <a:srgbClr val="000000"/>
                  </a:outerShdw>
                </a:effectLst>
                <a:latin typeface="Times New Roman" panose="02020603050405020304" pitchFamily="18" charset="0"/>
              </a:rPr>
              <a:t>対応表を作る</a:t>
            </a:r>
          </a:p>
        </p:txBody>
      </p:sp>
      <p:sp>
        <p:nvSpPr>
          <p:cNvPr id="320652" name="Line 140"/>
          <p:cNvSpPr>
            <a:spLocks noChangeShapeType="1"/>
          </p:cNvSpPr>
          <p:nvPr/>
        </p:nvSpPr>
        <p:spPr bwMode="auto">
          <a:xfrm flipH="1" flipV="1">
            <a:off x="914400" y="152400"/>
            <a:ext cx="1676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20665" name="Group 153"/>
          <p:cNvGrpSpPr>
            <a:grpSpLocks/>
          </p:cNvGrpSpPr>
          <p:nvPr/>
        </p:nvGrpSpPr>
        <p:grpSpPr bwMode="auto">
          <a:xfrm>
            <a:off x="2619375" y="781050"/>
            <a:ext cx="3884613" cy="2733675"/>
            <a:chOff x="1650" y="492"/>
            <a:chExt cx="2447" cy="1722"/>
          </a:xfrm>
        </p:grpSpPr>
        <p:sp>
          <p:nvSpPr>
            <p:cNvPr id="320653" name="Rectangle 141"/>
            <p:cNvSpPr>
              <a:spLocks noChangeArrowheads="1"/>
            </p:cNvSpPr>
            <p:nvPr/>
          </p:nvSpPr>
          <p:spPr bwMode="auto">
            <a:xfrm>
              <a:off x="1650" y="492"/>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54" name="Rectangle 142"/>
            <p:cNvSpPr>
              <a:spLocks noChangeArrowheads="1"/>
            </p:cNvSpPr>
            <p:nvPr/>
          </p:nvSpPr>
          <p:spPr bwMode="auto">
            <a:xfrm>
              <a:off x="2001" y="492"/>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55" name="Rectangle 143"/>
            <p:cNvSpPr>
              <a:spLocks noChangeArrowheads="1"/>
            </p:cNvSpPr>
            <p:nvPr/>
          </p:nvSpPr>
          <p:spPr bwMode="auto">
            <a:xfrm>
              <a:off x="2001" y="779"/>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56" name="Rectangle 144"/>
            <p:cNvSpPr>
              <a:spLocks noChangeArrowheads="1"/>
            </p:cNvSpPr>
            <p:nvPr/>
          </p:nvSpPr>
          <p:spPr bwMode="auto">
            <a:xfrm>
              <a:off x="2352" y="779"/>
              <a:ext cx="34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57" name="Rectangle 145"/>
            <p:cNvSpPr>
              <a:spLocks noChangeArrowheads="1"/>
            </p:cNvSpPr>
            <p:nvPr/>
          </p:nvSpPr>
          <p:spPr bwMode="auto">
            <a:xfrm>
              <a:off x="2352" y="1066"/>
              <a:ext cx="34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58" name="Rectangle 146"/>
            <p:cNvSpPr>
              <a:spLocks noChangeArrowheads="1"/>
            </p:cNvSpPr>
            <p:nvPr/>
          </p:nvSpPr>
          <p:spPr bwMode="auto">
            <a:xfrm>
              <a:off x="3396" y="1066"/>
              <a:ext cx="35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59" name="Rectangle 147"/>
            <p:cNvSpPr>
              <a:spLocks noChangeArrowheads="1"/>
            </p:cNvSpPr>
            <p:nvPr/>
          </p:nvSpPr>
          <p:spPr bwMode="auto">
            <a:xfrm>
              <a:off x="2693" y="1353"/>
              <a:ext cx="35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60" name="Rectangle 148"/>
            <p:cNvSpPr>
              <a:spLocks noChangeArrowheads="1"/>
            </p:cNvSpPr>
            <p:nvPr/>
          </p:nvSpPr>
          <p:spPr bwMode="auto">
            <a:xfrm>
              <a:off x="3045" y="1353"/>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61" name="Rectangle 149"/>
            <p:cNvSpPr>
              <a:spLocks noChangeArrowheads="1"/>
            </p:cNvSpPr>
            <p:nvPr/>
          </p:nvSpPr>
          <p:spPr bwMode="auto">
            <a:xfrm>
              <a:off x="3045" y="1640"/>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62" name="Rectangle 150"/>
            <p:cNvSpPr>
              <a:spLocks noChangeArrowheads="1"/>
            </p:cNvSpPr>
            <p:nvPr/>
          </p:nvSpPr>
          <p:spPr bwMode="auto">
            <a:xfrm>
              <a:off x="3746" y="1640"/>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63" name="Rectangle 151"/>
            <p:cNvSpPr>
              <a:spLocks noChangeArrowheads="1"/>
            </p:cNvSpPr>
            <p:nvPr/>
          </p:nvSpPr>
          <p:spPr bwMode="auto">
            <a:xfrm>
              <a:off x="3396" y="1927"/>
              <a:ext cx="35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320664" name="Rectangle 152"/>
            <p:cNvSpPr>
              <a:spLocks noChangeArrowheads="1"/>
            </p:cNvSpPr>
            <p:nvPr/>
          </p:nvSpPr>
          <p:spPr bwMode="auto">
            <a:xfrm>
              <a:off x="3746" y="1927"/>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0665"/>
                                        </p:tgtEl>
                                        <p:attrNameLst>
                                          <p:attrName>style.visibility</p:attrName>
                                        </p:attrNameLst>
                                      </p:cBhvr>
                                      <p:to>
                                        <p:strVal val="visible"/>
                                      </p:to>
                                    </p:set>
                                    <p:animEffect transition="in" filter="checkerboard(across)">
                                      <p:cBhvr>
                                        <p:cTn id="7" dur="500"/>
                                        <p:tgtEl>
                                          <p:spTgt spid="320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2562" name="Group 2"/>
          <p:cNvGraphicFramePr>
            <a:graphicFrameLocks noGrp="1"/>
          </p:cNvGraphicFramePr>
          <p:nvPr/>
        </p:nvGraphicFramePr>
        <p:xfrm>
          <a:off x="914400" y="40386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2600" name="Line 40"/>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2601" name="Oval 41"/>
          <p:cNvSpPr>
            <a:spLocks noChangeArrowheads="1"/>
          </p:cNvSpPr>
          <p:nvPr/>
        </p:nvSpPr>
        <p:spPr bwMode="auto">
          <a:xfrm>
            <a:off x="1676400" y="4648200"/>
            <a:ext cx="1447800" cy="3810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602" name="Oval 42"/>
          <p:cNvSpPr>
            <a:spLocks noChangeArrowheads="1"/>
          </p:cNvSpPr>
          <p:nvPr/>
        </p:nvSpPr>
        <p:spPr bwMode="auto">
          <a:xfrm>
            <a:off x="2362200" y="5181600"/>
            <a:ext cx="1447800" cy="3810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603" name="Oval 43"/>
          <p:cNvSpPr>
            <a:spLocks noChangeArrowheads="1"/>
          </p:cNvSpPr>
          <p:nvPr/>
        </p:nvSpPr>
        <p:spPr bwMode="auto">
          <a:xfrm>
            <a:off x="3124200" y="5715000"/>
            <a:ext cx="1447800" cy="3810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604" name="Oval 44"/>
          <p:cNvSpPr>
            <a:spLocks noChangeArrowheads="1"/>
          </p:cNvSpPr>
          <p:nvPr/>
        </p:nvSpPr>
        <p:spPr bwMode="auto">
          <a:xfrm>
            <a:off x="2514600" y="4572000"/>
            <a:ext cx="457200" cy="10668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605" name="Oval 45"/>
          <p:cNvSpPr>
            <a:spLocks noChangeArrowheads="1"/>
          </p:cNvSpPr>
          <p:nvPr/>
        </p:nvSpPr>
        <p:spPr bwMode="auto">
          <a:xfrm>
            <a:off x="3276600" y="5105400"/>
            <a:ext cx="457200" cy="10668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606" name="Oval 46"/>
          <p:cNvSpPr>
            <a:spLocks noChangeArrowheads="1"/>
          </p:cNvSpPr>
          <p:nvPr/>
        </p:nvSpPr>
        <p:spPr bwMode="auto">
          <a:xfrm>
            <a:off x="3962400" y="5562600"/>
            <a:ext cx="457200" cy="10668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322607" name="Group 47"/>
          <p:cNvGraphicFramePr>
            <a:graphicFrameLocks noGrp="1"/>
          </p:cNvGraphicFramePr>
          <p:nvPr/>
        </p:nvGraphicFramePr>
        <p:xfrm>
          <a:off x="914400" y="152400"/>
          <a:ext cx="6529388" cy="3828288"/>
        </p:xfrm>
        <a:graphic>
          <a:graphicData uri="http://schemas.openxmlformats.org/drawingml/2006/table">
            <a:tbl>
              <a:tblPr/>
              <a:tblGrid>
                <a:gridCol w="1704975">
                  <a:extLst>
                    <a:ext uri="{9D8B030D-6E8A-4147-A177-3AD203B41FA5}">
                      <a16:colId xmlns:a16="http://schemas.microsoft.com/office/drawing/2014/main" val="20000"/>
                    </a:ext>
                  </a:extLst>
                </a:gridCol>
                <a:gridCol w="557213">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41338">
                  <a:extLst>
                    <a:ext uri="{9D8B030D-6E8A-4147-A177-3AD203B41FA5}">
                      <a16:colId xmlns:a16="http://schemas.microsoft.com/office/drawing/2014/main" val="20003"/>
                    </a:ext>
                  </a:extLst>
                </a:gridCol>
                <a:gridCol w="558800">
                  <a:extLst>
                    <a:ext uri="{9D8B030D-6E8A-4147-A177-3AD203B41FA5}">
                      <a16:colId xmlns:a16="http://schemas.microsoft.com/office/drawing/2014/main" val="20004"/>
                    </a:ext>
                  </a:extLst>
                </a:gridCol>
                <a:gridCol w="557212">
                  <a:extLst>
                    <a:ext uri="{9D8B030D-6E8A-4147-A177-3AD203B41FA5}">
                      <a16:colId xmlns:a16="http://schemas.microsoft.com/office/drawing/2014/main" val="20005"/>
                    </a:ext>
                  </a:extLst>
                </a:gridCol>
                <a:gridCol w="555625">
                  <a:extLst>
                    <a:ext uri="{9D8B030D-6E8A-4147-A177-3AD203B41FA5}">
                      <a16:colId xmlns:a16="http://schemas.microsoft.com/office/drawing/2014/main" val="20006"/>
                    </a:ext>
                  </a:extLst>
                </a:gridCol>
                <a:gridCol w="557213">
                  <a:extLst>
                    <a:ext uri="{9D8B030D-6E8A-4147-A177-3AD203B41FA5}">
                      <a16:colId xmlns:a16="http://schemas.microsoft.com/office/drawing/2014/main" val="20007"/>
                    </a:ext>
                  </a:extLst>
                </a:gridCol>
                <a:gridCol w="939800">
                  <a:extLst>
                    <a:ext uri="{9D8B030D-6E8A-4147-A177-3AD203B41FA5}">
                      <a16:colId xmlns:a16="http://schemas.microsoft.com/office/drawing/2014/main" val="20008"/>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2699" name="Text Box 139"/>
          <p:cNvSpPr txBox="1">
            <a:spLocks noChangeArrowheads="1"/>
          </p:cNvSpPr>
          <p:nvPr/>
        </p:nvSpPr>
        <p:spPr bwMode="auto">
          <a:xfrm>
            <a:off x="5394325" y="4235450"/>
            <a:ext cx="26225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特異最小項・</a:t>
            </a:r>
          </a:p>
          <a:p>
            <a:r>
              <a:rPr lang="ja-JP" altLang="en-US">
                <a:effectLst>
                  <a:outerShdw blurRad="38100" dist="38100" dir="2700000" algn="tl">
                    <a:srgbClr val="000000"/>
                  </a:outerShdw>
                </a:effectLst>
                <a:latin typeface="Times New Roman" panose="02020603050405020304" pitchFamily="18" charset="0"/>
              </a:rPr>
              <a:t>必須主項を決定</a:t>
            </a:r>
          </a:p>
        </p:txBody>
      </p:sp>
      <p:sp>
        <p:nvSpPr>
          <p:cNvPr id="322700" name="Line 140"/>
          <p:cNvSpPr>
            <a:spLocks noChangeShapeType="1"/>
          </p:cNvSpPr>
          <p:nvPr/>
        </p:nvSpPr>
        <p:spPr bwMode="auto">
          <a:xfrm flipH="1" flipV="1">
            <a:off x="914400" y="152400"/>
            <a:ext cx="1676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22701" name="Group 141"/>
          <p:cNvGrpSpPr>
            <a:grpSpLocks/>
          </p:cNvGrpSpPr>
          <p:nvPr/>
        </p:nvGrpSpPr>
        <p:grpSpPr bwMode="auto">
          <a:xfrm>
            <a:off x="1752600" y="781050"/>
            <a:ext cx="3081338" cy="5848350"/>
            <a:chOff x="1104" y="492"/>
            <a:chExt cx="1941" cy="3684"/>
          </a:xfrm>
        </p:grpSpPr>
        <p:sp>
          <p:nvSpPr>
            <p:cNvPr id="322702" name="Oval 142"/>
            <p:cNvSpPr>
              <a:spLocks noChangeArrowheads="1"/>
            </p:cNvSpPr>
            <p:nvPr/>
          </p:nvSpPr>
          <p:spPr bwMode="auto">
            <a:xfrm>
              <a:off x="1104" y="2928"/>
              <a:ext cx="288" cy="288"/>
            </a:xfrm>
            <a:prstGeom prst="ellipse">
              <a:avLst/>
            </a:prstGeom>
            <a:noFill/>
            <a:ln w="2857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703" name="Oval 143"/>
            <p:cNvSpPr>
              <a:spLocks noChangeArrowheads="1"/>
            </p:cNvSpPr>
            <p:nvPr/>
          </p:nvSpPr>
          <p:spPr bwMode="auto">
            <a:xfrm>
              <a:off x="2496" y="3888"/>
              <a:ext cx="288" cy="288"/>
            </a:xfrm>
            <a:prstGeom prst="ellipse">
              <a:avLst/>
            </a:prstGeom>
            <a:noFill/>
            <a:ln w="2857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704" name="Rectangle 144"/>
            <p:cNvSpPr>
              <a:spLocks noChangeArrowheads="1"/>
            </p:cNvSpPr>
            <p:nvPr/>
          </p:nvSpPr>
          <p:spPr bwMode="auto">
            <a:xfrm>
              <a:off x="1650" y="492"/>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322705" name="Rectangle 145"/>
            <p:cNvSpPr>
              <a:spLocks noChangeArrowheads="1"/>
            </p:cNvSpPr>
            <p:nvPr/>
          </p:nvSpPr>
          <p:spPr bwMode="auto">
            <a:xfrm>
              <a:off x="2693" y="1353"/>
              <a:ext cx="35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grpSp>
      <p:grpSp>
        <p:nvGrpSpPr>
          <p:cNvPr id="322706" name="Group 146"/>
          <p:cNvGrpSpPr>
            <a:grpSpLocks/>
          </p:cNvGrpSpPr>
          <p:nvPr/>
        </p:nvGrpSpPr>
        <p:grpSpPr bwMode="auto">
          <a:xfrm>
            <a:off x="1676400" y="781050"/>
            <a:ext cx="5767388" cy="5848350"/>
            <a:chOff x="1056" y="492"/>
            <a:chExt cx="3633" cy="3684"/>
          </a:xfrm>
        </p:grpSpPr>
        <p:sp>
          <p:nvSpPr>
            <p:cNvPr id="322707" name="Oval 147"/>
            <p:cNvSpPr>
              <a:spLocks noChangeArrowheads="1"/>
            </p:cNvSpPr>
            <p:nvPr/>
          </p:nvSpPr>
          <p:spPr bwMode="auto">
            <a:xfrm>
              <a:off x="2496" y="3504"/>
              <a:ext cx="288" cy="672"/>
            </a:xfrm>
            <a:prstGeom prst="ellipse">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708" name="Oval 148"/>
            <p:cNvSpPr>
              <a:spLocks noChangeArrowheads="1"/>
            </p:cNvSpPr>
            <p:nvPr/>
          </p:nvSpPr>
          <p:spPr bwMode="auto">
            <a:xfrm>
              <a:off x="1056" y="2928"/>
              <a:ext cx="912" cy="240"/>
            </a:xfrm>
            <a:prstGeom prst="ellipse">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709" name="Rectangle 149"/>
            <p:cNvSpPr>
              <a:spLocks noChangeArrowheads="1"/>
            </p:cNvSpPr>
            <p:nvPr/>
          </p:nvSpPr>
          <p:spPr bwMode="auto">
            <a:xfrm>
              <a:off x="4097" y="492"/>
              <a:ext cx="59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22710" name="Rectangle 150"/>
            <p:cNvSpPr>
              <a:spLocks noChangeArrowheads="1"/>
            </p:cNvSpPr>
            <p:nvPr/>
          </p:nvSpPr>
          <p:spPr bwMode="auto">
            <a:xfrm>
              <a:off x="4097" y="1353"/>
              <a:ext cx="59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2701"/>
                                        </p:tgtEl>
                                        <p:attrNameLst>
                                          <p:attrName>style.visibility</p:attrName>
                                        </p:attrNameLst>
                                      </p:cBhvr>
                                      <p:to>
                                        <p:strVal val="visible"/>
                                      </p:to>
                                    </p:set>
                                    <p:animEffect transition="in" filter="checkerboard(across)">
                                      <p:cBhvr>
                                        <p:cTn id="7" dur="500"/>
                                        <p:tgtEl>
                                          <p:spTgt spid="3227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22706"/>
                                        </p:tgtEl>
                                        <p:attrNameLst>
                                          <p:attrName>style.visibility</p:attrName>
                                        </p:attrNameLst>
                                      </p:cBhvr>
                                      <p:to>
                                        <p:strVal val="visible"/>
                                      </p:to>
                                    </p:set>
                                    <p:animEffect transition="in" filter="checkerboard(across)">
                                      <p:cBhvr>
                                        <p:cTn id="12" dur="500"/>
                                        <p:tgtEl>
                                          <p:spTgt spid="322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4610" name="Group 2"/>
          <p:cNvGraphicFramePr>
            <a:graphicFrameLocks noGrp="1"/>
          </p:cNvGraphicFramePr>
          <p:nvPr/>
        </p:nvGraphicFramePr>
        <p:xfrm>
          <a:off x="914400" y="40386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4648" name="Line 40"/>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649" name="Oval 41"/>
          <p:cNvSpPr>
            <a:spLocks noChangeArrowheads="1"/>
          </p:cNvSpPr>
          <p:nvPr/>
        </p:nvSpPr>
        <p:spPr bwMode="auto">
          <a:xfrm>
            <a:off x="1676400" y="4648200"/>
            <a:ext cx="1447800" cy="3810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650" name="Oval 42"/>
          <p:cNvSpPr>
            <a:spLocks noChangeArrowheads="1"/>
          </p:cNvSpPr>
          <p:nvPr/>
        </p:nvSpPr>
        <p:spPr bwMode="auto">
          <a:xfrm>
            <a:off x="2362200" y="51816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651" name="Oval 43"/>
          <p:cNvSpPr>
            <a:spLocks noChangeArrowheads="1"/>
          </p:cNvSpPr>
          <p:nvPr/>
        </p:nvSpPr>
        <p:spPr bwMode="auto">
          <a:xfrm>
            <a:off x="3124200" y="57150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652" name="Oval 44"/>
          <p:cNvSpPr>
            <a:spLocks noChangeArrowheads="1"/>
          </p:cNvSpPr>
          <p:nvPr/>
        </p:nvSpPr>
        <p:spPr bwMode="auto">
          <a:xfrm>
            <a:off x="2514600" y="4572000"/>
            <a:ext cx="457200" cy="10668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653" name="Oval 45"/>
          <p:cNvSpPr>
            <a:spLocks noChangeArrowheads="1"/>
          </p:cNvSpPr>
          <p:nvPr/>
        </p:nvSpPr>
        <p:spPr bwMode="auto">
          <a:xfrm>
            <a:off x="3276600" y="5105400"/>
            <a:ext cx="457200" cy="10668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654" name="Oval 46"/>
          <p:cNvSpPr>
            <a:spLocks noChangeArrowheads="1"/>
          </p:cNvSpPr>
          <p:nvPr/>
        </p:nvSpPr>
        <p:spPr bwMode="auto">
          <a:xfrm>
            <a:off x="3962400" y="5562600"/>
            <a:ext cx="457200" cy="10668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324655" name="Group 47"/>
          <p:cNvGraphicFramePr>
            <a:graphicFrameLocks noGrp="1"/>
          </p:cNvGraphicFramePr>
          <p:nvPr/>
        </p:nvGraphicFramePr>
        <p:xfrm>
          <a:off x="914400" y="152400"/>
          <a:ext cx="6529388" cy="3828288"/>
        </p:xfrm>
        <a:graphic>
          <a:graphicData uri="http://schemas.openxmlformats.org/drawingml/2006/table">
            <a:tbl>
              <a:tblPr/>
              <a:tblGrid>
                <a:gridCol w="1704975">
                  <a:extLst>
                    <a:ext uri="{9D8B030D-6E8A-4147-A177-3AD203B41FA5}">
                      <a16:colId xmlns:a16="http://schemas.microsoft.com/office/drawing/2014/main" val="20000"/>
                    </a:ext>
                  </a:extLst>
                </a:gridCol>
                <a:gridCol w="557213">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41338">
                  <a:extLst>
                    <a:ext uri="{9D8B030D-6E8A-4147-A177-3AD203B41FA5}">
                      <a16:colId xmlns:a16="http://schemas.microsoft.com/office/drawing/2014/main" val="20003"/>
                    </a:ext>
                  </a:extLst>
                </a:gridCol>
                <a:gridCol w="558800">
                  <a:extLst>
                    <a:ext uri="{9D8B030D-6E8A-4147-A177-3AD203B41FA5}">
                      <a16:colId xmlns:a16="http://schemas.microsoft.com/office/drawing/2014/main" val="20004"/>
                    </a:ext>
                  </a:extLst>
                </a:gridCol>
                <a:gridCol w="557212">
                  <a:extLst>
                    <a:ext uri="{9D8B030D-6E8A-4147-A177-3AD203B41FA5}">
                      <a16:colId xmlns:a16="http://schemas.microsoft.com/office/drawing/2014/main" val="20005"/>
                    </a:ext>
                  </a:extLst>
                </a:gridCol>
                <a:gridCol w="555625">
                  <a:extLst>
                    <a:ext uri="{9D8B030D-6E8A-4147-A177-3AD203B41FA5}">
                      <a16:colId xmlns:a16="http://schemas.microsoft.com/office/drawing/2014/main" val="20006"/>
                    </a:ext>
                  </a:extLst>
                </a:gridCol>
                <a:gridCol w="557213">
                  <a:extLst>
                    <a:ext uri="{9D8B030D-6E8A-4147-A177-3AD203B41FA5}">
                      <a16:colId xmlns:a16="http://schemas.microsoft.com/office/drawing/2014/main" val="20007"/>
                    </a:ext>
                  </a:extLst>
                </a:gridCol>
                <a:gridCol w="939800">
                  <a:extLst>
                    <a:ext uri="{9D8B030D-6E8A-4147-A177-3AD203B41FA5}">
                      <a16:colId xmlns:a16="http://schemas.microsoft.com/office/drawing/2014/main" val="20008"/>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4747" name="Text Box 139"/>
          <p:cNvSpPr txBox="1">
            <a:spLocks noChangeArrowheads="1"/>
          </p:cNvSpPr>
          <p:nvPr/>
        </p:nvSpPr>
        <p:spPr bwMode="auto">
          <a:xfrm>
            <a:off x="5394325" y="4235450"/>
            <a:ext cx="33210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必須主項が包含する</a:t>
            </a:r>
          </a:p>
          <a:p>
            <a:r>
              <a:rPr lang="ja-JP" altLang="en-US">
                <a:effectLst>
                  <a:outerShdw blurRad="38100" dist="38100" dir="2700000" algn="tl">
                    <a:srgbClr val="000000"/>
                  </a:outerShdw>
                </a:effectLst>
                <a:latin typeface="Times New Roman" panose="02020603050405020304" pitchFamily="18" charset="0"/>
              </a:rPr>
              <a:t>最小項を決定</a:t>
            </a:r>
          </a:p>
        </p:txBody>
      </p:sp>
      <p:sp>
        <p:nvSpPr>
          <p:cNvPr id="324748" name="Line 140"/>
          <p:cNvSpPr>
            <a:spLocks noChangeShapeType="1"/>
          </p:cNvSpPr>
          <p:nvPr/>
        </p:nvSpPr>
        <p:spPr bwMode="auto">
          <a:xfrm flipH="1" flipV="1">
            <a:off x="914400" y="152400"/>
            <a:ext cx="1676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24749" name="Group 141"/>
          <p:cNvGrpSpPr>
            <a:grpSpLocks/>
          </p:cNvGrpSpPr>
          <p:nvPr/>
        </p:nvGrpSpPr>
        <p:grpSpPr bwMode="auto">
          <a:xfrm>
            <a:off x="1646238" y="3514725"/>
            <a:ext cx="3744912" cy="3152775"/>
            <a:chOff x="1037" y="2214"/>
            <a:chExt cx="2359" cy="1986"/>
          </a:xfrm>
        </p:grpSpPr>
        <p:sp>
          <p:nvSpPr>
            <p:cNvPr id="324750" name="Rectangle 142"/>
            <p:cNvSpPr>
              <a:spLocks noChangeArrowheads="1"/>
            </p:cNvSpPr>
            <p:nvPr/>
          </p:nvSpPr>
          <p:spPr bwMode="auto">
            <a:xfrm>
              <a:off x="1650" y="2214"/>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24751" name="Rectangle 143"/>
            <p:cNvSpPr>
              <a:spLocks noChangeArrowheads="1"/>
            </p:cNvSpPr>
            <p:nvPr/>
          </p:nvSpPr>
          <p:spPr bwMode="auto">
            <a:xfrm>
              <a:off x="2001" y="2214"/>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24752" name="Rectangle 144"/>
            <p:cNvSpPr>
              <a:spLocks noChangeArrowheads="1"/>
            </p:cNvSpPr>
            <p:nvPr/>
          </p:nvSpPr>
          <p:spPr bwMode="auto">
            <a:xfrm>
              <a:off x="3045" y="2214"/>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24753" name="Rectangle 145"/>
            <p:cNvSpPr>
              <a:spLocks noChangeArrowheads="1"/>
            </p:cNvSpPr>
            <p:nvPr/>
          </p:nvSpPr>
          <p:spPr bwMode="auto">
            <a:xfrm>
              <a:off x="2693" y="2214"/>
              <a:ext cx="35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24754" name="Rectangle 146"/>
            <p:cNvSpPr>
              <a:spLocks noChangeArrowheads="1"/>
            </p:cNvSpPr>
            <p:nvPr/>
          </p:nvSpPr>
          <p:spPr bwMode="auto">
            <a:xfrm>
              <a:off x="1037" y="2896"/>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dirty="0">
                  <a:solidFill>
                    <a:srgbClr val="FFFF00"/>
                  </a:solidFill>
                  <a:latin typeface="Times New Roman" panose="02020603050405020304" pitchFamily="18" charset="0"/>
                </a:rPr>
                <a:t>0</a:t>
              </a:r>
            </a:p>
          </p:txBody>
        </p:sp>
        <p:sp>
          <p:nvSpPr>
            <p:cNvPr id="324755" name="Rectangle 147"/>
            <p:cNvSpPr>
              <a:spLocks noChangeArrowheads="1"/>
            </p:cNvSpPr>
            <p:nvPr/>
          </p:nvSpPr>
          <p:spPr bwMode="auto">
            <a:xfrm>
              <a:off x="1497" y="2896"/>
              <a:ext cx="4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solidFill>
                    <a:srgbClr val="FFFF00"/>
                  </a:solidFill>
                  <a:latin typeface="Times New Roman" panose="02020603050405020304" pitchFamily="18" charset="0"/>
                </a:rPr>
                <a:t>4</a:t>
              </a:r>
            </a:p>
          </p:txBody>
        </p:sp>
        <p:sp>
          <p:nvSpPr>
            <p:cNvPr id="324756" name="Rectangle 148"/>
            <p:cNvSpPr>
              <a:spLocks noChangeArrowheads="1"/>
            </p:cNvSpPr>
            <p:nvPr/>
          </p:nvSpPr>
          <p:spPr bwMode="auto">
            <a:xfrm>
              <a:off x="2419" y="3548"/>
              <a:ext cx="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solidFill>
                    <a:srgbClr val="FFFF00"/>
                  </a:solidFill>
                  <a:latin typeface="Times New Roman" panose="02020603050405020304" pitchFamily="18" charset="0"/>
                </a:rPr>
                <a:t>11</a:t>
              </a:r>
            </a:p>
          </p:txBody>
        </p:sp>
        <p:sp>
          <p:nvSpPr>
            <p:cNvPr id="324757" name="Rectangle 149"/>
            <p:cNvSpPr>
              <a:spLocks noChangeArrowheads="1"/>
            </p:cNvSpPr>
            <p:nvPr/>
          </p:nvSpPr>
          <p:spPr bwMode="auto">
            <a:xfrm>
              <a:off x="2419" y="3874"/>
              <a:ext cx="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solidFill>
                    <a:srgbClr val="FFFF00"/>
                  </a:solidFill>
                  <a:latin typeface="Times New Roman" panose="02020603050405020304" pitchFamily="18" charset="0"/>
                </a:rPr>
                <a:t>10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4749"/>
                                        </p:tgtEl>
                                        <p:attrNameLst>
                                          <p:attrName>style.visibility</p:attrName>
                                        </p:attrNameLst>
                                      </p:cBhvr>
                                      <p:to>
                                        <p:strVal val="visible"/>
                                      </p:to>
                                    </p:set>
                                    <p:animEffect transition="in" filter="checkerboard(across)">
                                      <p:cBhvr>
                                        <p:cTn id="7" dur="500"/>
                                        <p:tgtEl>
                                          <p:spTgt spid="324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3586" name="Group 2"/>
          <p:cNvGraphicFramePr>
            <a:graphicFrameLocks noGrp="1"/>
          </p:cNvGraphicFramePr>
          <p:nvPr/>
        </p:nvGraphicFramePr>
        <p:xfrm>
          <a:off x="914400" y="40386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3624" name="Line 40"/>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625" name="Oval 41"/>
          <p:cNvSpPr>
            <a:spLocks noChangeArrowheads="1"/>
          </p:cNvSpPr>
          <p:nvPr/>
        </p:nvSpPr>
        <p:spPr bwMode="auto">
          <a:xfrm>
            <a:off x="1676400" y="4648200"/>
            <a:ext cx="1447800" cy="381000"/>
          </a:xfrm>
          <a:prstGeom prst="ellipse">
            <a:avLst/>
          </a:prstGeom>
          <a:noFill/>
          <a:ln w="28575">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3626" name="Oval 42"/>
          <p:cNvSpPr>
            <a:spLocks noChangeArrowheads="1"/>
          </p:cNvSpPr>
          <p:nvPr/>
        </p:nvSpPr>
        <p:spPr bwMode="auto">
          <a:xfrm>
            <a:off x="2362200" y="51816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3627" name="Oval 43"/>
          <p:cNvSpPr>
            <a:spLocks noChangeArrowheads="1"/>
          </p:cNvSpPr>
          <p:nvPr/>
        </p:nvSpPr>
        <p:spPr bwMode="auto">
          <a:xfrm>
            <a:off x="3124200" y="57150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3628" name="Oval 44"/>
          <p:cNvSpPr>
            <a:spLocks noChangeArrowheads="1"/>
          </p:cNvSpPr>
          <p:nvPr/>
        </p:nvSpPr>
        <p:spPr bwMode="auto">
          <a:xfrm>
            <a:off x="2514600" y="4572000"/>
            <a:ext cx="457200" cy="10668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3629" name="Oval 45"/>
          <p:cNvSpPr>
            <a:spLocks noChangeArrowheads="1"/>
          </p:cNvSpPr>
          <p:nvPr/>
        </p:nvSpPr>
        <p:spPr bwMode="auto">
          <a:xfrm>
            <a:off x="3276600" y="5105400"/>
            <a:ext cx="457200" cy="10668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3630" name="Oval 46"/>
          <p:cNvSpPr>
            <a:spLocks noChangeArrowheads="1"/>
          </p:cNvSpPr>
          <p:nvPr/>
        </p:nvSpPr>
        <p:spPr bwMode="auto">
          <a:xfrm>
            <a:off x="3962400" y="5562600"/>
            <a:ext cx="457200" cy="1066800"/>
          </a:xfrm>
          <a:prstGeom prst="ellipse">
            <a:avLst/>
          </a:prstGeom>
          <a:noFill/>
          <a:ln w="28575">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323631" name="Group 47"/>
          <p:cNvGraphicFramePr>
            <a:graphicFrameLocks noGrp="1"/>
          </p:cNvGraphicFramePr>
          <p:nvPr/>
        </p:nvGraphicFramePr>
        <p:xfrm>
          <a:off x="914400" y="152400"/>
          <a:ext cx="6529388" cy="3828288"/>
        </p:xfrm>
        <a:graphic>
          <a:graphicData uri="http://schemas.openxmlformats.org/drawingml/2006/table">
            <a:tbl>
              <a:tblPr/>
              <a:tblGrid>
                <a:gridCol w="1704975">
                  <a:extLst>
                    <a:ext uri="{9D8B030D-6E8A-4147-A177-3AD203B41FA5}">
                      <a16:colId xmlns:a16="http://schemas.microsoft.com/office/drawing/2014/main" val="20000"/>
                    </a:ext>
                  </a:extLst>
                </a:gridCol>
                <a:gridCol w="557213">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41338">
                  <a:extLst>
                    <a:ext uri="{9D8B030D-6E8A-4147-A177-3AD203B41FA5}">
                      <a16:colId xmlns:a16="http://schemas.microsoft.com/office/drawing/2014/main" val="20003"/>
                    </a:ext>
                  </a:extLst>
                </a:gridCol>
                <a:gridCol w="558800">
                  <a:extLst>
                    <a:ext uri="{9D8B030D-6E8A-4147-A177-3AD203B41FA5}">
                      <a16:colId xmlns:a16="http://schemas.microsoft.com/office/drawing/2014/main" val="20004"/>
                    </a:ext>
                  </a:extLst>
                </a:gridCol>
                <a:gridCol w="557212">
                  <a:extLst>
                    <a:ext uri="{9D8B030D-6E8A-4147-A177-3AD203B41FA5}">
                      <a16:colId xmlns:a16="http://schemas.microsoft.com/office/drawing/2014/main" val="20005"/>
                    </a:ext>
                  </a:extLst>
                </a:gridCol>
                <a:gridCol w="555625">
                  <a:extLst>
                    <a:ext uri="{9D8B030D-6E8A-4147-A177-3AD203B41FA5}">
                      <a16:colId xmlns:a16="http://schemas.microsoft.com/office/drawing/2014/main" val="20006"/>
                    </a:ext>
                  </a:extLst>
                </a:gridCol>
                <a:gridCol w="557213">
                  <a:extLst>
                    <a:ext uri="{9D8B030D-6E8A-4147-A177-3AD203B41FA5}">
                      <a16:colId xmlns:a16="http://schemas.microsoft.com/office/drawing/2014/main" val="20007"/>
                    </a:ext>
                  </a:extLst>
                </a:gridCol>
                <a:gridCol w="939800">
                  <a:extLst>
                    <a:ext uri="{9D8B030D-6E8A-4147-A177-3AD203B41FA5}">
                      <a16:colId xmlns:a16="http://schemas.microsoft.com/office/drawing/2014/main" val="20008"/>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3723" name="Text Box 139"/>
          <p:cNvSpPr txBox="1">
            <a:spLocks noChangeArrowheads="1"/>
          </p:cNvSpPr>
          <p:nvPr/>
        </p:nvSpPr>
        <p:spPr bwMode="auto">
          <a:xfrm>
            <a:off x="5394325" y="4235450"/>
            <a:ext cx="2695575"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チェックの付いた</a:t>
            </a:r>
          </a:p>
          <a:p>
            <a:r>
              <a:rPr lang="ja-JP" altLang="en-US">
                <a:effectLst>
                  <a:outerShdw blurRad="38100" dist="38100" dir="2700000" algn="tl">
                    <a:srgbClr val="000000"/>
                  </a:outerShdw>
                </a:effectLst>
                <a:latin typeface="Times New Roman" panose="02020603050405020304" pitchFamily="18" charset="0"/>
              </a:rPr>
              <a:t>最小項を削除</a:t>
            </a:r>
          </a:p>
        </p:txBody>
      </p:sp>
      <p:sp>
        <p:nvSpPr>
          <p:cNvPr id="323724" name="Line 140"/>
          <p:cNvSpPr>
            <a:spLocks noChangeShapeType="1"/>
          </p:cNvSpPr>
          <p:nvPr/>
        </p:nvSpPr>
        <p:spPr bwMode="auto">
          <a:xfrm flipH="1" flipV="1">
            <a:off x="914400" y="152400"/>
            <a:ext cx="1676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23751" name="Group 167"/>
          <p:cNvGrpSpPr>
            <a:grpSpLocks/>
          </p:cNvGrpSpPr>
          <p:nvPr/>
        </p:nvGrpSpPr>
        <p:grpSpPr bwMode="auto">
          <a:xfrm>
            <a:off x="1752600" y="152400"/>
            <a:ext cx="3352800" cy="6477000"/>
            <a:chOff x="1104" y="96"/>
            <a:chExt cx="2112" cy="4080"/>
          </a:xfrm>
        </p:grpSpPr>
        <p:sp>
          <p:nvSpPr>
            <p:cNvPr id="323752" name="Line 168"/>
            <p:cNvSpPr>
              <a:spLocks noChangeShapeType="1"/>
            </p:cNvSpPr>
            <p:nvPr/>
          </p:nvSpPr>
          <p:spPr bwMode="auto">
            <a:xfrm>
              <a:off x="1824" y="96"/>
              <a:ext cx="0" cy="2400"/>
            </a:xfrm>
            <a:prstGeom prst="line">
              <a:avLst/>
            </a:prstGeom>
            <a:noFill/>
            <a:ln w="38100" cmpd="dbl">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753" name="Line 169"/>
            <p:cNvSpPr>
              <a:spLocks noChangeShapeType="1"/>
            </p:cNvSpPr>
            <p:nvPr/>
          </p:nvSpPr>
          <p:spPr bwMode="auto">
            <a:xfrm>
              <a:off x="2160" y="96"/>
              <a:ext cx="0" cy="2400"/>
            </a:xfrm>
            <a:prstGeom prst="line">
              <a:avLst/>
            </a:prstGeom>
            <a:noFill/>
            <a:ln w="38100" cmpd="dbl">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754" name="Line 170"/>
            <p:cNvSpPr>
              <a:spLocks noChangeShapeType="1"/>
            </p:cNvSpPr>
            <p:nvPr/>
          </p:nvSpPr>
          <p:spPr bwMode="auto">
            <a:xfrm>
              <a:off x="2880" y="96"/>
              <a:ext cx="0" cy="2400"/>
            </a:xfrm>
            <a:prstGeom prst="line">
              <a:avLst/>
            </a:prstGeom>
            <a:noFill/>
            <a:ln w="38100" cmpd="dbl">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755" name="Line 171"/>
            <p:cNvSpPr>
              <a:spLocks noChangeShapeType="1"/>
            </p:cNvSpPr>
            <p:nvPr/>
          </p:nvSpPr>
          <p:spPr bwMode="auto">
            <a:xfrm>
              <a:off x="3216" y="96"/>
              <a:ext cx="0" cy="2400"/>
            </a:xfrm>
            <a:prstGeom prst="line">
              <a:avLst/>
            </a:prstGeom>
            <a:noFill/>
            <a:ln w="38100" cmpd="dbl">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756" name="Line 172"/>
            <p:cNvSpPr>
              <a:spLocks noChangeShapeType="1"/>
            </p:cNvSpPr>
            <p:nvPr/>
          </p:nvSpPr>
          <p:spPr bwMode="auto">
            <a:xfrm flipH="1">
              <a:off x="1104" y="2880"/>
              <a:ext cx="336" cy="336"/>
            </a:xfrm>
            <a:prstGeom prst="line">
              <a:avLst/>
            </a:prstGeom>
            <a:noFill/>
            <a:ln w="57150" cmpd="dbl">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757" name="Line 173"/>
            <p:cNvSpPr>
              <a:spLocks noChangeShapeType="1"/>
            </p:cNvSpPr>
            <p:nvPr/>
          </p:nvSpPr>
          <p:spPr bwMode="auto">
            <a:xfrm flipH="1">
              <a:off x="1536" y="2880"/>
              <a:ext cx="336" cy="336"/>
            </a:xfrm>
            <a:prstGeom prst="line">
              <a:avLst/>
            </a:prstGeom>
            <a:noFill/>
            <a:ln w="57150" cmpd="dbl">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758" name="Line 174"/>
            <p:cNvSpPr>
              <a:spLocks noChangeShapeType="1"/>
            </p:cNvSpPr>
            <p:nvPr/>
          </p:nvSpPr>
          <p:spPr bwMode="auto">
            <a:xfrm flipH="1">
              <a:off x="2496" y="3552"/>
              <a:ext cx="336" cy="336"/>
            </a:xfrm>
            <a:prstGeom prst="line">
              <a:avLst/>
            </a:prstGeom>
            <a:noFill/>
            <a:ln w="57150" cmpd="dbl">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759" name="Line 175"/>
            <p:cNvSpPr>
              <a:spLocks noChangeShapeType="1"/>
            </p:cNvSpPr>
            <p:nvPr/>
          </p:nvSpPr>
          <p:spPr bwMode="auto">
            <a:xfrm flipH="1">
              <a:off x="2496" y="3840"/>
              <a:ext cx="336" cy="336"/>
            </a:xfrm>
            <a:prstGeom prst="line">
              <a:avLst/>
            </a:prstGeom>
            <a:noFill/>
            <a:ln w="57150" cmpd="dbl">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23751"/>
                                        </p:tgtEl>
                                        <p:attrNameLst>
                                          <p:attrName>style.visibility</p:attrName>
                                        </p:attrNameLst>
                                      </p:cBhvr>
                                      <p:to>
                                        <p:strVal val="visible"/>
                                      </p:to>
                                    </p:set>
                                    <p:animEffect transition="in" filter="wipe(up)">
                                      <p:cBhvr>
                                        <p:cTn id="7" dur="500"/>
                                        <p:tgtEl>
                                          <p:spTgt spid="323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5634" name="Group 2"/>
          <p:cNvGraphicFramePr>
            <a:graphicFrameLocks noGrp="1"/>
          </p:cNvGraphicFramePr>
          <p:nvPr/>
        </p:nvGraphicFramePr>
        <p:xfrm>
          <a:off x="914400" y="40386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5672" name="Line 40"/>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673" name="Oval 41"/>
          <p:cNvSpPr>
            <a:spLocks noChangeArrowheads="1"/>
          </p:cNvSpPr>
          <p:nvPr/>
        </p:nvSpPr>
        <p:spPr bwMode="auto">
          <a:xfrm>
            <a:off x="1676400" y="4648200"/>
            <a:ext cx="1447800" cy="3810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674" name="Oval 42"/>
          <p:cNvSpPr>
            <a:spLocks noChangeArrowheads="1"/>
          </p:cNvSpPr>
          <p:nvPr/>
        </p:nvSpPr>
        <p:spPr bwMode="auto">
          <a:xfrm>
            <a:off x="2362200" y="51816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675" name="Oval 43"/>
          <p:cNvSpPr>
            <a:spLocks noChangeArrowheads="1"/>
          </p:cNvSpPr>
          <p:nvPr/>
        </p:nvSpPr>
        <p:spPr bwMode="auto">
          <a:xfrm>
            <a:off x="3124200" y="57150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676" name="Oval 44"/>
          <p:cNvSpPr>
            <a:spLocks noChangeArrowheads="1"/>
          </p:cNvSpPr>
          <p:nvPr/>
        </p:nvSpPr>
        <p:spPr bwMode="auto">
          <a:xfrm>
            <a:off x="2514600" y="4572000"/>
            <a:ext cx="457200" cy="10668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677" name="Oval 45"/>
          <p:cNvSpPr>
            <a:spLocks noChangeArrowheads="1"/>
          </p:cNvSpPr>
          <p:nvPr/>
        </p:nvSpPr>
        <p:spPr bwMode="auto">
          <a:xfrm>
            <a:off x="3276600" y="5105400"/>
            <a:ext cx="457200" cy="10668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678" name="Oval 46"/>
          <p:cNvSpPr>
            <a:spLocks noChangeArrowheads="1"/>
          </p:cNvSpPr>
          <p:nvPr/>
        </p:nvSpPr>
        <p:spPr bwMode="auto">
          <a:xfrm>
            <a:off x="3962400" y="5562600"/>
            <a:ext cx="457200" cy="10668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325679" name="Group 47"/>
          <p:cNvGraphicFramePr>
            <a:graphicFrameLocks noGrp="1"/>
          </p:cNvGraphicFramePr>
          <p:nvPr/>
        </p:nvGraphicFramePr>
        <p:xfrm>
          <a:off x="914400" y="152400"/>
          <a:ext cx="4298950" cy="3828288"/>
        </p:xfrm>
        <a:graphic>
          <a:graphicData uri="http://schemas.openxmlformats.org/drawingml/2006/table">
            <a:tbl>
              <a:tblPr/>
              <a:tblGrid>
                <a:gridCol w="1704975">
                  <a:extLst>
                    <a:ext uri="{9D8B030D-6E8A-4147-A177-3AD203B41FA5}">
                      <a16:colId xmlns:a16="http://schemas.microsoft.com/office/drawing/2014/main" val="20000"/>
                    </a:ext>
                  </a:extLst>
                </a:gridCol>
                <a:gridCol w="541338">
                  <a:extLst>
                    <a:ext uri="{9D8B030D-6E8A-4147-A177-3AD203B41FA5}">
                      <a16:colId xmlns:a16="http://schemas.microsoft.com/office/drawing/2014/main" val="20001"/>
                    </a:ext>
                  </a:extLst>
                </a:gridCol>
                <a:gridCol w="555625">
                  <a:extLst>
                    <a:ext uri="{9D8B030D-6E8A-4147-A177-3AD203B41FA5}">
                      <a16:colId xmlns:a16="http://schemas.microsoft.com/office/drawing/2014/main" val="20002"/>
                    </a:ext>
                  </a:extLst>
                </a:gridCol>
                <a:gridCol w="557212">
                  <a:extLst>
                    <a:ext uri="{9D8B030D-6E8A-4147-A177-3AD203B41FA5}">
                      <a16:colId xmlns:a16="http://schemas.microsoft.com/office/drawing/2014/main" val="20003"/>
                    </a:ext>
                  </a:extLst>
                </a:gridCol>
                <a:gridCol w="939800">
                  <a:extLst>
                    <a:ext uri="{9D8B030D-6E8A-4147-A177-3AD203B41FA5}">
                      <a16:colId xmlns:a16="http://schemas.microsoft.com/office/drawing/2014/main" val="20004"/>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5735" name="Text Box 103"/>
          <p:cNvSpPr txBox="1">
            <a:spLocks noChangeArrowheads="1"/>
          </p:cNvSpPr>
          <p:nvPr/>
        </p:nvSpPr>
        <p:spPr bwMode="auto">
          <a:xfrm>
            <a:off x="5334000" y="2209800"/>
            <a:ext cx="2366963"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他の主項に</a:t>
            </a:r>
          </a:p>
          <a:p>
            <a:r>
              <a:rPr lang="ja-JP" altLang="en-US">
                <a:effectLst>
                  <a:outerShdw blurRad="38100" dist="38100" dir="2700000" algn="tl">
                    <a:srgbClr val="000000"/>
                  </a:outerShdw>
                </a:effectLst>
                <a:latin typeface="Times New Roman" panose="02020603050405020304" pitchFamily="18" charset="0"/>
              </a:rPr>
              <a:t>包含される</a:t>
            </a:r>
          </a:p>
          <a:p>
            <a:r>
              <a:rPr lang="ja-JP" altLang="en-US">
                <a:effectLst>
                  <a:outerShdw blurRad="38100" dist="38100" dir="2700000" algn="tl">
                    <a:srgbClr val="000000"/>
                  </a:outerShdw>
                </a:effectLst>
                <a:latin typeface="Times New Roman" panose="02020603050405020304" pitchFamily="18" charset="0"/>
              </a:rPr>
              <a:t>チェックの無い</a:t>
            </a:r>
          </a:p>
          <a:p>
            <a:r>
              <a:rPr lang="ja-JP" altLang="en-US">
                <a:effectLst>
                  <a:outerShdw blurRad="38100" dist="38100" dir="2700000" algn="tl">
                    <a:srgbClr val="000000"/>
                  </a:outerShdw>
                </a:effectLst>
                <a:latin typeface="Times New Roman" panose="02020603050405020304" pitchFamily="18" charset="0"/>
              </a:rPr>
              <a:t>主項を削除</a:t>
            </a:r>
          </a:p>
        </p:txBody>
      </p:sp>
      <p:sp>
        <p:nvSpPr>
          <p:cNvPr id="325736" name="Line 104"/>
          <p:cNvSpPr>
            <a:spLocks noChangeShapeType="1"/>
          </p:cNvSpPr>
          <p:nvPr/>
        </p:nvSpPr>
        <p:spPr bwMode="auto">
          <a:xfrm flipH="1" flipV="1">
            <a:off x="914400" y="152400"/>
            <a:ext cx="1676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737" name="Line 105"/>
          <p:cNvSpPr>
            <a:spLocks noChangeShapeType="1"/>
          </p:cNvSpPr>
          <p:nvPr/>
        </p:nvSpPr>
        <p:spPr bwMode="auto">
          <a:xfrm>
            <a:off x="2895600" y="1447800"/>
            <a:ext cx="0" cy="533400"/>
          </a:xfrm>
          <a:prstGeom prst="line">
            <a:avLst/>
          </a:prstGeom>
          <a:noFill/>
          <a:ln w="1905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738" name="Line 106"/>
          <p:cNvSpPr>
            <a:spLocks noChangeShapeType="1"/>
          </p:cNvSpPr>
          <p:nvPr/>
        </p:nvSpPr>
        <p:spPr bwMode="auto">
          <a:xfrm>
            <a:off x="3962400" y="2819400"/>
            <a:ext cx="0" cy="533400"/>
          </a:xfrm>
          <a:prstGeom prst="line">
            <a:avLst/>
          </a:prstGeom>
          <a:noFill/>
          <a:ln w="1905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739" name="Line 107"/>
          <p:cNvSpPr>
            <a:spLocks noChangeShapeType="1"/>
          </p:cNvSpPr>
          <p:nvPr/>
        </p:nvSpPr>
        <p:spPr bwMode="auto">
          <a:xfrm>
            <a:off x="914400" y="1447800"/>
            <a:ext cx="4267200" cy="0"/>
          </a:xfrm>
          <a:prstGeom prst="line">
            <a:avLst/>
          </a:prstGeom>
          <a:noFill/>
          <a:ln w="38100" cmpd="dbl">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740" name="Line 108"/>
          <p:cNvSpPr>
            <a:spLocks noChangeShapeType="1"/>
          </p:cNvSpPr>
          <p:nvPr/>
        </p:nvSpPr>
        <p:spPr bwMode="auto">
          <a:xfrm>
            <a:off x="914400" y="2819400"/>
            <a:ext cx="4343400" cy="0"/>
          </a:xfrm>
          <a:prstGeom prst="line">
            <a:avLst/>
          </a:prstGeom>
          <a:noFill/>
          <a:ln w="38100" cmpd="dbl">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5737"/>
                                        </p:tgtEl>
                                        <p:attrNameLst>
                                          <p:attrName>style.visibility</p:attrName>
                                        </p:attrNameLst>
                                      </p:cBhvr>
                                      <p:to>
                                        <p:strVal val="visible"/>
                                      </p:to>
                                    </p:set>
                                    <p:animEffect transition="in" filter="wipe(up)">
                                      <p:cBhvr>
                                        <p:cTn id="7" dur="500"/>
                                        <p:tgtEl>
                                          <p:spTgt spid="3257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5739"/>
                                        </p:tgtEl>
                                        <p:attrNameLst>
                                          <p:attrName>style.visibility</p:attrName>
                                        </p:attrNameLst>
                                      </p:cBhvr>
                                      <p:to>
                                        <p:strVal val="visible"/>
                                      </p:to>
                                    </p:set>
                                    <p:animEffect transition="in" filter="wipe(left)">
                                      <p:cBhvr>
                                        <p:cTn id="12" dur="500"/>
                                        <p:tgtEl>
                                          <p:spTgt spid="3257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5738"/>
                                        </p:tgtEl>
                                        <p:attrNameLst>
                                          <p:attrName>style.visibility</p:attrName>
                                        </p:attrNameLst>
                                      </p:cBhvr>
                                      <p:to>
                                        <p:strVal val="visible"/>
                                      </p:to>
                                    </p:set>
                                    <p:animEffect transition="in" filter="wipe(up)">
                                      <p:cBhvr>
                                        <p:cTn id="17" dur="500"/>
                                        <p:tgtEl>
                                          <p:spTgt spid="3257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5740"/>
                                        </p:tgtEl>
                                        <p:attrNameLst>
                                          <p:attrName>style.visibility</p:attrName>
                                        </p:attrNameLst>
                                      </p:cBhvr>
                                      <p:to>
                                        <p:strVal val="visible"/>
                                      </p:to>
                                    </p:set>
                                    <p:animEffect transition="in" filter="wipe(left)">
                                      <p:cBhvr>
                                        <p:cTn id="22" dur="500"/>
                                        <p:tgtEl>
                                          <p:spTgt spid="325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737" grpId="0" animBg="1"/>
      <p:bldP spid="325738" grpId="0" animBg="1"/>
      <p:bldP spid="325739" grpId="0" animBg="1"/>
      <p:bldP spid="32574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6658" name="Group 2"/>
          <p:cNvGraphicFramePr>
            <a:graphicFrameLocks noGrp="1"/>
          </p:cNvGraphicFramePr>
          <p:nvPr/>
        </p:nvGraphicFramePr>
        <p:xfrm>
          <a:off x="914400" y="40386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6696" name="Line 40"/>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697" name="Oval 41"/>
          <p:cNvSpPr>
            <a:spLocks noChangeArrowheads="1"/>
          </p:cNvSpPr>
          <p:nvPr/>
        </p:nvSpPr>
        <p:spPr bwMode="auto">
          <a:xfrm>
            <a:off x="1676400" y="4648200"/>
            <a:ext cx="1447800" cy="381000"/>
          </a:xfrm>
          <a:prstGeom prst="ellipse">
            <a:avLst/>
          </a:prstGeom>
          <a:noFill/>
          <a:ln w="28575">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6698" name="Oval 42"/>
          <p:cNvSpPr>
            <a:spLocks noChangeArrowheads="1"/>
          </p:cNvSpPr>
          <p:nvPr/>
        </p:nvSpPr>
        <p:spPr bwMode="auto">
          <a:xfrm>
            <a:off x="2362200" y="51816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6699" name="Oval 43"/>
          <p:cNvSpPr>
            <a:spLocks noChangeArrowheads="1"/>
          </p:cNvSpPr>
          <p:nvPr/>
        </p:nvSpPr>
        <p:spPr bwMode="auto">
          <a:xfrm>
            <a:off x="3276600" y="5105400"/>
            <a:ext cx="457200" cy="10668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6700" name="Oval 44"/>
          <p:cNvSpPr>
            <a:spLocks noChangeArrowheads="1"/>
          </p:cNvSpPr>
          <p:nvPr/>
        </p:nvSpPr>
        <p:spPr bwMode="auto">
          <a:xfrm>
            <a:off x="3962400" y="5562600"/>
            <a:ext cx="457200" cy="1066800"/>
          </a:xfrm>
          <a:prstGeom prst="ellipse">
            <a:avLst/>
          </a:prstGeom>
          <a:noFill/>
          <a:ln w="28575">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326701" name="Group 45"/>
          <p:cNvGraphicFramePr>
            <a:graphicFrameLocks noGrp="1"/>
          </p:cNvGraphicFramePr>
          <p:nvPr/>
        </p:nvGraphicFramePr>
        <p:xfrm>
          <a:off x="914400" y="152400"/>
          <a:ext cx="4298950" cy="2913888"/>
        </p:xfrm>
        <a:graphic>
          <a:graphicData uri="http://schemas.openxmlformats.org/drawingml/2006/table">
            <a:tbl>
              <a:tblPr/>
              <a:tblGrid>
                <a:gridCol w="1704975">
                  <a:extLst>
                    <a:ext uri="{9D8B030D-6E8A-4147-A177-3AD203B41FA5}">
                      <a16:colId xmlns:a16="http://schemas.microsoft.com/office/drawing/2014/main" val="20000"/>
                    </a:ext>
                  </a:extLst>
                </a:gridCol>
                <a:gridCol w="541338">
                  <a:extLst>
                    <a:ext uri="{9D8B030D-6E8A-4147-A177-3AD203B41FA5}">
                      <a16:colId xmlns:a16="http://schemas.microsoft.com/office/drawing/2014/main" val="20001"/>
                    </a:ext>
                  </a:extLst>
                </a:gridCol>
                <a:gridCol w="555625">
                  <a:extLst>
                    <a:ext uri="{9D8B030D-6E8A-4147-A177-3AD203B41FA5}">
                      <a16:colId xmlns:a16="http://schemas.microsoft.com/office/drawing/2014/main" val="20002"/>
                    </a:ext>
                  </a:extLst>
                </a:gridCol>
                <a:gridCol w="557212">
                  <a:extLst>
                    <a:ext uri="{9D8B030D-6E8A-4147-A177-3AD203B41FA5}">
                      <a16:colId xmlns:a16="http://schemas.microsoft.com/office/drawing/2014/main" val="20003"/>
                    </a:ext>
                  </a:extLst>
                </a:gridCol>
                <a:gridCol w="939800">
                  <a:extLst>
                    <a:ext uri="{9D8B030D-6E8A-4147-A177-3AD203B41FA5}">
                      <a16:colId xmlns:a16="http://schemas.microsoft.com/office/drawing/2014/main" val="20004"/>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26745" name="Line 89"/>
          <p:cNvSpPr>
            <a:spLocks noChangeShapeType="1"/>
          </p:cNvSpPr>
          <p:nvPr/>
        </p:nvSpPr>
        <p:spPr bwMode="auto">
          <a:xfrm flipH="1" flipV="1">
            <a:off x="914400" y="152400"/>
            <a:ext cx="1676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746" name="Text Box 90"/>
          <p:cNvSpPr txBox="1">
            <a:spLocks noChangeArrowheads="1"/>
          </p:cNvSpPr>
          <p:nvPr/>
        </p:nvSpPr>
        <p:spPr bwMode="auto">
          <a:xfrm>
            <a:off x="5334000" y="1219200"/>
            <a:ext cx="2673350"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縮小した表で</a:t>
            </a:r>
          </a:p>
          <a:p>
            <a:r>
              <a:rPr lang="ja-JP" altLang="en-US">
                <a:effectLst>
                  <a:outerShdw blurRad="38100" dist="38100" dir="2700000" algn="tl">
                    <a:srgbClr val="000000"/>
                  </a:outerShdw>
                </a:effectLst>
                <a:latin typeface="Times New Roman" panose="02020603050405020304" pitchFamily="18" charset="0"/>
              </a:rPr>
              <a:t>特異最小項・</a:t>
            </a:r>
          </a:p>
          <a:p>
            <a:r>
              <a:rPr lang="ja-JP" altLang="en-US">
                <a:effectLst>
                  <a:outerShdw blurRad="38100" dist="38100" dir="2700000" algn="tl">
                    <a:srgbClr val="000000"/>
                  </a:outerShdw>
                </a:effectLst>
                <a:latin typeface="Times New Roman" panose="02020603050405020304" pitchFamily="18" charset="0"/>
              </a:rPr>
              <a:t>必須主項の決定</a:t>
            </a:r>
          </a:p>
        </p:txBody>
      </p:sp>
      <p:sp>
        <p:nvSpPr>
          <p:cNvPr id="326747" name="Text Box 91"/>
          <p:cNvSpPr txBox="1">
            <a:spLocks noChangeArrowheads="1"/>
          </p:cNvSpPr>
          <p:nvPr/>
        </p:nvSpPr>
        <p:spPr bwMode="auto">
          <a:xfrm>
            <a:off x="5394325" y="3244850"/>
            <a:ext cx="33210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必須主項が包含する</a:t>
            </a:r>
          </a:p>
          <a:p>
            <a:r>
              <a:rPr lang="ja-JP" altLang="en-US">
                <a:effectLst>
                  <a:outerShdw blurRad="38100" dist="38100" dir="2700000" algn="tl">
                    <a:srgbClr val="000000"/>
                  </a:outerShdw>
                </a:effectLst>
                <a:latin typeface="Times New Roman" panose="02020603050405020304" pitchFamily="18" charset="0"/>
              </a:rPr>
              <a:t>最小項決定</a:t>
            </a:r>
          </a:p>
        </p:txBody>
      </p:sp>
      <p:grpSp>
        <p:nvGrpSpPr>
          <p:cNvPr id="326750" name="Group 94"/>
          <p:cNvGrpSpPr>
            <a:grpSpLocks/>
          </p:cNvGrpSpPr>
          <p:nvPr/>
        </p:nvGrpSpPr>
        <p:grpSpPr bwMode="auto">
          <a:xfrm>
            <a:off x="2514600" y="1236663"/>
            <a:ext cx="1758950" cy="4859337"/>
            <a:chOff x="1584" y="779"/>
            <a:chExt cx="1108" cy="3061"/>
          </a:xfrm>
        </p:grpSpPr>
        <p:sp>
          <p:nvSpPr>
            <p:cNvPr id="326751" name="Oval 95"/>
            <p:cNvSpPr>
              <a:spLocks noChangeArrowheads="1"/>
            </p:cNvSpPr>
            <p:nvPr/>
          </p:nvSpPr>
          <p:spPr bwMode="auto">
            <a:xfrm>
              <a:off x="1584" y="3264"/>
              <a:ext cx="288" cy="288"/>
            </a:xfrm>
            <a:prstGeom prst="ellipse">
              <a:avLst/>
            </a:prstGeom>
            <a:noFill/>
            <a:ln w="2857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6752" name="Oval 96"/>
            <p:cNvSpPr>
              <a:spLocks noChangeArrowheads="1"/>
            </p:cNvSpPr>
            <p:nvPr/>
          </p:nvSpPr>
          <p:spPr bwMode="auto">
            <a:xfrm>
              <a:off x="2064" y="3552"/>
              <a:ext cx="288" cy="288"/>
            </a:xfrm>
            <a:prstGeom prst="ellipse">
              <a:avLst/>
            </a:prstGeom>
            <a:noFill/>
            <a:ln w="2857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6753" name="Rectangle 97"/>
            <p:cNvSpPr>
              <a:spLocks noChangeArrowheads="1"/>
            </p:cNvSpPr>
            <p:nvPr/>
          </p:nvSpPr>
          <p:spPr bwMode="auto">
            <a:xfrm>
              <a:off x="1650" y="779"/>
              <a:ext cx="34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326754" name="Rectangle 98"/>
            <p:cNvSpPr>
              <a:spLocks noChangeArrowheads="1"/>
            </p:cNvSpPr>
            <p:nvPr/>
          </p:nvSpPr>
          <p:spPr bwMode="auto">
            <a:xfrm>
              <a:off x="2341" y="1353"/>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grpSp>
      <p:grpSp>
        <p:nvGrpSpPr>
          <p:cNvPr id="326755" name="Group 99"/>
          <p:cNvGrpSpPr>
            <a:grpSpLocks/>
          </p:cNvGrpSpPr>
          <p:nvPr/>
        </p:nvGrpSpPr>
        <p:grpSpPr bwMode="auto">
          <a:xfrm>
            <a:off x="2362200" y="1236663"/>
            <a:ext cx="2851150" cy="4935537"/>
            <a:chOff x="1488" y="779"/>
            <a:chExt cx="1796" cy="3109"/>
          </a:xfrm>
        </p:grpSpPr>
        <p:sp>
          <p:nvSpPr>
            <p:cNvPr id="326756" name="Oval 100"/>
            <p:cNvSpPr>
              <a:spLocks noChangeArrowheads="1"/>
            </p:cNvSpPr>
            <p:nvPr/>
          </p:nvSpPr>
          <p:spPr bwMode="auto">
            <a:xfrm>
              <a:off x="1488" y="3264"/>
              <a:ext cx="912" cy="240"/>
            </a:xfrm>
            <a:prstGeom prst="ellipse">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6757" name="Oval 101"/>
            <p:cNvSpPr>
              <a:spLocks noChangeArrowheads="1"/>
            </p:cNvSpPr>
            <p:nvPr/>
          </p:nvSpPr>
          <p:spPr bwMode="auto">
            <a:xfrm>
              <a:off x="2064" y="3216"/>
              <a:ext cx="288" cy="672"/>
            </a:xfrm>
            <a:prstGeom prst="ellipse">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6758" name="Rectangle 102"/>
            <p:cNvSpPr>
              <a:spLocks noChangeArrowheads="1"/>
            </p:cNvSpPr>
            <p:nvPr/>
          </p:nvSpPr>
          <p:spPr bwMode="auto">
            <a:xfrm>
              <a:off x="2692" y="779"/>
              <a:ext cx="59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26759" name="Rectangle 103"/>
            <p:cNvSpPr>
              <a:spLocks noChangeArrowheads="1"/>
            </p:cNvSpPr>
            <p:nvPr/>
          </p:nvSpPr>
          <p:spPr bwMode="auto">
            <a:xfrm>
              <a:off x="2692" y="1353"/>
              <a:ext cx="59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grpSp>
      <p:grpSp>
        <p:nvGrpSpPr>
          <p:cNvPr id="326760" name="Group 104"/>
          <p:cNvGrpSpPr>
            <a:grpSpLocks/>
          </p:cNvGrpSpPr>
          <p:nvPr/>
        </p:nvGrpSpPr>
        <p:grpSpPr bwMode="auto">
          <a:xfrm>
            <a:off x="2619375" y="2603500"/>
            <a:ext cx="1654175" cy="455613"/>
            <a:chOff x="1650" y="1640"/>
            <a:chExt cx="1042" cy="287"/>
          </a:xfrm>
        </p:grpSpPr>
        <p:sp>
          <p:nvSpPr>
            <p:cNvPr id="326761" name="Rectangle 105"/>
            <p:cNvSpPr>
              <a:spLocks noChangeArrowheads="1"/>
            </p:cNvSpPr>
            <p:nvPr/>
          </p:nvSpPr>
          <p:spPr bwMode="auto">
            <a:xfrm>
              <a:off x="2341" y="1640"/>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26762" name="Rectangle 106"/>
            <p:cNvSpPr>
              <a:spLocks noChangeArrowheads="1"/>
            </p:cNvSpPr>
            <p:nvPr/>
          </p:nvSpPr>
          <p:spPr bwMode="auto">
            <a:xfrm>
              <a:off x="1991" y="1640"/>
              <a:ext cx="35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326763" name="Rectangle 107"/>
            <p:cNvSpPr>
              <a:spLocks noChangeArrowheads="1"/>
            </p:cNvSpPr>
            <p:nvPr/>
          </p:nvSpPr>
          <p:spPr bwMode="auto">
            <a:xfrm>
              <a:off x="1650" y="1640"/>
              <a:ext cx="34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grpSp>
      <p:sp>
        <p:nvSpPr>
          <p:cNvPr id="326764" name="Text Box 108"/>
          <p:cNvSpPr txBox="1">
            <a:spLocks noChangeArrowheads="1"/>
          </p:cNvSpPr>
          <p:nvPr/>
        </p:nvSpPr>
        <p:spPr bwMode="auto">
          <a:xfrm>
            <a:off x="4953000" y="4660900"/>
            <a:ext cx="29448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600" i="1">
                <a:effectLst>
                  <a:outerShdw blurRad="38100" dist="38100" dir="2700000" algn="tl">
                    <a:srgbClr val="000000"/>
                  </a:outerShdw>
                </a:effectLst>
                <a:latin typeface="Times New Roman" panose="02020603050405020304" pitchFamily="18" charset="0"/>
              </a:rPr>
              <a:t>f</a:t>
            </a:r>
            <a:r>
              <a:rPr lang="en-US" altLang="ja-JP" sz="3600" i="1" baseline="-25000">
                <a:effectLst>
                  <a:outerShdw blurRad="38100" dist="38100" dir="2700000" algn="tl">
                    <a:srgbClr val="000000"/>
                  </a:outerShdw>
                </a:effectLst>
                <a:latin typeface="Times New Roman" panose="02020603050405020304" pitchFamily="18" charset="0"/>
              </a:rPr>
              <a:t>m</a:t>
            </a:r>
            <a:r>
              <a:rPr lang="en-US" altLang="ja-JP" sz="3600">
                <a:effectLst>
                  <a:outerShdw blurRad="38100" dist="38100" dir="2700000" algn="tl">
                    <a:srgbClr val="000000"/>
                  </a:outerShdw>
                </a:effectLst>
                <a:latin typeface="Times New Roman" panose="02020603050405020304" pitchFamily="18" charset="0"/>
              </a:rPr>
              <a:t> = </a:t>
            </a:r>
            <a:r>
              <a:rPr lang="en-US" altLang="ja-JP" sz="3600" i="1">
                <a:effectLst>
                  <a:outerShdw blurRad="38100" dist="38100" dir="2700000" algn="tl">
                    <a:srgbClr val="000000"/>
                  </a:outerShdw>
                </a:effectLst>
                <a:latin typeface="Times New Roman" panose="02020603050405020304" pitchFamily="18" charset="0"/>
              </a:rPr>
              <a:t>p</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r</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s</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u</a:t>
            </a:r>
          </a:p>
        </p:txBody>
      </p:sp>
      <p:graphicFrame>
        <p:nvGraphicFramePr>
          <p:cNvPr id="326772" name="Object 116"/>
          <p:cNvGraphicFramePr>
            <a:graphicFrameLocks noChangeAspect="1"/>
          </p:cNvGraphicFramePr>
          <p:nvPr/>
        </p:nvGraphicFramePr>
        <p:xfrm>
          <a:off x="5562600" y="5257800"/>
          <a:ext cx="2860675" cy="1296988"/>
        </p:xfrm>
        <a:graphic>
          <a:graphicData uri="http://schemas.openxmlformats.org/presentationml/2006/ole">
            <mc:AlternateContent xmlns:mc="http://schemas.openxmlformats.org/markup-compatibility/2006">
              <mc:Choice xmlns:v="urn:schemas-microsoft-com:vml" Requires="v">
                <p:oleObj spid="_x0000_s10243" name="数式" r:id="rId4" imgW="1256400" imgH="559800" progId="Equation.3">
                  <p:embed/>
                </p:oleObj>
              </mc:Choice>
              <mc:Fallback>
                <p:oleObj name="数式" r:id="rId4" imgW="1256400" imgH="559800" progId="Equation.3">
                  <p:embed/>
                  <p:pic>
                    <p:nvPicPr>
                      <p:cNvPr id="0"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5257800"/>
                        <a:ext cx="2860675" cy="1296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6750"/>
                                        </p:tgtEl>
                                        <p:attrNameLst>
                                          <p:attrName>style.visibility</p:attrName>
                                        </p:attrNameLst>
                                      </p:cBhvr>
                                      <p:to>
                                        <p:strVal val="visible"/>
                                      </p:to>
                                    </p:set>
                                    <p:animEffect transition="in" filter="checkerboard(across)">
                                      <p:cBhvr>
                                        <p:cTn id="7" dur="500"/>
                                        <p:tgtEl>
                                          <p:spTgt spid="3267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26755"/>
                                        </p:tgtEl>
                                        <p:attrNameLst>
                                          <p:attrName>style.visibility</p:attrName>
                                        </p:attrNameLst>
                                      </p:cBhvr>
                                      <p:to>
                                        <p:strVal val="visible"/>
                                      </p:to>
                                    </p:set>
                                    <p:animEffect transition="in" filter="checkerboard(across)">
                                      <p:cBhvr>
                                        <p:cTn id="12" dur="500"/>
                                        <p:tgtEl>
                                          <p:spTgt spid="3267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26747"/>
                                        </p:tgtEl>
                                        <p:attrNameLst>
                                          <p:attrName>style.visibility</p:attrName>
                                        </p:attrNameLst>
                                      </p:cBhvr>
                                      <p:to>
                                        <p:strVal val="visible"/>
                                      </p:to>
                                    </p:set>
                                    <p:anim calcmode="lin" valueType="num">
                                      <p:cBhvr additive="base">
                                        <p:cTn id="17" dur="500" fill="hold"/>
                                        <p:tgtEl>
                                          <p:spTgt spid="326747"/>
                                        </p:tgtEl>
                                        <p:attrNameLst>
                                          <p:attrName>ppt_x</p:attrName>
                                        </p:attrNameLst>
                                      </p:cBhvr>
                                      <p:tavLst>
                                        <p:tav tm="0">
                                          <p:val>
                                            <p:strVal val="#ppt_x"/>
                                          </p:val>
                                        </p:tav>
                                        <p:tav tm="100000">
                                          <p:val>
                                            <p:strVal val="#ppt_x"/>
                                          </p:val>
                                        </p:tav>
                                      </p:tavLst>
                                    </p:anim>
                                    <p:anim calcmode="lin" valueType="num">
                                      <p:cBhvr additive="base">
                                        <p:cTn id="18" dur="500" fill="hold"/>
                                        <p:tgtEl>
                                          <p:spTgt spid="32674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326760"/>
                                        </p:tgtEl>
                                        <p:attrNameLst>
                                          <p:attrName>style.visibility</p:attrName>
                                        </p:attrNameLst>
                                      </p:cBhvr>
                                      <p:to>
                                        <p:strVal val="visible"/>
                                      </p:to>
                                    </p:set>
                                    <p:animEffect transition="in" filter="checkerboard(across)">
                                      <p:cBhvr>
                                        <p:cTn id="23" dur="500"/>
                                        <p:tgtEl>
                                          <p:spTgt spid="32676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26764"/>
                                        </p:tgtEl>
                                        <p:attrNameLst>
                                          <p:attrName>style.visibility</p:attrName>
                                        </p:attrNameLst>
                                      </p:cBhvr>
                                      <p:to>
                                        <p:strVal val="visible"/>
                                      </p:to>
                                    </p:set>
                                    <p:anim calcmode="lin" valueType="num">
                                      <p:cBhvr additive="base">
                                        <p:cTn id="28" dur="500" fill="hold"/>
                                        <p:tgtEl>
                                          <p:spTgt spid="326764"/>
                                        </p:tgtEl>
                                        <p:attrNameLst>
                                          <p:attrName>ppt_x</p:attrName>
                                        </p:attrNameLst>
                                      </p:cBhvr>
                                      <p:tavLst>
                                        <p:tav tm="0">
                                          <p:val>
                                            <p:strVal val="#ppt_x"/>
                                          </p:val>
                                        </p:tav>
                                        <p:tav tm="100000">
                                          <p:val>
                                            <p:strVal val="#ppt_x"/>
                                          </p:val>
                                        </p:tav>
                                      </p:tavLst>
                                    </p:anim>
                                    <p:anim calcmode="lin" valueType="num">
                                      <p:cBhvr additive="base">
                                        <p:cTn id="29" dur="500" fill="hold"/>
                                        <p:tgtEl>
                                          <p:spTgt spid="326764"/>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326772"/>
                                        </p:tgtEl>
                                        <p:attrNameLst>
                                          <p:attrName>style.visibility</p:attrName>
                                        </p:attrNameLst>
                                      </p:cBhvr>
                                      <p:to>
                                        <p:strVal val="visible"/>
                                      </p:to>
                                    </p:set>
                                    <p:anim calcmode="lin" valueType="num">
                                      <p:cBhvr additive="base">
                                        <p:cTn id="34" dur="500" fill="hold"/>
                                        <p:tgtEl>
                                          <p:spTgt spid="326772"/>
                                        </p:tgtEl>
                                        <p:attrNameLst>
                                          <p:attrName>ppt_x</p:attrName>
                                        </p:attrNameLst>
                                      </p:cBhvr>
                                      <p:tavLst>
                                        <p:tav tm="0">
                                          <p:val>
                                            <p:strVal val="#ppt_x"/>
                                          </p:val>
                                        </p:tav>
                                        <p:tav tm="100000">
                                          <p:val>
                                            <p:strVal val="#ppt_x"/>
                                          </p:val>
                                        </p:tav>
                                      </p:tavLst>
                                    </p:anim>
                                    <p:anim calcmode="lin" valueType="num">
                                      <p:cBhvr additive="base">
                                        <p:cTn id="35" dur="500" fill="hold"/>
                                        <p:tgtEl>
                                          <p:spTgt spid="3267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747" grpId="0" autoUpdateAnimBg="0"/>
      <p:bldP spid="326764"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685800" y="304800"/>
            <a:ext cx="8001000" cy="1431925"/>
          </a:xfrm>
        </p:spPr>
        <p:txBody>
          <a:bodyPr/>
          <a:lstStyle/>
          <a:p>
            <a:r>
              <a:rPr lang="ja-JP" altLang="en-US" sz="4000">
                <a:latin typeface="Times New Roman" panose="02020603050405020304" pitchFamily="18" charset="0"/>
              </a:rPr>
              <a:t>演習問題</a:t>
            </a:r>
            <a:r>
              <a:rPr lang="en-US" altLang="ja-JP" sz="4000">
                <a:latin typeface="Times New Roman" panose="02020603050405020304" pitchFamily="18" charset="0"/>
              </a:rPr>
              <a:t>: </a:t>
            </a:r>
            <a:r>
              <a:rPr lang="ja-JP" altLang="en-US" sz="4000">
                <a:latin typeface="Times New Roman" panose="02020603050405020304" pitchFamily="18" charset="0"/>
              </a:rPr>
              <a:t>論理数学による主項選択</a:t>
            </a:r>
          </a:p>
        </p:txBody>
      </p:sp>
      <p:sp>
        <p:nvSpPr>
          <p:cNvPr id="251907" name="Rectangle 3"/>
          <p:cNvSpPr>
            <a:spLocks noGrp="1" noChangeArrowheads="1"/>
          </p:cNvSpPr>
          <p:nvPr>
            <p:ph type="body" sz="half" idx="1"/>
          </p:nvPr>
        </p:nvSpPr>
        <p:spPr>
          <a:xfrm>
            <a:off x="1066800" y="1371600"/>
            <a:ext cx="7315200" cy="762000"/>
          </a:xfrm>
        </p:spPr>
        <p:txBody>
          <a:bodyPr/>
          <a:lstStyle/>
          <a:p>
            <a:r>
              <a:rPr lang="ja-JP" altLang="en-US">
                <a:latin typeface="Times New Roman" panose="02020603050405020304" pitchFamily="18" charset="0"/>
              </a:rPr>
              <a:t>最適な主項の組み合わせは？</a:t>
            </a:r>
          </a:p>
        </p:txBody>
      </p:sp>
      <p:graphicFrame>
        <p:nvGraphicFramePr>
          <p:cNvPr id="251963" name="Group 59"/>
          <p:cNvGraphicFramePr>
            <a:graphicFrameLocks noGrp="1"/>
          </p:cNvGraphicFramePr>
          <p:nvPr>
            <p:ph sz="half" idx="2"/>
            <p:extLst>
              <p:ext uri="{D42A27DB-BD31-4B8C-83A1-F6EECF244321}">
                <p14:modId xmlns:p14="http://schemas.microsoft.com/office/powerpoint/2010/main" val="399994963"/>
              </p:ext>
            </p:extLst>
          </p:nvPr>
        </p:nvGraphicFramePr>
        <p:xfrm>
          <a:off x="1143000" y="2133600"/>
          <a:ext cx="4876800" cy="3255264"/>
        </p:xfrm>
        <a:graphic>
          <a:graphicData uri="http://schemas.openxmlformats.org/drawingml/2006/table">
            <a:tbl>
              <a:tblPr/>
              <a:tblGrid>
                <a:gridCol w="974725">
                  <a:extLst>
                    <a:ext uri="{9D8B030D-6E8A-4147-A177-3AD203B41FA5}">
                      <a16:colId xmlns:a16="http://schemas.microsoft.com/office/drawing/2014/main" val="20000"/>
                    </a:ext>
                  </a:extLst>
                </a:gridCol>
                <a:gridCol w="976313">
                  <a:extLst>
                    <a:ext uri="{9D8B030D-6E8A-4147-A177-3AD203B41FA5}">
                      <a16:colId xmlns:a16="http://schemas.microsoft.com/office/drawing/2014/main" val="20001"/>
                    </a:ext>
                  </a:extLst>
                </a:gridCol>
                <a:gridCol w="974725">
                  <a:extLst>
                    <a:ext uri="{9D8B030D-6E8A-4147-A177-3AD203B41FA5}">
                      <a16:colId xmlns:a16="http://schemas.microsoft.com/office/drawing/2014/main" val="20002"/>
                    </a:ext>
                  </a:extLst>
                </a:gridCol>
                <a:gridCol w="976312">
                  <a:extLst>
                    <a:ext uri="{9D8B030D-6E8A-4147-A177-3AD203B41FA5}">
                      <a16:colId xmlns:a16="http://schemas.microsoft.com/office/drawing/2014/main" val="20003"/>
                    </a:ext>
                  </a:extLst>
                </a:gridCol>
                <a:gridCol w="974725">
                  <a:extLst>
                    <a:ext uri="{9D8B030D-6E8A-4147-A177-3AD203B41FA5}">
                      <a16:colId xmlns:a16="http://schemas.microsoft.com/office/drawing/2014/main" val="20004"/>
                    </a:ext>
                  </a:extLst>
                </a:gridCol>
              </a:tblGrid>
              <a:tr h="5032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3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3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3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m</a:t>
                      </a:r>
                      <a:r>
                        <a:rPr kumimoji="1" lang="en-US" altLang="ja-JP" sz="3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3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2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3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2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1955" name="Text Box 51"/>
          <p:cNvSpPr txBox="1">
            <a:spLocks noChangeArrowheads="1"/>
          </p:cNvSpPr>
          <p:nvPr/>
        </p:nvSpPr>
        <p:spPr bwMode="auto">
          <a:xfrm>
            <a:off x="6172200" y="2552700"/>
            <a:ext cx="18085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i="1" dirty="0">
                <a:effectLst>
                  <a:outerShdw blurRad="38100" dist="38100" dir="2700000" algn="tl">
                    <a:srgbClr val="000000"/>
                  </a:outerShdw>
                </a:effectLst>
                <a:latin typeface="Times New Roman" panose="02020603050405020304" pitchFamily="18" charset="0"/>
              </a:rPr>
              <a:t>S</a:t>
            </a:r>
            <a:r>
              <a:rPr lang="en-US" altLang="ja-JP" sz="3200" baseline="-25000" dirty="0">
                <a:effectLst>
                  <a:outerShdw blurRad="38100" dist="38100" dir="2700000" algn="tl">
                    <a:srgbClr val="000000"/>
                  </a:outerShdw>
                </a:effectLst>
                <a:latin typeface="Times New Roman" panose="02020603050405020304" pitchFamily="18" charset="0"/>
              </a:rPr>
              <a:t>1</a:t>
            </a:r>
            <a:r>
              <a:rPr lang="en-US" altLang="ja-JP" sz="3200" dirty="0">
                <a:effectLst>
                  <a:outerShdw blurRad="38100" dist="38100" dir="2700000" algn="tl">
                    <a:srgbClr val="000000"/>
                  </a:outerShdw>
                </a:effectLst>
                <a:latin typeface="Times New Roman" panose="02020603050405020304" pitchFamily="18" charset="0"/>
              </a:rPr>
              <a:t> = </a:t>
            </a:r>
            <a:r>
              <a:rPr lang="en-US" altLang="ja-JP" sz="3200" i="1" dirty="0">
                <a:effectLst>
                  <a:outerShdw blurRad="38100" dist="38100" dir="2700000" algn="tl">
                    <a:srgbClr val="000000"/>
                  </a:outerShdw>
                </a:effectLst>
                <a:latin typeface="Times New Roman" panose="02020603050405020304" pitchFamily="18" charset="0"/>
              </a:rPr>
              <a:t>p</a:t>
            </a:r>
            <a:r>
              <a:rPr lang="en-US" altLang="ja-JP" sz="3200" dirty="0">
                <a:effectLst>
                  <a:outerShdw blurRad="38100" dist="38100" dir="2700000" algn="tl">
                    <a:srgbClr val="000000"/>
                  </a:outerShdw>
                </a:effectLst>
                <a:latin typeface="Times New Roman" panose="02020603050405020304" pitchFamily="18" charset="0"/>
              </a:rPr>
              <a:t> +</a:t>
            </a:r>
            <a:r>
              <a:rPr lang="en-US" altLang="ja-JP" sz="3200" i="1" dirty="0">
                <a:effectLst>
                  <a:outerShdw blurRad="38100" dist="38100" dir="2700000" algn="tl">
                    <a:srgbClr val="000000"/>
                  </a:outerShdw>
                </a:effectLst>
                <a:latin typeface="Times New Roman" panose="02020603050405020304" pitchFamily="18" charset="0"/>
              </a:rPr>
              <a:t>q</a:t>
            </a:r>
            <a:r>
              <a:rPr lang="en-US" altLang="ja-JP" sz="3200" dirty="0">
                <a:effectLst>
                  <a:outerShdw blurRad="38100" dist="38100" dir="2700000" algn="tl">
                    <a:srgbClr val="000000"/>
                  </a:outerShdw>
                </a:effectLst>
                <a:latin typeface="Times New Roman" panose="02020603050405020304" pitchFamily="18" charset="0"/>
              </a:rPr>
              <a:t> </a:t>
            </a:r>
          </a:p>
        </p:txBody>
      </p:sp>
      <p:sp>
        <p:nvSpPr>
          <p:cNvPr id="251964" name="Text Box 60"/>
          <p:cNvSpPr txBox="1">
            <a:spLocks noChangeArrowheads="1"/>
          </p:cNvSpPr>
          <p:nvPr/>
        </p:nvSpPr>
        <p:spPr bwMode="auto">
          <a:xfrm>
            <a:off x="838200" y="5421313"/>
            <a:ext cx="353334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dirty="0">
                <a:effectLst/>
                <a:latin typeface="Times New Roman" panose="02020603050405020304" pitchFamily="18" charset="0"/>
              </a:rPr>
              <a:t>U</a:t>
            </a:r>
            <a:r>
              <a:rPr lang="en-US" altLang="ja-JP" sz="3200" dirty="0">
                <a:effectLst/>
                <a:latin typeface="Times New Roman" panose="02020603050405020304" pitchFamily="18" charset="0"/>
              </a:rPr>
              <a:t> = (</a:t>
            </a:r>
            <a:r>
              <a:rPr lang="en-US" altLang="ja-JP" sz="3200" i="1" dirty="0">
                <a:effectLst/>
                <a:latin typeface="Times New Roman" panose="02020603050405020304" pitchFamily="18" charset="0"/>
              </a:rPr>
              <a:t>p</a:t>
            </a:r>
            <a:r>
              <a:rPr lang="en-US" altLang="ja-JP" sz="3200" dirty="0">
                <a:effectLst/>
                <a:latin typeface="Times New Roman" panose="02020603050405020304" pitchFamily="18" charset="0"/>
              </a:rPr>
              <a:t> +</a:t>
            </a:r>
            <a:r>
              <a:rPr lang="en-US" altLang="ja-JP" sz="3200" i="1" dirty="0">
                <a:effectLst/>
                <a:latin typeface="Times New Roman" panose="02020603050405020304" pitchFamily="18" charset="0"/>
              </a:rPr>
              <a:t>q</a:t>
            </a:r>
            <a:r>
              <a:rPr lang="en-US" altLang="ja-JP" sz="3200" dirty="0">
                <a:effectLst/>
                <a:latin typeface="Times New Roman" panose="02020603050405020304" pitchFamily="18" charset="0"/>
              </a:rPr>
              <a:t>) </a:t>
            </a:r>
            <a:r>
              <a:rPr lang="en-US" altLang="ja-JP" sz="3200" i="1" dirty="0">
                <a:effectLst/>
                <a:latin typeface="Times New Roman" panose="02020603050405020304" pitchFamily="18" charset="0"/>
              </a:rPr>
              <a:t>q</a:t>
            </a:r>
            <a:r>
              <a:rPr lang="en-US" altLang="ja-JP" sz="3200" dirty="0">
                <a:effectLst/>
                <a:latin typeface="Times New Roman" panose="02020603050405020304" pitchFamily="18" charset="0"/>
              </a:rPr>
              <a:t> (</a:t>
            </a:r>
            <a:r>
              <a:rPr lang="en-US" altLang="ja-JP" sz="3200" i="1" dirty="0">
                <a:effectLst/>
                <a:latin typeface="Times New Roman" panose="02020603050405020304" pitchFamily="18" charset="0"/>
              </a:rPr>
              <a:t>r</a:t>
            </a:r>
            <a:r>
              <a:rPr lang="en-US" altLang="ja-JP" sz="3200" dirty="0">
                <a:effectLst/>
                <a:latin typeface="Times New Roman" panose="02020603050405020304" pitchFamily="18" charset="0"/>
              </a:rPr>
              <a:t> +</a:t>
            </a:r>
            <a:r>
              <a:rPr lang="en-US" altLang="ja-JP" sz="3200" i="1" dirty="0">
                <a:effectLst/>
                <a:latin typeface="Times New Roman" panose="02020603050405020304" pitchFamily="18" charset="0"/>
              </a:rPr>
              <a:t>s</a:t>
            </a:r>
            <a:r>
              <a:rPr lang="en-US" altLang="ja-JP" sz="3200" dirty="0">
                <a:effectLst/>
                <a:latin typeface="Times New Roman" panose="02020603050405020304" pitchFamily="18" charset="0"/>
              </a:rPr>
              <a:t>)</a:t>
            </a:r>
            <a:r>
              <a:rPr lang="ja-JP" altLang="en-US" sz="3200" dirty="0">
                <a:effectLst/>
                <a:latin typeface="Times New Roman" panose="02020603050405020304" pitchFamily="18" charset="0"/>
              </a:rPr>
              <a:t> </a:t>
            </a:r>
            <a:r>
              <a:rPr lang="en-US" altLang="ja-JP" sz="3200" i="1" dirty="0">
                <a:effectLst/>
                <a:latin typeface="Times New Roman" panose="02020603050405020304" pitchFamily="18" charset="0"/>
              </a:rPr>
              <a:t>s</a:t>
            </a:r>
            <a:endParaRPr lang="en-US" altLang="ja-JP" sz="3200" dirty="0">
              <a:effectLst/>
              <a:latin typeface="Times New Roman" panose="02020603050405020304" pitchFamily="18" charset="0"/>
            </a:endParaRPr>
          </a:p>
        </p:txBody>
      </p:sp>
      <p:sp>
        <p:nvSpPr>
          <p:cNvPr id="251966" name="Text Box 62"/>
          <p:cNvSpPr txBox="1">
            <a:spLocks noChangeArrowheads="1"/>
          </p:cNvSpPr>
          <p:nvPr/>
        </p:nvSpPr>
        <p:spPr bwMode="auto">
          <a:xfrm>
            <a:off x="1295400" y="5956300"/>
            <a:ext cx="11400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600" i="1" dirty="0">
                <a:effectLst/>
                <a:latin typeface="Times New Roman" panose="02020603050405020304" pitchFamily="18" charset="0"/>
              </a:rPr>
              <a:t>q</a:t>
            </a:r>
            <a:r>
              <a:rPr lang="en-US" altLang="ja-JP" sz="3600" dirty="0">
                <a:effectLst/>
                <a:latin typeface="Times New Roman" panose="02020603050405020304" pitchFamily="18" charset="0"/>
              </a:rPr>
              <a:t> </a:t>
            </a:r>
            <a:r>
              <a:rPr lang="ja-JP" altLang="en-US" sz="3200" dirty="0">
                <a:effectLst/>
                <a:latin typeface="Times New Roman" panose="02020603050405020304" pitchFamily="18" charset="0"/>
              </a:rPr>
              <a:t>と</a:t>
            </a:r>
            <a:r>
              <a:rPr lang="ja-JP" altLang="en-US" sz="3600" dirty="0">
                <a:effectLst/>
                <a:latin typeface="Times New Roman" panose="02020603050405020304" pitchFamily="18" charset="0"/>
              </a:rPr>
              <a:t> </a:t>
            </a:r>
            <a:r>
              <a:rPr lang="en-US" altLang="ja-JP" sz="3600" i="1" dirty="0">
                <a:effectLst/>
                <a:latin typeface="Times New Roman" panose="02020603050405020304" pitchFamily="18" charset="0"/>
              </a:rPr>
              <a:t>s</a:t>
            </a:r>
          </a:p>
        </p:txBody>
      </p:sp>
      <p:sp>
        <p:nvSpPr>
          <p:cNvPr id="251967" name="Text Box 63"/>
          <p:cNvSpPr txBox="1">
            <a:spLocks noChangeArrowheads="1"/>
          </p:cNvSpPr>
          <p:nvPr/>
        </p:nvSpPr>
        <p:spPr bwMode="auto">
          <a:xfrm>
            <a:off x="4231316" y="5421313"/>
            <a:ext cx="98616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dirty="0">
                <a:effectLst>
                  <a:outerShdw blurRad="38100" dist="38100" dir="2700000" algn="tl">
                    <a:srgbClr val="000000"/>
                  </a:outerShdw>
                </a:effectLst>
                <a:latin typeface="Times New Roman" panose="02020603050405020304" pitchFamily="18" charset="0"/>
              </a:rPr>
              <a:t>= </a:t>
            </a:r>
            <a:r>
              <a:rPr lang="en-US" altLang="ja-JP" sz="3200" i="1" dirty="0">
                <a:effectLst>
                  <a:outerShdw blurRad="38100" dist="38100" dir="2700000" algn="tl">
                    <a:srgbClr val="000000"/>
                  </a:outerShdw>
                </a:effectLst>
                <a:latin typeface="Times New Roman" panose="02020603050405020304" pitchFamily="18" charset="0"/>
              </a:rPr>
              <a:t>q s</a:t>
            </a:r>
          </a:p>
        </p:txBody>
      </p:sp>
      <p:sp>
        <p:nvSpPr>
          <p:cNvPr id="10" name="Text Box 51">
            <a:extLst>
              <a:ext uri="{FF2B5EF4-FFF2-40B4-BE49-F238E27FC236}">
                <a16:creationId xmlns:a16="http://schemas.microsoft.com/office/drawing/2014/main" id="{1B4B72B7-29CA-435D-AF0B-DFE386B8B1E8}"/>
              </a:ext>
            </a:extLst>
          </p:cNvPr>
          <p:cNvSpPr txBox="1">
            <a:spLocks noChangeArrowheads="1"/>
          </p:cNvSpPr>
          <p:nvPr/>
        </p:nvSpPr>
        <p:spPr bwMode="auto">
          <a:xfrm>
            <a:off x="6176513" y="3146101"/>
            <a:ext cx="1616148" cy="176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i="1" dirty="0">
                <a:effectLst>
                  <a:outerShdw blurRad="38100" dist="38100" dir="2700000" algn="tl">
                    <a:srgbClr val="000000"/>
                  </a:outerShdw>
                </a:effectLst>
                <a:latin typeface="Times New Roman" panose="02020603050405020304" pitchFamily="18" charset="0"/>
              </a:rPr>
              <a:t>S</a:t>
            </a:r>
            <a:r>
              <a:rPr lang="en-US" altLang="ja-JP" sz="3200" baseline="-25000" dirty="0">
                <a:effectLst>
                  <a:outerShdw blurRad="38100" dist="38100" dir="2700000" algn="tl">
                    <a:srgbClr val="000000"/>
                  </a:outerShdw>
                </a:effectLst>
                <a:latin typeface="Times New Roman" panose="02020603050405020304" pitchFamily="18" charset="0"/>
              </a:rPr>
              <a:t>2</a:t>
            </a:r>
            <a:r>
              <a:rPr lang="en-US" altLang="ja-JP" sz="3200" dirty="0">
                <a:effectLst>
                  <a:outerShdw blurRad="38100" dist="38100" dir="2700000" algn="tl">
                    <a:srgbClr val="000000"/>
                  </a:outerShdw>
                </a:effectLst>
                <a:latin typeface="Times New Roman" panose="02020603050405020304" pitchFamily="18" charset="0"/>
              </a:rPr>
              <a:t> = </a:t>
            </a:r>
            <a:r>
              <a:rPr lang="en-US" altLang="ja-JP" sz="3200" i="1" dirty="0">
                <a:effectLst>
                  <a:outerShdw blurRad="38100" dist="38100" dir="2700000" algn="tl">
                    <a:srgbClr val="000000"/>
                  </a:outerShdw>
                </a:effectLst>
                <a:latin typeface="Times New Roman" panose="02020603050405020304" pitchFamily="18" charset="0"/>
              </a:rPr>
              <a:t>q</a:t>
            </a:r>
            <a:endParaRPr lang="en-US" altLang="ja-JP" sz="3200" dirty="0">
              <a:effectLst>
                <a:outerShdw blurRad="38100" dist="38100" dir="2700000" algn="tl">
                  <a:srgbClr val="000000"/>
                </a:outerShdw>
              </a:effectLst>
              <a:latin typeface="Times New Roman" panose="02020603050405020304" pitchFamily="18" charset="0"/>
            </a:endParaRPr>
          </a:p>
          <a:p>
            <a:r>
              <a:rPr lang="en-US" altLang="ja-JP" sz="3200" i="1" dirty="0">
                <a:effectLst>
                  <a:outerShdw blurRad="38100" dist="38100" dir="2700000" algn="tl">
                    <a:srgbClr val="000000"/>
                  </a:outerShdw>
                </a:effectLst>
                <a:latin typeface="Times New Roman" panose="02020603050405020304" pitchFamily="18" charset="0"/>
              </a:rPr>
              <a:t>S</a:t>
            </a:r>
            <a:r>
              <a:rPr lang="en-US" altLang="ja-JP" sz="3200" baseline="-25000" dirty="0">
                <a:effectLst>
                  <a:outerShdw blurRad="38100" dist="38100" dir="2700000" algn="tl">
                    <a:srgbClr val="000000"/>
                  </a:outerShdw>
                </a:effectLst>
                <a:latin typeface="Times New Roman" panose="02020603050405020304" pitchFamily="18" charset="0"/>
              </a:rPr>
              <a:t>3</a:t>
            </a:r>
            <a:r>
              <a:rPr lang="en-US" altLang="ja-JP" sz="3200" dirty="0">
                <a:effectLst>
                  <a:outerShdw blurRad="38100" dist="38100" dir="2700000" algn="tl">
                    <a:srgbClr val="000000"/>
                  </a:outerShdw>
                </a:effectLst>
                <a:latin typeface="Times New Roman" panose="02020603050405020304" pitchFamily="18" charset="0"/>
              </a:rPr>
              <a:t> = </a:t>
            </a:r>
            <a:r>
              <a:rPr lang="en-US" altLang="ja-JP" sz="3200" i="1" dirty="0">
                <a:effectLst>
                  <a:outerShdw blurRad="38100" dist="38100" dir="2700000" algn="tl">
                    <a:srgbClr val="000000"/>
                  </a:outerShdw>
                </a:effectLst>
                <a:latin typeface="Times New Roman" panose="02020603050405020304" pitchFamily="18" charset="0"/>
              </a:rPr>
              <a:t>r</a:t>
            </a:r>
            <a:r>
              <a:rPr lang="en-US" altLang="ja-JP" sz="3200" dirty="0">
                <a:effectLst>
                  <a:outerShdw blurRad="38100" dist="38100" dir="2700000" algn="tl">
                    <a:srgbClr val="000000"/>
                  </a:outerShdw>
                </a:effectLst>
                <a:latin typeface="Times New Roman" panose="02020603050405020304" pitchFamily="18" charset="0"/>
              </a:rPr>
              <a:t> +</a:t>
            </a:r>
            <a:r>
              <a:rPr lang="en-US" altLang="ja-JP" sz="3200" i="1" dirty="0">
                <a:effectLst>
                  <a:outerShdw blurRad="38100" dist="38100" dir="2700000" algn="tl">
                    <a:srgbClr val="000000"/>
                  </a:outerShdw>
                </a:effectLst>
                <a:latin typeface="Times New Roman" panose="02020603050405020304" pitchFamily="18" charset="0"/>
              </a:rPr>
              <a:t>s</a:t>
            </a:r>
            <a:endParaRPr lang="en-US" altLang="ja-JP" sz="3200" dirty="0">
              <a:effectLst>
                <a:outerShdw blurRad="38100" dist="38100" dir="2700000" algn="tl">
                  <a:srgbClr val="000000"/>
                </a:outerShdw>
              </a:effectLst>
              <a:latin typeface="Times New Roman" panose="02020603050405020304" pitchFamily="18" charset="0"/>
            </a:endParaRPr>
          </a:p>
          <a:p>
            <a:r>
              <a:rPr lang="en-US" altLang="ja-JP" sz="3200" i="1" dirty="0">
                <a:effectLst>
                  <a:outerShdw blurRad="38100" dist="38100" dir="2700000" algn="tl">
                    <a:srgbClr val="000000"/>
                  </a:outerShdw>
                </a:effectLst>
                <a:latin typeface="Times New Roman" panose="02020603050405020304" pitchFamily="18" charset="0"/>
              </a:rPr>
              <a:t>S</a:t>
            </a:r>
            <a:r>
              <a:rPr lang="en-US" altLang="ja-JP" sz="3200" baseline="-25000" dirty="0">
                <a:effectLst>
                  <a:outerShdw blurRad="38100" dist="38100" dir="2700000" algn="tl">
                    <a:srgbClr val="000000"/>
                  </a:outerShdw>
                </a:effectLst>
                <a:latin typeface="Times New Roman" panose="02020603050405020304" pitchFamily="18" charset="0"/>
              </a:rPr>
              <a:t>4</a:t>
            </a:r>
            <a:r>
              <a:rPr lang="en-US" altLang="ja-JP" sz="3200" dirty="0">
                <a:effectLst>
                  <a:outerShdw blurRad="38100" dist="38100" dir="2700000" algn="tl">
                    <a:srgbClr val="000000"/>
                  </a:outerShdw>
                </a:effectLst>
                <a:latin typeface="Times New Roman" panose="02020603050405020304" pitchFamily="18" charset="0"/>
              </a:rPr>
              <a:t> = </a:t>
            </a:r>
            <a:r>
              <a:rPr lang="en-US" altLang="ja-JP" sz="3200" i="1" dirty="0">
                <a:effectLst>
                  <a:outerShdw blurRad="38100" dist="38100" dir="2700000" algn="tl">
                    <a:srgbClr val="000000"/>
                  </a:outerShdw>
                </a:effectLst>
                <a:latin typeface="Times New Roman" panose="02020603050405020304" pitchFamily="18" charset="0"/>
              </a:rPr>
              <a:t>s</a:t>
            </a:r>
            <a:endParaRPr lang="en-US" altLang="ja-JP" sz="3200" dirty="0">
              <a:effectLst>
                <a:outerShdw blurRad="38100" dist="38100" dir="2700000" algn="tl">
                  <a:srgbClr val="000000"/>
                </a:outerShd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1955"/>
                                        </p:tgtEl>
                                        <p:attrNameLst>
                                          <p:attrName>style.visibility</p:attrName>
                                        </p:attrNameLst>
                                      </p:cBhvr>
                                      <p:to>
                                        <p:strVal val="visible"/>
                                      </p:to>
                                    </p:set>
                                    <p:anim calcmode="lin" valueType="num">
                                      <p:cBhvr additive="base">
                                        <p:cTn id="7" dur="500" fill="hold"/>
                                        <p:tgtEl>
                                          <p:spTgt spid="251955"/>
                                        </p:tgtEl>
                                        <p:attrNameLst>
                                          <p:attrName>ppt_x</p:attrName>
                                        </p:attrNameLst>
                                      </p:cBhvr>
                                      <p:tavLst>
                                        <p:tav tm="0">
                                          <p:val>
                                            <p:strVal val="#ppt_x"/>
                                          </p:val>
                                        </p:tav>
                                        <p:tav tm="100000">
                                          <p:val>
                                            <p:strVal val="#ppt_x"/>
                                          </p:val>
                                        </p:tav>
                                      </p:tavLst>
                                    </p:anim>
                                    <p:anim calcmode="lin" valueType="num">
                                      <p:cBhvr additive="base">
                                        <p:cTn id="8" dur="500" fill="hold"/>
                                        <p:tgtEl>
                                          <p:spTgt spid="25195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1964"/>
                                        </p:tgtEl>
                                        <p:attrNameLst>
                                          <p:attrName>style.visibility</p:attrName>
                                        </p:attrNameLst>
                                      </p:cBhvr>
                                      <p:to>
                                        <p:strVal val="visible"/>
                                      </p:to>
                                    </p:set>
                                    <p:anim calcmode="lin" valueType="num">
                                      <p:cBhvr additive="base">
                                        <p:cTn id="19" dur="500" fill="hold"/>
                                        <p:tgtEl>
                                          <p:spTgt spid="251964"/>
                                        </p:tgtEl>
                                        <p:attrNameLst>
                                          <p:attrName>ppt_x</p:attrName>
                                        </p:attrNameLst>
                                      </p:cBhvr>
                                      <p:tavLst>
                                        <p:tav tm="0">
                                          <p:val>
                                            <p:strVal val="#ppt_x"/>
                                          </p:val>
                                        </p:tav>
                                        <p:tav tm="100000">
                                          <p:val>
                                            <p:strVal val="#ppt_x"/>
                                          </p:val>
                                        </p:tav>
                                      </p:tavLst>
                                    </p:anim>
                                    <p:anim calcmode="lin" valueType="num">
                                      <p:cBhvr additive="base">
                                        <p:cTn id="20" dur="500" fill="hold"/>
                                        <p:tgtEl>
                                          <p:spTgt spid="2519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1967"/>
                                        </p:tgtEl>
                                        <p:attrNameLst>
                                          <p:attrName>style.visibility</p:attrName>
                                        </p:attrNameLst>
                                      </p:cBhvr>
                                      <p:to>
                                        <p:strVal val="visible"/>
                                      </p:to>
                                    </p:set>
                                    <p:anim calcmode="lin" valueType="num">
                                      <p:cBhvr additive="base">
                                        <p:cTn id="25" dur="500" fill="hold"/>
                                        <p:tgtEl>
                                          <p:spTgt spid="251967"/>
                                        </p:tgtEl>
                                        <p:attrNameLst>
                                          <p:attrName>ppt_x</p:attrName>
                                        </p:attrNameLst>
                                      </p:cBhvr>
                                      <p:tavLst>
                                        <p:tav tm="0">
                                          <p:val>
                                            <p:strVal val="#ppt_x"/>
                                          </p:val>
                                        </p:tav>
                                        <p:tav tm="100000">
                                          <p:val>
                                            <p:strVal val="#ppt_x"/>
                                          </p:val>
                                        </p:tav>
                                      </p:tavLst>
                                    </p:anim>
                                    <p:anim calcmode="lin" valueType="num">
                                      <p:cBhvr additive="base">
                                        <p:cTn id="26" dur="500" fill="hold"/>
                                        <p:tgtEl>
                                          <p:spTgt spid="25196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1966"/>
                                        </p:tgtEl>
                                        <p:attrNameLst>
                                          <p:attrName>style.visibility</p:attrName>
                                        </p:attrNameLst>
                                      </p:cBhvr>
                                      <p:to>
                                        <p:strVal val="visible"/>
                                      </p:to>
                                    </p:set>
                                    <p:anim calcmode="lin" valueType="num">
                                      <p:cBhvr additive="base">
                                        <p:cTn id="31" dur="500" fill="hold"/>
                                        <p:tgtEl>
                                          <p:spTgt spid="251966"/>
                                        </p:tgtEl>
                                        <p:attrNameLst>
                                          <p:attrName>ppt_x</p:attrName>
                                        </p:attrNameLst>
                                      </p:cBhvr>
                                      <p:tavLst>
                                        <p:tav tm="0">
                                          <p:val>
                                            <p:strVal val="#ppt_x"/>
                                          </p:val>
                                        </p:tav>
                                        <p:tav tm="100000">
                                          <p:val>
                                            <p:strVal val="#ppt_x"/>
                                          </p:val>
                                        </p:tav>
                                      </p:tavLst>
                                    </p:anim>
                                    <p:anim calcmode="lin" valueType="num">
                                      <p:cBhvr additive="base">
                                        <p:cTn id="32" dur="500" fill="hold"/>
                                        <p:tgtEl>
                                          <p:spTgt spid="2519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55" grpId="0" autoUpdateAnimBg="0"/>
      <p:bldP spid="251964" grpId="0" autoUpdateAnimBg="0"/>
      <p:bldP spid="251966" grpId="0" autoUpdateAnimBg="0"/>
      <p:bldP spid="251967" grpId="0" autoUpdateAnimBg="0"/>
      <p:bldP spid="10"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990600" y="304800"/>
            <a:ext cx="7620000" cy="1431925"/>
          </a:xfrm>
        </p:spPr>
        <p:txBody>
          <a:bodyPr/>
          <a:lstStyle/>
          <a:p>
            <a:r>
              <a:rPr lang="ja-JP" altLang="en-US" sz="4000">
                <a:latin typeface="Times New Roman" panose="02020603050405020304" pitchFamily="18" charset="0"/>
              </a:rPr>
              <a:t>演習問題</a:t>
            </a:r>
            <a:r>
              <a:rPr lang="en-US" altLang="ja-JP" sz="4000">
                <a:latin typeface="Times New Roman" panose="02020603050405020304" pitchFamily="18" charset="0"/>
              </a:rPr>
              <a:t>: </a:t>
            </a:r>
            <a:r>
              <a:rPr lang="ja-JP" altLang="en-US" sz="4000">
                <a:latin typeface="Times New Roman" panose="02020603050405020304" pitchFamily="18" charset="0"/>
              </a:rPr>
              <a:t>ドントケアを含む最小化</a:t>
            </a:r>
          </a:p>
        </p:txBody>
      </p:sp>
      <p:sp>
        <p:nvSpPr>
          <p:cNvPr id="343043" name="Rectangle 3"/>
          <p:cNvSpPr>
            <a:spLocks noGrp="1" noChangeArrowheads="1"/>
          </p:cNvSpPr>
          <p:nvPr>
            <p:ph type="body" idx="1"/>
          </p:nvPr>
        </p:nvSpPr>
        <p:spPr>
          <a:xfrm>
            <a:off x="1066800" y="1447800"/>
            <a:ext cx="7543800" cy="762000"/>
          </a:xfrm>
        </p:spPr>
        <p:txBody>
          <a:bodyPr/>
          <a:lstStyle/>
          <a:p>
            <a:r>
              <a:rPr lang="ja-JP" altLang="en-US">
                <a:latin typeface="Times New Roman" panose="02020603050405020304" pitchFamily="18" charset="0"/>
              </a:rPr>
              <a:t>次の真理値表の最小積和形を求めよ</a:t>
            </a:r>
          </a:p>
        </p:txBody>
      </p:sp>
      <p:graphicFrame>
        <p:nvGraphicFramePr>
          <p:cNvPr id="343111" name="Group 71"/>
          <p:cNvGraphicFramePr>
            <a:graphicFrameLocks noGrp="1"/>
          </p:cNvGraphicFramePr>
          <p:nvPr/>
        </p:nvGraphicFramePr>
        <p:xfrm>
          <a:off x="1295400" y="2057400"/>
          <a:ext cx="3276600" cy="4663440"/>
        </p:xfrm>
        <a:graphic>
          <a:graphicData uri="http://schemas.openxmlformats.org/drawingml/2006/table">
            <a:tbl>
              <a:tblPr/>
              <a:tblGrid>
                <a:gridCol w="2241550">
                  <a:extLst>
                    <a:ext uri="{9D8B030D-6E8A-4147-A177-3AD203B41FA5}">
                      <a16:colId xmlns:a16="http://schemas.microsoft.com/office/drawing/2014/main" val="20000"/>
                    </a:ext>
                  </a:extLst>
                </a:gridCol>
                <a:gridCol w="1035050">
                  <a:extLst>
                    <a:ext uri="{9D8B030D-6E8A-4147-A177-3AD203B41FA5}">
                      <a16:colId xmlns:a16="http://schemas.microsoft.com/office/drawing/2014/main" val="20001"/>
                    </a:ext>
                  </a:extLst>
                </a:gridCol>
              </a:tblGrid>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  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3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343110" name="Group 70"/>
          <p:cNvGraphicFramePr>
            <a:graphicFrameLocks noGrp="1"/>
          </p:cNvGraphicFramePr>
          <p:nvPr/>
        </p:nvGraphicFramePr>
        <p:xfrm>
          <a:off x="4724400" y="2057400"/>
          <a:ext cx="3276600" cy="4663440"/>
        </p:xfrm>
        <a:graphic>
          <a:graphicData uri="http://schemas.openxmlformats.org/drawingml/2006/table">
            <a:tbl>
              <a:tblPr/>
              <a:tblGrid>
                <a:gridCol w="2243138">
                  <a:extLst>
                    <a:ext uri="{9D8B030D-6E8A-4147-A177-3AD203B41FA5}">
                      <a16:colId xmlns:a16="http://schemas.microsoft.com/office/drawing/2014/main" val="20000"/>
                    </a:ext>
                  </a:extLst>
                </a:gridCol>
                <a:gridCol w="1033462">
                  <a:extLst>
                    <a:ext uri="{9D8B030D-6E8A-4147-A177-3AD203B41FA5}">
                      <a16:colId xmlns:a16="http://schemas.microsoft.com/office/drawing/2014/main" val="20001"/>
                    </a:ext>
                  </a:extLst>
                </a:gridCol>
              </a:tblGrid>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  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3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22" name="Group 2"/>
          <p:cNvGraphicFramePr>
            <a:graphicFrameLocks noGrp="1"/>
          </p:cNvGraphicFramePr>
          <p:nvPr/>
        </p:nvGraphicFramePr>
        <p:xfrm>
          <a:off x="914400" y="685800"/>
          <a:ext cx="3505200" cy="2633472"/>
        </p:xfrm>
        <a:graphic>
          <a:graphicData uri="http://schemas.openxmlformats.org/drawingml/2006/table">
            <a:tbl>
              <a:tblPr/>
              <a:tblGrid>
                <a:gridCol w="701675">
                  <a:extLst>
                    <a:ext uri="{9D8B030D-6E8A-4147-A177-3AD203B41FA5}">
                      <a16:colId xmlns:a16="http://schemas.microsoft.com/office/drawing/2014/main" val="20000"/>
                    </a:ext>
                  </a:extLst>
                </a:gridCol>
                <a:gridCol w="701675">
                  <a:extLst>
                    <a:ext uri="{9D8B030D-6E8A-4147-A177-3AD203B41FA5}">
                      <a16:colId xmlns:a16="http://schemas.microsoft.com/office/drawing/2014/main" val="20001"/>
                    </a:ext>
                  </a:extLst>
                </a:gridCol>
                <a:gridCol w="698500">
                  <a:extLst>
                    <a:ext uri="{9D8B030D-6E8A-4147-A177-3AD203B41FA5}">
                      <a16:colId xmlns:a16="http://schemas.microsoft.com/office/drawing/2014/main" val="20002"/>
                    </a:ext>
                  </a:extLst>
                </a:gridCol>
                <a:gridCol w="701675">
                  <a:extLst>
                    <a:ext uri="{9D8B030D-6E8A-4147-A177-3AD203B41FA5}">
                      <a16:colId xmlns:a16="http://schemas.microsoft.com/office/drawing/2014/main" val="20003"/>
                    </a:ext>
                  </a:extLst>
                </a:gridCol>
                <a:gridCol w="701675">
                  <a:extLst>
                    <a:ext uri="{9D8B030D-6E8A-4147-A177-3AD203B41FA5}">
                      <a16:colId xmlns:a16="http://schemas.microsoft.com/office/drawing/2014/main" val="20004"/>
                    </a:ext>
                  </a:extLst>
                </a:gridCol>
              </a:tblGrid>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 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94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6760" name="Text Box 40"/>
          <p:cNvSpPr txBox="1">
            <a:spLocks noChangeArrowheads="1"/>
          </p:cNvSpPr>
          <p:nvPr/>
        </p:nvSpPr>
        <p:spPr bwMode="auto">
          <a:xfrm>
            <a:off x="2514600" y="161925"/>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0</a:t>
            </a:r>
          </a:p>
        </p:txBody>
      </p:sp>
      <p:sp>
        <p:nvSpPr>
          <p:cNvPr id="286761" name="Text Box 41"/>
          <p:cNvSpPr txBox="1">
            <a:spLocks noChangeArrowheads="1"/>
          </p:cNvSpPr>
          <p:nvPr/>
        </p:nvSpPr>
        <p:spPr bwMode="auto">
          <a:xfrm>
            <a:off x="533400" y="158750"/>
            <a:ext cx="401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E</a:t>
            </a:r>
          </a:p>
        </p:txBody>
      </p:sp>
      <p:graphicFrame>
        <p:nvGraphicFramePr>
          <p:cNvPr id="286762" name="Group 42"/>
          <p:cNvGraphicFramePr>
            <a:graphicFrameLocks noGrp="1"/>
          </p:cNvGraphicFramePr>
          <p:nvPr/>
        </p:nvGraphicFramePr>
        <p:xfrm>
          <a:off x="4495800" y="685800"/>
          <a:ext cx="3505200" cy="2633472"/>
        </p:xfrm>
        <a:graphic>
          <a:graphicData uri="http://schemas.openxmlformats.org/drawingml/2006/table">
            <a:tbl>
              <a:tblPr/>
              <a:tblGrid>
                <a:gridCol w="701675">
                  <a:extLst>
                    <a:ext uri="{9D8B030D-6E8A-4147-A177-3AD203B41FA5}">
                      <a16:colId xmlns:a16="http://schemas.microsoft.com/office/drawing/2014/main" val="20000"/>
                    </a:ext>
                  </a:extLst>
                </a:gridCol>
                <a:gridCol w="701675">
                  <a:extLst>
                    <a:ext uri="{9D8B030D-6E8A-4147-A177-3AD203B41FA5}">
                      <a16:colId xmlns:a16="http://schemas.microsoft.com/office/drawing/2014/main" val="20001"/>
                    </a:ext>
                  </a:extLst>
                </a:gridCol>
                <a:gridCol w="698500">
                  <a:extLst>
                    <a:ext uri="{9D8B030D-6E8A-4147-A177-3AD203B41FA5}">
                      <a16:colId xmlns:a16="http://schemas.microsoft.com/office/drawing/2014/main" val="20002"/>
                    </a:ext>
                  </a:extLst>
                </a:gridCol>
                <a:gridCol w="701675">
                  <a:extLst>
                    <a:ext uri="{9D8B030D-6E8A-4147-A177-3AD203B41FA5}">
                      <a16:colId xmlns:a16="http://schemas.microsoft.com/office/drawing/2014/main" val="20003"/>
                    </a:ext>
                  </a:extLst>
                </a:gridCol>
                <a:gridCol w="701675">
                  <a:extLst>
                    <a:ext uri="{9D8B030D-6E8A-4147-A177-3AD203B41FA5}">
                      <a16:colId xmlns:a16="http://schemas.microsoft.com/office/drawing/2014/main" val="20004"/>
                    </a:ext>
                  </a:extLst>
                </a:gridCol>
              </a:tblGrid>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 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8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6800" name="Text Box 80"/>
          <p:cNvSpPr txBox="1">
            <a:spLocks noChangeArrowheads="1"/>
          </p:cNvSpPr>
          <p:nvPr/>
        </p:nvSpPr>
        <p:spPr bwMode="auto">
          <a:xfrm>
            <a:off x="6096000" y="161925"/>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1</a:t>
            </a:r>
          </a:p>
        </p:txBody>
      </p:sp>
      <p:graphicFrame>
        <p:nvGraphicFramePr>
          <p:cNvPr id="286801" name="Group 81"/>
          <p:cNvGraphicFramePr>
            <a:graphicFrameLocks noGrp="1"/>
          </p:cNvGraphicFramePr>
          <p:nvPr/>
        </p:nvGraphicFramePr>
        <p:xfrm>
          <a:off x="4495800" y="3581400"/>
          <a:ext cx="4114800" cy="2590800"/>
        </p:xfrm>
        <a:graphic>
          <a:graphicData uri="http://schemas.openxmlformats.org/drawingml/2006/table">
            <a:tbl>
              <a:tblPr/>
              <a:tblGrid>
                <a:gridCol w="25146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tblGrid>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286821" name="Group 101"/>
          <p:cNvGraphicFramePr>
            <a:graphicFrameLocks noGrp="1"/>
          </p:cNvGraphicFramePr>
          <p:nvPr/>
        </p:nvGraphicFramePr>
        <p:xfrm>
          <a:off x="304800" y="3581400"/>
          <a:ext cx="4114800" cy="2590800"/>
        </p:xfrm>
        <a:graphic>
          <a:graphicData uri="http://schemas.openxmlformats.org/drawingml/2006/table">
            <a:tbl>
              <a:tblPr/>
              <a:tblGrid>
                <a:gridCol w="25146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tblGrid>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0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286841" name="Group 121"/>
          <p:cNvGrpSpPr>
            <a:grpSpLocks/>
          </p:cNvGrpSpPr>
          <p:nvPr/>
        </p:nvGrpSpPr>
        <p:grpSpPr bwMode="auto">
          <a:xfrm>
            <a:off x="304800" y="1752600"/>
            <a:ext cx="4114800" cy="2863850"/>
            <a:chOff x="192" y="1104"/>
            <a:chExt cx="2592" cy="1804"/>
          </a:xfrm>
        </p:grpSpPr>
        <p:sp>
          <p:nvSpPr>
            <p:cNvPr id="286842" name="Rectangle 122"/>
            <p:cNvSpPr>
              <a:spLocks noChangeArrowheads="1"/>
            </p:cNvSpPr>
            <p:nvPr/>
          </p:nvSpPr>
          <p:spPr bwMode="auto">
            <a:xfrm>
              <a:off x="1776" y="2582"/>
              <a:ext cx="100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1 1 </a:t>
              </a:r>
              <a:r>
                <a:rPr lang="en-US" altLang="ja-JP" b="1">
                  <a:latin typeface="Times New Roman" panose="02020603050405020304" pitchFamily="18" charset="0"/>
                </a:rPr>
                <a:t>-</a:t>
              </a:r>
              <a:r>
                <a:rPr lang="en-US" altLang="ja-JP">
                  <a:latin typeface="Times New Roman" panose="02020603050405020304" pitchFamily="18" charset="0"/>
                </a:rPr>
                <a:t> 1 0</a:t>
              </a:r>
            </a:p>
          </p:txBody>
        </p:sp>
        <p:sp>
          <p:nvSpPr>
            <p:cNvPr id="286843" name="Rectangle 123"/>
            <p:cNvSpPr>
              <a:spLocks noChangeArrowheads="1"/>
            </p:cNvSpPr>
            <p:nvPr/>
          </p:nvSpPr>
          <p:spPr bwMode="auto">
            <a:xfrm>
              <a:off x="192" y="2582"/>
              <a:ext cx="15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a:latin typeface="Times New Roman" panose="02020603050405020304" pitchFamily="18" charset="0"/>
                </a:rPr>
                <a:t>26,30:</a:t>
              </a:r>
              <a:r>
                <a:rPr lang="en-US" altLang="ja-JP" i="1">
                  <a:latin typeface="Times New Roman" panose="02020603050405020304" pitchFamily="18" charset="0"/>
                </a:rPr>
                <a:t>p</a:t>
              </a:r>
            </a:p>
          </p:txBody>
        </p:sp>
        <p:sp>
          <p:nvSpPr>
            <p:cNvPr id="286844" name="AutoShape 124"/>
            <p:cNvSpPr>
              <a:spLocks noChangeArrowheads="1"/>
            </p:cNvSpPr>
            <p:nvPr/>
          </p:nvSpPr>
          <p:spPr bwMode="auto">
            <a:xfrm>
              <a:off x="1968" y="1104"/>
              <a:ext cx="288" cy="672"/>
            </a:xfrm>
            <a:prstGeom prst="roundRect">
              <a:avLst>
                <a:gd name="adj" fmla="val 16667"/>
              </a:avLst>
            </a:prstGeom>
            <a:noFill/>
            <a:ln w="381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86845" name="Group 125"/>
          <p:cNvGrpSpPr>
            <a:grpSpLocks/>
          </p:cNvGrpSpPr>
          <p:nvPr/>
        </p:nvGrpSpPr>
        <p:grpSpPr bwMode="auto">
          <a:xfrm>
            <a:off x="304800" y="1219200"/>
            <a:ext cx="4114800" cy="3914775"/>
            <a:chOff x="192" y="768"/>
            <a:chExt cx="2592" cy="2466"/>
          </a:xfrm>
        </p:grpSpPr>
        <p:sp>
          <p:nvSpPr>
            <p:cNvPr id="286846" name="Rectangle 126"/>
            <p:cNvSpPr>
              <a:spLocks noChangeArrowheads="1"/>
            </p:cNvSpPr>
            <p:nvPr/>
          </p:nvSpPr>
          <p:spPr bwMode="auto">
            <a:xfrm>
              <a:off x="1776" y="2908"/>
              <a:ext cx="100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 </a:t>
              </a:r>
              <a:r>
                <a:rPr lang="en-US" altLang="ja-JP" b="1">
                  <a:latin typeface="Times New Roman" panose="02020603050405020304" pitchFamily="18" charset="0"/>
                </a:rPr>
                <a:t>-</a:t>
              </a:r>
              <a:r>
                <a:rPr lang="en-US" altLang="ja-JP">
                  <a:latin typeface="Times New Roman" panose="02020603050405020304" pitchFamily="18" charset="0"/>
                </a:rPr>
                <a:t> 0 </a:t>
              </a:r>
              <a:r>
                <a:rPr lang="en-US" altLang="ja-JP" b="1">
                  <a:latin typeface="Times New Roman" panose="02020603050405020304" pitchFamily="18" charset="0"/>
                </a:rPr>
                <a:t>-</a:t>
              </a:r>
              <a:r>
                <a:rPr lang="en-US" altLang="ja-JP">
                  <a:latin typeface="Times New Roman" panose="02020603050405020304" pitchFamily="18" charset="0"/>
                </a:rPr>
                <a:t> 0</a:t>
              </a:r>
            </a:p>
          </p:txBody>
        </p:sp>
        <p:sp>
          <p:nvSpPr>
            <p:cNvPr id="286847" name="Rectangle 127"/>
            <p:cNvSpPr>
              <a:spLocks noChangeArrowheads="1"/>
            </p:cNvSpPr>
            <p:nvPr/>
          </p:nvSpPr>
          <p:spPr bwMode="auto">
            <a:xfrm>
              <a:off x="192" y="2908"/>
              <a:ext cx="15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a:latin typeface="Times New Roman" panose="02020603050405020304" pitchFamily="18" charset="0"/>
                </a:rPr>
                <a:t>0,2,8,10:</a:t>
              </a:r>
              <a:r>
                <a:rPr lang="en-US" altLang="ja-JP" i="1">
                  <a:latin typeface="Times New Roman" panose="02020603050405020304" pitchFamily="18" charset="0"/>
                </a:rPr>
                <a:t>q</a:t>
              </a:r>
            </a:p>
          </p:txBody>
        </p:sp>
        <p:sp>
          <p:nvSpPr>
            <p:cNvPr id="286848" name="Oval 128"/>
            <p:cNvSpPr>
              <a:spLocks noChangeArrowheads="1"/>
            </p:cNvSpPr>
            <p:nvPr/>
          </p:nvSpPr>
          <p:spPr bwMode="auto">
            <a:xfrm>
              <a:off x="1056" y="768"/>
              <a:ext cx="816" cy="672"/>
            </a:xfrm>
            <a:prstGeom prst="ellipse">
              <a:avLst/>
            </a:prstGeom>
            <a:noFill/>
            <a:ln w="38100">
              <a:solidFill>
                <a:srgbClr val="FFCC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86849" name="Group 129"/>
          <p:cNvGrpSpPr>
            <a:grpSpLocks/>
          </p:cNvGrpSpPr>
          <p:nvPr/>
        </p:nvGrpSpPr>
        <p:grpSpPr bwMode="auto">
          <a:xfrm>
            <a:off x="304800" y="1295400"/>
            <a:ext cx="4114800" cy="4356100"/>
            <a:chOff x="192" y="816"/>
            <a:chExt cx="2592" cy="2744"/>
          </a:xfrm>
        </p:grpSpPr>
        <p:sp>
          <p:nvSpPr>
            <p:cNvPr id="286850" name="Rectangle 130"/>
            <p:cNvSpPr>
              <a:spLocks noChangeArrowheads="1"/>
            </p:cNvSpPr>
            <p:nvPr/>
          </p:nvSpPr>
          <p:spPr bwMode="auto">
            <a:xfrm>
              <a:off x="1776" y="3234"/>
              <a:ext cx="100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latin typeface="Times New Roman" panose="02020603050405020304" pitchFamily="18" charset="0"/>
                </a:rPr>
                <a:t>-</a:t>
              </a:r>
              <a:r>
                <a:rPr lang="en-US" altLang="ja-JP">
                  <a:latin typeface="Times New Roman" panose="02020603050405020304" pitchFamily="18" charset="0"/>
                </a:rPr>
                <a:t> 0 0 </a:t>
              </a:r>
              <a:r>
                <a:rPr lang="en-US" altLang="ja-JP" b="1">
                  <a:latin typeface="Times New Roman" panose="02020603050405020304" pitchFamily="18" charset="0"/>
                </a:rPr>
                <a:t>-</a:t>
              </a:r>
              <a:r>
                <a:rPr lang="en-US" altLang="ja-JP">
                  <a:latin typeface="Times New Roman" panose="02020603050405020304" pitchFamily="18" charset="0"/>
                </a:rPr>
                <a:t> 0</a:t>
              </a:r>
            </a:p>
          </p:txBody>
        </p:sp>
        <p:sp>
          <p:nvSpPr>
            <p:cNvPr id="286851" name="Rectangle 131"/>
            <p:cNvSpPr>
              <a:spLocks noChangeArrowheads="1"/>
            </p:cNvSpPr>
            <p:nvPr/>
          </p:nvSpPr>
          <p:spPr bwMode="auto">
            <a:xfrm>
              <a:off x="192" y="3234"/>
              <a:ext cx="15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a:latin typeface="Times New Roman" panose="02020603050405020304" pitchFamily="18" charset="0"/>
                </a:rPr>
                <a:t>0,2,16,18:</a:t>
              </a:r>
              <a:r>
                <a:rPr lang="en-US" altLang="ja-JP" i="1">
                  <a:latin typeface="Times New Roman" panose="02020603050405020304" pitchFamily="18" charset="0"/>
                </a:rPr>
                <a:t>r</a:t>
              </a:r>
            </a:p>
          </p:txBody>
        </p:sp>
        <p:grpSp>
          <p:nvGrpSpPr>
            <p:cNvPr id="286852" name="Group 132"/>
            <p:cNvGrpSpPr>
              <a:grpSpLocks/>
            </p:cNvGrpSpPr>
            <p:nvPr/>
          </p:nvGrpSpPr>
          <p:grpSpPr bwMode="auto">
            <a:xfrm>
              <a:off x="1008" y="816"/>
              <a:ext cx="1776" cy="576"/>
              <a:chOff x="1056" y="2928"/>
              <a:chExt cx="1776" cy="576"/>
            </a:xfrm>
          </p:grpSpPr>
          <p:sp>
            <p:nvSpPr>
              <p:cNvPr id="286853" name="Arc 133"/>
              <p:cNvSpPr>
                <a:spLocks/>
              </p:cNvSpPr>
              <p:nvPr/>
            </p:nvSpPr>
            <p:spPr bwMode="auto">
              <a:xfrm>
                <a:off x="1056" y="2928"/>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54" name="Arc 134"/>
              <p:cNvSpPr>
                <a:spLocks/>
              </p:cNvSpPr>
              <p:nvPr/>
            </p:nvSpPr>
            <p:spPr bwMode="auto">
              <a:xfrm flipV="1">
                <a:off x="1056" y="3216"/>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55" name="Arc 135"/>
              <p:cNvSpPr>
                <a:spLocks/>
              </p:cNvSpPr>
              <p:nvPr/>
            </p:nvSpPr>
            <p:spPr bwMode="auto">
              <a:xfrm flipH="1">
                <a:off x="2400" y="2928"/>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56" name="Arc 136"/>
              <p:cNvSpPr>
                <a:spLocks/>
              </p:cNvSpPr>
              <p:nvPr/>
            </p:nvSpPr>
            <p:spPr bwMode="auto">
              <a:xfrm flipH="1" flipV="1">
                <a:off x="2400" y="3216"/>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286857" name="Group 137"/>
          <p:cNvGrpSpPr>
            <a:grpSpLocks/>
          </p:cNvGrpSpPr>
          <p:nvPr/>
        </p:nvGrpSpPr>
        <p:grpSpPr bwMode="auto">
          <a:xfrm>
            <a:off x="304800" y="1219200"/>
            <a:ext cx="4114800" cy="4949825"/>
            <a:chOff x="192" y="768"/>
            <a:chExt cx="2592" cy="3118"/>
          </a:xfrm>
        </p:grpSpPr>
        <p:sp>
          <p:nvSpPr>
            <p:cNvPr id="286858" name="Rectangle 138"/>
            <p:cNvSpPr>
              <a:spLocks noChangeArrowheads="1"/>
            </p:cNvSpPr>
            <p:nvPr/>
          </p:nvSpPr>
          <p:spPr bwMode="auto">
            <a:xfrm>
              <a:off x="1776" y="3560"/>
              <a:ext cx="100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latin typeface="Times New Roman" panose="02020603050405020304" pitchFamily="18" charset="0"/>
                </a:rPr>
                <a:t>-</a:t>
              </a:r>
              <a:r>
                <a:rPr lang="en-US" altLang="ja-JP">
                  <a:latin typeface="Times New Roman" panose="02020603050405020304" pitchFamily="18" charset="0"/>
                </a:rPr>
                <a:t> 0 </a:t>
              </a:r>
              <a:r>
                <a:rPr lang="en-US" altLang="ja-JP" b="1">
                  <a:latin typeface="Times New Roman" panose="02020603050405020304" pitchFamily="18" charset="0"/>
                </a:rPr>
                <a:t>-</a:t>
              </a:r>
              <a:r>
                <a:rPr lang="en-US" altLang="ja-JP">
                  <a:latin typeface="Times New Roman" panose="02020603050405020304" pitchFamily="18" charset="0"/>
                </a:rPr>
                <a:t> 0 0</a:t>
              </a:r>
            </a:p>
          </p:txBody>
        </p:sp>
        <p:sp>
          <p:nvSpPr>
            <p:cNvPr id="286859" name="Rectangle 139"/>
            <p:cNvSpPr>
              <a:spLocks noChangeArrowheads="1"/>
            </p:cNvSpPr>
            <p:nvPr/>
          </p:nvSpPr>
          <p:spPr bwMode="auto">
            <a:xfrm>
              <a:off x="192" y="3560"/>
              <a:ext cx="15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a:latin typeface="Times New Roman" panose="02020603050405020304" pitchFamily="18" charset="0"/>
                </a:rPr>
                <a:t>0,4,16,20:</a:t>
              </a:r>
              <a:r>
                <a:rPr lang="en-US" altLang="ja-JP" i="1">
                  <a:latin typeface="Times New Roman" panose="02020603050405020304" pitchFamily="18" charset="0"/>
                </a:rPr>
                <a:t>s</a:t>
              </a:r>
            </a:p>
          </p:txBody>
        </p:sp>
        <p:grpSp>
          <p:nvGrpSpPr>
            <p:cNvPr id="286860" name="Group 140"/>
            <p:cNvGrpSpPr>
              <a:grpSpLocks/>
            </p:cNvGrpSpPr>
            <p:nvPr/>
          </p:nvGrpSpPr>
          <p:grpSpPr bwMode="auto">
            <a:xfrm>
              <a:off x="1008" y="768"/>
              <a:ext cx="1776" cy="1344"/>
              <a:chOff x="1056" y="2880"/>
              <a:chExt cx="1776" cy="1344"/>
            </a:xfrm>
          </p:grpSpPr>
          <p:sp>
            <p:nvSpPr>
              <p:cNvPr id="286861" name="Arc 141"/>
              <p:cNvSpPr>
                <a:spLocks/>
              </p:cNvSpPr>
              <p:nvPr/>
            </p:nvSpPr>
            <p:spPr bwMode="auto">
              <a:xfrm>
                <a:off x="1056" y="3888"/>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62" name="Arc 142"/>
              <p:cNvSpPr>
                <a:spLocks/>
              </p:cNvSpPr>
              <p:nvPr/>
            </p:nvSpPr>
            <p:spPr bwMode="auto">
              <a:xfrm flipH="1">
                <a:off x="2400" y="3888"/>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63" name="Arc 143"/>
              <p:cNvSpPr>
                <a:spLocks/>
              </p:cNvSpPr>
              <p:nvPr/>
            </p:nvSpPr>
            <p:spPr bwMode="auto">
              <a:xfrm flipV="1">
                <a:off x="1056" y="288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64" name="Arc 144"/>
              <p:cNvSpPr>
                <a:spLocks/>
              </p:cNvSpPr>
              <p:nvPr/>
            </p:nvSpPr>
            <p:spPr bwMode="auto">
              <a:xfrm flipH="1" flipV="1">
                <a:off x="2400" y="288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286865" name="Group 145"/>
          <p:cNvGrpSpPr>
            <a:grpSpLocks/>
          </p:cNvGrpSpPr>
          <p:nvPr/>
        </p:nvGrpSpPr>
        <p:grpSpPr bwMode="auto">
          <a:xfrm>
            <a:off x="1600200" y="1828800"/>
            <a:ext cx="7010400" cy="2787650"/>
            <a:chOff x="1008" y="1152"/>
            <a:chExt cx="4416" cy="1756"/>
          </a:xfrm>
        </p:grpSpPr>
        <p:sp>
          <p:nvSpPr>
            <p:cNvPr id="286866" name="Rectangle 146"/>
            <p:cNvSpPr>
              <a:spLocks noChangeArrowheads="1"/>
            </p:cNvSpPr>
            <p:nvPr/>
          </p:nvSpPr>
          <p:spPr bwMode="auto">
            <a:xfrm>
              <a:off x="4416" y="2582"/>
              <a:ext cx="100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latin typeface="Times New Roman" panose="02020603050405020304" pitchFamily="18" charset="0"/>
                </a:rPr>
                <a:t>- -</a:t>
              </a:r>
              <a:r>
                <a:rPr lang="en-US" altLang="ja-JP">
                  <a:latin typeface="Times New Roman" panose="02020603050405020304" pitchFamily="18" charset="0"/>
                </a:rPr>
                <a:t> 0 1 0</a:t>
              </a:r>
            </a:p>
          </p:txBody>
        </p:sp>
        <p:sp>
          <p:nvSpPr>
            <p:cNvPr id="286867" name="Rectangle 147"/>
            <p:cNvSpPr>
              <a:spLocks noChangeArrowheads="1"/>
            </p:cNvSpPr>
            <p:nvPr/>
          </p:nvSpPr>
          <p:spPr bwMode="auto">
            <a:xfrm>
              <a:off x="2832" y="2582"/>
              <a:ext cx="15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a:latin typeface="Times New Roman" panose="02020603050405020304" pitchFamily="18" charset="0"/>
                </a:rPr>
                <a:t>2,10,18,26:</a:t>
              </a:r>
              <a:r>
                <a:rPr lang="en-US" altLang="ja-JP" i="1">
                  <a:latin typeface="Times New Roman" panose="02020603050405020304" pitchFamily="18" charset="0"/>
                </a:rPr>
                <a:t>t</a:t>
              </a:r>
            </a:p>
          </p:txBody>
        </p:sp>
        <p:sp>
          <p:nvSpPr>
            <p:cNvPr id="286868" name="AutoShape 148"/>
            <p:cNvSpPr>
              <a:spLocks noChangeArrowheads="1"/>
            </p:cNvSpPr>
            <p:nvPr/>
          </p:nvSpPr>
          <p:spPr bwMode="auto">
            <a:xfrm>
              <a:off x="1008" y="1152"/>
              <a:ext cx="1776" cy="240"/>
            </a:xfrm>
            <a:prstGeom prst="roundRect">
              <a:avLst>
                <a:gd name="adj" fmla="val 16667"/>
              </a:avLst>
            </a:prstGeom>
            <a:noFill/>
            <a:ln w="38100">
              <a:solidFill>
                <a:srgbClr val="99CC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86869" name="Group 149"/>
          <p:cNvGrpSpPr>
            <a:grpSpLocks/>
          </p:cNvGrpSpPr>
          <p:nvPr/>
        </p:nvGrpSpPr>
        <p:grpSpPr bwMode="auto">
          <a:xfrm>
            <a:off x="1600200" y="2819400"/>
            <a:ext cx="7010400" cy="2314575"/>
            <a:chOff x="1008" y="1776"/>
            <a:chExt cx="4416" cy="1458"/>
          </a:xfrm>
        </p:grpSpPr>
        <p:sp>
          <p:nvSpPr>
            <p:cNvPr id="286870" name="Rectangle 150"/>
            <p:cNvSpPr>
              <a:spLocks noChangeArrowheads="1"/>
            </p:cNvSpPr>
            <p:nvPr/>
          </p:nvSpPr>
          <p:spPr bwMode="auto">
            <a:xfrm>
              <a:off x="4416" y="2908"/>
              <a:ext cx="100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latin typeface="Times New Roman" panose="02020603050405020304" pitchFamily="18" charset="0"/>
                </a:rPr>
                <a:t>-</a:t>
              </a:r>
              <a:r>
                <a:rPr lang="en-US" altLang="ja-JP">
                  <a:latin typeface="Times New Roman" panose="02020603050405020304" pitchFamily="18" charset="0"/>
                </a:rPr>
                <a:t> 0 1 0 </a:t>
              </a:r>
              <a:r>
                <a:rPr lang="en-US" altLang="ja-JP" b="1">
                  <a:latin typeface="Times New Roman" panose="02020603050405020304" pitchFamily="18" charset="0"/>
                </a:rPr>
                <a:t>-</a:t>
              </a:r>
            </a:p>
          </p:txBody>
        </p:sp>
        <p:sp>
          <p:nvSpPr>
            <p:cNvPr id="286871" name="Rectangle 151"/>
            <p:cNvSpPr>
              <a:spLocks noChangeArrowheads="1"/>
            </p:cNvSpPr>
            <p:nvPr/>
          </p:nvSpPr>
          <p:spPr bwMode="auto">
            <a:xfrm>
              <a:off x="2832" y="2908"/>
              <a:ext cx="15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a:latin typeface="Times New Roman" panose="02020603050405020304" pitchFamily="18" charset="0"/>
                </a:rPr>
                <a:t>4,5,20,21:</a:t>
              </a:r>
              <a:r>
                <a:rPr lang="en-US" altLang="ja-JP" i="1">
                  <a:latin typeface="Times New Roman" panose="02020603050405020304" pitchFamily="18" charset="0"/>
                </a:rPr>
                <a:t>u</a:t>
              </a:r>
            </a:p>
          </p:txBody>
        </p:sp>
        <p:grpSp>
          <p:nvGrpSpPr>
            <p:cNvPr id="286872" name="Group 152"/>
            <p:cNvGrpSpPr>
              <a:grpSpLocks/>
            </p:cNvGrpSpPr>
            <p:nvPr/>
          </p:nvGrpSpPr>
          <p:grpSpPr bwMode="auto">
            <a:xfrm>
              <a:off x="1008" y="1776"/>
              <a:ext cx="4032" cy="288"/>
              <a:chOff x="1056" y="3888"/>
              <a:chExt cx="4032" cy="288"/>
            </a:xfrm>
          </p:grpSpPr>
          <p:sp>
            <p:nvSpPr>
              <p:cNvPr id="286873" name="Arc 153"/>
              <p:cNvSpPr>
                <a:spLocks/>
              </p:cNvSpPr>
              <p:nvPr/>
            </p:nvSpPr>
            <p:spPr bwMode="auto">
              <a:xfrm>
                <a:off x="1056"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74" name="Arc 154"/>
              <p:cNvSpPr>
                <a:spLocks/>
              </p:cNvSpPr>
              <p:nvPr/>
            </p:nvSpPr>
            <p:spPr bwMode="auto">
              <a:xfrm flipV="1">
                <a:off x="1056"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75" name="Arc 155"/>
              <p:cNvSpPr>
                <a:spLocks/>
              </p:cNvSpPr>
              <p:nvPr/>
            </p:nvSpPr>
            <p:spPr bwMode="auto">
              <a:xfrm flipH="1">
                <a:off x="2400"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76" name="Arc 156"/>
              <p:cNvSpPr>
                <a:spLocks/>
              </p:cNvSpPr>
              <p:nvPr/>
            </p:nvSpPr>
            <p:spPr bwMode="auto">
              <a:xfrm flipH="1" flipV="1">
                <a:off x="2400"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77" name="Arc 157"/>
              <p:cNvSpPr>
                <a:spLocks/>
              </p:cNvSpPr>
              <p:nvPr/>
            </p:nvSpPr>
            <p:spPr bwMode="auto">
              <a:xfrm>
                <a:off x="3312"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78" name="Arc 158"/>
              <p:cNvSpPr>
                <a:spLocks/>
              </p:cNvSpPr>
              <p:nvPr/>
            </p:nvSpPr>
            <p:spPr bwMode="auto">
              <a:xfrm flipV="1">
                <a:off x="3312"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79" name="Arc 159"/>
              <p:cNvSpPr>
                <a:spLocks/>
              </p:cNvSpPr>
              <p:nvPr/>
            </p:nvSpPr>
            <p:spPr bwMode="auto">
              <a:xfrm flipH="1">
                <a:off x="4656" y="3888"/>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80" name="Arc 160"/>
              <p:cNvSpPr>
                <a:spLocks/>
              </p:cNvSpPr>
              <p:nvPr/>
            </p:nvSpPr>
            <p:spPr bwMode="auto">
              <a:xfrm flipH="1" flipV="1">
                <a:off x="4656" y="4032"/>
                <a:ext cx="43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286881" name="Group 161"/>
          <p:cNvGrpSpPr>
            <a:grpSpLocks/>
          </p:cNvGrpSpPr>
          <p:nvPr/>
        </p:nvGrpSpPr>
        <p:grpSpPr bwMode="auto">
          <a:xfrm>
            <a:off x="2438400" y="1295400"/>
            <a:ext cx="6172200" cy="4356100"/>
            <a:chOff x="1536" y="816"/>
            <a:chExt cx="3888" cy="2744"/>
          </a:xfrm>
        </p:grpSpPr>
        <p:sp>
          <p:nvSpPr>
            <p:cNvPr id="286882" name="Rectangle 162"/>
            <p:cNvSpPr>
              <a:spLocks noChangeArrowheads="1"/>
            </p:cNvSpPr>
            <p:nvPr/>
          </p:nvSpPr>
          <p:spPr bwMode="auto">
            <a:xfrm>
              <a:off x="4416" y="3234"/>
              <a:ext cx="100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0 1 0 </a:t>
              </a:r>
              <a:r>
                <a:rPr lang="en-US" altLang="ja-JP" b="1">
                  <a:latin typeface="Times New Roman" panose="02020603050405020304" pitchFamily="18" charset="0"/>
                </a:rPr>
                <a:t>- -</a:t>
              </a:r>
              <a:endParaRPr lang="en-US" altLang="ja-JP">
                <a:latin typeface="Times New Roman" panose="02020603050405020304" pitchFamily="18" charset="0"/>
              </a:endParaRPr>
            </a:p>
          </p:txBody>
        </p:sp>
        <p:sp>
          <p:nvSpPr>
            <p:cNvPr id="286883" name="Rectangle 163"/>
            <p:cNvSpPr>
              <a:spLocks noChangeArrowheads="1"/>
            </p:cNvSpPr>
            <p:nvPr/>
          </p:nvSpPr>
          <p:spPr bwMode="auto">
            <a:xfrm>
              <a:off x="2832" y="3234"/>
              <a:ext cx="15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a:latin typeface="Times New Roman" panose="02020603050405020304" pitchFamily="18" charset="0"/>
                </a:rPr>
                <a:t>8,9,10,11:</a:t>
              </a:r>
              <a:r>
                <a:rPr lang="en-US" altLang="ja-JP" i="1">
                  <a:latin typeface="Times New Roman" panose="02020603050405020304" pitchFamily="18" charset="0"/>
                </a:rPr>
                <a:t>v</a:t>
              </a:r>
            </a:p>
          </p:txBody>
        </p:sp>
        <p:grpSp>
          <p:nvGrpSpPr>
            <p:cNvPr id="286884" name="Group 164"/>
            <p:cNvGrpSpPr>
              <a:grpSpLocks/>
            </p:cNvGrpSpPr>
            <p:nvPr/>
          </p:nvGrpSpPr>
          <p:grpSpPr bwMode="auto">
            <a:xfrm>
              <a:off x="1536" y="816"/>
              <a:ext cx="2544" cy="624"/>
              <a:chOff x="1584" y="2928"/>
              <a:chExt cx="2544" cy="624"/>
            </a:xfrm>
          </p:grpSpPr>
          <p:sp>
            <p:nvSpPr>
              <p:cNvPr id="286885" name="AutoShape 165"/>
              <p:cNvSpPr>
                <a:spLocks noChangeArrowheads="1"/>
              </p:cNvSpPr>
              <p:nvPr/>
            </p:nvSpPr>
            <p:spPr bwMode="auto">
              <a:xfrm>
                <a:off x="1584" y="2928"/>
                <a:ext cx="288" cy="624"/>
              </a:xfrm>
              <a:prstGeom prst="roundRect">
                <a:avLst>
                  <a:gd name="adj" fmla="val 16667"/>
                </a:avLst>
              </a:prstGeom>
              <a:noFill/>
              <a:ln w="38100">
                <a:solidFill>
                  <a:srgbClr val="00CC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86" name="AutoShape 166"/>
              <p:cNvSpPr>
                <a:spLocks noChangeArrowheads="1"/>
              </p:cNvSpPr>
              <p:nvPr/>
            </p:nvSpPr>
            <p:spPr bwMode="auto">
              <a:xfrm>
                <a:off x="3840" y="2928"/>
                <a:ext cx="288" cy="624"/>
              </a:xfrm>
              <a:prstGeom prst="roundRect">
                <a:avLst>
                  <a:gd name="adj" fmla="val 16667"/>
                </a:avLst>
              </a:prstGeom>
              <a:noFill/>
              <a:ln w="38100">
                <a:solidFill>
                  <a:srgbClr val="00CC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286887" name="Group 167"/>
          <p:cNvGrpSpPr>
            <a:grpSpLocks/>
          </p:cNvGrpSpPr>
          <p:nvPr/>
        </p:nvGrpSpPr>
        <p:grpSpPr bwMode="auto">
          <a:xfrm>
            <a:off x="3733800" y="1219200"/>
            <a:ext cx="4876800" cy="4949825"/>
            <a:chOff x="2352" y="768"/>
            <a:chExt cx="3072" cy="3118"/>
          </a:xfrm>
        </p:grpSpPr>
        <p:sp>
          <p:nvSpPr>
            <p:cNvPr id="286888" name="Rectangle 168"/>
            <p:cNvSpPr>
              <a:spLocks noChangeArrowheads="1"/>
            </p:cNvSpPr>
            <p:nvPr/>
          </p:nvSpPr>
          <p:spPr bwMode="auto">
            <a:xfrm>
              <a:off x="4416" y="3560"/>
              <a:ext cx="100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1 0 </a:t>
              </a:r>
              <a:r>
                <a:rPr lang="en-US" altLang="ja-JP" b="1">
                  <a:latin typeface="Times New Roman" panose="02020603050405020304" pitchFamily="18" charset="0"/>
                </a:rPr>
                <a:t>-</a:t>
              </a:r>
              <a:r>
                <a:rPr lang="en-US" altLang="ja-JP">
                  <a:latin typeface="Times New Roman" panose="02020603050405020304" pitchFamily="18" charset="0"/>
                </a:rPr>
                <a:t> 0 </a:t>
              </a:r>
              <a:r>
                <a:rPr lang="en-US" altLang="ja-JP" b="1">
                  <a:latin typeface="Times New Roman" panose="02020603050405020304" pitchFamily="18" charset="0"/>
                </a:rPr>
                <a:t>-</a:t>
              </a:r>
              <a:endParaRPr lang="en-US" altLang="ja-JP">
                <a:latin typeface="Times New Roman" panose="02020603050405020304" pitchFamily="18" charset="0"/>
              </a:endParaRPr>
            </a:p>
          </p:txBody>
        </p:sp>
        <p:sp>
          <p:nvSpPr>
            <p:cNvPr id="286889" name="Rectangle 169"/>
            <p:cNvSpPr>
              <a:spLocks noChangeArrowheads="1"/>
            </p:cNvSpPr>
            <p:nvPr/>
          </p:nvSpPr>
          <p:spPr bwMode="auto">
            <a:xfrm>
              <a:off x="2832" y="3560"/>
              <a:ext cx="158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a:latin typeface="Times New Roman" panose="02020603050405020304" pitchFamily="18" charset="0"/>
                </a:rPr>
                <a:t>16,17,20,21:</a:t>
              </a:r>
              <a:r>
                <a:rPr lang="en-US" altLang="ja-JP" i="1">
                  <a:latin typeface="Times New Roman" panose="02020603050405020304" pitchFamily="18" charset="0"/>
                </a:rPr>
                <a:t>w</a:t>
              </a:r>
            </a:p>
          </p:txBody>
        </p:sp>
        <p:grpSp>
          <p:nvGrpSpPr>
            <p:cNvPr id="286890" name="Group 170"/>
            <p:cNvGrpSpPr>
              <a:grpSpLocks/>
            </p:cNvGrpSpPr>
            <p:nvPr/>
          </p:nvGrpSpPr>
          <p:grpSpPr bwMode="auto">
            <a:xfrm>
              <a:off x="2352" y="768"/>
              <a:ext cx="2688" cy="1344"/>
              <a:chOff x="2400" y="2880"/>
              <a:chExt cx="2688" cy="1344"/>
            </a:xfrm>
          </p:grpSpPr>
          <p:sp>
            <p:nvSpPr>
              <p:cNvPr id="286891" name="Arc 171"/>
              <p:cNvSpPr>
                <a:spLocks/>
              </p:cNvSpPr>
              <p:nvPr/>
            </p:nvSpPr>
            <p:spPr bwMode="auto">
              <a:xfrm>
                <a:off x="4848"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2" name="Arc 172"/>
              <p:cNvSpPr>
                <a:spLocks/>
              </p:cNvSpPr>
              <p:nvPr/>
            </p:nvSpPr>
            <p:spPr bwMode="auto">
              <a:xfrm flipH="1">
                <a:off x="4656"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3" name="Arc 173"/>
              <p:cNvSpPr>
                <a:spLocks/>
              </p:cNvSpPr>
              <p:nvPr/>
            </p:nvSpPr>
            <p:spPr bwMode="auto">
              <a:xfrm flipV="1">
                <a:off x="4848"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4" name="Arc 174"/>
              <p:cNvSpPr>
                <a:spLocks/>
              </p:cNvSpPr>
              <p:nvPr/>
            </p:nvSpPr>
            <p:spPr bwMode="auto">
              <a:xfrm flipH="1" flipV="1">
                <a:off x="4656"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5" name="Arc 175"/>
              <p:cNvSpPr>
                <a:spLocks/>
              </p:cNvSpPr>
              <p:nvPr/>
            </p:nvSpPr>
            <p:spPr bwMode="auto">
              <a:xfrm>
                <a:off x="2592"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6" name="Arc 176"/>
              <p:cNvSpPr>
                <a:spLocks/>
              </p:cNvSpPr>
              <p:nvPr/>
            </p:nvSpPr>
            <p:spPr bwMode="auto">
              <a:xfrm flipH="1">
                <a:off x="2400" y="388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7" name="Arc 177"/>
              <p:cNvSpPr>
                <a:spLocks/>
              </p:cNvSpPr>
              <p:nvPr/>
            </p:nvSpPr>
            <p:spPr bwMode="auto">
              <a:xfrm flipV="1">
                <a:off x="2592"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8" name="Arc 178"/>
              <p:cNvSpPr>
                <a:spLocks/>
              </p:cNvSpPr>
              <p:nvPr/>
            </p:nvSpPr>
            <p:spPr bwMode="auto">
              <a:xfrm flipH="1" flipV="1">
                <a:off x="2400" y="2880"/>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6841"/>
                                        </p:tgtEl>
                                        <p:attrNameLst>
                                          <p:attrName>style.visibility</p:attrName>
                                        </p:attrNameLst>
                                      </p:cBhvr>
                                      <p:to>
                                        <p:strVal val="visible"/>
                                      </p:to>
                                    </p:set>
                                    <p:animEffect transition="in" filter="checkerboard(across)">
                                      <p:cBhvr>
                                        <p:cTn id="7" dur="500"/>
                                        <p:tgtEl>
                                          <p:spTgt spid="2868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86845"/>
                                        </p:tgtEl>
                                        <p:attrNameLst>
                                          <p:attrName>style.visibility</p:attrName>
                                        </p:attrNameLst>
                                      </p:cBhvr>
                                      <p:to>
                                        <p:strVal val="visible"/>
                                      </p:to>
                                    </p:set>
                                    <p:animEffect transition="in" filter="checkerboard(across)">
                                      <p:cBhvr>
                                        <p:cTn id="12" dur="500"/>
                                        <p:tgtEl>
                                          <p:spTgt spid="2868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86849"/>
                                        </p:tgtEl>
                                        <p:attrNameLst>
                                          <p:attrName>style.visibility</p:attrName>
                                        </p:attrNameLst>
                                      </p:cBhvr>
                                      <p:to>
                                        <p:strVal val="visible"/>
                                      </p:to>
                                    </p:set>
                                    <p:animEffect transition="in" filter="checkerboard(across)">
                                      <p:cBhvr>
                                        <p:cTn id="17" dur="500"/>
                                        <p:tgtEl>
                                          <p:spTgt spid="2868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86857"/>
                                        </p:tgtEl>
                                        <p:attrNameLst>
                                          <p:attrName>style.visibility</p:attrName>
                                        </p:attrNameLst>
                                      </p:cBhvr>
                                      <p:to>
                                        <p:strVal val="visible"/>
                                      </p:to>
                                    </p:set>
                                    <p:animEffect transition="in" filter="checkerboard(across)">
                                      <p:cBhvr>
                                        <p:cTn id="22" dur="500"/>
                                        <p:tgtEl>
                                          <p:spTgt spid="2868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86865"/>
                                        </p:tgtEl>
                                        <p:attrNameLst>
                                          <p:attrName>style.visibility</p:attrName>
                                        </p:attrNameLst>
                                      </p:cBhvr>
                                      <p:to>
                                        <p:strVal val="visible"/>
                                      </p:to>
                                    </p:set>
                                    <p:animEffect transition="in" filter="checkerboard(across)">
                                      <p:cBhvr>
                                        <p:cTn id="27" dur="500"/>
                                        <p:tgtEl>
                                          <p:spTgt spid="28686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86869"/>
                                        </p:tgtEl>
                                        <p:attrNameLst>
                                          <p:attrName>style.visibility</p:attrName>
                                        </p:attrNameLst>
                                      </p:cBhvr>
                                      <p:to>
                                        <p:strVal val="visible"/>
                                      </p:to>
                                    </p:set>
                                    <p:animEffect transition="in" filter="checkerboard(across)">
                                      <p:cBhvr>
                                        <p:cTn id="32" dur="500"/>
                                        <p:tgtEl>
                                          <p:spTgt spid="2868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286881"/>
                                        </p:tgtEl>
                                        <p:attrNameLst>
                                          <p:attrName>style.visibility</p:attrName>
                                        </p:attrNameLst>
                                      </p:cBhvr>
                                      <p:to>
                                        <p:strVal val="visible"/>
                                      </p:to>
                                    </p:set>
                                    <p:animEffect transition="in" filter="checkerboard(across)">
                                      <p:cBhvr>
                                        <p:cTn id="37" dur="500"/>
                                        <p:tgtEl>
                                          <p:spTgt spid="28688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286887"/>
                                        </p:tgtEl>
                                        <p:attrNameLst>
                                          <p:attrName>style.visibility</p:attrName>
                                        </p:attrNameLst>
                                      </p:cBhvr>
                                      <p:to>
                                        <p:strVal val="visible"/>
                                      </p:to>
                                    </p:set>
                                    <p:animEffect transition="in" filter="checkerboard(across)">
                                      <p:cBhvr>
                                        <p:cTn id="42" dur="500"/>
                                        <p:tgtEl>
                                          <p:spTgt spid="286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706" name="Group 2"/>
          <p:cNvGraphicFramePr>
            <a:graphicFrameLocks noGrp="1"/>
          </p:cNvGraphicFramePr>
          <p:nvPr/>
        </p:nvGraphicFramePr>
        <p:xfrm>
          <a:off x="914400" y="4648200"/>
          <a:ext cx="3657600" cy="2164080"/>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952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06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6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90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06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8744" name="Line 40"/>
          <p:cNvSpPr>
            <a:spLocks noChangeShapeType="1"/>
          </p:cNvSpPr>
          <p:nvPr/>
        </p:nvSpPr>
        <p:spPr bwMode="auto">
          <a:xfrm flipH="1" flipV="1">
            <a:off x="914400" y="4648200"/>
            <a:ext cx="7620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328745" name="Group 41"/>
          <p:cNvGraphicFramePr>
            <a:graphicFrameLocks noGrp="1"/>
          </p:cNvGraphicFramePr>
          <p:nvPr/>
        </p:nvGraphicFramePr>
        <p:xfrm>
          <a:off x="533400" y="152400"/>
          <a:ext cx="6934200" cy="4358640"/>
        </p:xfrm>
        <a:graphic>
          <a:graphicData uri="http://schemas.openxmlformats.org/drawingml/2006/table">
            <a:tbl>
              <a:tblPr/>
              <a:tblGrid>
                <a:gridCol w="9906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81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0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D</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025">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8613">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28802" name="Text Box 98"/>
          <p:cNvSpPr txBox="1">
            <a:spLocks noChangeArrowheads="1"/>
          </p:cNvSpPr>
          <p:nvPr/>
        </p:nvSpPr>
        <p:spPr bwMode="auto">
          <a:xfrm>
            <a:off x="4953000" y="4724400"/>
            <a:ext cx="3132138"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最小項を</a:t>
            </a:r>
          </a:p>
          <a:p>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の少ない順に並べ</a:t>
            </a:r>
          </a:p>
          <a:p>
            <a:r>
              <a:rPr lang="ja-JP" altLang="en-US">
                <a:effectLst>
                  <a:outerShdw blurRad="38100" dist="38100" dir="2700000" algn="tl">
                    <a:srgbClr val="000000"/>
                  </a:outerShdw>
                </a:effectLst>
                <a:latin typeface="Times New Roman" panose="02020603050405020304" pitchFamily="18" charset="0"/>
              </a:rPr>
              <a:t>グループ分けする</a:t>
            </a:r>
          </a:p>
        </p:txBody>
      </p:sp>
      <p:grpSp>
        <p:nvGrpSpPr>
          <p:cNvPr id="328803" name="Group 99"/>
          <p:cNvGrpSpPr>
            <a:grpSpLocks/>
          </p:cNvGrpSpPr>
          <p:nvPr/>
        </p:nvGrpSpPr>
        <p:grpSpPr bwMode="auto">
          <a:xfrm>
            <a:off x="1524000" y="547688"/>
            <a:ext cx="4953000" cy="4981575"/>
            <a:chOff x="960" y="345"/>
            <a:chExt cx="3120" cy="3138"/>
          </a:xfrm>
        </p:grpSpPr>
        <p:sp>
          <p:nvSpPr>
            <p:cNvPr id="328804" name="Rectangle 100"/>
            <p:cNvSpPr>
              <a:spLocks noChangeArrowheads="1"/>
            </p:cNvSpPr>
            <p:nvPr/>
          </p:nvSpPr>
          <p:spPr bwMode="auto">
            <a:xfrm>
              <a:off x="2592" y="345"/>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0     0     0     0</a:t>
              </a:r>
            </a:p>
          </p:txBody>
        </p:sp>
        <p:sp>
          <p:nvSpPr>
            <p:cNvPr id="328805" name="Rectangle 101"/>
            <p:cNvSpPr>
              <a:spLocks noChangeArrowheads="1"/>
            </p:cNvSpPr>
            <p:nvPr/>
          </p:nvSpPr>
          <p:spPr bwMode="auto">
            <a:xfrm>
              <a:off x="960" y="345"/>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    0</a:t>
              </a:r>
            </a:p>
          </p:txBody>
        </p:sp>
        <p:sp>
          <p:nvSpPr>
            <p:cNvPr id="328806" name="Rectangle 102"/>
            <p:cNvSpPr>
              <a:spLocks noChangeArrowheads="1"/>
            </p:cNvSpPr>
            <p:nvPr/>
          </p:nvSpPr>
          <p:spPr bwMode="auto">
            <a:xfrm>
              <a:off x="1037" y="3215"/>
              <a:ext cx="460"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0</a:t>
              </a:r>
              <a:r>
                <a:rPr lang="en-US" altLang="ja-JP" sz="2200">
                  <a:latin typeface="Times New Roman" panose="02020603050405020304" pitchFamily="18" charset="0"/>
                </a:rPr>
                <a:t> 1</a:t>
              </a:r>
              <a:endParaRPr lang="en-US" altLang="ja-JP" sz="2200" baseline="-25000">
                <a:latin typeface="Times New Roman" panose="02020603050405020304" pitchFamily="18" charset="0"/>
              </a:endParaRPr>
            </a:p>
          </p:txBody>
        </p:sp>
      </p:grpSp>
      <p:grpSp>
        <p:nvGrpSpPr>
          <p:cNvPr id="328807" name="Group 103"/>
          <p:cNvGrpSpPr>
            <a:grpSpLocks/>
          </p:cNvGrpSpPr>
          <p:nvPr/>
        </p:nvGrpSpPr>
        <p:grpSpPr bwMode="auto">
          <a:xfrm>
            <a:off x="1524000" y="942975"/>
            <a:ext cx="4953000" cy="5011738"/>
            <a:chOff x="960" y="594"/>
            <a:chExt cx="3120" cy="3157"/>
          </a:xfrm>
        </p:grpSpPr>
        <p:sp>
          <p:nvSpPr>
            <p:cNvPr id="328808" name="Rectangle 104"/>
            <p:cNvSpPr>
              <a:spLocks noChangeArrowheads="1"/>
            </p:cNvSpPr>
            <p:nvPr/>
          </p:nvSpPr>
          <p:spPr bwMode="auto">
            <a:xfrm>
              <a:off x="2592" y="594"/>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0     0     0     1</a:t>
              </a:r>
            </a:p>
          </p:txBody>
        </p:sp>
        <p:sp>
          <p:nvSpPr>
            <p:cNvPr id="328809" name="Rectangle 105"/>
            <p:cNvSpPr>
              <a:spLocks noChangeArrowheads="1"/>
            </p:cNvSpPr>
            <p:nvPr/>
          </p:nvSpPr>
          <p:spPr bwMode="auto">
            <a:xfrm>
              <a:off x="960" y="594"/>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b="1">
                  <a:latin typeface="Times New Roman" panose="02020603050405020304" pitchFamily="18" charset="0"/>
                </a:rPr>
                <a:t>    </a:t>
              </a:r>
              <a:r>
                <a:rPr lang="en-US" altLang="ja-JP" sz="2000">
                  <a:latin typeface="Times New Roman" panose="02020603050405020304" pitchFamily="18" charset="0"/>
                </a:rPr>
                <a:t>1 = 2</a:t>
              </a:r>
              <a:r>
                <a:rPr lang="en-US" altLang="ja-JP" sz="2000" baseline="30000">
                  <a:latin typeface="Times New Roman" panose="02020603050405020304" pitchFamily="18" charset="0"/>
                </a:rPr>
                <a:t>0</a:t>
              </a:r>
            </a:p>
          </p:txBody>
        </p:sp>
        <p:sp>
          <p:nvSpPr>
            <p:cNvPr id="328810" name="Rectangle 106"/>
            <p:cNvSpPr>
              <a:spLocks noChangeArrowheads="1"/>
            </p:cNvSpPr>
            <p:nvPr/>
          </p:nvSpPr>
          <p:spPr bwMode="auto">
            <a:xfrm>
              <a:off x="1037" y="3483"/>
              <a:ext cx="460"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1</a:t>
              </a:r>
              <a:r>
                <a:rPr lang="en-US" altLang="ja-JP" sz="2200">
                  <a:latin typeface="Times New Roman" panose="02020603050405020304" pitchFamily="18" charset="0"/>
                </a:rPr>
                <a:t> 1</a:t>
              </a:r>
            </a:p>
          </p:txBody>
        </p:sp>
      </p:grpSp>
      <p:grpSp>
        <p:nvGrpSpPr>
          <p:cNvPr id="328811" name="Group 107"/>
          <p:cNvGrpSpPr>
            <a:grpSpLocks/>
          </p:cNvGrpSpPr>
          <p:nvPr/>
        </p:nvGrpSpPr>
        <p:grpSpPr bwMode="auto">
          <a:xfrm>
            <a:off x="1524000" y="1338263"/>
            <a:ext cx="4953000" cy="4191000"/>
            <a:chOff x="960" y="843"/>
            <a:chExt cx="3120" cy="2640"/>
          </a:xfrm>
        </p:grpSpPr>
        <p:sp>
          <p:nvSpPr>
            <p:cNvPr id="328812" name="Rectangle 108"/>
            <p:cNvSpPr>
              <a:spLocks noChangeArrowheads="1"/>
            </p:cNvSpPr>
            <p:nvPr/>
          </p:nvSpPr>
          <p:spPr bwMode="auto">
            <a:xfrm>
              <a:off x="2592" y="843"/>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0     1     0     0</a:t>
              </a:r>
            </a:p>
          </p:txBody>
        </p:sp>
        <p:sp>
          <p:nvSpPr>
            <p:cNvPr id="328813" name="Rectangle 109"/>
            <p:cNvSpPr>
              <a:spLocks noChangeArrowheads="1"/>
            </p:cNvSpPr>
            <p:nvPr/>
          </p:nvSpPr>
          <p:spPr bwMode="auto">
            <a:xfrm>
              <a:off x="960" y="843"/>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    4 = 2</a:t>
              </a:r>
              <a:r>
                <a:rPr lang="en-US" altLang="ja-JP" sz="2000" baseline="30000">
                  <a:latin typeface="Times New Roman" panose="02020603050405020304" pitchFamily="18" charset="0"/>
                </a:rPr>
                <a:t>2</a:t>
              </a:r>
            </a:p>
          </p:txBody>
        </p:sp>
        <p:sp>
          <p:nvSpPr>
            <p:cNvPr id="328814" name="Rectangle 110"/>
            <p:cNvSpPr>
              <a:spLocks noChangeArrowheads="1"/>
            </p:cNvSpPr>
            <p:nvPr/>
          </p:nvSpPr>
          <p:spPr bwMode="auto">
            <a:xfrm>
              <a:off x="1497" y="3215"/>
              <a:ext cx="462"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4</a:t>
              </a:r>
              <a:r>
                <a:rPr lang="en-US" altLang="ja-JP" sz="2200">
                  <a:latin typeface="Times New Roman" panose="02020603050405020304" pitchFamily="18" charset="0"/>
                </a:rPr>
                <a:t> 1</a:t>
              </a:r>
            </a:p>
          </p:txBody>
        </p:sp>
      </p:grpSp>
      <p:grpSp>
        <p:nvGrpSpPr>
          <p:cNvPr id="328815" name="Group 111"/>
          <p:cNvGrpSpPr>
            <a:grpSpLocks/>
          </p:cNvGrpSpPr>
          <p:nvPr/>
        </p:nvGrpSpPr>
        <p:grpSpPr bwMode="auto">
          <a:xfrm>
            <a:off x="1524000" y="1733550"/>
            <a:ext cx="4953000" cy="4221163"/>
            <a:chOff x="960" y="1092"/>
            <a:chExt cx="3120" cy="2659"/>
          </a:xfrm>
        </p:grpSpPr>
        <p:sp>
          <p:nvSpPr>
            <p:cNvPr id="328816" name="Rectangle 112"/>
            <p:cNvSpPr>
              <a:spLocks noChangeArrowheads="1"/>
            </p:cNvSpPr>
            <p:nvPr/>
          </p:nvSpPr>
          <p:spPr bwMode="auto">
            <a:xfrm>
              <a:off x="2592" y="1092"/>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0     1     0     1</a:t>
              </a:r>
            </a:p>
          </p:txBody>
        </p:sp>
        <p:sp>
          <p:nvSpPr>
            <p:cNvPr id="328817" name="Rectangle 113"/>
            <p:cNvSpPr>
              <a:spLocks noChangeArrowheads="1"/>
            </p:cNvSpPr>
            <p:nvPr/>
          </p:nvSpPr>
          <p:spPr bwMode="auto">
            <a:xfrm>
              <a:off x="960" y="1092"/>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    5 = 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328818" name="Rectangle 114"/>
            <p:cNvSpPr>
              <a:spLocks noChangeArrowheads="1"/>
            </p:cNvSpPr>
            <p:nvPr/>
          </p:nvSpPr>
          <p:spPr bwMode="auto">
            <a:xfrm>
              <a:off x="1497" y="3483"/>
              <a:ext cx="462"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5</a:t>
              </a:r>
              <a:r>
                <a:rPr lang="en-US" altLang="ja-JP" sz="2200">
                  <a:latin typeface="Times New Roman" panose="02020603050405020304" pitchFamily="18" charset="0"/>
                </a:rPr>
                <a:t> 1</a:t>
              </a:r>
            </a:p>
          </p:txBody>
        </p:sp>
      </p:grpSp>
      <p:grpSp>
        <p:nvGrpSpPr>
          <p:cNvPr id="328819" name="Group 115"/>
          <p:cNvGrpSpPr>
            <a:grpSpLocks/>
          </p:cNvGrpSpPr>
          <p:nvPr/>
        </p:nvGrpSpPr>
        <p:grpSpPr bwMode="auto">
          <a:xfrm>
            <a:off x="1524000" y="2128838"/>
            <a:ext cx="4953000" cy="3825875"/>
            <a:chOff x="960" y="1341"/>
            <a:chExt cx="3120" cy="2410"/>
          </a:xfrm>
        </p:grpSpPr>
        <p:sp>
          <p:nvSpPr>
            <p:cNvPr id="328820" name="Rectangle 116"/>
            <p:cNvSpPr>
              <a:spLocks noChangeArrowheads="1"/>
            </p:cNvSpPr>
            <p:nvPr/>
          </p:nvSpPr>
          <p:spPr bwMode="auto">
            <a:xfrm>
              <a:off x="2592" y="1341"/>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1     0     0     1</a:t>
              </a:r>
            </a:p>
          </p:txBody>
        </p:sp>
        <p:sp>
          <p:nvSpPr>
            <p:cNvPr id="328821" name="Rectangle 117"/>
            <p:cNvSpPr>
              <a:spLocks noChangeArrowheads="1"/>
            </p:cNvSpPr>
            <p:nvPr/>
          </p:nvSpPr>
          <p:spPr bwMode="auto">
            <a:xfrm>
              <a:off x="960" y="1341"/>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b="1">
                  <a:latin typeface="Times New Roman" panose="02020603050405020304" pitchFamily="18" charset="0"/>
                </a:rPr>
                <a:t> △</a:t>
              </a:r>
              <a:r>
                <a:rPr lang="en-US" altLang="ja-JP" sz="2000">
                  <a:latin typeface="Times New Roman" panose="02020603050405020304" pitchFamily="18" charset="0"/>
                </a:rPr>
                <a:t>9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328822" name="Rectangle 118"/>
            <p:cNvSpPr>
              <a:spLocks noChangeArrowheads="1"/>
            </p:cNvSpPr>
            <p:nvPr/>
          </p:nvSpPr>
          <p:spPr bwMode="auto">
            <a:xfrm>
              <a:off x="2419" y="3483"/>
              <a:ext cx="461"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9</a:t>
              </a:r>
              <a:r>
                <a:rPr lang="en-US" altLang="ja-JP" sz="2200">
                  <a:latin typeface="Times New Roman" panose="02020603050405020304" pitchFamily="18" charset="0"/>
                </a:rPr>
                <a:t> </a:t>
              </a:r>
              <a:r>
                <a:rPr lang="en-US" altLang="ja-JP" sz="2200" b="1">
                  <a:latin typeface="Times New Roman" panose="02020603050405020304" pitchFamily="18" charset="0"/>
                </a:rPr>
                <a:t>-</a:t>
              </a:r>
            </a:p>
          </p:txBody>
        </p:sp>
      </p:grpSp>
      <p:grpSp>
        <p:nvGrpSpPr>
          <p:cNvPr id="328823" name="Group 119"/>
          <p:cNvGrpSpPr>
            <a:grpSpLocks/>
          </p:cNvGrpSpPr>
          <p:nvPr/>
        </p:nvGrpSpPr>
        <p:grpSpPr bwMode="auto">
          <a:xfrm>
            <a:off x="1524000" y="2524125"/>
            <a:ext cx="4953000" cy="4281488"/>
            <a:chOff x="960" y="1590"/>
            <a:chExt cx="3120" cy="2697"/>
          </a:xfrm>
        </p:grpSpPr>
        <p:sp>
          <p:nvSpPr>
            <p:cNvPr id="328824" name="Rectangle 120"/>
            <p:cNvSpPr>
              <a:spLocks noChangeArrowheads="1"/>
            </p:cNvSpPr>
            <p:nvPr/>
          </p:nvSpPr>
          <p:spPr bwMode="auto">
            <a:xfrm>
              <a:off x="2592" y="1590"/>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1     0     1     0</a:t>
              </a:r>
            </a:p>
          </p:txBody>
        </p:sp>
        <p:sp>
          <p:nvSpPr>
            <p:cNvPr id="328825" name="Rectangle 121"/>
            <p:cNvSpPr>
              <a:spLocks noChangeArrowheads="1"/>
            </p:cNvSpPr>
            <p:nvPr/>
          </p:nvSpPr>
          <p:spPr bwMode="auto">
            <a:xfrm>
              <a:off x="960" y="1590"/>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   10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p>
          </p:txBody>
        </p:sp>
        <p:sp>
          <p:nvSpPr>
            <p:cNvPr id="328826" name="Rectangle 122"/>
            <p:cNvSpPr>
              <a:spLocks noChangeArrowheads="1"/>
            </p:cNvSpPr>
            <p:nvPr/>
          </p:nvSpPr>
          <p:spPr bwMode="auto">
            <a:xfrm>
              <a:off x="2419" y="4019"/>
              <a:ext cx="461"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10</a:t>
              </a:r>
              <a:r>
                <a:rPr lang="en-US" altLang="ja-JP" sz="2200">
                  <a:latin typeface="Times New Roman" panose="02020603050405020304" pitchFamily="18" charset="0"/>
                </a:rPr>
                <a:t> 1</a:t>
              </a:r>
            </a:p>
          </p:txBody>
        </p:sp>
      </p:grpSp>
      <p:grpSp>
        <p:nvGrpSpPr>
          <p:cNvPr id="328827" name="Group 123"/>
          <p:cNvGrpSpPr>
            <a:grpSpLocks/>
          </p:cNvGrpSpPr>
          <p:nvPr/>
        </p:nvGrpSpPr>
        <p:grpSpPr bwMode="auto">
          <a:xfrm>
            <a:off x="1524000" y="2919413"/>
            <a:ext cx="4953000" cy="3460750"/>
            <a:chOff x="960" y="1839"/>
            <a:chExt cx="3120" cy="2180"/>
          </a:xfrm>
        </p:grpSpPr>
        <p:sp>
          <p:nvSpPr>
            <p:cNvPr id="328828" name="Rectangle 124"/>
            <p:cNvSpPr>
              <a:spLocks noChangeArrowheads="1"/>
            </p:cNvSpPr>
            <p:nvPr/>
          </p:nvSpPr>
          <p:spPr bwMode="auto">
            <a:xfrm>
              <a:off x="2592" y="1839"/>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1     0     1     1</a:t>
              </a:r>
            </a:p>
          </p:txBody>
        </p:sp>
        <p:sp>
          <p:nvSpPr>
            <p:cNvPr id="328829" name="Rectangle 125"/>
            <p:cNvSpPr>
              <a:spLocks noChangeArrowheads="1"/>
            </p:cNvSpPr>
            <p:nvPr/>
          </p:nvSpPr>
          <p:spPr bwMode="auto">
            <a:xfrm>
              <a:off x="960" y="1839"/>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△11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328830" name="Rectangle 126"/>
            <p:cNvSpPr>
              <a:spLocks noChangeArrowheads="1"/>
            </p:cNvSpPr>
            <p:nvPr/>
          </p:nvSpPr>
          <p:spPr bwMode="auto">
            <a:xfrm>
              <a:off x="2419" y="3751"/>
              <a:ext cx="461"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11</a:t>
              </a:r>
              <a:r>
                <a:rPr lang="en-US" altLang="ja-JP" sz="2200">
                  <a:latin typeface="Times New Roman" panose="02020603050405020304" pitchFamily="18" charset="0"/>
                </a:rPr>
                <a:t> </a:t>
              </a:r>
              <a:r>
                <a:rPr lang="en-US" altLang="ja-JP" sz="2200" b="1">
                  <a:latin typeface="Times New Roman" panose="02020603050405020304" pitchFamily="18" charset="0"/>
                </a:rPr>
                <a:t>-</a:t>
              </a:r>
            </a:p>
          </p:txBody>
        </p:sp>
      </p:grpSp>
      <p:grpSp>
        <p:nvGrpSpPr>
          <p:cNvPr id="328831" name="Group 127"/>
          <p:cNvGrpSpPr>
            <a:grpSpLocks/>
          </p:cNvGrpSpPr>
          <p:nvPr/>
        </p:nvGrpSpPr>
        <p:grpSpPr bwMode="auto">
          <a:xfrm>
            <a:off x="1524000" y="3314700"/>
            <a:ext cx="4953000" cy="2640013"/>
            <a:chOff x="960" y="2088"/>
            <a:chExt cx="3120" cy="1663"/>
          </a:xfrm>
        </p:grpSpPr>
        <p:sp>
          <p:nvSpPr>
            <p:cNvPr id="328832" name="Rectangle 128"/>
            <p:cNvSpPr>
              <a:spLocks noChangeArrowheads="1"/>
            </p:cNvSpPr>
            <p:nvPr/>
          </p:nvSpPr>
          <p:spPr bwMode="auto">
            <a:xfrm>
              <a:off x="2592" y="2088"/>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1     1     0     1</a:t>
              </a:r>
            </a:p>
          </p:txBody>
        </p:sp>
        <p:sp>
          <p:nvSpPr>
            <p:cNvPr id="328833" name="Rectangle 129"/>
            <p:cNvSpPr>
              <a:spLocks noChangeArrowheads="1"/>
            </p:cNvSpPr>
            <p:nvPr/>
          </p:nvSpPr>
          <p:spPr bwMode="auto">
            <a:xfrm>
              <a:off x="960" y="2088"/>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b="1">
                  <a:latin typeface="Times New Roman" panose="02020603050405020304" pitchFamily="18" charset="0"/>
                </a:rPr>
                <a:t>△</a:t>
              </a:r>
              <a:r>
                <a:rPr lang="en-US" altLang="ja-JP" sz="2000">
                  <a:latin typeface="Times New Roman" panose="02020603050405020304" pitchFamily="18" charset="0"/>
                </a:rPr>
                <a:t>13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328834" name="Rectangle 130"/>
            <p:cNvSpPr>
              <a:spLocks noChangeArrowheads="1"/>
            </p:cNvSpPr>
            <p:nvPr/>
          </p:nvSpPr>
          <p:spPr bwMode="auto">
            <a:xfrm>
              <a:off x="1959" y="3483"/>
              <a:ext cx="460"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13</a:t>
              </a:r>
              <a:r>
                <a:rPr lang="en-US" altLang="ja-JP" sz="2200">
                  <a:latin typeface="Times New Roman" panose="02020603050405020304" pitchFamily="18" charset="0"/>
                </a:rPr>
                <a:t> </a:t>
              </a:r>
              <a:r>
                <a:rPr lang="en-US" altLang="ja-JP" sz="2200" b="1">
                  <a:latin typeface="Times New Roman" panose="02020603050405020304" pitchFamily="18" charset="0"/>
                </a:rPr>
                <a:t>-</a:t>
              </a:r>
            </a:p>
          </p:txBody>
        </p:sp>
      </p:grpSp>
      <p:grpSp>
        <p:nvGrpSpPr>
          <p:cNvPr id="328835" name="Group 131"/>
          <p:cNvGrpSpPr>
            <a:grpSpLocks/>
          </p:cNvGrpSpPr>
          <p:nvPr/>
        </p:nvGrpSpPr>
        <p:grpSpPr bwMode="auto">
          <a:xfrm>
            <a:off x="1524000" y="3709988"/>
            <a:ext cx="4953000" cy="3095625"/>
            <a:chOff x="960" y="2337"/>
            <a:chExt cx="3120" cy="1950"/>
          </a:xfrm>
        </p:grpSpPr>
        <p:sp>
          <p:nvSpPr>
            <p:cNvPr id="328836" name="Rectangle 132"/>
            <p:cNvSpPr>
              <a:spLocks noChangeArrowheads="1"/>
            </p:cNvSpPr>
            <p:nvPr/>
          </p:nvSpPr>
          <p:spPr bwMode="auto">
            <a:xfrm>
              <a:off x="2592" y="2337"/>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1     1     1     0</a:t>
              </a:r>
            </a:p>
          </p:txBody>
        </p:sp>
        <p:sp>
          <p:nvSpPr>
            <p:cNvPr id="328837" name="Rectangle 133"/>
            <p:cNvSpPr>
              <a:spLocks noChangeArrowheads="1"/>
            </p:cNvSpPr>
            <p:nvPr/>
          </p:nvSpPr>
          <p:spPr bwMode="auto">
            <a:xfrm>
              <a:off x="960" y="2337"/>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a:latin typeface="Times New Roman" panose="02020603050405020304" pitchFamily="18" charset="0"/>
                </a:rPr>
                <a:t>   14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p>
          </p:txBody>
        </p:sp>
        <p:sp>
          <p:nvSpPr>
            <p:cNvPr id="328838" name="Rectangle 134"/>
            <p:cNvSpPr>
              <a:spLocks noChangeArrowheads="1"/>
            </p:cNvSpPr>
            <p:nvPr/>
          </p:nvSpPr>
          <p:spPr bwMode="auto">
            <a:xfrm>
              <a:off x="1959" y="4019"/>
              <a:ext cx="460"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14</a:t>
              </a:r>
              <a:r>
                <a:rPr lang="en-US" altLang="ja-JP" sz="2200">
                  <a:latin typeface="Times New Roman" panose="02020603050405020304" pitchFamily="18" charset="0"/>
                </a:rPr>
                <a:t> 1</a:t>
              </a:r>
            </a:p>
          </p:txBody>
        </p:sp>
      </p:grpSp>
      <p:grpSp>
        <p:nvGrpSpPr>
          <p:cNvPr id="328839" name="Group 135"/>
          <p:cNvGrpSpPr>
            <a:grpSpLocks/>
          </p:cNvGrpSpPr>
          <p:nvPr/>
        </p:nvGrpSpPr>
        <p:grpSpPr bwMode="auto">
          <a:xfrm>
            <a:off x="1524000" y="4105275"/>
            <a:ext cx="4953000" cy="2274888"/>
            <a:chOff x="960" y="2586"/>
            <a:chExt cx="3120" cy="1433"/>
          </a:xfrm>
        </p:grpSpPr>
        <p:sp>
          <p:nvSpPr>
            <p:cNvPr id="328840" name="Rectangle 136"/>
            <p:cNvSpPr>
              <a:spLocks noChangeArrowheads="1"/>
            </p:cNvSpPr>
            <p:nvPr/>
          </p:nvSpPr>
          <p:spPr bwMode="auto">
            <a:xfrm>
              <a:off x="2592" y="2586"/>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1     1     1     1</a:t>
              </a:r>
            </a:p>
          </p:txBody>
        </p:sp>
        <p:sp>
          <p:nvSpPr>
            <p:cNvPr id="328841" name="Rectangle 137"/>
            <p:cNvSpPr>
              <a:spLocks noChangeArrowheads="1"/>
            </p:cNvSpPr>
            <p:nvPr/>
          </p:nvSpPr>
          <p:spPr bwMode="auto">
            <a:xfrm>
              <a:off x="960" y="2586"/>
              <a:ext cx="163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buFont typeface="Wingdings" panose="05000000000000000000" pitchFamily="2" charset="2"/>
                <a:buNone/>
              </a:pPr>
              <a:r>
                <a:rPr lang="en-US" altLang="ja-JP" sz="2000" b="1">
                  <a:latin typeface="Times New Roman" panose="02020603050405020304" pitchFamily="18" charset="0"/>
                </a:rPr>
                <a:t>△</a:t>
              </a:r>
              <a:r>
                <a:rPr lang="en-US" altLang="ja-JP" sz="2000">
                  <a:latin typeface="Times New Roman" panose="02020603050405020304" pitchFamily="18" charset="0"/>
                </a:rPr>
                <a:t>15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328842" name="Rectangle 138"/>
            <p:cNvSpPr>
              <a:spLocks noChangeArrowheads="1"/>
            </p:cNvSpPr>
            <p:nvPr/>
          </p:nvSpPr>
          <p:spPr bwMode="auto">
            <a:xfrm>
              <a:off x="1959" y="3751"/>
              <a:ext cx="460"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200" baseline="30000">
                  <a:latin typeface="Times New Roman" panose="02020603050405020304" pitchFamily="18" charset="0"/>
                </a:rPr>
                <a:t>15</a:t>
              </a:r>
              <a:r>
                <a:rPr lang="en-US" altLang="ja-JP" sz="2200">
                  <a:latin typeface="Times New Roman" panose="02020603050405020304" pitchFamily="18" charset="0"/>
                </a:rPr>
                <a:t> </a:t>
              </a:r>
              <a:r>
                <a:rPr lang="en-US" altLang="ja-JP" sz="2200" b="1">
                  <a:latin typeface="Times New Roman" panose="02020603050405020304"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8803"/>
                                        </p:tgtEl>
                                        <p:attrNameLst>
                                          <p:attrName>style.visibility</p:attrName>
                                        </p:attrNameLst>
                                      </p:cBhvr>
                                      <p:to>
                                        <p:strVal val="visible"/>
                                      </p:to>
                                    </p:set>
                                    <p:animEffect transition="in" filter="checkerboard(across)">
                                      <p:cBhvr>
                                        <p:cTn id="7" dur="500"/>
                                        <p:tgtEl>
                                          <p:spTgt spid="3288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28807"/>
                                        </p:tgtEl>
                                        <p:attrNameLst>
                                          <p:attrName>style.visibility</p:attrName>
                                        </p:attrNameLst>
                                      </p:cBhvr>
                                      <p:to>
                                        <p:strVal val="visible"/>
                                      </p:to>
                                    </p:set>
                                    <p:animEffect transition="in" filter="checkerboard(across)">
                                      <p:cBhvr>
                                        <p:cTn id="12" dur="500"/>
                                        <p:tgtEl>
                                          <p:spTgt spid="3288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28811"/>
                                        </p:tgtEl>
                                        <p:attrNameLst>
                                          <p:attrName>style.visibility</p:attrName>
                                        </p:attrNameLst>
                                      </p:cBhvr>
                                      <p:to>
                                        <p:strVal val="visible"/>
                                      </p:to>
                                    </p:set>
                                    <p:animEffect transition="in" filter="checkerboard(across)">
                                      <p:cBhvr>
                                        <p:cTn id="17" dur="500"/>
                                        <p:tgtEl>
                                          <p:spTgt spid="3288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28815"/>
                                        </p:tgtEl>
                                        <p:attrNameLst>
                                          <p:attrName>style.visibility</p:attrName>
                                        </p:attrNameLst>
                                      </p:cBhvr>
                                      <p:to>
                                        <p:strVal val="visible"/>
                                      </p:to>
                                    </p:set>
                                    <p:animEffect transition="in" filter="checkerboard(across)">
                                      <p:cBhvr>
                                        <p:cTn id="22" dur="500"/>
                                        <p:tgtEl>
                                          <p:spTgt spid="3288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28819"/>
                                        </p:tgtEl>
                                        <p:attrNameLst>
                                          <p:attrName>style.visibility</p:attrName>
                                        </p:attrNameLst>
                                      </p:cBhvr>
                                      <p:to>
                                        <p:strVal val="visible"/>
                                      </p:to>
                                    </p:set>
                                    <p:animEffect transition="in" filter="checkerboard(across)">
                                      <p:cBhvr>
                                        <p:cTn id="27" dur="500"/>
                                        <p:tgtEl>
                                          <p:spTgt spid="32881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28823"/>
                                        </p:tgtEl>
                                        <p:attrNameLst>
                                          <p:attrName>style.visibility</p:attrName>
                                        </p:attrNameLst>
                                      </p:cBhvr>
                                      <p:to>
                                        <p:strVal val="visible"/>
                                      </p:to>
                                    </p:set>
                                    <p:animEffect transition="in" filter="checkerboard(across)">
                                      <p:cBhvr>
                                        <p:cTn id="32" dur="500"/>
                                        <p:tgtEl>
                                          <p:spTgt spid="32882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28827"/>
                                        </p:tgtEl>
                                        <p:attrNameLst>
                                          <p:attrName>style.visibility</p:attrName>
                                        </p:attrNameLst>
                                      </p:cBhvr>
                                      <p:to>
                                        <p:strVal val="visible"/>
                                      </p:to>
                                    </p:set>
                                    <p:animEffect transition="in" filter="checkerboard(across)">
                                      <p:cBhvr>
                                        <p:cTn id="37" dur="500"/>
                                        <p:tgtEl>
                                          <p:spTgt spid="3288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328831"/>
                                        </p:tgtEl>
                                        <p:attrNameLst>
                                          <p:attrName>style.visibility</p:attrName>
                                        </p:attrNameLst>
                                      </p:cBhvr>
                                      <p:to>
                                        <p:strVal val="visible"/>
                                      </p:to>
                                    </p:set>
                                    <p:animEffect transition="in" filter="checkerboard(across)">
                                      <p:cBhvr>
                                        <p:cTn id="42" dur="500"/>
                                        <p:tgtEl>
                                          <p:spTgt spid="32883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328835"/>
                                        </p:tgtEl>
                                        <p:attrNameLst>
                                          <p:attrName>style.visibility</p:attrName>
                                        </p:attrNameLst>
                                      </p:cBhvr>
                                      <p:to>
                                        <p:strVal val="visible"/>
                                      </p:to>
                                    </p:set>
                                    <p:animEffect transition="in" filter="checkerboard(across)">
                                      <p:cBhvr>
                                        <p:cTn id="47" dur="500"/>
                                        <p:tgtEl>
                                          <p:spTgt spid="32883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328839"/>
                                        </p:tgtEl>
                                        <p:attrNameLst>
                                          <p:attrName>style.visibility</p:attrName>
                                        </p:attrNameLst>
                                      </p:cBhvr>
                                      <p:to>
                                        <p:strVal val="visible"/>
                                      </p:to>
                                    </p:set>
                                    <p:animEffect transition="in" filter="checkerboard(across)">
                                      <p:cBhvr>
                                        <p:cTn id="52" dur="500"/>
                                        <p:tgtEl>
                                          <p:spTgt spid="328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3826" name="Group 2"/>
          <p:cNvGraphicFramePr>
            <a:graphicFrameLocks noGrp="1"/>
          </p:cNvGraphicFramePr>
          <p:nvPr/>
        </p:nvGraphicFramePr>
        <p:xfrm>
          <a:off x="457200" y="4572000"/>
          <a:ext cx="3657600" cy="2164080"/>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952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06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endPar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6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90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06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3864" name="Line 40"/>
          <p:cNvSpPr>
            <a:spLocks noChangeShapeType="1"/>
          </p:cNvSpPr>
          <p:nvPr/>
        </p:nvSpPr>
        <p:spPr bwMode="auto">
          <a:xfrm flipH="1" flipV="1">
            <a:off x="457200" y="4572000"/>
            <a:ext cx="7620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333865" name="Group 41"/>
          <p:cNvGraphicFramePr>
            <a:graphicFrameLocks noGrp="1"/>
          </p:cNvGraphicFramePr>
          <p:nvPr/>
        </p:nvGraphicFramePr>
        <p:xfrm>
          <a:off x="457200" y="152400"/>
          <a:ext cx="3657600" cy="4358640"/>
        </p:xfrm>
        <a:graphic>
          <a:graphicData uri="http://schemas.openxmlformats.org/drawingml/2006/table">
            <a:tbl>
              <a:tblPr/>
              <a:tblGrid>
                <a:gridCol w="609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8613">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1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025">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8613">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aphicFrame>
        <p:nvGraphicFramePr>
          <p:cNvPr id="333922" name="Group 98"/>
          <p:cNvGraphicFramePr>
            <a:graphicFrameLocks noGrp="1"/>
          </p:cNvGraphicFramePr>
          <p:nvPr/>
        </p:nvGraphicFramePr>
        <p:xfrm>
          <a:off x="4953000" y="152400"/>
          <a:ext cx="3810000" cy="5547360"/>
        </p:xfrm>
        <a:graphic>
          <a:graphicData uri="http://schemas.openxmlformats.org/drawingml/2006/table">
            <a:tbl>
              <a:tblPr/>
              <a:tblGrid>
                <a:gridCol w="609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13">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861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861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7025">
                <a:tc rowSpan="5">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861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8613">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grpSp>
        <p:nvGrpSpPr>
          <p:cNvPr id="334016" name="Group 192"/>
          <p:cNvGrpSpPr>
            <a:grpSpLocks/>
          </p:cNvGrpSpPr>
          <p:nvPr/>
        </p:nvGrpSpPr>
        <p:grpSpPr bwMode="auto">
          <a:xfrm>
            <a:off x="1295400" y="547688"/>
            <a:ext cx="6705600" cy="5319712"/>
            <a:chOff x="816" y="345"/>
            <a:chExt cx="4224" cy="3351"/>
          </a:xfrm>
        </p:grpSpPr>
        <p:sp>
          <p:nvSpPr>
            <p:cNvPr id="334017" name="Rectangle 193"/>
            <p:cNvSpPr>
              <a:spLocks noChangeArrowheads="1"/>
            </p:cNvSpPr>
            <p:nvPr/>
          </p:nvSpPr>
          <p:spPr bwMode="auto">
            <a:xfrm>
              <a:off x="2112" y="594"/>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18" name="Rectangle 194"/>
            <p:cNvSpPr>
              <a:spLocks noChangeArrowheads="1"/>
            </p:cNvSpPr>
            <p:nvPr/>
          </p:nvSpPr>
          <p:spPr bwMode="auto">
            <a:xfrm>
              <a:off x="2112" y="34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19" name="Rectangle 195"/>
            <p:cNvSpPr>
              <a:spLocks noChangeArrowheads="1"/>
            </p:cNvSpPr>
            <p:nvPr/>
          </p:nvSpPr>
          <p:spPr bwMode="auto">
            <a:xfrm>
              <a:off x="4224" y="345"/>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0 0 0 </a:t>
              </a:r>
              <a:r>
                <a:rPr lang="en-US" altLang="ja-JP" sz="2000" b="1">
                  <a:latin typeface="Times New Roman" panose="02020603050405020304" pitchFamily="18" charset="0"/>
                </a:rPr>
                <a:t>-</a:t>
              </a:r>
            </a:p>
          </p:txBody>
        </p:sp>
        <p:sp>
          <p:nvSpPr>
            <p:cNvPr id="334020" name="Rectangle 196"/>
            <p:cNvSpPr>
              <a:spLocks noChangeArrowheads="1"/>
            </p:cNvSpPr>
            <p:nvPr/>
          </p:nvSpPr>
          <p:spPr bwMode="auto">
            <a:xfrm>
              <a:off x="3504" y="345"/>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0,1</a:t>
              </a:r>
            </a:p>
          </p:txBody>
        </p:sp>
        <p:sp>
          <p:nvSpPr>
            <p:cNvPr id="334021" name="Line 197"/>
            <p:cNvSpPr>
              <a:spLocks noChangeShapeType="1"/>
            </p:cNvSpPr>
            <p:nvPr/>
          </p:nvSpPr>
          <p:spPr bwMode="auto">
            <a:xfrm>
              <a:off x="2640" y="480"/>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22" name="Line 198"/>
            <p:cNvSpPr>
              <a:spLocks noChangeShapeType="1"/>
            </p:cNvSpPr>
            <p:nvPr/>
          </p:nvSpPr>
          <p:spPr bwMode="auto">
            <a:xfrm flipV="1">
              <a:off x="2640" y="480"/>
              <a:ext cx="432"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23" name="Oval 199"/>
            <p:cNvSpPr>
              <a:spLocks noChangeArrowheads="1"/>
            </p:cNvSpPr>
            <p:nvPr/>
          </p:nvSpPr>
          <p:spPr bwMode="auto">
            <a:xfrm>
              <a:off x="816" y="3168"/>
              <a:ext cx="336" cy="528"/>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024" name="Group 200"/>
          <p:cNvGrpSpPr>
            <a:grpSpLocks/>
          </p:cNvGrpSpPr>
          <p:nvPr/>
        </p:nvGrpSpPr>
        <p:grpSpPr bwMode="auto">
          <a:xfrm>
            <a:off x="1143000" y="547688"/>
            <a:ext cx="6858000" cy="4862512"/>
            <a:chOff x="720" y="345"/>
            <a:chExt cx="4320" cy="3063"/>
          </a:xfrm>
        </p:grpSpPr>
        <p:sp>
          <p:nvSpPr>
            <p:cNvPr id="334025" name="Rectangle 201"/>
            <p:cNvSpPr>
              <a:spLocks noChangeArrowheads="1"/>
            </p:cNvSpPr>
            <p:nvPr/>
          </p:nvSpPr>
          <p:spPr bwMode="auto">
            <a:xfrm>
              <a:off x="2112" y="34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26" name="Rectangle 202"/>
            <p:cNvSpPr>
              <a:spLocks noChangeArrowheads="1"/>
            </p:cNvSpPr>
            <p:nvPr/>
          </p:nvSpPr>
          <p:spPr bwMode="auto">
            <a:xfrm>
              <a:off x="2112" y="843"/>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27" name="Rectangle 203"/>
            <p:cNvSpPr>
              <a:spLocks noChangeArrowheads="1"/>
            </p:cNvSpPr>
            <p:nvPr/>
          </p:nvSpPr>
          <p:spPr bwMode="auto">
            <a:xfrm>
              <a:off x="4224" y="594"/>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 </a:t>
              </a:r>
              <a:r>
                <a:rPr lang="en-US" altLang="ja-JP" sz="2000" b="1">
                  <a:latin typeface="Times New Roman" panose="02020603050405020304" pitchFamily="18" charset="0"/>
                </a:rPr>
                <a:t>-</a:t>
              </a:r>
              <a:r>
                <a:rPr lang="en-US" altLang="ja-JP" sz="2000">
                  <a:latin typeface="Times New Roman" panose="02020603050405020304" pitchFamily="18" charset="0"/>
                </a:rPr>
                <a:t> 0 0</a:t>
              </a:r>
            </a:p>
          </p:txBody>
        </p:sp>
        <p:sp>
          <p:nvSpPr>
            <p:cNvPr id="334028" name="Rectangle 204"/>
            <p:cNvSpPr>
              <a:spLocks noChangeArrowheads="1"/>
            </p:cNvSpPr>
            <p:nvPr/>
          </p:nvSpPr>
          <p:spPr bwMode="auto">
            <a:xfrm>
              <a:off x="3504" y="594"/>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0,4</a:t>
              </a:r>
            </a:p>
          </p:txBody>
        </p:sp>
        <p:sp>
          <p:nvSpPr>
            <p:cNvPr id="334029" name="Line 205"/>
            <p:cNvSpPr>
              <a:spLocks noChangeShapeType="1"/>
            </p:cNvSpPr>
            <p:nvPr/>
          </p:nvSpPr>
          <p:spPr bwMode="auto">
            <a:xfrm>
              <a:off x="2640" y="480"/>
              <a:ext cx="432"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30" name="Line 206"/>
            <p:cNvSpPr>
              <a:spLocks noChangeShapeType="1"/>
            </p:cNvSpPr>
            <p:nvPr/>
          </p:nvSpPr>
          <p:spPr bwMode="auto">
            <a:xfrm flipV="1">
              <a:off x="2640" y="720"/>
              <a:ext cx="432"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31" name="Oval 207"/>
            <p:cNvSpPr>
              <a:spLocks noChangeArrowheads="1"/>
            </p:cNvSpPr>
            <p:nvPr/>
          </p:nvSpPr>
          <p:spPr bwMode="auto">
            <a:xfrm>
              <a:off x="720" y="3168"/>
              <a:ext cx="960" cy="24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032" name="Group 208"/>
          <p:cNvGrpSpPr>
            <a:grpSpLocks/>
          </p:cNvGrpSpPr>
          <p:nvPr/>
        </p:nvGrpSpPr>
        <p:grpSpPr bwMode="auto">
          <a:xfrm>
            <a:off x="1143000" y="942975"/>
            <a:ext cx="6858000" cy="4924425"/>
            <a:chOff x="720" y="594"/>
            <a:chExt cx="4320" cy="3102"/>
          </a:xfrm>
        </p:grpSpPr>
        <p:sp>
          <p:nvSpPr>
            <p:cNvPr id="334033" name="Rectangle 209"/>
            <p:cNvSpPr>
              <a:spLocks noChangeArrowheads="1"/>
            </p:cNvSpPr>
            <p:nvPr/>
          </p:nvSpPr>
          <p:spPr bwMode="auto">
            <a:xfrm>
              <a:off x="2112" y="594"/>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34" name="Rectangle 210"/>
            <p:cNvSpPr>
              <a:spLocks noChangeArrowheads="1"/>
            </p:cNvSpPr>
            <p:nvPr/>
          </p:nvSpPr>
          <p:spPr bwMode="auto">
            <a:xfrm>
              <a:off x="2112" y="1092"/>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35" name="Line 211"/>
            <p:cNvSpPr>
              <a:spLocks noChangeShapeType="1"/>
            </p:cNvSpPr>
            <p:nvPr/>
          </p:nvSpPr>
          <p:spPr bwMode="auto">
            <a:xfrm>
              <a:off x="2640" y="720"/>
              <a:ext cx="432"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36" name="Line 212"/>
            <p:cNvSpPr>
              <a:spLocks noChangeShapeType="1"/>
            </p:cNvSpPr>
            <p:nvPr/>
          </p:nvSpPr>
          <p:spPr bwMode="auto">
            <a:xfrm flipV="1">
              <a:off x="2640" y="960"/>
              <a:ext cx="432"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37" name="Rectangle 213"/>
            <p:cNvSpPr>
              <a:spLocks noChangeArrowheads="1"/>
            </p:cNvSpPr>
            <p:nvPr/>
          </p:nvSpPr>
          <p:spPr bwMode="auto">
            <a:xfrm>
              <a:off x="4224" y="843"/>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 </a:t>
              </a:r>
              <a:r>
                <a:rPr lang="en-US" altLang="ja-JP" sz="2000" b="1">
                  <a:latin typeface="Times New Roman" panose="02020603050405020304" pitchFamily="18" charset="0"/>
                </a:rPr>
                <a:t>-</a:t>
              </a:r>
              <a:r>
                <a:rPr lang="en-US" altLang="ja-JP" sz="2000">
                  <a:latin typeface="Times New Roman" panose="02020603050405020304" pitchFamily="18" charset="0"/>
                </a:rPr>
                <a:t> 0 1</a:t>
              </a:r>
            </a:p>
          </p:txBody>
        </p:sp>
        <p:sp>
          <p:nvSpPr>
            <p:cNvPr id="334038" name="Rectangle 214"/>
            <p:cNvSpPr>
              <a:spLocks noChangeArrowheads="1"/>
            </p:cNvSpPr>
            <p:nvPr/>
          </p:nvSpPr>
          <p:spPr bwMode="auto">
            <a:xfrm>
              <a:off x="3504" y="843"/>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1,5</a:t>
              </a:r>
            </a:p>
          </p:txBody>
        </p:sp>
        <p:sp>
          <p:nvSpPr>
            <p:cNvPr id="334039" name="Oval 215"/>
            <p:cNvSpPr>
              <a:spLocks noChangeArrowheads="1"/>
            </p:cNvSpPr>
            <p:nvPr/>
          </p:nvSpPr>
          <p:spPr bwMode="auto">
            <a:xfrm>
              <a:off x="720" y="3456"/>
              <a:ext cx="960" cy="24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040" name="Group 216"/>
          <p:cNvGrpSpPr>
            <a:grpSpLocks/>
          </p:cNvGrpSpPr>
          <p:nvPr/>
        </p:nvGrpSpPr>
        <p:grpSpPr bwMode="auto">
          <a:xfrm>
            <a:off x="1219200" y="942975"/>
            <a:ext cx="6781800" cy="4924425"/>
            <a:chOff x="768" y="594"/>
            <a:chExt cx="4272" cy="3102"/>
          </a:xfrm>
        </p:grpSpPr>
        <p:sp>
          <p:nvSpPr>
            <p:cNvPr id="334041" name="Rectangle 217"/>
            <p:cNvSpPr>
              <a:spLocks noChangeArrowheads="1"/>
            </p:cNvSpPr>
            <p:nvPr/>
          </p:nvSpPr>
          <p:spPr bwMode="auto">
            <a:xfrm>
              <a:off x="2112" y="594"/>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42" name="Rectangle 218"/>
            <p:cNvSpPr>
              <a:spLocks noChangeArrowheads="1"/>
            </p:cNvSpPr>
            <p:nvPr/>
          </p:nvSpPr>
          <p:spPr bwMode="auto">
            <a:xfrm>
              <a:off x="2112" y="13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43" name="Line 219"/>
            <p:cNvSpPr>
              <a:spLocks noChangeShapeType="1"/>
            </p:cNvSpPr>
            <p:nvPr/>
          </p:nvSpPr>
          <p:spPr bwMode="auto">
            <a:xfrm>
              <a:off x="2640" y="720"/>
              <a:ext cx="432"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44" name="Line 220"/>
            <p:cNvSpPr>
              <a:spLocks noChangeShapeType="1"/>
            </p:cNvSpPr>
            <p:nvPr/>
          </p:nvSpPr>
          <p:spPr bwMode="auto">
            <a:xfrm flipV="1">
              <a:off x="2640" y="1200"/>
              <a:ext cx="432"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45" name="Rectangle 221"/>
            <p:cNvSpPr>
              <a:spLocks noChangeArrowheads="1"/>
            </p:cNvSpPr>
            <p:nvPr/>
          </p:nvSpPr>
          <p:spPr bwMode="auto">
            <a:xfrm>
              <a:off x="4224" y="1092"/>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b="1">
                  <a:latin typeface="Times New Roman" panose="02020603050405020304" pitchFamily="18" charset="0"/>
                </a:rPr>
                <a:t>-</a:t>
              </a:r>
              <a:r>
                <a:rPr lang="en-US" altLang="ja-JP" sz="2000">
                  <a:latin typeface="Times New Roman" panose="02020603050405020304" pitchFamily="18" charset="0"/>
                </a:rPr>
                <a:t> 0 0 1</a:t>
              </a:r>
            </a:p>
          </p:txBody>
        </p:sp>
        <p:sp>
          <p:nvSpPr>
            <p:cNvPr id="334046" name="Rectangle 222"/>
            <p:cNvSpPr>
              <a:spLocks noChangeArrowheads="1"/>
            </p:cNvSpPr>
            <p:nvPr/>
          </p:nvSpPr>
          <p:spPr bwMode="auto">
            <a:xfrm>
              <a:off x="3504" y="1092"/>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1,9</a:t>
              </a:r>
            </a:p>
          </p:txBody>
        </p:sp>
        <p:grpSp>
          <p:nvGrpSpPr>
            <p:cNvPr id="334047" name="Group 223"/>
            <p:cNvGrpSpPr>
              <a:grpSpLocks/>
            </p:cNvGrpSpPr>
            <p:nvPr/>
          </p:nvGrpSpPr>
          <p:grpSpPr bwMode="auto">
            <a:xfrm>
              <a:off x="768" y="3456"/>
              <a:ext cx="1824" cy="240"/>
              <a:chOff x="768" y="3744"/>
              <a:chExt cx="1824" cy="192"/>
            </a:xfrm>
          </p:grpSpPr>
          <p:sp>
            <p:nvSpPr>
              <p:cNvPr id="334048" name="Arc 224"/>
              <p:cNvSpPr>
                <a:spLocks/>
              </p:cNvSpPr>
              <p:nvPr/>
            </p:nvSpPr>
            <p:spPr bwMode="auto">
              <a:xfrm>
                <a:off x="768" y="3744"/>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4049" name="Arc 225"/>
              <p:cNvSpPr>
                <a:spLocks/>
              </p:cNvSpPr>
              <p:nvPr/>
            </p:nvSpPr>
            <p:spPr bwMode="auto">
              <a:xfrm flipV="1">
                <a:off x="768" y="384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4050" name="Arc 226"/>
              <p:cNvSpPr>
                <a:spLocks/>
              </p:cNvSpPr>
              <p:nvPr/>
            </p:nvSpPr>
            <p:spPr bwMode="auto">
              <a:xfrm flipH="1">
                <a:off x="2160" y="3744"/>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4051" name="Arc 227"/>
              <p:cNvSpPr>
                <a:spLocks/>
              </p:cNvSpPr>
              <p:nvPr/>
            </p:nvSpPr>
            <p:spPr bwMode="auto">
              <a:xfrm flipH="1" flipV="1">
                <a:off x="2160" y="384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334052" name="Group 228"/>
          <p:cNvGrpSpPr>
            <a:grpSpLocks/>
          </p:cNvGrpSpPr>
          <p:nvPr/>
        </p:nvGrpSpPr>
        <p:grpSpPr bwMode="auto">
          <a:xfrm>
            <a:off x="2057400" y="1338263"/>
            <a:ext cx="5943600" cy="4529137"/>
            <a:chOff x="1296" y="843"/>
            <a:chExt cx="3744" cy="2853"/>
          </a:xfrm>
        </p:grpSpPr>
        <p:sp>
          <p:nvSpPr>
            <p:cNvPr id="334053" name="Rectangle 229"/>
            <p:cNvSpPr>
              <a:spLocks noChangeArrowheads="1"/>
            </p:cNvSpPr>
            <p:nvPr/>
          </p:nvSpPr>
          <p:spPr bwMode="auto">
            <a:xfrm>
              <a:off x="2112" y="1092"/>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54" name="Rectangle 230"/>
            <p:cNvSpPr>
              <a:spLocks noChangeArrowheads="1"/>
            </p:cNvSpPr>
            <p:nvPr/>
          </p:nvSpPr>
          <p:spPr bwMode="auto">
            <a:xfrm>
              <a:off x="2112" y="843"/>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55" name="Line 231"/>
            <p:cNvSpPr>
              <a:spLocks noChangeShapeType="1"/>
            </p:cNvSpPr>
            <p:nvPr/>
          </p:nvSpPr>
          <p:spPr bwMode="auto">
            <a:xfrm>
              <a:off x="2640" y="960"/>
              <a:ext cx="432"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56" name="Line 232"/>
            <p:cNvSpPr>
              <a:spLocks noChangeShapeType="1"/>
            </p:cNvSpPr>
            <p:nvPr/>
          </p:nvSpPr>
          <p:spPr bwMode="auto">
            <a:xfrm>
              <a:off x="2640" y="1200"/>
              <a:ext cx="432"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57" name="Rectangle 233"/>
            <p:cNvSpPr>
              <a:spLocks noChangeArrowheads="1"/>
            </p:cNvSpPr>
            <p:nvPr/>
          </p:nvSpPr>
          <p:spPr bwMode="auto">
            <a:xfrm>
              <a:off x="4224" y="1341"/>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0 1 0 </a:t>
              </a:r>
              <a:r>
                <a:rPr lang="en-US" altLang="ja-JP" sz="2000" b="1">
                  <a:latin typeface="Times New Roman" panose="02020603050405020304" pitchFamily="18" charset="0"/>
                </a:rPr>
                <a:t>-</a:t>
              </a:r>
            </a:p>
          </p:txBody>
        </p:sp>
        <p:sp>
          <p:nvSpPr>
            <p:cNvPr id="334058" name="Rectangle 234"/>
            <p:cNvSpPr>
              <a:spLocks noChangeArrowheads="1"/>
            </p:cNvSpPr>
            <p:nvPr/>
          </p:nvSpPr>
          <p:spPr bwMode="auto">
            <a:xfrm>
              <a:off x="3504" y="1341"/>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4,5</a:t>
              </a:r>
            </a:p>
          </p:txBody>
        </p:sp>
        <p:sp>
          <p:nvSpPr>
            <p:cNvPr id="334059" name="Oval 235"/>
            <p:cNvSpPr>
              <a:spLocks noChangeArrowheads="1"/>
            </p:cNvSpPr>
            <p:nvPr/>
          </p:nvSpPr>
          <p:spPr bwMode="auto">
            <a:xfrm>
              <a:off x="1296" y="3168"/>
              <a:ext cx="336" cy="528"/>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060" name="Group 236"/>
          <p:cNvGrpSpPr>
            <a:grpSpLocks/>
          </p:cNvGrpSpPr>
          <p:nvPr/>
        </p:nvGrpSpPr>
        <p:grpSpPr bwMode="auto">
          <a:xfrm>
            <a:off x="1905000" y="1733550"/>
            <a:ext cx="6096000" cy="4133850"/>
            <a:chOff x="1200" y="1092"/>
            <a:chExt cx="3840" cy="2604"/>
          </a:xfrm>
        </p:grpSpPr>
        <p:sp>
          <p:nvSpPr>
            <p:cNvPr id="334061" name="Rectangle 237"/>
            <p:cNvSpPr>
              <a:spLocks noChangeArrowheads="1"/>
            </p:cNvSpPr>
            <p:nvPr/>
          </p:nvSpPr>
          <p:spPr bwMode="auto">
            <a:xfrm>
              <a:off x="2112" y="1092"/>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62" name="Rectangle 238"/>
            <p:cNvSpPr>
              <a:spLocks noChangeArrowheads="1"/>
            </p:cNvSpPr>
            <p:nvPr/>
          </p:nvSpPr>
          <p:spPr bwMode="auto">
            <a:xfrm>
              <a:off x="2112" y="20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63" name="Line 239"/>
            <p:cNvSpPr>
              <a:spLocks noChangeShapeType="1"/>
            </p:cNvSpPr>
            <p:nvPr/>
          </p:nvSpPr>
          <p:spPr bwMode="auto">
            <a:xfrm>
              <a:off x="2640" y="1200"/>
              <a:ext cx="432"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64" name="Line 240"/>
            <p:cNvSpPr>
              <a:spLocks noChangeShapeType="1"/>
            </p:cNvSpPr>
            <p:nvPr/>
          </p:nvSpPr>
          <p:spPr bwMode="auto">
            <a:xfrm flipV="1">
              <a:off x="2640" y="1728"/>
              <a:ext cx="432"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65" name="Rectangle 241"/>
            <p:cNvSpPr>
              <a:spLocks noChangeArrowheads="1"/>
            </p:cNvSpPr>
            <p:nvPr/>
          </p:nvSpPr>
          <p:spPr bwMode="auto">
            <a:xfrm>
              <a:off x="4224" y="1590"/>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b="1">
                  <a:latin typeface="Times New Roman" panose="02020603050405020304" pitchFamily="18" charset="0"/>
                </a:rPr>
                <a:t>-</a:t>
              </a:r>
              <a:r>
                <a:rPr lang="en-US" altLang="ja-JP" sz="2000">
                  <a:latin typeface="Times New Roman" panose="02020603050405020304" pitchFamily="18" charset="0"/>
                </a:rPr>
                <a:t> 1 0 1</a:t>
              </a:r>
            </a:p>
          </p:txBody>
        </p:sp>
        <p:sp>
          <p:nvSpPr>
            <p:cNvPr id="334066" name="Rectangle 242"/>
            <p:cNvSpPr>
              <a:spLocks noChangeArrowheads="1"/>
            </p:cNvSpPr>
            <p:nvPr/>
          </p:nvSpPr>
          <p:spPr bwMode="auto">
            <a:xfrm>
              <a:off x="3504" y="1590"/>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5,13</a:t>
              </a:r>
            </a:p>
          </p:txBody>
        </p:sp>
        <p:sp>
          <p:nvSpPr>
            <p:cNvPr id="334067" name="Oval 243"/>
            <p:cNvSpPr>
              <a:spLocks noChangeArrowheads="1"/>
            </p:cNvSpPr>
            <p:nvPr/>
          </p:nvSpPr>
          <p:spPr bwMode="auto">
            <a:xfrm>
              <a:off x="1200" y="3456"/>
              <a:ext cx="960" cy="24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068" name="Group 244"/>
          <p:cNvGrpSpPr>
            <a:grpSpLocks/>
          </p:cNvGrpSpPr>
          <p:nvPr/>
        </p:nvGrpSpPr>
        <p:grpSpPr bwMode="auto">
          <a:xfrm>
            <a:off x="3352800" y="2128838"/>
            <a:ext cx="4648200" cy="4119562"/>
            <a:chOff x="2112" y="1341"/>
            <a:chExt cx="2928" cy="2595"/>
          </a:xfrm>
        </p:grpSpPr>
        <p:sp>
          <p:nvSpPr>
            <p:cNvPr id="334069" name="Rectangle 245"/>
            <p:cNvSpPr>
              <a:spLocks noChangeArrowheads="1"/>
            </p:cNvSpPr>
            <p:nvPr/>
          </p:nvSpPr>
          <p:spPr bwMode="auto">
            <a:xfrm>
              <a:off x="2112" y="13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70" name="Rectangle 246"/>
            <p:cNvSpPr>
              <a:spLocks noChangeArrowheads="1"/>
            </p:cNvSpPr>
            <p:nvPr/>
          </p:nvSpPr>
          <p:spPr bwMode="auto">
            <a:xfrm>
              <a:off x="2112" y="183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71" name="Line 247"/>
            <p:cNvSpPr>
              <a:spLocks noChangeShapeType="1"/>
            </p:cNvSpPr>
            <p:nvPr/>
          </p:nvSpPr>
          <p:spPr bwMode="auto">
            <a:xfrm>
              <a:off x="2640" y="1488"/>
              <a:ext cx="432"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72" name="Line 248"/>
            <p:cNvSpPr>
              <a:spLocks noChangeShapeType="1"/>
            </p:cNvSpPr>
            <p:nvPr/>
          </p:nvSpPr>
          <p:spPr bwMode="auto">
            <a:xfrm>
              <a:off x="2640" y="1968"/>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73" name="Rectangle 249"/>
            <p:cNvSpPr>
              <a:spLocks noChangeArrowheads="1"/>
            </p:cNvSpPr>
            <p:nvPr/>
          </p:nvSpPr>
          <p:spPr bwMode="auto">
            <a:xfrm>
              <a:off x="4224" y="1839"/>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1 0 </a:t>
              </a:r>
              <a:r>
                <a:rPr lang="en-US" altLang="ja-JP" sz="2000" b="1">
                  <a:latin typeface="Times New Roman" panose="02020603050405020304" pitchFamily="18" charset="0"/>
                </a:rPr>
                <a:t>-</a:t>
              </a:r>
              <a:r>
                <a:rPr lang="en-US" altLang="ja-JP" sz="2000">
                  <a:latin typeface="Times New Roman" panose="02020603050405020304" pitchFamily="18" charset="0"/>
                </a:rPr>
                <a:t> 1</a:t>
              </a:r>
            </a:p>
          </p:txBody>
        </p:sp>
        <p:sp>
          <p:nvSpPr>
            <p:cNvPr id="334074" name="Rectangle 250"/>
            <p:cNvSpPr>
              <a:spLocks noChangeArrowheads="1"/>
            </p:cNvSpPr>
            <p:nvPr/>
          </p:nvSpPr>
          <p:spPr bwMode="auto">
            <a:xfrm>
              <a:off x="3504" y="1839"/>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b="1">
                  <a:latin typeface="Times New Roman" panose="02020603050405020304" pitchFamily="18" charset="0"/>
                </a:rPr>
                <a:t>△</a:t>
              </a:r>
              <a:r>
                <a:rPr lang="en-US" altLang="ja-JP" sz="2000">
                  <a:latin typeface="Times New Roman" panose="02020603050405020304" pitchFamily="18" charset="0"/>
                </a:rPr>
                <a:t>9,11</a:t>
              </a:r>
            </a:p>
          </p:txBody>
        </p:sp>
        <p:sp>
          <p:nvSpPr>
            <p:cNvPr id="334075" name="Oval 251"/>
            <p:cNvSpPr>
              <a:spLocks noChangeArrowheads="1"/>
            </p:cNvSpPr>
            <p:nvPr/>
          </p:nvSpPr>
          <p:spPr bwMode="auto">
            <a:xfrm>
              <a:off x="2160" y="3408"/>
              <a:ext cx="336" cy="528"/>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076" name="Group 252"/>
          <p:cNvGrpSpPr>
            <a:grpSpLocks/>
          </p:cNvGrpSpPr>
          <p:nvPr/>
        </p:nvGrpSpPr>
        <p:grpSpPr bwMode="auto">
          <a:xfrm>
            <a:off x="2590800" y="2128838"/>
            <a:ext cx="5410200" cy="3738562"/>
            <a:chOff x="1632" y="1341"/>
            <a:chExt cx="3408" cy="2355"/>
          </a:xfrm>
        </p:grpSpPr>
        <p:sp>
          <p:nvSpPr>
            <p:cNvPr id="334077" name="Rectangle 253"/>
            <p:cNvSpPr>
              <a:spLocks noChangeArrowheads="1"/>
            </p:cNvSpPr>
            <p:nvPr/>
          </p:nvSpPr>
          <p:spPr bwMode="auto">
            <a:xfrm>
              <a:off x="2112" y="13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78" name="Rectangle 254"/>
            <p:cNvSpPr>
              <a:spLocks noChangeArrowheads="1"/>
            </p:cNvSpPr>
            <p:nvPr/>
          </p:nvSpPr>
          <p:spPr bwMode="auto">
            <a:xfrm>
              <a:off x="2112" y="20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79" name="Line 255"/>
            <p:cNvSpPr>
              <a:spLocks noChangeShapeType="1"/>
            </p:cNvSpPr>
            <p:nvPr/>
          </p:nvSpPr>
          <p:spPr bwMode="auto">
            <a:xfrm>
              <a:off x="2640" y="1488"/>
              <a:ext cx="432"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80" name="Line 256"/>
            <p:cNvSpPr>
              <a:spLocks noChangeShapeType="1"/>
            </p:cNvSpPr>
            <p:nvPr/>
          </p:nvSpPr>
          <p:spPr bwMode="auto">
            <a:xfrm>
              <a:off x="2640" y="2208"/>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81" name="Rectangle 257"/>
            <p:cNvSpPr>
              <a:spLocks noChangeArrowheads="1"/>
            </p:cNvSpPr>
            <p:nvPr/>
          </p:nvSpPr>
          <p:spPr bwMode="auto">
            <a:xfrm>
              <a:off x="4224" y="2088"/>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a:t>
              </a:r>
              <a:r>
                <a:rPr lang="en-US" altLang="ja-JP" sz="2000" b="1">
                  <a:latin typeface="Times New Roman" panose="02020603050405020304" pitchFamily="18" charset="0"/>
                </a:rPr>
                <a:t>-</a:t>
              </a:r>
              <a:r>
                <a:rPr lang="en-US" altLang="ja-JP" sz="2000">
                  <a:latin typeface="Times New Roman" panose="02020603050405020304" pitchFamily="18" charset="0"/>
                </a:rPr>
                <a:t> 0 1</a:t>
              </a:r>
            </a:p>
          </p:txBody>
        </p:sp>
        <p:sp>
          <p:nvSpPr>
            <p:cNvPr id="334082" name="Rectangle 258"/>
            <p:cNvSpPr>
              <a:spLocks noChangeArrowheads="1"/>
            </p:cNvSpPr>
            <p:nvPr/>
          </p:nvSpPr>
          <p:spPr bwMode="auto">
            <a:xfrm>
              <a:off x="3504" y="2088"/>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b="1">
                  <a:latin typeface="Times New Roman" panose="02020603050405020304" pitchFamily="18" charset="0"/>
                </a:rPr>
                <a:t>△</a:t>
              </a:r>
              <a:r>
                <a:rPr lang="en-US" altLang="ja-JP" sz="2000">
                  <a:latin typeface="Times New Roman" panose="02020603050405020304" pitchFamily="18" charset="0"/>
                </a:rPr>
                <a:t>9,13</a:t>
              </a:r>
            </a:p>
          </p:txBody>
        </p:sp>
        <p:sp>
          <p:nvSpPr>
            <p:cNvPr id="334083" name="Oval 259"/>
            <p:cNvSpPr>
              <a:spLocks noChangeArrowheads="1"/>
            </p:cNvSpPr>
            <p:nvPr/>
          </p:nvSpPr>
          <p:spPr bwMode="auto">
            <a:xfrm>
              <a:off x="1632" y="3456"/>
              <a:ext cx="960" cy="24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084" name="Group 260"/>
          <p:cNvGrpSpPr>
            <a:grpSpLocks/>
          </p:cNvGrpSpPr>
          <p:nvPr/>
        </p:nvGrpSpPr>
        <p:grpSpPr bwMode="auto">
          <a:xfrm>
            <a:off x="3352800" y="2524125"/>
            <a:ext cx="4648200" cy="4181475"/>
            <a:chOff x="2112" y="1590"/>
            <a:chExt cx="2928" cy="2634"/>
          </a:xfrm>
        </p:grpSpPr>
        <p:sp>
          <p:nvSpPr>
            <p:cNvPr id="334085" name="Rectangle 261"/>
            <p:cNvSpPr>
              <a:spLocks noChangeArrowheads="1"/>
            </p:cNvSpPr>
            <p:nvPr/>
          </p:nvSpPr>
          <p:spPr bwMode="auto">
            <a:xfrm>
              <a:off x="2112" y="1590"/>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86" name="Rectangle 262"/>
            <p:cNvSpPr>
              <a:spLocks noChangeArrowheads="1"/>
            </p:cNvSpPr>
            <p:nvPr/>
          </p:nvSpPr>
          <p:spPr bwMode="auto">
            <a:xfrm>
              <a:off x="2112" y="183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87" name="Line 263"/>
            <p:cNvSpPr>
              <a:spLocks noChangeShapeType="1"/>
            </p:cNvSpPr>
            <p:nvPr/>
          </p:nvSpPr>
          <p:spPr bwMode="auto">
            <a:xfrm>
              <a:off x="2640" y="1728"/>
              <a:ext cx="432"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88" name="Line 264"/>
            <p:cNvSpPr>
              <a:spLocks noChangeShapeType="1"/>
            </p:cNvSpPr>
            <p:nvPr/>
          </p:nvSpPr>
          <p:spPr bwMode="auto">
            <a:xfrm>
              <a:off x="2640" y="1968"/>
              <a:ext cx="432"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89" name="Rectangle 265"/>
            <p:cNvSpPr>
              <a:spLocks noChangeArrowheads="1"/>
            </p:cNvSpPr>
            <p:nvPr/>
          </p:nvSpPr>
          <p:spPr bwMode="auto">
            <a:xfrm>
              <a:off x="4224" y="2337"/>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1 0 1 </a:t>
              </a:r>
              <a:r>
                <a:rPr lang="en-US" altLang="ja-JP" sz="2000" b="1">
                  <a:latin typeface="Times New Roman" panose="02020603050405020304" pitchFamily="18" charset="0"/>
                </a:rPr>
                <a:t>-</a:t>
              </a:r>
            </a:p>
          </p:txBody>
        </p:sp>
        <p:sp>
          <p:nvSpPr>
            <p:cNvPr id="334090" name="Rectangle 266"/>
            <p:cNvSpPr>
              <a:spLocks noChangeArrowheads="1"/>
            </p:cNvSpPr>
            <p:nvPr/>
          </p:nvSpPr>
          <p:spPr bwMode="auto">
            <a:xfrm>
              <a:off x="3504" y="2337"/>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10,11</a:t>
              </a:r>
            </a:p>
          </p:txBody>
        </p:sp>
        <p:sp>
          <p:nvSpPr>
            <p:cNvPr id="334091" name="Oval 267"/>
            <p:cNvSpPr>
              <a:spLocks noChangeArrowheads="1"/>
            </p:cNvSpPr>
            <p:nvPr/>
          </p:nvSpPr>
          <p:spPr bwMode="auto">
            <a:xfrm>
              <a:off x="2160" y="3696"/>
              <a:ext cx="336" cy="528"/>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092" name="Group 268"/>
          <p:cNvGrpSpPr>
            <a:grpSpLocks/>
          </p:cNvGrpSpPr>
          <p:nvPr/>
        </p:nvGrpSpPr>
        <p:grpSpPr bwMode="auto">
          <a:xfrm>
            <a:off x="2667000" y="2524125"/>
            <a:ext cx="5334000" cy="4181475"/>
            <a:chOff x="1680" y="1590"/>
            <a:chExt cx="3360" cy="2634"/>
          </a:xfrm>
        </p:grpSpPr>
        <p:sp>
          <p:nvSpPr>
            <p:cNvPr id="334093" name="Rectangle 269"/>
            <p:cNvSpPr>
              <a:spLocks noChangeArrowheads="1"/>
            </p:cNvSpPr>
            <p:nvPr/>
          </p:nvSpPr>
          <p:spPr bwMode="auto">
            <a:xfrm>
              <a:off x="2112" y="1590"/>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94" name="Rectangle 270"/>
            <p:cNvSpPr>
              <a:spLocks noChangeArrowheads="1"/>
            </p:cNvSpPr>
            <p:nvPr/>
          </p:nvSpPr>
          <p:spPr bwMode="auto">
            <a:xfrm>
              <a:off x="2112" y="233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095" name="Line 271"/>
            <p:cNvSpPr>
              <a:spLocks noChangeShapeType="1"/>
            </p:cNvSpPr>
            <p:nvPr/>
          </p:nvSpPr>
          <p:spPr bwMode="auto">
            <a:xfrm>
              <a:off x="2640" y="1728"/>
              <a:ext cx="432" cy="96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96" name="Line 272"/>
            <p:cNvSpPr>
              <a:spLocks noChangeShapeType="1"/>
            </p:cNvSpPr>
            <p:nvPr/>
          </p:nvSpPr>
          <p:spPr bwMode="auto">
            <a:xfrm>
              <a:off x="2640" y="2448"/>
              <a:ext cx="432"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097" name="Rectangle 273"/>
            <p:cNvSpPr>
              <a:spLocks noChangeArrowheads="1"/>
            </p:cNvSpPr>
            <p:nvPr/>
          </p:nvSpPr>
          <p:spPr bwMode="auto">
            <a:xfrm>
              <a:off x="4224" y="2586"/>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a:t>
              </a:r>
              <a:r>
                <a:rPr lang="en-US" altLang="ja-JP" sz="2000" b="1">
                  <a:latin typeface="Times New Roman" panose="02020603050405020304" pitchFamily="18" charset="0"/>
                </a:rPr>
                <a:t>-</a:t>
              </a:r>
              <a:r>
                <a:rPr lang="en-US" altLang="ja-JP" sz="2000">
                  <a:latin typeface="Times New Roman" panose="02020603050405020304" pitchFamily="18" charset="0"/>
                </a:rPr>
                <a:t> 1 0</a:t>
              </a:r>
            </a:p>
          </p:txBody>
        </p:sp>
        <p:sp>
          <p:nvSpPr>
            <p:cNvPr id="334098" name="Rectangle 274"/>
            <p:cNvSpPr>
              <a:spLocks noChangeArrowheads="1"/>
            </p:cNvSpPr>
            <p:nvPr/>
          </p:nvSpPr>
          <p:spPr bwMode="auto">
            <a:xfrm>
              <a:off x="3504" y="2586"/>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10,14</a:t>
              </a:r>
            </a:p>
          </p:txBody>
        </p:sp>
        <p:sp>
          <p:nvSpPr>
            <p:cNvPr id="334099" name="Oval 275"/>
            <p:cNvSpPr>
              <a:spLocks noChangeArrowheads="1"/>
            </p:cNvSpPr>
            <p:nvPr/>
          </p:nvSpPr>
          <p:spPr bwMode="auto">
            <a:xfrm>
              <a:off x="1680" y="3984"/>
              <a:ext cx="960" cy="24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100" name="Group 276"/>
          <p:cNvGrpSpPr>
            <a:grpSpLocks/>
          </p:cNvGrpSpPr>
          <p:nvPr/>
        </p:nvGrpSpPr>
        <p:grpSpPr bwMode="auto">
          <a:xfrm>
            <a:off x="2667000" y="2919413"/>
            <a:ext cx="5334000" cy="3405187"/>
            <a:chOff x="1680" y="1839"/>
            <a:chExt cx="3360" cy="2145"/>
          </a:xfrm>
        </p:grpSpPr>
        <p:sp>
          <p:nvSpPr>
            <p:cNvPr id="334101" name="Rectangle 277"/>
            <p:cNvSpPr>
              <a:spLocks noChangeArrowheads="1"/>
            </p:cNvSpPr>
            <p:nvPr/>
          </p:nvSpPr>
          <p:spPr bwMode="auto">
            <a:xfrm>
              <a:off x="2112" y="183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102" name="Rectangle 278"/>
            <p:cNvSpPr>
              <a:spLocks noChangeArrowheads="1"/>
            </p:cNvSpPr>
            <p:nvPr/>
          </p:nvSpPr>
          <p:spPr bwMode="auto">
            <a:xfrm>
              <a:off x="2112" y="258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103" name="Line 279"/>
            <p:cNvSpPr>
              <a:spLocks noChangeShapeType="1"/>
            </p:cNvSpPr>
            <p:nvPr/>
          </p:nvSpPr>
          <p:spPr bwMode="auto">
            <a:xfrm>
              <a:off x="2640" y="1968"/>
              <a:ext cx="432" cy="100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104" name="Line 280"/>
            <p:cNvSpPr>
              <a:spLocks noChangeShapeType="1"/>
            </p:cNvSpPr>
            <p:nvPr/>
          </p:nvSpPr>
          <p:spPr bwMode="auto">
            <a:xfrm>
              <a:off x="2640" y="2688"/>
              <a:ext cx="432"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105" name="Rectangle 281"/>
            <p:cNvSpPr>
              <a:spLocks noChangeArrowheads="1"/>
            </p:cNvSpPr>
            <p:nvPr/>
          </p:nvSpPr>
          <p:spPr bwMode="auto">
            <a:xfrm>
              <a:off x="4224" y="2835"/>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a:t>
              </a:r>
              <a:r>
                <a:rPr lang="en-US" altLang="ja-JP" sz="2000" b="1">
                  <a:latin typeface="Times New Roman" panose="02020603050405020304" pitchFamily="18" charset="0"/>
                </a:rPr>
                <a:t>-</a:t>
              </a:r>
              <a:r>
                <a:rPr lang="en-US" altLang="ja-JP" sz="2000">
                  <a:latin typeface="Times New Roman" panose="02020603050405020304" pitchFamily="18" charset="0"/>
                </a:rPr>
                <a:t> 1 1</a:t>
              </a:r>
            </a:p>
          </p:txBody>
        </p:sp>
        <p:sp>
          <p:nvSpPr>
            <p:cNvPr id="334106" name="Rectangle 282"/>
            <p:cNvSpPr>
              <a:spLocks noChangeArrowheads="1"/>
            </p:cNvSpPr>
            <p:nvPr/>
          </p:nvSpPr>
          <p:spPr bwMode="auto">
            <a:xfrm>
              <a:off x="3504" y="2835"/>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b="1">
                  <a:latin typeface="Times New Roman" panose="02020603050405020304" pitchFamily="18" charset="0"/>
                </a:rPr>
                <a:t>△</a:t>
              </a:r>
              <a:r>
                <a:rPr lang="en-US" altLang="ja-JP" sz="2000">
                  <a:latin typeface="Times New Roman" panose="02020603050405020304" pitchFamily="18" charset="0"/>
                </a:rPr>
                <a:t>11,15</a:t>
              </a:r>
            </a:p>
          </p:txBody>
        </p:sp>
        <p:sp>
          <p:nvSpPr>
            <p:cNvPr id="334107" name="Oval 283"/>
            <p:cNvSpPr>
              <a:spLocks noChangeArrowheads="1"/>
            </p:cNvSpPr>
            <p:nvPr/>
          </p:nvSpPr>
          <p:spPr bwMode="auto">
            <a:xfrm>
              <a:off x="1680" y="3744"/>
              <a:ext cx="960" cy="24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108" name="Group 284"/>
          <p:cNvGrpSpPr>
            <a:grpSpLocks/>
          </p:cNvGrpSpPr>
          <p:nvPr/>
        </p:nvGrpSpPr>
        <p:grpSpPr bwMode="auto">
          <a:xfrm>
            <a:off x="2743200" y="3314700"/>
            <a:ext cx="5257800" cy="2933700"/>
            <a:chOff x="1728" y="2088"/>
            <a:chExt cx="3312" cy="1848"/>
          </a:xfrm>
        </p:grpSpPr>
        <p:sp>
          <p:nvSpPr>
            <p:cNvPr id="334109" name="Rectangle 285"/>
            <p:cNvSpPr>
              <a:spLocks noChangeArrowheads="1"/>
            </p:cNvSpPr>
            <p:nvPr/>
          </p:nvSpPr>
          <p:spPr bwMode="auto">
            <a:xfrm>
              <a:off x="2112" y="20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110" name="Rectangle 286"/>
            <p:cNvSpPr>
              <a:spLocks noChangeArrowheads="1"/>
            </p:cNvSpPr>
            <p:nvPr/>
          </p:nvSpPr>
          <p:spPr bwMode="auto">
            <a:xfrm>
              <a:off x="2112" y="258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111" name="Line 287"/>
            <p:cNvSpPr>
              <a:spLocks noChangeShapeType="1"/>
            </p:cNvSpPr>
            <p:nvPr/>
          </p:nvSpPr>
          <p:spPr bwMode="auto">
            <a:xfrm>
              <a:off x="2640" y="2208"/>
              <a:ext cx="432" cy="96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112" name="Line 288"/>
            <p:cNvSpPr>
              <a:spLocks noChangeShapeType="1"/>
            </p:cNvSpPr>
            <p:nvPr/>
          </p:nvSpPr>
          <p:spPr bwMode="auto">
            <a:xfrm>
              <a:off x="2640" y="2688"/>
              <a:ext cx="432"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113" name="Rectangle 289"/>
            <p:cNvSpPr>
              <a:spLocks noChangeArrowheads="1"/>
            </p:cNvSpPr>
            <p:nvPr/>
          </p:nvSpPr>
          <p:spPr bwMode="auto">
            <a:xfrm>
              <a:off x="4224" y="3084"/>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1 1 </a:t>
              </a:r>
              <a:r>
                <a:rPr lang="en-US" altLang="ja-JP" sz="2000" b="1">
                  <a:latin typeface="Times New Roman" panose="02020603050405020304" pitchFamily="18" charset="0"/>
                </a:rPr>
                <a:t>-</a:t>
              </a:r>
              <a:r>
                <a:rPr lang="en-US" altLang="ja-JP" sz="2000">
                  <a:latin typeface="Times New Roman" panose="02020603050405020304" pitchFamily="18" charset="0"/>
                </a:rPr>
                <a:t> 1</a:t>
              </a:r>
            </a:p>
          </p:txBody>
        </p:sp>
        <p:sp>
          <p:nvSpPr>
            <p:cNvPr id="334114" name="Rectangle 290"/>
            <p:cNvSpPr>
              <a:spLocks noChangeArrowheads="1"/>
            </p:cNvSpPr>
            <p:nvPr/>
          </p:nvSpPr>
          <p:spPr bwMode="auto">
            <a:xfrm>
              <a:off x="3504" y="3084"/>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b="1">
                  <a:latin typeface="Times New Roman" panose="02020603050405020304" pitchFamily="18" charset="0"/>
                </a:rPr>
                <a:t>△</a:t>
              </a:r>
              <a:r>
                <a:rPr lang="en-US" altLang="ja-JP" sz="2000">
                  <a:latin typeface="Times New Roman" panose="02020603050405020304" pitchFamily="18" charset="0"/>
                </a:rPr>
                <a:t>13,15</a:t>
              </a:r>
            </a:p>
          </p:txBody>
        </p:sp>
        <p:sp>
          <p:nvSpPr>
            <p:cNvPr id="334115" name="Oval 291"/>
            <p:cNvSpPr>
              <a:spLocks noChangeArrowheads="1"/>
            </p:cNvSpPr>
            <p:nvPr/>
          </p:nvSpPr>
          <p:spPr bwMode="auto">
            <a:xfrm>
              <a:off x="1728" y="3408"/>
              <a:ext cx="336" cy="528"/>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4116" name="Group 292"/>
          <p:cNvGrpSpPr>
            <a:grpSpLocks/>
          </p:cNvGrpSpPr>
          <p:nvPr/>
        </p:nvGrpSpPr>
        <p:grpSpPr bwMode="auto">
          <a:xfrm>
            <a:off x="2743200" y="3709988"/>
            <a:ext cx="5257800" cy="2995612"/>
            <a:chOff x="1728" y="2337"/>
            <a:chExt cx="3312" cy="1887"/>
          </a:xfrm>
        </p:grpSpPr>
        <p:sp>
          <p:nvSpPr>
            <p:cNvPr id="334117" name="Rectangle 293"/>
            <p:cNvSpPr>
              <a:spLocks noChangeArrowheads="1"/>
            </p:cNvSpPr>
            <p:nvPr/>
          </p:nvSpPr>
          <p:spPr bwMode="auto">
            <a:xfrm>
              <a:off x="2112" y="233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118" name="Rectangle 294"/>
            <p:cNvSpPr>
              <a:spLocks noChangeArrowheads="1"/>
            </p:cNvSpPr>
            <p:nvPr/>
          </p:nvSpPr>
          <p:spPr bwMode="auto">
            <a:xfrm>
              <a:off x="2112" y="258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Char char="ü"/>
              </a:pPr>
              <a:r>
                <a:rPr lang="en-US" altLang="ja-JP" sz="2000">
                  <a:latin typeface="Times New Roman" panose="02020603050405020304" pitchFamily="18" charset="0"/>
                </a:rPr>
                <a:t> </a:t>
              </a:r>
            </a:p>
          </p:txBody>
        </p:sp>
        <p:sp>
          <p:nvSpPr>
            <p:cNvPr id="334119" name="Line 295"/>
            <p:cNvSpPr>
              <a:spLocks noChangeShapeType="1"/>
            </p:cNvSpPr>
            <p:nvPr/>
          </p:nvSpPr>
          <p:spPr bwMode="auto">
            <a:xfrm>
              <a:off x="2640" y="2448"/>
              <a:ext cx="432" cy="100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120" name="Line 296"/>
            <p:cNvSpPr>
              <a:spLocks noChangeShapeType="1"/>
            </p:cNvSpPr>
            <p:nvPr/>
          </p:nvSpPr>
          <p:spPr bwMode="auto">
            <a:xfrm>
              <a:off x="2640" y="2688"/>
              <a:ext cx="432"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121" name="Rectangle 297"/>
            <p:cNvSpPr>
              <a:spLocks noChangeArrowheads="1"/>
            </p:cNvSpPr>
            <p:nvPr/>
          </p:nvSpPr>
          <p:spPr bwMode="auto">
            <a:xfrm>
              <a:off x="4224" y="3333"/>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1 1 1 </a:t>
              </a:r>
              <a:r>
                <a:rPr lang="en-US" altLang="ja-JP" sz="2000" b="1">
                  <a:latin typeface="Times New Roman" panose="02020603050405020304" pitchFamily="18" charset="0"/>
                </a:rPr>
                <a:t>-</a:t>
              </a:r>
              <a:endParaRPr lang="en-US" altLang="ja-JP" sz="2000">
                <a:latin typeface="Times New Roman" panose="02020603050405020304" pitchFamily="18" charset="0"/>
              </a:endParaRPr>
            </a:p>
          </p:txBody>
        </p:sp>
        <p:sp>
          <p:nvSpPr>
            <p:cNvPr id="334122" name="Rectangle 298"/>
            <p:cNvSpPr>
              <a:spLocks noChangeArrowheads="1"/>
            </p:cNvSpPr>
            <p:nvPr/>
          </p:nvSpPr>
          <p:spPr bwMode="auto">
            <a:xfrm>
              <a:off x="3504" y="3333"/>
              <a:ext cx="7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14,15</a:t>
              </a:r>
            </a:p>
          </p:txBody>
        </p:sp>
        <p:sp>
          <p:nvSpPr>
            <p:cNvPr id="334123" name="Oval 299"/>
            <p:cNvSpPr>
              <a:spLocks noChangeArrowheads="1"/>
            </p:cNvSpPr>
            <p:nvPr/>
          </p:nvSpPr>
          <p:spPr bwMode="auto">
            <a:xfrm>
              <a:off x="1728" y="3696"/>
              <a:ext cx="336" cy="528"/>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34016"/>
                                        </p:tgtEl>
                                        <p:attrNameLst>
                                          <p:attrName>style.visibility</p:attrName>
                                        </p:attrNameLst>
                                      </p:cBhvr>
                                      <p:to>
                                        <p:strVal val="visible"/>
                                      </p:to>
                                    </p:set>
                                    <p:animEffect transition="in" filter="checkerboard(across)">
                                      <p:cBhvr>
                                        <p:cTn id="7" dur="500"/>
                                        <p:tgtEl>
                                          <p:spTgt spid="3340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34024"/>
                                        </p:tgtEl>
                                        <p:attrNameLst>
                                          <p:attrName>style.visibility</p:attrName>
                                        </p:attrNameLst>
                                      </p:cBhvr>
                                      <p:to>
                                        <p:strVal val="visible"/>
                                      </p:to>
                                    </p:set>
                                    <p:animEffect transition="in" filter="checkerboard(across)">
                                      <p:cBhvr>
                                        <p:cTn id="12" dur="500"/>
                                        <p:tgtEl>
                                          <p:spTgt spid="3340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34032"/>
                                        </p:tgtEl>
                                        <p:attrNameLst>
                                          <p:attrName>style.visibility</p:attrName>
                                        </p:attrNameLst>
                                      </p:cBhvr>
                                      <p:to>
                                        <p:strVal val="visible"/>
                                      </p:to>
                                    </p:set>
                                    <p:animEffect transition="in" filter="checkerboard(across)">
                                      <p:cBhvr>
                                        <p:cTn id="17" dur="500"/>
                                        <p:tgtEl>
                                          <p:spTgt spid="3340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34040"/>
                                        </p:tgtEl>
                                        <p:attrNameLst>
                                          <p:attrName>style.visibility</p:attrName>
                                        </p:attrNameLst>
                                      </p:cBhvr>
                                      <p:to>
                                        <p:strVal val="visible"/>
                                      </p:to>
                                    </p:set>
                                    <p:animEffect transition="in" filter="checkerboard(across)">
                                      <p:cBhvr>
                                        <p:cTn id="22" dur="500"/>
                                        <p:tgtEl>
                                          <p:spTgt spid="3340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34052"/>
                                        </p:tgtEl>
                                        <p:attrNameLst>
                                          <p:attrName>style.visibility</p:attrName>
                                        </p:attrNameLst>
                                      </p:cBhvr>
                                      <p:to>
                                        <p:strVal val="visible"/>
                                      </p:to>
                                    </p:set>
                                    <p:animEffect transition="in" filter="checkerboard(across)">
                                      <p:cBhvr>
                                        <p:cTn id="27" dur="500"/>
                                        <p:tgtEl>
                                          <p:spTgt spid="3340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34060"/>
                                        </p:tgtEl>
                                        <p:attrNameLst>
                                          <p:attrName>style.visibility</p:attrName>
                                        </p:attrNameLst>
                                      </p:cBhvr>
                                      <p:to>
                                        <p:strVal val="visible"/>
                                      </p:to>
                                    </p:set>
                                    <p:animEffect transition="in" filter="checkerboard(across)">
                                      <p:cBhvr>
                                        <p:cTn id="32" dur="500"/>
                                        <p:tgtEl>
                                          <p:spTgt spid="33406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34068"/>
                                        </p:tgtEl>
                                        <p:attrNameLst>
                                          <p:attrName>style.visibility</p:attrName>
                                        </p:attrNameLst>
                                      </p:cBhvr>
                                      <p:to>
                                        <p:strVal val="visible"/>
                                      </p:to>
                                    </p:set>
                                    <p:animEffect transition="in" filter="checkerboard(across)">
                                      <p:cBhvr>
                                        <p:cTn id="37" dur="500"/>
                                        <p:tgtEl>
                                          <p:spTgt spid="33406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334076"/>
                                        </p:tgtEl>
                                        <p:attrNameLst>
                                          <p:attrName>style.visibility</p:attrName>
                                        </p:attrNameLst>
                                      </p:cBhvr>
                                      <p:to>
                                        <p:strVal val="visible"/>
                                      </p:to>
                                    </p:set>
                                    <p:animEffect transition="in" filter="checkerboard(across)">
                                      <p:cBhvr>
                                        <p:cTn id="42" dur="500"/>
                                        <p:tgtEl>
                                          <p:spTgt spid="33407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334084"/>
                                        </p:tgtEl>
                                        <p:attrNameLst>
                                          <p:attrName>style.visibility</p:attrName>
                                        </p:attrNameLst>
                                      </p:cBhvr>
                                      <p:to>
                                        <p:strVal val="visible"/>
                                      </p:to>
                                    </p:set>
                                    <p:animEffect transition="in" filter="checkerboard(across)">
                                      <p:cBhvr>
                                        <p:cTn id="47" dur="500"/>
                                        <p:tgtEl>
                                          <p:spTgt spid="33408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334092"/>
                                        </p:tgtEl>
                                        <p:attrNameLst>
                                          <p:attrName>style.visibility</p:attrName>
                                        </p:attrNameLst>
                                      </p:cBhvr>
                                      <p:to>
                                        <p:strVal val="visible"/>
                                      </p:to>
                                    </p:set>
                                    <p:animEffect transition="in" filter="checkerboard(across)">
                                      <p:cBhvr>
                                        <p:cTn id="52" dur="500"/>
                                        <p:tgtEl>
                                          <p:spTgt spid="33409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334100"/>
                                        </p:tgtEl>
                                        <p:attrNameLst>
                                          <p:attrName>style.visibility</p:attrName>
                                        </p:attrNameLst>
                                      </p:cBhvr>
                                      <p:to>
                                        <p:strVal val="visible"/>
                                      </p:to>
                                    </p:set>
                                    <p:animEffect transition="in" filter="checkerboard(across)">
                                      <p:cBhvr>
                                        <p:cTn id="57" dur="500"/>
                                        <p:tgtEl>
                                          <p:spTgt spid="33410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nodeType="clickEffect">
                                  <p:stCondLst>
                                    <p:cond delay="0"/>
                                  </p:stCondLst>
                                  <p:childTnLst>
                                    <p:set>
                                      <p:cBhvr>
                                        <p:cTn id="61" dur="1" fill="hold">
                                          <p:stCondLst>
                                            <p:cond delay="0"/>
                                          </p:stCondLst>
                                        </p:cTn>
                                        <p:tgtEl>
                                          <p:spTgt spid="334108"/>
                                        </p:tgtEl>
                                        <p:attrNameLst>
                                          <p:attrName>style.visibility</p:attrName>
                                        </p:attrNameLst>
                                      </p:cBhvr>
                                      <p:to>
                                        <p:strVal val="visible"/>
                                      </p:to>
                                    </p:set>
                                    <p:animEffect transition="in" filter="checkerboard(across)">
                                      <p:cBhvr>
                                        <p:cTn id="62" dur="500"/>
                                        <p:tgtEl>
                                          <p:spTgt spid="33410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nodeType="clickEffect">
                                  <p:stCondLst>
                                    <p:cond delay="0"/>
                                  </p:stCondLst>
                                  <p:childTnLst>
                                    <p:set>
                                      <p:cBhvr>
                                        <p:cTn id="66" dur="1" fill="hold">
                                          <p:stCondLst>
                                            <p:cond delay="0"/>
                                          </p:stCondLst>
                                        </p:cTn>
                                        <p:tgtEl>
                                          <p:spTgt spid="334116"/>
                                        </p:tgtEl>
                                        <p:attrNameLst>
                                          <p:attrName>style.visibility</p:attrName>
                                        </p:attrNameLst>
                                      </p:cBhvr>
                                      <p:to>
                                        <p:strVal val="visible"/>
                                      </p:to>
                                    </p:set>
                                    <p:animEffect transition="in" filter="checkerboard(across)">
                                      <p:cBhvr>
                                        <p:cTn id="67" dur="500"/>
                                        <p:tgtEl>
                                          <p:spTgt spid="334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2802" name="Group 2"/>
          <p:cNvGraphicFramePr>
            <a:graphicFrameLocks noGrp="1"/>
          </p:cNvGraphicFramePr>
          <p:nvPr/>
        </p:nvGraphicFramePr>
        <p:xfrm>
          <a:off x="4953000" y="4495800"/>
          <a:ext cx="3657600" cy="2164080"/>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952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06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endPar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6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r>
                        <a:rPr kumimoji="1" lang="en-US" altLang="ja-JP" sz="22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2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2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06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30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r>
                        <a:rPr kumimoji="1" lang="en-US" altLang="ja-JP" sz="22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2840" name="Line 40"/>
          <p:cNvSpPr>
            <a:spLocks noChangeShapeType="1"/>
          </p:cNvSpPr>
          <p:nvPr/>
        </p:nvSpPr>
        <p:spPr bwMode="auto">
          <a:xfrm flipH="1" flipV="1">
            <a:off x="4953000" y="4495800"/>
            <a:ext cx="7620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332841" name="Group 41"/>
          <p:cNvGraphicFramePr>
            <a:graphicFrameLocks noGrp="1"/>
          </p:cNvGraphicFramePr>
          <p:nvPr/>
        </p:nvGraphicFramePr>
        <p:xfrm>
          <a:off x="304800" y="152400"/>
          <a:ext cx="3810000" cy="6339840"/>
        </p:xfrm>
        <a:graphic>
          <a:graphicData uri="http://schemas.openxmlformats.org/drawingml/2006/table">
            <a:tbl>
              <a:tblPr/>
              <a:tblGrid>
                <a:gridCol w="609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13">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861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861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7025">
                <a:tc rowSpan="5">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861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8613">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a:t>
                      </a:r>
                      <a:r>
                        <a:rPr kumimoji="1" lang="en-US"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endPar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graphicFrame>
        <p:nvGraphicFramePr>
          <p:cNvPr id="332909" name="Group 109"/>
          <p:cNvGraphicFramePr>
            <a:graphicFrameLocks noGrp="1"/>
          </p:cNvGraphicFramePr>
          <p:nvPr/>
        </p:nvGraphicFramePr>
        <p:xfrm>
          <a:off x="4800600" y="152400"/>
          <a:ext cx="4191000" cy="2225040"/>
        </p:xfrm>
        <a:graphic>
          <a:graphicData uri="http://schemas.openxmlformats.org/drawingml/2006/table">
            <a:tbl>
              <a:tblPr/>
              <a:tblGrid>
                <a:gridCol w="6096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86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0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2961" name="Text Box 161"/>
          <p:cNvSpPr txBox="1">
            <a:spLocks noChangeArrowheads="1"/>
          </p:cNvSpPr>
          <p:nvPr/>
        </p:nvSpPr>
        <p:spPr bwMode="auto">
          <a:xfrm>
            <a:off x="4876800" y="2514600"/>
            <a:ext cx="36766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effectLst>
                  <a:outerShdw blurRad="38100" dist="38100" dir="2700000" algn="tl">
                    <a:srgbClr val="000000"/>
                  </a:outerShdw>
                </a:effectLst>
                <a:latin typeface="Times New Roman" panose="02020603050405020304" pitchFamily="18" charset="0"/>
              </a:rPr>
              <a:t>チェックが付かなかった</a:t>
            </a:r>
          </a:p>
          <a:p>
            <a:r>
              <a:rPr lang="ja-JP" altLang="en-US" dirty="0">
                <a:effectLst>
                  <a:outerShdw blurRad="38100" dist="38100" dir="2700000" algn="tl">
                    <a:srgbClr val="000000"/>
                  </a:outerShdw>
                </a:effectLst>
                <a:latin typeface="Times New Roman" panose="02020603050405020304" pitchFamily="18" charset="0"/>
              </a:rPr>
              <a:t>△の無い項が主項</a:t>
            </a:r>
          </a:p>
        </p:txBody>
      </p:sp>
      <p:grpSp>
        <p:nvGrpSpPr>
          <p:cNvPr id="332962" name="Group 162"/>
          <p:cNvGrpSpPr>
            <a:grpSpLocks/>
          </p:cNvGrpSpPr>
          <p:nvPr/>
        </p:nvGrpSpPr>
        <p:grpSpPr bwMode="auto">
          <a:xfrm>
            <a:off x="3352800" y="547688"/>
            <a:ext cx="4876800" cy="5243512"/>
            <a:chOff x="2112" y="345"/>
            <a:chExt cx="3072" cy="3303"/>
          </a:xfrm>
        </p:grpSpPr>
        <p:sp>
          <p:nvSpPr>
            <p:cNvPr id="332963" name="Rectangle 163"/>
            <p:cNvSpPr>
              <a:spLocks noChangeArrowheads="1"/>
            </p:cNvSpPr>
            <p:nvPr/>
          </p:nvSpPr>
          <p:spPr bwMode="auto">
            <a:xfrm>
              <a:off x="2112" y="345"/>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64" name="Rectangle 164"/>
            <p:cNvSpPr>
              <a:spLocks noChangeArrowheads="1"/>
            </p:cNvSpPr>
            <p:nvPr/>
          </p:nvSpPr>
          <p:spPr bwMode="auto">
            <a:xfrm>
              <a:off x="2112" y="632"/>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65" name="Line 165"/>
            <p:cNvSpPr>
              <a:spLocks noChangeShapeType="1"/>
            </p:cNvSpPr>
            <p:nvPr/>
          </p:nvSpPr>
          <p:spPr bwMode="auto">
            <a:xfrm>
              <a:off x="2640" y="48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66" name="Line 166"/>
            <p:cNvSpPr>
              <a:spLocks noChangeShapeType="1"/>
            </p:cNvSpPr>
            <p:nvPr/>
          </p:nvSpPr>
          <p:spPr bwMode="auto">
            <a:xfrm flipV="1">
              <a:off x="2640" y="480"/>
              <a:ext cx="336"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67" name="Rectangle 167"/>
            <p:cNvSpPr>
              <a:spLocks noChangeArrowheads="1"/>
            </p:cNvSpPr>
            <p:nvPr/>
          </p:nvSpPr>
          <p:spPr bwMode="auto">
            <a:xfrm>
              <a:off x="4368" y="345"/>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 </a:t>
              </a:r>
              <a:r>
                <a:rPr lang="en-US" altLang="ja-JP" sz="2400" b="1">
                  <a:latin typeface="Times New Roman" panose="02020603050405020304" pitchFamily="18" charset="0"/>
                </a:rPr>
                <a:t>-</a:t>
              </a:r>
              <a:r>
                <a:rPr lang="en-US" altLang="ja-JP" sz="2400">
                  <a:latin typeface="Times New Roman" panose="02020603050405020304" pitchFamily="18" charset="0"/>
                </a:rPr>
                <a:t> 0 </a:t>
              </a:r>
              <a:r>
                <a:rPr lang="en-US" altLang="ja-JP" sz="2400" b="1">
                  <a:latin typeface="Times New Roman" panose="02020603050405020304" pitchFamily="18" charset="0"/>
                </a:rPr>
                <a:t>-</a:t>
              </a:r>
            </a:p>
          </p:txBody>
        </p:sp>
        <p:sp>
          <p:nvSpPr>
            <p:cNvPr id="332968" name="Rectangle 168"/>
            <p:cNvSpPr>
              <a:spLocks noChangeArrowheads="1"/>
            </p:cNvSpPr>
            <p:nvPr/>
          </p:nvSpPr>
          <p:spPr bwMode="auto">
            <a:xfrm>
              <a:off x="3408" y="345"/>
              <a:ext cx="96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0,1,4,5</a:t>
              </a:r>
            </a:p>
          </p:txBody>
        </p:sp>
        <p:sp>
          <p:nvSpPr>
            <p:cNvPr id="332969" name="Rectangle 169"/>
            <p:cNvSpPr>
              <a:spLocks noChangeArrowheads="1"/>
            </p:cNvSpPr>
            <p:nvPr/>
          </p:nvSpPr>
          <p:spPr bwMode="auto">
            <a:xfrm>
              <a:off x="2112" y="919"/>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70" name="Rectangle 170"/>
            <p:cNvSpPr>
              <a:spLocks noChangeArrowheads="1"/>
            </p:cNvSpPr>
            <p:nvPr/>
          </p:nvSpPr>
          <p:spPr bwMode="auto">
            <a:xfrm>
              <a:off x="2112" y="1493"/>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71" name="Line 171"/>
            <p:cNvSpPr>
              <a:spLocks noChangeShapeType="1"/>
            </p:cNvSpPr>
            <p:nvPr/>
          </p:nvSpPr>
          <p:spPr bwMode="auto">
            <a:xfrm flipV="1">
              <a:off x="2640" y="480"/>
              <a:ext cx="336"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72" name="Line 172"/>
            <p:cNvSpPr>
              <a:spLocks noChangeShapeType="1"/>
            </p:cNvSpPr>
            <p:nvPr/>
          </p:nvSpPr>
          <p:spPr bwMode="auto">
            <a:xfrm flipV="1">
              <a:off x="2640" y="480"/>
              <a:ext cx="336"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73" name="Oval 173"/>
            <p:cNvSpPr>
              <a:spLocks noChangeArrowheads="1"/>
            </p:cNvSpPr>
            <p:nvPr/>
          </p:nvSpPr>
          <p:spPr bwMode="auto">
            <a:xfrm>
              <a:off x="3600" y="3120"/>
              <a:ext cx="912" cy="528"/>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2974" name="Group 174"/>
          <p:cNvGrpSpPr>
            <a:grpSpLocks/>
          </p:cNvGrpSpPr>
          <p:nvPr/>
        </p:nvGrpSpPr>
        <p:grpSpPr bwMode="auto">
          <a:xfrm>
            <a:off x="3352800" y="1003300"/>
            <a:ext cx="5334000" cy="4787900"/>
            <a:chOff x="2112" y="632"/>
            <a:chExt cx="3360" cy="3016"/>
          </a:xfrm>
        </p:grpSpPr>
        <p:sp>
          <p:nvSpPr>
            <p:cNvPr id="332975" name="Rectangle 175"/>
            <p:cNvSpPr>
              <a:spLocks noChangeArrowheads="1"/>
            </p:cNvSpPr>
            <p:nvPr/>
          </p:nvSpPr>
          <p:spPr bwMode="auto">
            <a:xfrm>
              <a:off x="2112" y="919"/>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76" name="Rectangle 176"/>
            <p:cNvSpPr>
              <a:spLocks noChangeArrowheads="1"/>
            </p:cNvSpPr>
            <p:nvPr/>
          </p:nvSpPr>
          <p:spPr bwMode="auto">
            <a:xfrm>
              <a:off x="2112" y="1206"/>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77" name="Rectangle 177"/>
            <p:cNvSpPr>
              <a:spLocks noChangeArrowheads="1"/>
            </p:cNvSpPr>
            <p:nvPr/>
          </p:nvSpPr>
          <p:spPr bwMode="auto">
            <a:xfrm>
              <a:off x="2112" y="1780"/>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78" name="Rectangle 178"/>
            <p:cNvSpPr>
              <a:spLocks noChangeArrowheads="1"/>
            </p:cNvSpPr>
            <p:nvPr/>
          </p:nvSpPr>
          <p:spPr bwMode="auto">
            <a:xfrm>
              <a:off x="2112" y="2354"/>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79" name="Line 179"/>
            <p:cNvSpPr>
              <a:spLocks noChangeShapeType="1"/>
            </p:cNvSpPr>
            <p:nvPr/>
          </p:nvSpPr>
          <p:spPr bwMode="auto">
            <a:xfrm flipV="1">
              <a:off x="2640" y="768"/>
              <a:ext cx="336"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80" name="Line 180"/>
            <p:cNvSpPr>
              <a:spLocks noChangeShapeType="1"/>
            </p:cNvSpPr>
            <p:nvPr/>
          </p:nvSpPr>
          <p:spPr bwMode="auto">
            <a:xfrm flipV="1">
              <a:off x="2640" y="768"/>
              <a:ext cx="336"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81" name="Line 181"/>
            <p:cNvSpPr>
              <a:spLocks noChangeShapeType="1"/>
            </p:cNvSpPr>
            <p:nvPr/>
          </p:nvSpPr>
          <p:spPr bwMode="auto">
            <a:xfrm flipV="1">
              <a:off x="2640" y="768"/>
              <a:ext cx="336"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82" name="Line 182"/>
            <p:cNvSpPr>
              <a:spLocks noChangeShapeType="1"/>
            </p:cNvSpPr>
            <p:nvPr/>
          </p:nvSpPr>
          <p:spPr bwMode="auto">
            <a:xfrm flipV="1">
              <a:off x="2640" y="768"/>
              <a:ext cx="336" cy="17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83" name="Rectangle 183"/>
            <p:cNvSpPr>
              <a:spLocks noChangeArrowheads="1"/>
            </p:cNvSpPr>
            <p:nvPr/>
          </p:nvSpPr>
          <p:spPr bwMode="auto">
            <a:xfrm>
              <a:off x="4368" y="632"/>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latin typeface="Times New Roman" panose="02020603050405020304" pitchFamily="18" charset="0"/>
                </a:rPr>
                <a:t>-</a:t>
              </a:r>
              <a:r>
                <a:rPr lang="en-US" altLang="ja-JP" sz="2400">
                  <a:latin typeface="Times New Roman" panose="02020603050405020304" pitchFamily="18" charset="0"/>
                </a:rPr>
                <a:t> </a:t>
              </a:r>
              <a:r>
                <a:rPr lang="en-US" altLang="ja-JP" sz="2400" b="1">
                  <a:latin typeface="Times New Roman" panose="02020603050405020304" pitchFamily="18" charset="0"/>
                </a:rPr>
                <a:t>-</a:t>
              </a:r>
              <a:r>
                <a:rPr lang="en-US" altLang="ja-JP" sz="2400">
                  <a:latin typeface="Times New Roman" panose="02020603050405020304" pitchFamily="18" charset="0"/>
                </a:rPr>
                <a:t> 0 1</a:t>
              </a:r>
            </a:p>
          </p:txBody>
        </p:sp>
        <p:sp>
          <p:nvSpPr>
            <p:cNvPr id="332984" name="Rectangle 184"/>
            <p:cNvSpPr>
              <a:spLocks noChangeArrowheads="1"/>
            </p:cNvSpPr>
            <p:nvPr/>
          </p:nvSpPr>
          <p:spPr bwMode="auto">
            <a:xfrm>
              <a:off x="3408" y="632"/>
              <a:ext cx="96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1,5,9,13</a:t>
              </a:r>
            </a:p>
          </p:txBody>
        </p:sp>
        <p:sp>
          <p:nvSpPr>
            <p:cNvPr id="332985" name="AutoShape 185"/>
            <p:cNvSpPr>
              <a:spLocks noChangeArrowheads="1"/>
            </p:cNvSpPr>
            <p:nvPr/>
          </p:nvSpPr>
          <p:spPr bwMode="auto">
            <a:xfrm>
              <a:off x="3552" y="3408"/>
              <a:ext cx="1920" cy="240"/>
            </a:xfrm>
            <a:prstGeom prst="roundRect">
              <a:avLst>
                <a:gd name="adj" fmla="val 16667"/>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2986" name="Group 186"/>
          <p:cNvGrpSpPr>
            <a:grpSpLocks/>
          </p:cNvGrpSpPr>
          <p:nvPr/>
        </p:nvGrpSpPr>
        <p:grpSpPr bwMode="auto">
          <a:xfrm>
            <a:off x="3352800" y="1458913"/>
            <a:ext cx="5257800" cy="4789487"/>
            <a:chOff x="2112" y="919"/>
            <a:chExt cx="3312" cy="3017"/>
          </a:xfrm>
        </p:grpSpPr>
        <p:sp>
          <p:nvSpPr>
            <p:cNvPr id="332987" name="Rectangle 187"/>
            <p:cNvSpPr>
              <a:spLocks noChangeArrowheads="1"/>
            </p:cNvSpPr>
            <p:nvPr/>
          </p:nvSpPr>
          <p:spPr bwMode="auto">
            <a:xfrm>
              <a:off x="2112" y="2067"/>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88" name="Rectangle 188"/>
            <p:cNvSpPr>
              <a:spLocks noChangeArrowheads="1"/>
            </p:cNvSpPr>
            <p:nvPr/>
          </p:nvSpPr>
          <p:spPr bwMode="auto">
            <a:xfrm>
              <a:off x="2112" y="2354"/>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89" name="Rectangle 189"/>
            <p:cNvSpPr>
              <a:spLocks noChangeArrowheads="1"/>
            </p:cNvSpPr>
            <p:nvPr/>
          </p:nvSpPr>
          <p:spPr bwMode="auto">
            <a:xfrm>
              <a:off x="2112" y="3502"/>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90" name="Rectangle 190"/>
            <p:cNvSpPr>
              <a:spLocks noChangeArrowheads="1"/>
            </p:cNvSpPr>
            <p:nvPr/>
          </p:nvSpPr>
          <p:spPr bwMode="auto">
            <a:xfrm>
              <a:off x="2112" y="3215"/>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2991" name="Line 191"/>
            <p:cNvSpPr>
              <a:spLocks noChangeShapeType="1"/>
            </p:cNvSpPr>
            <p:nvPr/>
          </p:nvSpPr>
          <p:spPr bwMode="auto">
            <a:xfrm flipV="1">
              <a:off x="2640" y="1056"/>
              <a:ext cx="336"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92" name="Line 192"/>
            <p:cNvSpPr>
              <a:spLocks noChangeShapeType="1"/>
            </p:cNvSpPr>
            <p:nvPr/>
          </p:nvSpPr>
          <p:spPr bwMode="auto">
            <a:xfrm flipV="1">
              <a:off x="2640" y="1056"/>
              <a:ext cx="336"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93" name="Line 193"/>
            <p:cNvSpPr>
              <a:spLocks noChangeShapeType="1"/>
            </p:cNvSpPr>
            <p:nvPr/>
          </p:nvSpPr>
          <p:spPr bwMode="auto">
            <a:xfrm flipV="1">
              <a:off x="2640" y="1056"/>
              <a:ext cx="336" cy="25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94" name="Line 194"/>
            <p:cNvSpPr>
              <a:spLocks noChangeShapeType="1"/>
            </p:cNvSpPr>
            <p:nvPr/>
          </p:nvSpPr>
          <p:spPr bwMode="auto">
            <a:xfrm flipV="1">
              <a:off x="2640" y="1056"/>
              <a:ext cx="336" cy="23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995" name="Rectangle 195"/>
            <p:cNvSpPr>
              <a:spLocks noChangeArrowheads="1"/>
            </p:cNvSpPr>
            <p:nvPr/>
          </p:nvSpPr>
          <p:spPr bwMode="auto">
            <a:xfrm>
              <a:off x="4368" y="919"/>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a:t>
              </a:r>
              <a:r>
                <a:rPr lang="en-US" altLang="ja-JP" sz="2400" b="1">
                  <a:latin typeface="Times New Roman" panose="02020603050405020304" pitchFamily="18" charset="0"/>
                </a:rPr>
                <a:t>-</a:t>
              </a:r>
              <a:r>
                <a:rPr lang="en-US" altLang="ja-JP" sz="2400">
                  <a:latin typeface="Times New Roman" panose="02020603050405020304" pitchFamily="18" charset="0"/>
                </a:rPr>
                <a:t> </a:t>
              </a:r>
              <a:r>
                <a:rPr lang="en-US" altLang="ja-JP" sz="2400" b="1">
                  <a:latin typeface="Times New Roman" panose="02020603050405020304" pitchFamily="18" charset="0"/>
                </a:rPr>
                <a:t>-</a:t>
              </a:r>
              <a:r>
                <a:rPr lang="en-US" altLang="ja-JP" sz="2400">
                  <a:latin typeface="Times New Roman" panose="02020603050405020304" pitchFamily="18" charset="0"/>
                </a:rPr>
                <a:t> 1</a:t>
              </a:r>
            </a:p>
          </p:txBody>
        </p:sp>
        <p:sp>
          <p:nvSpPr>
            <p:cNvPr id="332996" name="Rectangle 196"/>
            <p:cNvSpPr>
              <a:spLocks noChangeArrowheads="1"/>
            </p:cNvSpPr>
            <p:nvPr/>
          </p:nvSpPr>
          <p:spPr bwMode="auto">
            <a:xfrm>
              <a:off x="3408" y="919"/>
              <a:ext cx="96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1800" b="1">
                  <a:latin typeface="Times New Roman" panose="02020603050405020304" pitchFamily="18" charset="0"/>
                </a:rPr>
                <a:t>△</a:t>
              </a:r>
              <a:r>
                <a:rPr lang="en-US" altLang="ja-JP" sz="1800">
                  <a:latin typeface="Times New Roman" panose="02020603050405020304" pitchFamily="18" charset="0"/>
                </a:rPr>
                <a:t>9,11,13,15</a:t>
              </a:r>
            </a:p>
          </p:txBody>
        </p:sp>
        <p:sp>
          <p:nvSpPr>
            <p:cNvPr id="332997" name="Oval 197"/>
            <p:cNvSpPr>
              <a:spLocks noChangeArrowheads="1"/>
            </p:cNvSpPr>
            <p:nvPr/>
          </p:nvSpPr>
          <p:spPr bwMode="auto">
            <a:xfrm>
              <a:off x="4512" y="3408"/>
              <a:ext cx="912" cy="528"/>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2998" name="Group 198"/>
          <p:cNvGrpSpPr>
            <a:grpSpLocks/>
          </p:cNvGrpSpPr>
          <p:nvPr/>
        </p:nvGrpSpPr>
        <p:grpSpPr bwMode="auto">
          <a:xfrm>
            <a:off x="3352800" y="1914525"/>
            <a:ext cx="5257800" cy="4714875"/>
            <a:chOff x="2112" y="1206"/>
            <a:chExt cx="3312" cy="2970"/>
          </a:xfrm>
        </p:grpSpPr>
        <p:sp>
          <p:nvSpPr>
            <p:cNvPr id="332999" name="Rectangle 199"/>
            <p:cNvSpPr>
              <a:spLocks noChangeArrowheads="1"/>
            </p:cNvSpPr>
            <p:nvPr/>
          </p:nvSpPr>
          <p:spPr bwMode="auto">
            <a:xfrm>
              <a:off x="2112" y="2928"/>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3000" name="Rectangle 200"/>
            <p:cNvSpPr>
              <a:spLocks noChangeArrowheads="1"/>
            </p:cNvSpPr>
            <p:nvPr/>
          </p:nvSpPr>
          <p:spPr bwMode="auto">
            <a:xfrm>
              <a:off x="2112" y="3789"/>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3001" name="Rectangle 201"/>
            <p:cNvSpPr>
              <a:spLocks noChangeArrowheads="1"/>
            </p:cNvSpPr>
            <p:nvPr/>
          </p:nvSpPr>
          <p:spPr bwMode="auto">
            <a:xfrm>
              <a:off x="2112" y="3215"/>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3002" name="Rectangle 202"/>
            <p:cNvSpPr>
              <a:spLocks noChangeArrowheads="1"/>
            </p:cNvSpPr>
            <p:nvPr/>
          </p:nvSpPr>
          <p:spPr bwMode="auto">
            <a:xfrm>
              <a:off x="2112" y="2641"/>
              <a:ext cx="48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chemeClr val="tx1"/>
                </a:buClr>
                <a:buFont typeface="Wingdings" panose="05000000000000000000" pitchFamily="2" charset="2"/>
                <a:buChar char="ü"/>
              </a:pPr>
              <a:r>
                <a:rPr lang="en-US" altLang="ja-JP" sz="2400" i="1"/>
                <a:t> </a:t>
              </a:r>
            </a:p>
          </p:txBody>
        </p:sp>
        <p:sp>
          <p:nvSpPr>
            <p:cNvPr id="333003" name="Line 203"/>
            <p:cNvSpPr>
              <a:spLocks noChangeShapeType="1"/>
            </p:cNvSpPr>
            <p:nvPr/>
          </p:nvSpPr>
          <p:spPr bwMode="auto">
            <a:xfrm flipV="1">
              <a:off x="2640" y="1344"/>
              <a:ext cx="336"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3004" name="Line 204"/>
            <p:cNvSpPr>
              <a:spLocks noChangeShapeType="1"/>
            </p:cNvSpPr>
            <p:nvPr/>
          </p:nvSpPr>
          <p:spPr bwMode="auto">
            <a:xfrm flipV="1">
              <a:off x="2640" y="1344"/>
              <a:ext cx="336" cy="17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3005" name="Line 205"/>
            <p:cNvSpPr>
              <a:spLocks noChangeShapeType="1"/>
            </p:cNvSpPr>
            <p:nvPr/>
          </p:nvSpPr>
          <p:spPr bwMode="auto">
            <a:xfrm flipV="1">
              <a:off x="2640" y="1344"/>
              <a:ext cx="336" cy="201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3006" name="Line 206"/>
            <p:cNvSpPr>
              <a:spLocks noChangeShapeType="1"/>
            </p:cNvSpPr>
            <p:nvPr/>
          </p:nvSpPr>
          <p:spPr bwMode="auto">
            <a:xfrm flipV="1">
              <a:off x="2640" y="1344"/>
              <a:ext cx="336" cy="25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3007" name="Rectangle 207"/>
            <p:cNvSpPr>
              <a:spLocks noChangeArrowheads="1"/>
            </p:cNvSpPr>
            <p:nvPr/>
          </p:nvSpPr>
          <p:spPr bwMode="auto">
            <a:xfrm>
              <a:off x="4368" y="1206"/>
              <a:ext cx="816"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1 </a:t>
              </a:r>
              <a:r>
                <a:rPr lang="en-US" altLang="ja-JP" sz="2400" b="1">
                  <a:latin typeface="Times New Roman" panose="02020603050405020304" pitchFamily="18" charset="0"/>
                </a:rPr>
                <a:t>-</a:t>
              </a:r>
              <a:r>
                <a:rPr lang="en-US" altLang="ja-JP" sz="2400">
                  <a:latin typeface="Times New Roman" panose="02020603050405020304" pitchFamily="18" charset="0"/>
                </a:rPr>
                <a:t> 1 </a:t>
              </a:r>
              <a:r>
                <a:rPr lang="en-US" altLang="ja-JP" sz="2400" b="1">
                  <a:latin typeface="Times New Roman" panose="02020603050405020304" pitchFamily="18" charset="0"/>
                </a:rPr>
                <a:t>-</a:t>
              </a:r>
            </a:p>
          </p:txBody>
        </p:sp>
        <p:sp>
          <p:nvSpPr>
            <p:cNvPr id="333008" name="Rectangle 208"/>
            <p:cNvSpPr>
              <a:spLocks noChangeArrowheads="1"/>
            </p:cNvSpPr>
            <p:nvPr/>
          </p:nvSpPr>
          <p:spPr bwMode="auto">
            <a:xfrm>
              <a:off x="3408" y="1206"/>
              <a:ext cx="96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000">
                  <a:latin typeface="Times New Roman" panose="02020603050405020304" pitchFamily="18" charset="0"/>
                </a:rPr>
                <a:t>10,11,14,15</a:t>
              </a:r>
            </a:p>
          </p:txBody>
        </p:sp>
        <p:sp>
          <p:nvSpPr>
            <p:cNvPr id="333009" name="Oval 209"/>
            <p:cNvSpPr>
              <a:spLocks noChangeArrowheads="1"/>
            </p:cNvSpPr>
            <p:nvPr/>
          </p:nvSpPr>
          <p:spPr bwMode="auto">
            <a:xfrm>
              <a:off x="4512" y="3648"/>
              <a:ext cx="912" cy="528"/>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3010" name="Group 210"/>
          <p:cNvGrpSpPr>
            <a:grpSpLocks/>
          </p:cNvGrpSpPr>
          <p:nvPr/>
        </p:nvGrpSpPr>
        <p:grpSpPr bwMode="auto">
          <a:xfrm>
            <a:off x="5639255" y="533400"/>
            <a:ext cx="3351213" cy="6086474"/>
            <a:chOff x="3206" y="336"/>
            <a:chExt cx="2111" cy="3834"/>
          </a:xfrm>
        </p:grpSpPr>
        <p:sp>
          <p:nvSpPr>
            <p:cNvPr id="333011" name="Rectangle 211"/>
            <p:cNvSpPr>
              <a:spLocks noChangeArrowheads="1"/>
            </p:cNvSpPr>
            <p:nvPr/>
          </p:nvSpPr>
          <p:spPr bwMode="auto">
            <a:xfrm>
              <a:off x="4837" y="632"/>
              <a:ext cx="480" cy="2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q</a:t>
              </a:r>
            </a:p>
          </p:txBody>
        </p:sp>
        <p:sp>
          <p:nvSpPr>
            <p:cNvPr id="333012" name="Rectangle 212"/>
            <p:cNvSpPr>
              <a:spLocks noChangeArrowheads="1"/>
            </p:cNvSpPr>
            <p:nvPr/>
          </p:nvSpPr>
          <p:spPr bwMode="auto">
            <a:xfrm>
              <a:off x="4837" y="336"/>
              <a:ext cx="480" cy="2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a:latin typeface="Times New Roman" panose="02020603050405020304" pitchFamily="18" charset="0"/>
                </a:rPr>
                <a:t>p</a:t>
              </a:r>
            </a:p>
          </p:txBody>
        </p:sp>
        <p:sp>
          <p:nvSpPr>
            <p:cNvPr id="333013" name="Rectangle 213"/>
            <p:cNvSpPr>
              <a:spLocks noChangeArrowheads="1"/>
            </p:cNvSpPr>
            <p:nvPr/>
          </p:nvSpPr>
          <p:spPr bwMode="auto">
            <a:xfrm>
              <a:off x="4837" y="1214"/>
              <a:ext cx="480" cy="2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i="1" dirty="0">
                  <a:latin typeface="Times New Roman" panose="02020603050405020304" pitchFamily="18" charset="0"/>
                </a:rPr>
                <a:t>r</a:t>
              </a:r>
            </a:p>
          </p:txBody>
        </p:sp>
        <p:sp>
          <p:nvSpPr>
            <p:cNvPr id="333014" name="Oval 214"/>
            <p:cNvSpPr>
              <a:spLocks noChangeArrowheads="1"/>
            </p:cNvSpPr>
            <p:nvPr/>
          </p:nvSpPr>
          <p:spPr bwMode="auto">
            <a:xfrm>
              <a:off x="3253" y="3117"/>
              <a:ext cx="912" cy="528"/>
            </a:xfrm>
            <a:prstGeom prst="ellipse">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3015" name="Oval 215"/>
            <p:cNvSpPr>
              <a:spLocks noChangeArrowheads="1"/>
            </p:cNvSpPr>
            <p:nvPr/>
          </p:nvSpPr>
          <p:spPr bwMode="auto">
            <a:xfrm>
              <a:off x="4165" y="3642"/>
              <a:ext cx="912" cy="528"/>
            </a:xfrm>
            <a:prstGeom prst="ellipse">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3016" name="AutoShape 216"/>
            <p:cNvSpPr>
              <a:spLocks noChangeArrowheads="1"/>
            </p:cNvSpPr>
            <p:nvPr/>
          </p:nvSpPr>
          <p:spPr bwMode="auto">
            <a:xfrm>
              <a:off x="3206" y="3408"/>
              <a:ext cx="1920" cy="24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aphicFrame>
        <p:nvGraphicFramePr>
          <p:cNvPr id="333022" name="Object 222"/>
          <p:cNvGraphicFramePr>
            <a:graphicFrameLocks noChangeAspect="1"/>
          </p:cNvGraphicFramePr>
          <p:nvPr/>
        </p:nvGraphicFramePr>
        <p:xfrm>
          <a:off x="4610100" y="3657600"/>
          <a:ext cx="4533900" cy="723900"/>
        </p:xfrm>
        <a:graphic>
          <a:graphicData uri="http://schemas.openxmlformats.org/presentationml/2006/ole">
            <mc:AlternateContent xmlns:mc="http://schemas.openxmlformats.org/markup-compatibility/2006">
              <mc:Choice xmlns:v="urn:schemas-microsoft-com:vml" Requires="v">
                <p:oleObj spid="_x0000_s11267" name="数式" r:id="rId4" imgW="2005200" imgH="305280" progId="Equation.3">
                  <p:embed/>
                </p:oleObj>
              </mc:Choice>
              <mc:Fallback>
                <p:oleObj name="数式" r:id="rId4" imgW="2005200" imgH="305280" progId="Equation.3">
                  <p:embed/>
                  <p:pic>
                    <p:nvPicPr>
                      <p:cNvPr id="0" name="Picture 2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0100" y="3657600"/>
                        <a:ext cx="45339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32962"/>
                                        </p:tgtEl>
                                        <p:attrNameLst>
                                          <p:attrName>style.visibility</p:attrName>
                                        </p:attrNameLst>
                                      </p:cBhvr>
                                      <p:to>
                                        <p:strVal val="visible"/>
                                      </p:to>
                                    </p:set>
                                    <p:animEffect transition="in" filter="checkerboard(across)">
                                      <p:cBhvr>
                                        <p:cTn id="7" dur="500"/>
                                        <p:tgtEl>
                                          <p:spTgt spid="332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32974"/>
                                        </p:tgtEl>
                                        <p:attrNameLst>
                                          <p:attrName>style.visibility</p:attrName>
                                        </p:attrNameLst>
                                      </p:cBhvr>
                                      <p:to>
                                        <p:strVal val="visible"/>
                                      </p:to>
                                    </p:set>
                                    <p:animEffect transition="in" filter="checkerboard(across)">
                                      <p:cBhvr>
                                        <p:cTn id="12" dur="500"/>
                                        <p:tgtEl>
                                          <p:spTgt spid="3329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32986"/>
                                        </p:tgtEl>
                                        <p:attrNameLst>
                                          <p:attrName>style.visibility</p:attrName>
                                        </p:attrNameLst>
                                      </p:cBhvr>
                                      <p:to>
                                        <p:strVal val="visible"/>
                                      </p:to>
                                    </p:set>
                                    <p:animEffect transition="in" filter="checkerboard(across)">
                                      <p:cBhvr>
                                        <p:cTn id="17" dur="500"/>
                                        <p:tgtEl>
                                          <p:spTgt spid="3329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32998"/>
                                        </p:tgtEl>
                                        <p:attrNameLst>
                                          <p:attrName>style.visibility</p:attrName>
                                        </p:attrNameLst>
                                      </p:cBhvr>
                                      <p:to>
                                        <p:strVal val="visible"/>
                                      </p:to>
                                    </p:set>
                                    <p:animEffect transition="in" filter="checkerboard(across)">
                                      <p:cBhvr>
                                        <p:cTn id="22" dur="500"/>
                                        <p:tgtEl>
                                          <p:spTgt spid="3329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32961"/>
                                        </p:tgtEl>
                                        <p:attrNameLst>
                                          <p:attrName>style.visibility</p:attrName>
                                        </p:attrNameLst>
                                      </p:cBhvr>
                                      <p:to>
                                        <p:strVal val="visible"/>
                                      </p:to>
                                    </p:set>
                                    <p:anim calcmode="lin" valueType="num">
                                      <p:cBhvr additive="base">
                                        <p:cTn id="27" dur="500" fill="hold"/>
                                        <p:tgtEl>
                                          <p:spTgt spid="332961"/>
                                        </p:tgtEl>
                                        <p:attrNameLst>
                                          <p:attrName>ppt_x</p:attrName>
                                        </p:attrNameLst>
                                      </p:cBhvr>
                                      <p:tavLst>
                                        <p:tav tm="0">
                                          <p:val>
                                            <p:strVal val="1+#ppt_w/2"/>
                                          </p:val>
                                        </p:tav>
                                        <p:tav tm="100000">
                                          <p:val>
                                            <p:strVal val="#ppt_x"/>
                                          </p:val>
                                        </p:tav>
                                      </p:tavLst>
                                    </p:anim>
                                    <p:anim calcmode="lin" valueType="num">
                                      <p:cBhvr additive="base">
                                        <p:cTn id="28" dur="500" fill="hold"/>
                                        <p:tgtEl>
                                          <p:spTgt spid="332961"/>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333010"/>
                                        </p:tgtEl>
                                        <p:attrNameLst>
                                          <p:attrName>style.visibility</p:attrName>
                                        </p:attrNameLst>
                                      </p:cBhvr>
                                      <p:to>
                                        <p:strVal val="visible"/>
                                      </p:to>
                                    </p:set>
                                    <p:animEffect transition="in" filter="checkerboard(across)">
                                      <p:cBhvr>
                                        <p:cTn id="33" dur="500"/>
                                        <p:tgtEl>
                                          <p:spTgt spid="33301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333022"/>
                                        </p:tgtEl>
                                        <p:attrNameLst>
                                          <p:attrName>style.visibility</p:attrName>
                                        </p:attrNameLst>
                                      </p:cBhvr>
                                      <p:to>
                                        <p:strVal val="visible"/>
                                      </p:to>
                                    </p:set>
                                    <p:animEffect transition="in" filter="checkerboard(across)">
                                      <p:cBhvr>
                                        <p:cTn id="38" dur="500"/>
                                        <p:tgtEl>
                                          <p:spTgt spid="333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961"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9970" name="Group 2"/>
          <p:cNvGraphicFramePr>
            <a:graphicFrameLocks noGrp="1"/>
          </p:cNvGraphicFramePr>
          <p:nvPr/>
        </p:nvGraphicFramePr>
        <p:xfrm>
          <a:off x="914400" y="35814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r>
                        <a:rPr kumimoji="1" lang="en-US" altLang="ja-JP"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r>
                        <a:rPr kumimoji="1" lang="en-US" altLang="ja-JP" sz="1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40008" name="Line 40"/>
          <p:cNvSpPr>
            <a:spLocks noChangeShapeType="1"/>
          </p:cNvSpPr>
          <p:nvPr/>
        </p:nvSpPr>
        <p:spPr bwMode="auto">
          <a:xfrm flipH="1" flipV="1">
            <a:off x="914400" y="35814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340009" name="Group 41"/>
          <p:cNvGraphicFramePr>
            <a:graphicFrameLocks noGrp="1"/>
          </p:cNvGraphicFramePr>
          <p:nvPr/>
        </p:nvGraphicFramePr>
        <p:xfrm>
          <a:off x="762000" y="381000"/>
          <a:ext cx="7010400" cy="2700528"/>
        </p:xfrm>
        <a:graphic>
          <a:graphicData uri="http://schemas.openxmlformats.org/drawingml/2006/table">
            <a:tbl>
              <a:tblPr/>
              <a:tblGrid>
                <a:gridCol w="2465388">
                  <a:extLst>
                    <a:ext uri="{9D8B030D-6E8A-4147-A177-3AD203B41FA5}">
                      <a16:colId xmlns:a16="http://schemas.microsoft.com/office/drawing/2014/main" val="20000"/>
                    </a:ext>
                  </a:extLst>
                </a:gridCol>
                <a:gridCol w="593725">
                  <a:extLst>
                    <a:ext uri="{9D8B030D-6E8A-4147-A177-3AD203B41FA5}">
                      <a16:colId xmlns:a16="http://schemas.microsoft.com/office/drawing/2014/main" val="20001"/>
                    </a:ext>
                  </a:extLst>
                </a:gridCol>
                <a:gridCol w="593725">
                  <a:extLst>
                    <a:ext uri="{9D8B030D-6E8A-4147-A177-3AD203B41FA5}">
                      <a16:colId xmlns:a16="http://schemas.microsoft.com/office/drawing/2014/main" val="20002"/>
                    </a:ext>
                  </a:extLst>
                </a:gridCol>
                <a:gridCol w="593725">
                  <a:extLst>
                    <a:ext uri="{9D8B030D-6E8A-4147-A177-3AD203B41FA5}">
                      <a16:colId xmlns:a16="http://schemas.microsoft.com/office/drawing/2014/main" val="20003"/>
                    </a:ext>
                  </a:extLst>
                </a:gridCol>
                <a:gridCol w="576262">
                  <a:extLst>
                    <a:ext uri="{9D8B030D-6E8A-4147-A177-3AD203B41FA5}">
                      <a16:colId xmlns:a16="http://schemas.microsoft.com/office/drawing/2014/main" val="20004"/>
                    </a:ext>
                  </a:extLst>
                </a:gridCol>
                <a:gridCol w="592138">
                  <a:extLst>
                    <a:ext uri="{9D8B030D-6E8A-4147-A177-3AD203B41FA5}">
                      <a16:colId xmlns:a16="http://schemas.microsoft.com/office/drawing/2014/main" val="20005"/>
                    </a:ext>
                  </a:extLst>
                </a:gridCol>
                <a:gridCol w="593725">
                  <a:extLst>
                    <a:ext uri="{9D8B030D-6E8A-4147-A177-3AD203B41FA5}">
                      <a16:colId xmlns:a16="http://schemas.microsoft.com/office/drawing/2014/main" val="20006"/>
                    </a:ext>
                  </a:extLst>
                </a:gridCol>
                <a:gridCol w="1001712">
                  <a:extLst>
                    <a:ext uri="{9D8B030D-6E8A-4147-A177-3AD203B41FA5}">
                      <a16:colId xmlns:a16="http://schemas.microsoft.com/office/drawing/2014/main" val="20007"/>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0,1,4,5:</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1,5,9,13:</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10,11,14,15:</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40065" name="Text Box 97"/>
          <p:cNvSpPr txBox="1">
            <a:spLocks noChangeArrowheads="1"/>
          </p:cNvSpPr>
          <p:nvPr/>
        </p:nvSpPr>
        <p:spPr bwMode="auto">
          <a:xfrm>
            <a:off x="5410200" y="3886200"/>
            <a:ext cx="25908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主項と最小項の</a:t>
            </a:r>
          </a:p>
          <a:p>
            <a:r>
              <a:rPr lang="ja-JP" altLang="en-US">
                <a:effectLst>
                  <a:outerShdw blurRad="38100" dist="38100" dir="2700000" algn="tl">
                    <a:srgbClr val="000000"/>
                  </a:outerShdw>
                </a:effectLst>
                <a:latin typeface="Times New Roman" panose="02020603050405020304" pitchFamily="18" charset="0"/>
              </a:rPr>
              <a:t>対応表を作る</a:t>
            </a:r>
          </a:p>
        </p:txBody>
      </p:sp>
      <p:sp>
        <p:nvSpPr>
          <p:cNvPr id="340066" name="Line 98"/>
          <p:cNvSpPr>
            <a:spLocks noChangeShapeType="1"/>
          </p:cNvSpPr>
          <p:nvPr/>
        </p:nvSpPr>
        <p:spPr bwMode="auto">
          <a:xfrm flipH="1" flipV="1">
            <a:off x="762000" y="381000"/>
            <a:ext cx="2438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0067" name="Oval 99"/>
          <p:cNvSpPr>
            <a:spLocks noChangeArrowheads="1"/>
          </p:cNvSpPr>
          <p:nvPr/>
        </p:nvSpPr>
        <p:spPr bwMode="auto">
          <a:xfrm>
            <a:off x="1676400" y="4114800"/>
            <a:ext cx="1447800" cy="10668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0068" name="Oval 100"/>
          <p:cNvSpPr>
            <a:spLocks noChangeArrowheads="1"/>
          </p:cNvSpPr>
          <p:nvPr/>
        </p:nvSpPr>
        <p:spPr bwMode="auto">
          <a:xfrm>
            <a:off x="3124200" y="5181600"/>
            <a:ext cx="1447800" cy="1066800"/>
          </a:xfrm>
          <a:prstGeom prst="ellipse">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0069" name="AutoShape 101"/>
          <p:cNvSpPr>
            <a:spLocks noChangeArrowheads="1"/>
          </p:cNvSpPr>
          <p:nvPr/>
        </p:nvSpPr>
        <p:spPr bwMode="auto">
          <a:xfrm>
            <a:off x="1600200" y="4724400"/>
            <a:ext cx="3048000" cy="381000"/>
          </a:xfrm>
          <a:prstGeom prst="roundRect">
            <a:avLst>
              <a:gd name="adj" fmla="val 16667"/>
            </a:avLst>
          </a:prstGeom>
          <a:noFill/>
          <a:ln w="28575">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0070" name="Text Box 102"/>
          <p:cNvSpPr txBox="1">
            <a:spLocks noChangeArrowheads="1"/>
          </p:cNvSpPr>
          <p:nvPr/>
        </p:nvSpPr>
        <p:spPr bwMode="auto">
          <a:xfrm>
            <a:off x="5426075" y="5060950"/>
            <a:ext cx="2317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ja-JP" altLang="en-US">
                <a:effectLst/>
                <a:latin typeface="Times New Roman" panose="02020603050405020304" pitchFamily="18" charset="0"/>
              </a:rPr>
              <a:t>ドントケアの</a:t>
            </a:r>
          </a:p>
          <a:p>
            <a:pPr>
              <a:spcBef>
                <a:spcPct val="0"/>
              </a:spcBef>
              <a:buClrTx/>
              <a:buSzTx/>
              <a:buFontTx/>
              <a:buNone/>
            </a:pPr>
            <a:r>
              <a:rPr lang="ja-JP" altLang="en-US">
                <a:effectLst/>
                <a:latin typeface="Times New Roman" panose="02020603050405020304" pitchFamily="18" charset="0"/>
              </a:rPr>
              <a:t>最小項は不要</a:t>
            </a:r>
          </a:p>
        </p:txBody>
      </p:sp>
      <p:grpSp>
        <p:nvGrpSpPr>
          <p:cNvPr id="340080" name="Group 112"/>
          <p:cNvGrpSpPr>
            <a:grpSpLocks/>
          </p:cNvGrpSpPr>
          <p:nvPr/>
        </p:nvGrpSpPr>
        <p:grpSpPr bwMode="auto">
          <a:xfrm>
            <a:off x="3227388" y="1009650"/>
            <a:ext cx="3543300" cy="1552575"/>
            <a:chOff x="2033" y="636"/>
            <a:chExt cx="2232" cy="978"/>
          </a:xfrm>
        </p:grpSpPr>
        <p:sp>
          <p:nvSpPr>
            <p:cNvPr id="340071" name="Rectangle 103"/>
            <p:cNvSpPr>
              <a:spLocks noChangeArrowheads="1"/>
            </p:cNvSpPr>
            <p:nvPr/>
          </p:nvSpPr>
          <p:spPr bwMode="auto">
            <a:xfrm>
              <a:off x="2407" y="636"/>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a:t>
              </a:r>
            </a:p>
          </p:txBody>
        </p:sp>
        <p:sp>
          <p:nvSpPr>
            <p:cNvPr id="340072" name="Rectangle 104"/>
            <p:cNvSpPr>
              <a:spLocks noChangeArrowheads="1"/>
            </p:cNvSpPr>
            <p:nvPr/>
          </p:nvSpPr>
          <p:spPr bwMode="auto">
            <a:xfrm>
              <a:off x="3155" y="636"/>
              <a:ext cx="3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a:t>
              </a:r>
            </a:p>
          </p:txBody>
        </p:sp>
        <p:sp>
          <p:nvSpPr>
            <p:cNvPr id="340073" name="Rectangle 105"/>
            <p:cNvSpPr>
              <a:spLocks noChangeArrowheads="1"/>
            </p:cNvSpPr>
            <p:nvPr/>
          </p:nvSpPr>
          <p:spPr bwMode="auto">
            <a:xfrm>
              <a:off x="2781" y="636"/>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a:t>
              </a:r>
            </a:p>
          </p:txBody>
        </p:sp>
        <p:sp>
          <p:nvSpPr>
            <p:cNvPr id="340074" name="Rectangle 106"/>
            <p:cNvSpPr>
              <a:spLocks noChangeArrowheads="1"/>
            </p:cNvSpPr>
            <p:nvPr/>
          </p:nvSpPr>
          <p:spPr bwMode="auto">
            <a:xfrm>
              <a:off x="2033" y="636"/>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a:t>
              </a:r>
            </a:p>
          </p:txBody>
        </p:sp>
        <p:sp>
          <p:nvSpPr>
            <p:cNvPr id="340076" name="Rectangle 108"/>
            <p:cNvSpPr>
              <a:spLocks noChangeArrowheads="1"/>
            </p:cNvSpPr>
            <p:nvPr/>
          </p:nvSpPr>
          <p:spPr bwMode="auto">
            <a:xfrm>
              <a:off x="2407" y="962"/>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a:t>
              </a:r>
            </a:p>
          </p:txBody>
        </p:sp>
        <p:sp>
          <p:nvSpPr>
            <p:cNvPr id="340077" name="Rectangle 109"/>
            <p:cNvSpPr>
              <a:spLocks noChangeArrowheads="1"/>
            </p:cNvSpPr>
            <p:nvPr/>
          </p:nvSpPr>
          <p:spPr bwMode="auto">
            <a:xfrm>
              <a:off x="3155" y="962"/>
              <a:ext cx="3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a:t>
              </a:r>
            </a:p>
          </p:txBody>
        </p:sp>
        <p:sp>
          <p:nvSpPr>
            <p:cNvPr id="340078" name="Rectangle 110"/>
            <p:cNvSpPr>
              <a:spLocks noChangeArrowheads="1"/>
            </p:cNvSpPr>
            <p:nvPr/>
          </p:nvSpPr>
          <p:spPr bwMode="auto">
            <a:xfrm>
              <a:off x="3518" y="1288"/>
              <a:ext cx="37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a:t>
              </a:r>
            </a:p>
          </p:txBody>
        </p:sp>
        <p:sp>
          <p:nvSpPr>
            <p:cNvPr id="340079" name="Rectangle 111"/>
            <p:cNvSpPr>
              <a:spLocks noChangeArrowheads="1"/>
            </p:cNvSpPr>
            <p:nvPr/>
          </p:nvSpPr>
          <p:spPr bwMode="auto">
            <a:xfrm>
              <a:off x="3891" y="1288"/>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a:t>
              </a:r>
            </a:p>
          </p:txBody>
        </p:sp>
      </p:gr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22" name="Group 2"/>
          <p:cNvGraphicFramePr>
            <a:graphicFrameLocks noGrp="1"/>
          </p:cNvGraphicFramePr>
          <p:nvPr/>
        </p:nvGraphicFramePr>
        <p:xfrm>
          <a:off x="914400" y="35814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r>
                        <a:rPr kumimoji="1" lang="en-US" altLang="ja-JP"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r>
                        <a:rPr kumimoji="1" lang="en-US" altLang="ja-JP" sz="1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7960" name="Line 40"/>
          <p:cNvSpPr>
            <a:spLocks noChangeShapeType="1"/>
          </p:cNvSpPr>
          <p:nvPr/>
        </p:nvSpPr>
        <p:spPr bwMode="auto">
          <a:xfrm flipH="1" flipV="1">
            <a:off x="914400" y="35814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337961" name="Group 41"/>
          <p:cNvGraphicFramePr>
            <a:graphicFrameLocks noGrp="1"/>
          </p:cNvGraphicFramePr>
          <p:nvPr/>
        </p:nvGraphicFramePr>
        <p:xfrm>
          <a:off x="762000" y="381000"/>
          <a:ext cx="7010400" cy="2700528"/>
        </p:xfrm>
        <a:graphic>
          <a:graphicData uri="http://schemas.openxmlformats.org/drawingml/2006/table">
            <a:tbl>
              <a:tblPr/>
              <a:tblGrid>
                <a:gridCol w="2465388">
                  <a:extLst>
                    <a:ext uri="{9D8B030D-6E8A-4147-A177-3AD203B41FA5}">
                      <a16:colId xmlns:a16="http://schemas.microsoft.com/office/drawing/2014/main" val="20000"/>
                    </a:ext>
                  </a:extLst>
                </a:gridCol>
                <a:gridCol w="593725">
                  <a:extLst>
                    <a:ext uri="{9D8B030D-6E8A-4147-A177-3AD203B41FA5}">
                      <a16:colId xmlns:a16="http://schemas.microsoft.com/office/drawing/2014/main" val="20001"/>
                    </a:ext>
                  </a:extLst>
                </a:gridCol>
                <a:gridCol w="593725">
                  <a:extLst>
                    <a:ext uri="{9D8B030D-6E8A-4147-A177-3AD203B41FA5}">
                      <a16:colId xmlns:a16="http://schemas.microsoft.com/office/drawing/2014/main" val="20002"/>
                    </a:ext>
                  </a:extLst>
                </a:gridCol>
                <a:gridCol w="593725">
                  <a:extLst>
                    <a:ext uri="{9D8B030D-6E8A-4147-A177-3AD203B41FA5}">
                      <a16:colId xmlns:a16="http://schemas.microsoft.com/office/drawing/2014/main" val="20003"/>
                    </a:ext>
                  </a:extLst>
                </a:gridCol>
                <a:gridCol w="576262">
                  <a:extLst>
                    <a:ext uri="{9D8B030D-6E8A-4147-A177-3AD203B41FA5}">
                      <a16:colId xmlns:a16="http://schemas.microsoft.com/office/drawing/2014/main" val="20004"/>
                    </a:ext>
                  </a:extLst>
                </a:gridCol>
                <a:gridCol w="592138">
                  <a:extLst>
                    <a:ext uri="{9D8B030D-6E8A-4147-A177-3AD203B41FA5}">
                      <a16:colId xmlns:a16="http://schemas.microsoft.com/office/drawing/2014/main" val="20005"/>
                    </a:ext>
                  </a:extLst>
                </a:gridCol>
                <a:gridCol w="593725">
                  <a:extLst>
                    <a:ext uri="{9D8B030D-6E8A-4147-A177-3AD203B41FA5}">
                      <a16:colId xmlns:a16="http://schemas.microsoft.com/office/drawing/2014/main" val="20006"/>
                    </a:ext>
                  </a:extLst>
                </a:gridCol>
                <a:gridCol w="1001712">
                  <a:extLst>
                    <a:ext uri="{9D8B030D-6E8A-4147-A177-3AD203B41FA5}">
                      <a16:colId xmlns:a16="http://schemas.microsoft.com/office/drawing/2014/main" val="20007"/>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0,1,4,5:</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1,5,9,13:</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10,11,14,15:</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8017" name="Text Box 97"/>
          <p:cNvSpPr txBox="1">
            <a:spLocks noChangeArrowheads="1"/>
          </p:cNvSpPr>
          <p:nvPr/>
        </p:nvSpPr>
        <p:spPr bwMode="auto">
          <a:xfrm>
            <a:off x="5410200" y="3886200"/>
            <a:ext cx="26733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特異最小項・</a:t>
            </a:r>
          </a:p>
          <a:p>
            <a:r>
              <a:rPr lang="ja-JP" altLang="en-US">
                <a:effectLst>
                  <a:outerShdw blurRad="38100" dist="38100" dir="2700000" algn="tl">
                    <a:srgbClr val="000000"/>
                  </a:outerShdw>
                </a:effectLst>
                <a:latin typeface="Times New Roman" panose="02020603050405020304" pitchFamily="18" charset="0"/>
              </a:rPr>
              <a:t>必須主項の決定</a:t>
            </a:r>
          </a:p>
        </p:txBody>
      </p:sp>
      <p:sp>
        <p:nvSpPr>
          <p:cNvPr id="338018" name="Line 98"/>
          <p:cNvSpPr>
            <a:spLocks noChangeShapeType="1"/>
          </p:cNvSpPr>
          <p:nvPr/>
        </p:nvSpPr>
        <p:spPr bwMode="auto">
          <a:xfrm flipH="1" flipV="1">
            <a:off x="762000" y="381000"/>
            <a:ext cx="2438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20" name="Oval 100"/>
          <p:cNvSpPr>
            <a:spLocks noChangeArrowheads="1"/>
          </p:cNvSpPr>
          <p:nvPr/>
        </p:nvSpPr>
        <p:spPr bwMode="auto">
          <a:xfrm>
            <a:off x="3124200" y="5181600"/>
            <a:ext cx="1447800" cy="10668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021" name="AutoShape 101"/>
          <p:cNvSpPr>
            <a:spLocks noChangeArrowheads="1"/>
          </p:cNvSpPr>
          <p:nvPr/>
        </p:nvSpPr>
        <p:spPr bwMode="auto">
          <a:xfrm>
            <a:off x="1600200" y="4724400"/>
            <a:ext cx="3048000" cy="381000"/>
          </a:xfrm>
          <a:prstGeom prst="roundRect">
            <a:avLst>
              <a:gd name="adj" fmla="val 16667"/>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048" name="Oval 128"/>
          <p:cNvSpPr>
            <a:spLocks noChangeArrowheads="1"/>
          </p:cNvSpPr>
          <p:nvPr/>
        </p:nvSpPr>
        <p:spPr bwMode="auto">
          <a:xfrm>
            <a:off x="1676400" y="4114800"/>
            <a:ext cx="1447800" cy="10668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38034" name="Group 114"/>
          <p:cNvGrpSpPr>
            <a:grpSpLocks/>
          </p:cNvGrpSpPr>
          <p:nvPr/>
        </p:nvGrpSpPr>
        <p:grpSpPr bwMode="auto">
          <a:xfrm>
            <a:off x="1828800" y="1009650"/>
            <a:ext cx="4941888" cy="5162550"/>
            <a:chOff x="1152" y="636"/>
            <a:chExt cx="3113" cy="3252"/>
          </a:xfrm>
        </p:grpSpPr>
        <p:sp>
          <p:nvSpPr>
            <p:cNvPr id="338035" name="Oval 115"/>
            <p:cNvSpPr>
              <a:spLocks noChangeArrowheads="1"/>
            </p:cNvSpPr>
            <p:nvPr/>
          </p:nvSpPr>
          <p:spPr bwMode="auto">
            <a:xfrm>
              <a:off x="1152" y="2640"/>
              <a:ext cx="288" cy="288"/>
            </a:xfrm>
            <a:prstGeom prst="ellipse">
              <a:avLst/>
            </a:prstGeom>
            <a:noFill/>
            <a:ln w="2857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036" name="Oval 116"/>
            <p:cNvSpPr>
              <a:spLocks noChangeArrowheads="1"/>
            </p:cNvSpPr>
            <p:nvPr/>
          </p:nvSpPr>
          <p:spPr bwMode="auto">
            <a:xfrm>
              <a:off x="1584" y="2640"/>
              <a:ext cx="288" cy="288"/>
            </a:xfrm>
            <a:prstGeom prst="ellipse">
              <a:avLst/>
            </a:prstGeom>
            <a:noFill/>
            <a:ln w="2857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037" name="Oval 117"/>
            <p:cNvSpPr>
              <a:spLocks noChangeArrowheads="1"/>
            </p:cNvSpPr>
            <p:nvPr/>
          </p:nvSpPr>
          <p:spPr bwMode="auto">
            <a:xfrm>
              <a:off x="2064" y="3600"/>
              <a:ext cx="288" cy="288"/>
            </a:xfrm>
            <a:prstGeom prst="ellipse">
              <a:avLst/>
            </a:prstGeom>
            <a:noFill/>
            <a:ln w="2857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038" name="Oval 118"/>
            <p:cNvSpPr>
              <a:spLocks noChangeArrowheads="1"/>
            </p:cNvSpPr>
            <p:nvPr/>
          </p:nvSpPr>
          <p:spPr bwMode="auto">
            <a:xfrm>
              <a:off x="2496" y="3600"/>
              <a:ext cx="288" cy="288"/>
            </a:xfrm>
            <a:prstGeom prst="ellipse">
              <a:avLst/>
            </a:prstGeom>
            <a:noFill/>
            <a:ln w="2857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039" name="Rectangle 119"/>
            <p:cNvSpPr>
              <a:spLocks noChangeArrowheads="1"/>
            </p:cNvSpPr>
            <p:nvPr/>
          </p:nvSpPr>
          <p:spPr bwMode="auto">
            <a:xfrm>
              <a:off x="2033" y="636"/>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a:t>
              </a:r>
            </a:p>
          </p:txBody>
        </p:sp>
        <p:sp>
          <p:nvSpPr>
            <p:cNvPr id="338040" name="Rectangle 120"/>
            <p:cNvSpPr>
              <a:spLocks noChangeArrowheads="1"/>
            </p:cNvSpPr>
            <p:nvPr/>
          </p:nvSpPr>
          <p:spPr bwMode="auto">
            <a:xfrm>
              <a:off x="2781" y="636"/>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a:t>
              </a:r>
            </a:p>
          </p:txBody>
        </p:sp>
        <p:sp>
          <p:nvSpPr>
            <p:cNvPr id="338041" name="Rectangle 121"/>
            <p:cNvSpPr>
              <a:spLocks noChangeArrowheads="1"/>
            </p:cNvSpPr>
            <p:nvPr/>
          </p:nvSpPr>
          <p:spPr bwMode="auto">
            <a:xfrm>
              <a:off x="3518" y="1288"/>
              <a:ext cx="37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a:t>
              </a:r>
            </a:p>
          </p:txBody>
        </p:sp>
        <p:sp>
          <p:nvSpPr>
            <p:cNvPr id="338042" name="Rectangle 122"/>
            <p:cNvSpPr>
              <a:spLocks noChangeArrowheads="1"/>
            </p:cNvSpPr>
            <p:nvPr/>
          </p:nvSpPr>
          <p:spPr bwMode="auto">
            <a:xfrm>
              <a:off x="3891" y="1288"/>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a:t>
              </a:r>
            </a:p>
          </p:txBody>
        </p:sp>
      </p:grpSp>
      <p:grpSp>
        <p:nvGrpSpPr>
          <p:cNvPr id="338043" name="Group 123"/>
          <p:cNvGrpSpPr>
            <a:grpSpLocks/>
          </p:cNvGrpSpPr>
          <p:nvPr/>
        </p:nvGrpSpPr>
        <p:grpSpPr bwMode="auto">
          <a:xfrm>
            <a:off x="1676400" y="1009650"/>
            <a:ext cx="6096000" cy="5238750"/>
            <a:chOff x="1056" y="636"/>
            <a:chExt cx="3840" cy="3300"/>
          </a:xfrm>
        </p:grpSpPr>
        <p:sp>
          <p:nvSpPr>
            <p:cNvPr id="338044" name="Oval 124"/>
            <p:cNvSpPr>
              <a:spLocks noChangeArrowheads="1"/>
            </p:cNvSpPr>
            <p:nvPr/>
          </p:nvSpPr>
          <p:spPr bwMode="auto">
            <a:xfrm>
              <a:off x="1968" y="3264"/>
              <a:ext cx="912" cy="672"/>
            </a:xfrm>
            <a:prstGeom prst="ellipse">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045" name="Oval 125"/>
            <p:cNvSpPr>
              <a:spLocks noChangeArrowheads="1"/>
            </p:cNvSpPr>
            <p:nvPr/>
          </p:nvSpPr>
          <p:spPr bwMode="auto">
            <a:xfrm>
              <a:off x="1056" y="2592"/>
              <a:ext cx="912" cy="672"/>
            </a:xfrm>
            <a:prstGeom prst="ellipse">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046" name="Rectangle 126"/>
            <p:cNvSpPr>
              <a:spLocks noChangeArrowheads="1"/>
            </p:cNvSpPr>
            <p:nvPr/>
          </p:nvSpPr>
          <p:spPr bwMode="auto">
            <a:xfrm>
              <a:off x="4265" y="1288"/>
              <a:ext cx="6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338047" name="Rectangle 127"/>
            <p:cNvSpPr>
              <a:spLocks noChangeArrowheads="1"/>
            </p:cNvSpPr>
            <p:nvPr/>
          </p:nvSpPr>
          <p:spPr bwMode="auto">
            <a:xfrm>
              <a:off x="4265" y="636"/>
              <a:ext cx="6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38034"/>
                                        </p:tgtEl>
                                        <p:attrNameLst>
                                          <p:attrName>style.visibility</p:attrName>
                                        </p:attrNameLst>
                                      </p:cBhvr>
                                      <p:to>
                                        <p:strVal val="visible"/>
                                      </p:to>
                                    </p:set>
                                    <p:animEffect transition="in" filter="checkerboard(across)">
                                      <p:cBhvr>
                                        <p:cTn id="7" dur="500"/>
                                        <p:tgtEl>
                                          <p:spTgt spid="338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38043"/>
                                        </p:tgtEl>
                                        <p:attrNameLst>
                                          <p:attrName>style.visibility</p:attrName>
                                        </p:attrNameLst>
                                      </p:cBhvr>
                                      <p:to>
                                        <p:strVal val="visible"/>
                                      </p:to>
                                    </p:set>
                                    <p:animEffect transition="in" filter="checkerboard(across)">
                                      <p:cBhvr>
                                        <p:cTn id="12" dur="500"/>
                                        <p:tgtEl>
                                          <p:spTgt spid="338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0994" name="Group 2"/>
          <p:cNvGraphicFramePr>
            <a:graphicFrameLocks noGrp="1"/>
          </p:cNvGraphicFramePr>
          <p:nvPr/>
        </p:nvGraphicFramePr>
        <p:xfrm>
          <a:off x="914400" y="3581400"/>
          <a:ext cx="3657600" cy="2633472"/>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r>
                        <a:rPr kumimoji="1" lang="en-US" altLang="ja-JP"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r>
                        <a:rPr kumimoji="1" lang="en-US" altLang="ja-JP" sz="1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41032" name="Line 40"/>
          <p:cNvSpPr>
            <a:spLocks noChangeShapeType="1"/>
          </p:cNvSpPr>
          <p:nvPr/>
        </p:nvSpPr>
        <p:spPr bwMode="auto">
          <a:xfrm flipH="1" flipV="1">
            <a:off x="914400" y="35814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341033" name="Group 41"/>
          <p:cNvGraphicFramePr>
            <a:graphicFrameLocks noGrp="1"/>
          </p:cNvGraphicFramePr>
          <p:nvPr/>
        </p:nvGraphicFramePr>
        <p:xfrm>
          <a:off x="762000" y="381000"/>
          <a:ext cx="7010400" cy="2700528"/>
        </p:xfrm>
        <a:graphic>
          <a:graphicData uri="http://schemas.openxmlformats.org/drawingml/2006/table">
            <a:tbl>
              <a:tblPr/>
              <a:tblGrid>
                <a:gridCol w="2465388">
                  <a:extLst>
                    <a:ext uri="{9D8B030D-6E8A-4147-A177-3AD203B41FA5}">
                      <a16:colId xmlns:a16="http://schemas.microsoft.com/office/drawing/2014/main" val="20000"/>
                    </a:ext>
                  </a:extLst>
                </a:gridCol>
                <a:gridCol w="593725">
                  <a:extLst>
                    <a:ext uri="{9D8B030D-6E8A-4147-A177-3AD203B41FA5}">
                      <a16:colId xmlns:a16="http://schemas.microsoft.com/office/drawing/2014/main" val="20001"/>
                    </a:ext>
                  </a:extLst>
                </a:gridCol>
                <a:gridCol w="593725">
                  <a:extLst>
                    <a:ext uri="{9D8B030D-6E8A-4147-A177-3AD203B41FA5}">
                      <a16:colId xmlns:a16="http://schemas.microsoft.com/office/drawing/2014/main" val="20002"/>
                    </a:ext>
                  </a:extLst>
                </a:gridCol>
                <a:gridCol w="593725">
                  <a:extLst>
                    <a:ext uri="{9D8B030D-6E8A-4147-A177-3AD203B41FA5}">
                      <a16:colId xmlns:a16="http://schemas.microsoft.com/office/drawing/2014/main" val="20003"/>
                    </a:ext>
                  </a:extLst>
                </a:gridCol>
                <a:gridCol w="576262">
                  <a:extLst>
                    <a:ext uri="{9D8B030D-6E8A-4147-A177-3AD203B41FA5}">
                      <a16:colId xmlns:a16="http://schemas.microsoft.com/office/drawing/2014/main" val="20004"/>
                    </a:ext>
                  </a:extLst>
                </a:gridCol>
                <a:gridCol w="592138">
                  <a:extLst>
                    <a:ext uri="{9D8B030D-6E8A-4147-A177-3AD203B41FA5}">
                      <a16:colId xmlns:a16="http://schemas.microsoft.com/office/drawing/2014/main" val="20005"/>
                    </a:ext>
                  </a:extLst>
                </a:gridCol>
                <a:gridCol w="593725">
                  <a:extLst>
                    <a:ext uri="{9D8B030D-6E8A-4147-A177-3AD203B41FA5}">
                      <a16:colId xmlns:a16="http://schemas.microsoft.com/office/drawing/2014/main" val="20006"/>
                    </a:ext>
                  </a:extLst>
                </a:gridCol>
                <a:gridCol w="1001712">
                  <a:extLst>
                    <a:ext uri="{9D8B030D-6E8A-4147-A177-3AD203B41FA5}">
                      <a16:colId xmlns:a16="http://schemas.microsoft.com/office/drawing/2014/main" val="20007"/>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0,1,4,5:</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1,5,9,13:</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10,11,14,15:</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41089" name="Text Box 97"/>
          <p:cNvSpPr txBox="1">
            <a:spLocks noChangeArrowheads="1"/>
          </p:cNvSpPr>
          <p:nvPr/>
        </p:nvSpPr>
        <p:spPr bwMode="auto">
          <a:xfrm>
            <a:off x="5410200" y="3505200"/>
            <a:ext cx="33210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必須主項が包含する</a:t>
            </a:r>
          </a:p>
          <a:p>
            <a:r>
              <a:rPr lang="ja-JP" altLang="en-US">
                <a:effectLst>
                  <a:outerShdw blurRad="38100" dist="38100" dir="2700000" algn="tl">
                    <a:srgbClr val="000000"/>
                  </a:outerShdw>
                </a:effectLst>
                <a:latin typeface="Times New Roman" panose="02020603050405020304" pitchFamily="18" charset="0"/>
              </a:rPr>
              <a:t>最小項の決定</a:t>
            </a:r>
          </a:p>
        </p:txBody>
      </p:sp>
      <p:sp>
        <p:nvSpPr>
          <p:cNvPr id="341090" name="Line 98"/>
          <p:cNvSpPr>
            <a:spLocks noChangeShapeType="1"/>
          </p:cNvSpPr>
          <p:nvPr/>
        </p:nvSpPr>
        <p:spPr bwMode="auto">
          <a:xfrm flipH="1" flipV="1">
            <a:off x="762000" y="381000"/>
            <a:ext cx="2438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1091" name="Oval 99"/>
          <p:cNvSpPr>
            <a:spLocks noChangeArrowheads="1"/>
          </p:cNvSpPr>
          <p:nvPr/>
        </p:nvSpPr>
        <p:spPr bwMode="auto">
          <a:xfrm>
            <a:off x="1676400" y="4114800"/>
            <a:ext cx="1447800" cy="10668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1092" name="Oval 100"/>
          <p:cNvSpPr>
            <a:spLocks noChangeArrowheads="1"/>
          </p:cNvSpPr>
          <p:nvPr/>
        </p:nvSpPr>
        <p:spPr bwMode="auto">
          <a:xfrm>
            <a:off x="3124200" y="5181600"/>
            <a:ext cx="1447800" cy="10668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1093" name="AutoShape 101"/>
          <p:cNvSpPr>
            <a:spLocks noChangeArrowheads="1"/>
          </p:cNvSpPr>
          <p:nvPr/>
        </p:nvSpPr>
        <p:spPr bwMode="auto">
          <a:xfrm>
            <a:off x="1600200" y="4724400"/>
            <a:ext cx="3048000" cy="381000"/>
          </a:xfrm>
          <a:prstGeom prst="roundRect">
            <a:avLst>
              <a:gd name="adj" fmla="val 16667"/>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1094" name="Text Box 102"/>
          <p:cNvSpPr txBox="1">
            <a:spLocks noChangeArrowheads="1"/>
          </p:cNvSpPr>
          <p:nvPr/>
        </p:nvSpPr>
        <p:spPr bwMode="auto">
          <a:xfrm>
            <a:off x="4953000" y="4660900"/>
            <a:ext cx="17954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600" i="1">
                <a:effectLst>
                  <a:outerShdw blurRad="38100" dist="38100" dir="2700000" algn="tl">
                    <a:srgbClr val="000000"/>
                  </a:outerShdw>
                </a:effectLst>
                <a:latin typeface="Times New Roman" panose="02020603050405020304" pitchFamily="18" charset="0"/>
              </a:rPr>
              <a:t>f</a:t>
            </a:r>
            <a:r>
              <a:rPr lang="en-US" altLang="ja-JP" sz="3600" i="1" baseline="-25000">
                <a:effectLst>
                  <a:outerShdw blurRad="38100" dist="38100" dir="2700000" algn="tl">
                    <a:srgbClr val="000000"/>
                  </a:outerShdw>
                </a:effectLst>
                <a:latin typeface="Times New Roman" panose="02020603050405020304" pitchFamily="18" charset="0"/>
              </a:rPr>
              <a:t>m</a:t>
            </a:r>
            <a:r>
              <a:rPr lang="en-US" altLang="ja-JP" sz="3600">
                <a:effectLst>
                  <a:outerShdw blurRad="38100" dist="38100" dir="2700000" algn="tl">
                    <a:srgbClr val="000000"/>
                  </a:outerShdw>
                </a:effectLst>
                <a:latin typeface="Times New Roman" panose="02020603050405020304" pitchFamily="18" charset="0"/>
              </a:rPr>
              <a:t> = </a:t>
            </a:r>
            <a:r>
              <a:rPr lang="en-US" altLang="ja-JP" sz="3600" i="1">
                <a:effectLst>
                  <a:outerShdw blurRad="38100" dist="38100" dir="2700000" algn="tl">
                    <a:srgbClr val="000000"/>
                  </a:outerShdw>
                </a:effectLst>
                <a:latin typeface="Times New Roman" panose="02020603050405020304" pitchFamily="18" charset="0"/>
              </a:rPr>
              <a:t>p</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r</a:t>
            </a:r>
          </a:p>
        </p:txBody>
      </p:sp>
      <p:grpSp>
        <p:nvGrpSpPr>
          <p:cNvPr id="341095" name="Group 103"/>
          <p:cNvGrpSpPr>
            <a:grpSpLocks/>
          </p:cNvGrpSpPr>
          <p:nvPr/>
        </p:nvGrpSpPr>
        <p:grpSpPr bwMode="auto">
          <a:xfrm>
            <a:off x="1646238" y="2562225"/>
            <a:ext cx="5124450" cy="3648075"/>
            <a:chOff x="1037" y="1614"/>
            <a:chExt cx="3228" cy="2298"/>
          </a:xfrm>
        </p:grpSpPr>
        <p:sp>
          <p:nvSpPr>
            <p:cNvPr id="341096" name="Rectangle 104"/>
            <p:cNvSpPr>
              <a:spLocks noChangeArrowheads="1"/>
            </p:cNvSpPr>
            <p:nvPr/>
          </p:nvSpPr>
          <p:spPr bwMode="auto">
            <a:xfrm>
              <a:off x="1497" y="2934"/>
              <a:ext cx="4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aseline="30000">
                  <a:solidFill>
                    <a:srgbClr val="FFFF00"/>
                  </a:solidFill>
                  <a:latin typeface="Times New Roman" panose="02020603050405020304" pitchFamily="18" charset="0"/>
                </a:rPr>
                <a:t>5</a:t>
              </a:r>
              <a:r>
                <a:rPr lang="en-US" altLang="ja-JP">
                  <a:solidFill>
                    <a:srgbClr val="FFFF00"/>
                  </a:solidFill>
                  <a:latin typeface="Times New Roman" panose="02020603050405020304" pitchFamily="18" charset="0"/>
                </a:rPr>
                <a:t> 1</a:t>
              </a:r>
            </a:p>
          </p:txBody>
        </p:sp>
        <p:sp>
          <p:nvSpPr>
            <p:cNvPr id="341097" name="Rectangle 105"/>
            <p:cNvSpPr>
              <a:spLocks noChangeArrowheads="1"/>
            </p:cNvSpPr>
            <p:nvPr/>
          </p:nvSpPr>
          <p:spPr bwMode="auto">
            <a:xfrm>
              <a:off x="1037" y="2934"/>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aseline="30000">
                  <a:solidFill>
                    <a:srgbClr val="FFFF00"/>
                  </a:solidFill>
                  <a:latin typeface="Times New Roman" panose="02020603050405020304" pitchFamily="18" charset="0"/>
                </a:rPr>
                <a:t>1</a:t>
              </a:r>
              <a:r>
                <a:rPr lang="en-US" altLang="ja-JP">
                  <a:solidFill>
                    <a:srgbClr val="FFFF00"/>
                  </a:solidFill>
                  <a:latin typeface="Times New Roman" panose="02020603050405020304" pitchFamily="18" charset="0"/>
                </a:rPr>
                <a:t> 1</a:t>
              </a:r>
            </a:p>
          </p:txBody>
        </p:sp>
        <p:sp>
          <p:nvSpPr>
            <p:cNvPr id="341098" name="Rectangle 106"/>
            <p:cNvSpPr>
              <a:spLocks noChangeArrowheads="1"/>
            </p:cNvSpPr>
            <p:nvPr/>
          </p:nvSpPr>
          <p:spPr bwMode="auto">
            <a:xfrm>
              <a:off x="1497" y="2608"/>
              <a:ext cx="4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aseline="30000">
                  <a:solidFill>
                    <a:srgbClr val="FFFF00"/>
                  </a:solidFill>
                  <a:latin typeface="Times New Roman" panose="02020603050405020304" pitchFamily="18" charset="0"/>
                </a:rPr>
                <a:t>4</a:t>
              </a:r>
              <a:r>
                <a:rPr lang="en-US" altLang="ja-JP">
                  <a:solidFill>
                    <a:srgbClr val="FFFF00"/>
                  </a:solidFill>
                  <a:latin typeface="Times New Roman" panose="02020603050405020304" pitchFamily="18" charset="0"/>
                </a:rPr>
                <a:t> 1</a:t>
              </a:r>
            </a:p>
          </p:txBody>
        </p:sp>
        <p:sp>
          <p:nvSpPr>
            <p:cNvPr id="341099" name="Rectangle 107"/>
            <p:cNvSpPr>
              <a:spLocks noChangeArrowheads="1"/>
            </p:cNvSpPr>
            <p:nvPr/>
          </p:nvSpPr>
          <p:spPr bwMode="auto">
            <a:xfrm>
              <a:off x="1037" y="2608"/>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aseline="30000">
                  <a:solidFill>
                    <a:srgbClr val="FFFF00"/>
                  </a:solidFill>
                  <a:latin typeface="Times New Roman" panose="02020603050405020304" pitchFamily="18" charset="0"/>
                </a:rPr>
                <a:t>0</a:t>
              </a:r>
              <a:r>
                <a:rPr lang="en-US" altLang="ja-JP">
                  <a:solidFill>
                    <a:srgbClr val="FFFF00"/>
                  </a:solidFill>
                  <a:latin typeface="Times New Roman" panose="02020603050405020304" pitchFamily="18" charset="0"/>
                </a:rPr>
                <a:t> 1</a:t>
              </a:r>
            </a:p>
          </p:txBody>
        </p:sp>
        <p:sp>
          <p:nvSpPr>
            <p:cNvPr id="341100" name="Rectangle 108"/>
            <p:cNvSpPr>
              <a:spLocks noChangeArrowheads="1"/>
            </p:cNvSpPr>
            <p:nvPr/>
          </p:nvSpPr>
          <p:spPr bwMode="auto">
            <a:xfrm>
              <a:off x="2407" y="1614"/>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341101" name="Rectangle 109"/>
            <p:cNvSpPr>
              <a:spLocks noChangeArrowheads="1"/>
            </p:cNvSpPr>
            <p:nvPr/>
          </p:nvSpPr>
          <p:spPr bwMode="auto">
            <a:xfrm>
              <a:off x="3891" y="1614"/>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341102" name="Rectangle 110"/>
            <p:cNvSpPr>
              <a:spLocks noChangeArrowheads="1"/>
            </p:cNvSpPr>
            <p:nvPr/>
          </p:nvSpPr>
          <p:spPr bwMode="auto">
            <a:xfrm>
              <a:off x="3518" y="1614"/>
              <a:ext cx="37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341103" name="Rectangle 111"/>
            <p:cNvSpPr>
              <a:spLocks noChangeArrowheads="1"/>
            </p:cNvSpPr>
            <p:nvPr/>
          </p:nvSpPr>
          <p:spPr bwMode="auto">
            <a:xfrm>
              <a:off x="3155" y="1614"/>
              <a:ext cx="3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341104" name="Rectangle 112"/>
            <p:cNvSpPr>
              <a:spLocks noChangeArrowheads="1"/>
            </p:cNvSpPr>
            <p:nvPr/>
          </p:nvSpPr>
          <p:spPr bwMode="auto">
            <a:xfrm>
              <a:off x="2781" y="1614"/>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341105" name="Rectangle 113"/>
            <p:cNvSpPr>
              <a:spLocks noChangeArrowheads="1"/>
            </p:cNvSpPr>
            <p:nvPr/>
          </p:nvSpPr>
          <p:spPr bwMode="auto">
            <a:xfrm>
              <a:off x="2033" y="1614"/>
              <a:ext cx="37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a:latin typeface="Times New Roman" panose="02020603050405020304" pitchFamily="18" charset="0"/>
                </a:rPr>
                <a:t> </a:t>
              </a:r>
            </a:p>
          </p:txBody>
        </p:sp>
        <p:sp>
          <p:nvSpPr>
            <p:cNvPr id="341106" name="Rectangle 114"/>
            <p:cNvSpPr>
              <a:spLocks noChangeArrowheads="1"/>
            </p:cNvSpPr>
            <p:nvPr/>
          </p:nvSpPr>
          <p:spPr bwMode="auto">
            <a:xfrm>
              <a:off x="2419" y="3586"/>
              <a:ext cx="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aseline="30000">
                  <a:solidFill>
                    <a:srgbClr val="FFFF00"/>
                  </a:solidFill>
                  <a:latin typeface="Times New Roman" panose="02020603050405020304" pitchFamily="18" charset="0"/>
                </a:rPr>
                <a:t>10</a:t>
              </a:r>
              <a:r>
                <a:rPr lang="en-US" altLang="ja-JP" sz="1000">
                  <a:solidFill>
                    <a:srgbClr val="FFFF00"/>
                  </a:solidFill>
                  <a:latin typeface="Times New Roman" panose="02020603050405020304" pitchFamily="18" charset="0"/>
                </a:rPr>
                <a:t> </a:t>
              </a:r>
              <a:r>
                <a:rPr lang="en-US" altLang="ja-JP">
                  <a:solidFill>
                    <a:srgbClr val="FFFF00"/>
                  </a:solidFill>
                  <a:latin typeface="Times New Roman" panose="02020603050405020304" pitchFamily="18" charset="0"/>
                </a:rPr>
                <a:t>1</a:t>
              </a:r>
            </a:p>
          </p:txBody>
        </p:sp>
        <p:sp>
          <p:nvSpPr>
            <p:cNvPr id="341107" name="Rectangle 115"/>
            <p:cNvSpPr>
              <a:spLocks noChangeArrowheads="1"/>
            </p:cNvSpPr>
            <p:nvPr/>
          </p:nvSpPr>
          <p:spPr bwMode="auto">
            <a:xfrm>
              <a:off x="1959" y="3586"/>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aseline="30000">
                  <a:solidFill>
                    <a:srgbClr val="FFFF00"/>
                  </a:solidFill>
                  <a:latin typeface="Times New Roman" panose="02020603050405020304" pitchFamily="18" charset="0"/>
                </a:rPr>
                <a:t>14</a:t>
              </a:r>
              <a:r>
                <a:rPr lang="en-US" altLang="ja-JP" sz="1800">
                  <a:solidFill>
                    <a:srgbClr val="FFFF00"/>
                  </a:solidFill>
                  <a:latin typeface="Times New Roman" panose="02020603050405020304" pitchFamily="18" charset="0"/>
                </a:rPr>
                <a:t> </a:t>
              </a:r>
              <a:r>
                <a:rPr lang="en-US" altLang="ja-JP">
                  <a:solidFill>
                    <a:srgbClr val="FFFF00"/>
                  </a:solidFill>
                  <a:latin typeface="Times New Roman" panose="02020603050405020304" pitchFamily="18" charset="0"/>
                </a:rPr>
                <a:t>1</a:t>
              </a:r>
            </a:p>
          </p:txBody>
        </p:sp>
      </p:grpSp>
      <p:graphicFrame>
        <p:nvGraphicFramePr>
          <p:cNvPr id="341112" name="Object 120"/>
          <p:cNvGraphicFramePr>
            <a:graphicFrameLocks noChangeAspect="1"/>
          </p:cNvGraphicFramePr>
          <p:nvPr/>
        </p:nvGraphicFramePr>
        <p:xfrm>
          <a:off x="5638800" y="5334000"/>
          <a:ext cx="2212975" cy="649288"/>
        </p:xfrm>
        <a:graphic>
          <a:graphicData uri="http://schemas.openxmlformats.org/presentationml/2006/ole">
            <mc:AlternateContent xmlns:mc="http://schemas.openxmlformats.org/markup-compatibility/2006">
              <mc:Choice xmlns:v="urn:schemas-microsoft-com:vml" Requires="v">
                <p:oleObj spid="_x0000_s12291" name="数式" r:id="rId4" imgW="964440" imgH="279720" progId="Equation.3">
                  <p:embed/>
                </p:oleObj>
              </mc:Choice>
              <mc:Fallback>
                <p:oleObj name="数式" r:id="rId4" imgW="964440" imgH="279720" progId="Equation.3">
                  <p:embed/>
                  <p:pic>
                    <p:nvPicPr>
                      <p:cNvPr id="0" name="Picture 1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5334000"/>
                        <a:ext cx="2212975" cy="649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41095"/>
                                        </p:tgtEl>
                                        <p:attrNameLst>
                                          <p:attrName>style.visibility</p:attrName>
                                        </p:attrNameLst>
                                      </p:cBhvr>
                                      <p:to>
                                        <p:strVal val="visible"/>
                                      </p:to>
                                    </p:set>
                                    <p:animEffect transition="in" filter="checkerboard(across)">
                                      <p:cBhvr>
                                        <p:cTn id="7" dur="500"/>
                                        <p:tgtEl>
                                          <p:spTgt spid="3410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41094"/>
                                        </p:tgtEl>
                                        <p:attrNameLst>
                                          <p:attrName>style.visibility</p:attrName>
                                        </p:attrNameLst>
                                      </p:cBhvr>
                                      <p:to>
                                        <p:strVal val="visible"/>
                                      </p:to>
                                    </p:set>
                                    <p:anim calcmode="lin" valueType="num">
                                      <p:cBhvr additive="base">
                                        <p:cTn id="12" dur="500" fill="hold"/>
                                        <p:tgtEl>
                                          <p:spTgt spid="341094"/>
                                        </p:tgtEl>
                                        <p:attrNameLst>
                                          <p:attrName>ppt_x</p:attrName>
                                        </p:attrNameLst>
                                      </p:cBhvr>
                                      <p:tavLst>
                                        <p:tav tm="0">
                                          <p:val>
                                            <p:strVal val="#ppt_x"/>
                                          </p:val>
                                        </p:tav>
                                        <p:tav tm="100000">
                                          <p:val>
                                            <p:strVal val="#ppt_x"/>
                                          </p:val>
                                        </p:tav>
                                      </p:tavLst>
                                    </p:anim>
                                    <p:anim calcmode="lin" valueType="num">
                                      <p:cBhvr additive="base">
                                        <p:cTn id="13" dur="500" fill="hold"/>
                                        <p:tgtEl>
                                          <p:spTgt spid="34109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41112"/>
                                        </p:tgtEl>
                                        <p:attrNameLst>
                                          <p:attrName>style.visibility</p:attrName>
                                        </p:attrNameLst>
                                      </p:cBhvr>
                                      <p:to>
                                        <p:strVal val="visible"/>
                                      </p:to>
                                    </p:set>
                                    <p:anim calcmode="lin" valueType="num">
                                      <p:cBhvr additive="base">
                                        <p:cTn id="18" dur="500" fill="hold"/>
                                        <p:tgtEl>
                                          <p:spTgt spid="341112"/>
                                        </p:tgtEl>
                                        <p:attrNameLst>
                                          <p:attrName>ppt_x</p:attrName>
                                        </p:attrNameLst>
                                      </p:cBhvr>
                                      <p:tavLst>
                                        <p:tav tm="0">
                                          <p:val>
                                            <p:strVal val="#ppt_x"/>
                                          </p:val>
                                        </p:tav>
                                        <p:tav tm="100000">
                                          <p:val>
                                            <p:strVal val="#ppt_x"/>
                                          </p:val>
                                        </p:tav>
                                      </p:tavLst>
                                    </p:anim>
                                    <p:anim calcmode="lin" valueType="num">
                                      <p:cBhvr additive="base">
                                        <p:cTn id="19" dur="500" fill="hold"/>
                                        <p:tgtEl>
                                          <p:spTgt spid="3411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94"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ja-JP" altLang="en-US" sz="4000">
                <a:latin typeface="Times New Roman" panose="02020603050405020304" pitchFamily="18" charset="0"/>
              </a:rPr>
              <a:t>問題</a:t>
            </a:r>
            <a:r>
              <a:rPr lang="en-US" altLang="ja-JP" sz="4000">
                <a:latin typeface="Times New Roman" panose="02020603050405020304" pitchFamily="18" charset="0"/>
              </a:rPr>
              <a:t>: </a:t>
            </a:r>
            <a:r>
              <a:rPr lang="ja-JP" altLang="en-US" sz="4000">
                <a:latin typeface="Times New Roman" panose="02020603050405020304" pitchFamily="18" charset="0"/>
              </a:rPr>
              <a:t>ドントケアを含む最小化</a:t>
            </a:r>
          </a:p>
        </p:txBody>
      </p:sp>
      <p:sp>
        <p:nvSpPr>
          <p:cNvPr id="296963" name="Rectangle 3"/>
          <p:cNvSpPr>
            <a:spLocks noGrp="1" noChangeArrowheads="1"/>
          </p:cNvSpPr>
          <p:nvPr>
            <p:ph type="body" idx="1"/>
          </p:nvPr>
        </p:nvSpPr>
        <p:spPr>
          <a:xfrm>
            <a:off x="1066800" y="1447800"/>
            <a:ext cx="7543800" cy="762000"/>
          </a:xfrm>
        </p:spPr>
        <p:txBody>
          <a:bodyPr/>
          <a:lstStyle/>
          <a:p>
            <a:r>
              <a:rPr lang="ja-JP" altLang="en-US">
                <a:latin typeface="Times New Roman" panose="02020603050405020304" pitchFamily="18" charset="0"/>
              </a:rPr>
              <a:t>次の真理値表の最小積和形を求めよ</a:t>
            </a:r>
          </a:p>
        </p:txBody>
      </p:sp>
      <p:graphicFrame>
        <p:nvGraphicFramePr>
          <p:cNvPr id="297030" name="Group 70"/>
          <p:cNvGraphicFramePr>
            <a:graphicFrameLocks noGrp="1"/>
          </p:cNvGraphicFramePr>
          <p:nvPr/>
        </p:nvGraphicFramePr>
        <p:xfrm>
          <a:off x="1295400" y="2057400"/>
          <a:ext cx="3276600" cy="4663440"/>
        </p:xfrm>
        <a:graphic>
          <a:graphicData uri="http://schemas.openxmlformats.org/drawingml/2006/table">
            <a:tbl>
              <a:tblPr/>
              <a:tblGrid>
                <a:gridCol w="2241550">
                  <a:extLst>
                    <a:ext uri="{9D8B030D-6E8A-4147-A177-3AD203B41FA5}">
                      <a16:colId xmlns:a16="http://schemas.microsoft.com/office/drawing/2014/main" val="20000"/>
                    </a:ext>
                  </a:extLst>
                </a:gridCol>
                <a:gridCol w="1035050">
                  <a:extLst>
                    <a:ext uri="{9D8B030D-6E8A-4147-A177-3AD203B41FA5}">
                      <a16:colId xmlns:a16="http://schemas.microsoft.com/office/drawing/2014/main" val="20001"/>
                    </a:ext>
                  </a:extLst>
                </a:gridCol>
              </a:tblGrid>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3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97029" name="Group 69"/>
          <p:cNvGraphicFramePr>
            <a:graphicFrameLocks noGrp="1"/>
          </p:cNvGraphicFramePr>
          <p:nvPr/>
        </p:nvGraphicFramePr>
        <p:xfrm>
          <a:off x="4724400" y="2057400"/>
          <a:ext cx="3276600" cy="4663440"/>
        </p:xfrm>
        <a:graphic>
          <a:graphicData uri="http://schemas.openxmlformats.org/drawingml/2006/table">
            <a:tbl>
              <a:tblPr/>
              <a:tblGrid>
                <a:gridCol w="2241550">
                  <a:extLst>
                    <a:ext uri="{9D8B030D-6E8A-4147-A177-3AD203B41FA5}">
                      <a16:colId xmlns:a16="http://schemas.microsoft.com/office/drawing/2014/main" val="20000"/>
                    </a:ext>
                  </a:extLst>
                </a:gridCol>
                <a:gridCol w="1035050">
                  <a:extLst>
                    <a:ext uri="{9D8B030D-6E8A-4147-A177-3AD203B41FA5}">
                      <a16:colId xmlns:a16="http://schemas.microsoft.com/office/drawing/2014/main" val="20001"/>
                    </a:ext>
                  </a:extLst>
                </a:gridCol>
              </a:tblGrid>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 X  Y  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3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36235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746" name="Group 2"/>
          <p:cNvGraphicFramePr>
            <a:graphicFrameLocks noGrp="1"/>
          </p:cNvGraphicFramePr>
          <p:nvPr/>
        </p:nvGraphicFramePr>
        <p:xfrm>
          <a:off x="152400" y="457200"/>
          <a:ext cx="8839200" cy="49377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5925">
                  <a:extLst>
                    <a:ext uri="{9D8B030D-6E8A-4147-A177-3AD203B41FA5}">
                      <a16:colId xmlns:a16="http://schemas.microsoft.com/office/drawing/2014/main" val="20003"/>
                    </a:ext>
                  </a:extLst>
                </a:gridCol>
                <a:gridCol w="417512">
                  <a:extLst>
                    <a:ext uri="{9D8B030D-6E8A-4147-A177-3AD203B41FA5}">
                      <a16:colId xmlns:a16="http://schemas.microsoft.com/office/drawing/2014/main" val="20004"/>
                    </a:ext>
                  </a:extLst>
                </a:gridCol>
                <a:gridCol w="415925">
                  <a:extLst>
                    <a:ext uri="{9D8B030D-6E8A-4147-A177-3AD203B41FA5}">
                      <a16:colId xmlns:a16="http://schemas.microsoft.com/office/drawing/2014/main" val="20005"/>
                    </a:ext>
                  </a:extLst>
                </a:gridCol>
                <a:gridCol w="415925">
                  <a:extLst>
                    <a:ext uri="{9D8B030D-6E8A-4147-A177-3AD203B41FA5}">
                      <a16:colId xmlns:a16="http://schemas.microsoft.com/office/drawing/2014/main" val="20006"/>
                    </a:ext>
                  </a:extLst>
                </a:gridCol>
                <a:gridCol w="415925">
                  <a:extLst>
                    <a:ext uri="{9D8B030D-6E8A-4147-A177-3AD203B41FA5}">
                      <a16:colId xmlns:a16="http://schemas.microsoft.com/office/drawing/2014/main" val="20007"/>
                    </a:ext>
                  </a:extLst>
                </a:gridCol>
                <a:gridCol w="417513">
                  <a:extLst>
                    <a:ext uri="{9D8B030D-6E8A-4147-A177-3AD203B41FA5}">
                      <a16:colId xmlns:a16="http://schemas.microsoft.com/office/drawing/2014/main" val="20008"/>
                    </a:ext>
                  </a:extLst>
                </a:gridCol>
                <a:gridCol w="417512">
                  <a:extLst>
                    <a:ext uri="{9D8B030D-6E8A-4147-A177-3AD203B41FA5}">
                      <a16:colId xmlns:a16="http://schemas.microsoft.com/office/drawing/2014/main" val="20009"/>
                    </a:ext>
                  </a:extLst>
                </a:gridCol>
                <a:gridCol w="414338">
                  <a:extLst>
                    <a:ext uri="{9D8B030D-6E8A-4147-A177-3AD203B41FA5}">
                      <a16:colId xmlns:a16="http://schemas.microsoft.com/office/drawing/2014/main" val="20010"/>
                    </a:ext>
                  </a:extLst>
                </a:gridCol>
                <a:gridCol w="419100">
                  <a:extLst>
                    <a:ext uri="{9D8B030D-6E8A-4147-A177-3AD203B41FA5}">
                      <a16:colId xmlns:a16="http://schemas.microsoft.com/office/drawing/2014/main" val="20011"/>
                    </a:ext>
                  </a:extLst>
                </a:gridCol>
                <a:gridCol w="414337">
                  <a:extLst>
                    <a:ext uri="{9D8B030D-6E8A-4147-A177-3AD203B41FA5}">
                      <a16:colId xmlns:a16="http://schemas.microsoft.com/office/drawing/2014/main" val="20012"/>
                    </a:ext>
                  </a:extLst>
                </a:gridCol>
                <a:gridCol w="417513">
                  <a:extLst>
                    <a:ext uri="{9D8B030D-6E8A-4147-A177-3AD203B41FA5}">
                      <a16:colId xmlns:a16="http://schemas.microsoft.com/office/drawing/2014/main" val="20013"/>
                    </a:ext>
                  </a:extLst>
                </a:gridCol>
                <a:gridCol w="415925">
                  <a:extLst>
                    <a:ext uri="{9D8B030D-6E8A-4147-A177-3AD203B41FA5}">
                      <a16:colId xmlns:a16="http://schemas.microsoft.com/office/drawing/2014/main" val="20014"/>
                    </a:ext>
                  </a:extLst>
                </a:gridCol>
                <a:gridCol w="419100">
                  <a:extLst>
                    <a:ext uri="{9D8B030D-6E8A-4147-A177-3AD203B41FA5}">
                      <a16:colId xmlns:a16="http://schemas.microsoft.com/office/drawing/2014/main" val="20015"/>
                    </a:ext>
                  </a:extLst>
                </a:gridCol>
                <a:gridCol w="442912">
                  <a:extLst>
                    <a:ext uri="{9D8B030D-6E8A-4147-A177-3AD203B41FA5}">
                      <a16:colId xmlns:a16="http://schemas.microsoft.com/office/drawing/2014/main" val="20016"/>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0,2,8,10: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0,4,16,20: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2,10,18,26: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87946" name="Line 202"/>
          <p:cNvSpPr>
            <a:spLocks noChangeShapeType="1"/>
          </p:cNvSpPr>
          <p:nvPr/>
        </p:nvSpPr>
        <p:spPr bwMode="auto">
          <a:xfrm flipH="1" flipV="1">
            <a:off x="1524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947" name="Text Box 203"/>
          <p:cNvSpPr txBox="1">
            <a:spLocks noChangeArrowheads="1"/>
          </p:cNvSpPr>
          <p:nvPr/>
        </p:nvSpPr>
        <p:spPr bwMode="auto">
          <a:xfrm>
            <a:off x="136525" y="5430838"/>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effectLst>
                  <a:outerShdw blurRad="38100" dist="38100" dir="2700000" algn="tl">
                    <a:srgbClr val="000000"/>
                  </a:outerShdw>
                </a:effectLst>
                <a:latin typeface="Times New Roman" panose="02020603050405020304" pitchFamily="18" charset="0"/>
              </a:rPr>
              <a:t>主項最小項対応表作成</a:t>
            </a:r>
          </a:p>
        </p:txBody>
      </p:sp>
      <p:grpSp>
        <p:nvGrpSpPr>
          <p:cNvPr id="287978" name="Group 234"/>
          <p:cNvGrpSpPr>
            <a:grpSpLocks/>
          </p:cNvGrpSpPr>
          <p:nvPr/>
        </p:nvGrpSpPr>
        <p:grpSpPr bwMode="auto">
          <a:xfrm>
            <a:off x="2300288" y="1277938"/>
            <a:ext cx="6248400" cy="3644900"/>
            <a:chOff x="1449" y="805"/>
            <a:chExt cx="3936" cy="2296"/>
          </a:xfrm>
        </p:grpSpPr>
        <p:sp>
          <p:nvSpPr>
            <p:cNvPr id="287948" name="Rectangle 204"/>
            <p:cNvSpPr>
              <a:spLocks noChangeArrowheads="1"/>
            </p:cNvSpPr>
            <p:nvPr/>
          </p:nvSpPr>
          <p:spPr bwMode="auto">
            <a:xfrm>
              <a:off x="4859" y="805"/>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49" name="Rectangle 205"/>
            <p:cNvSpPr>
              <a:spLocks noChangeArrowheads="1"/>
            </p:cNvSpPr>
            <p:nvPr/>
          </p:nvSpPr>
          <p:spPr bwMode="auto">
            <a:xfrm>
              <a:off x="5121" y="805"/>
              <a:ext cx="26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0" name="Rectangle 206"/>
            <p:cNvSpPr>
              <a:spLocks noChangeArrowheads="1"/>
            </p:cNvSpPr>
            <p:nvPr/>
          </p:nvSpPr>
          <p:spPr bwMode="auto">
            <a:xfrm>
              <a:off x="1449" y="1092"/>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1" name="Rectangle 207"/>
            <p:cNvSpPr>
              <a:spLocks noChangeArrowheads="1"/>
            </p:cNvSpPr>
            <p:nvPr/>
          </p:nvSpPr>
          <p:spPr bwMode="auto">
            <a:xfrm>
              <a:off x="1710" y="1092"/>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2" name="Rectangle 208"/>
            <p:cNvSpPr>
              <a:spLocks noChangeArrowheads="1"/>
            </p:cNvSpPr>
            <p:nvPr/>
          </p:nvSpPr>
          <p:spPr bwMode="auto">
            <a:xfrm>
              <a:off x="2498" y="1092"/>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3" name="Rectangle 209"/>
            <p:cNvSpPr>
              <a:spLocks noChangeArrowheads="1"/>
            </p:cNvSpPr>
            <p:nvPr/>
          </p:nvSpPr>
          <p:spPr bwMode="auto">
            <a:xfrm>
              <a:off x="3022" y="1092"/>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4" name="Rectangle 210"/>
            <p:cNvSpPr>
              <a:spLocks noChangeArrowheads="1"/>
            </p:cNvSpPr>
            <p:nvPr/>
          </p:nvSpPr>
          <p:spPr bwMode="auto">
            <a:xfrm>
              <a:off x="1449" y="1379"/>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5" name="Rectangle 211"/>
            <p:cNvSpPr>
              <a:spLocks noChangeArrowheads="1"/>
            </p:cNvSpPr>
            <p:nvPr/>
          </p:nvSpPr>
          <p:spPr bwMode="auto">
            <a:xfrm>
              <a:off x="1710" y="1379"/>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6" name="Rectangle 212"/>
            <p:cNvSpPr>
              <a:spLocks noChangeArrowheads="1"/>
            </p:cNvSpPr>
            <p:nvPr/>
          </p:nvSpPr>
          <p:spPr bwMode="auto">
            <a:xfrm>
              <a:off x="3547" y="1379"/>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7" name="Rectangle 213"/>
            <p:cNvSpPr>
              <a:spLocks noChangeArrowheads="1"/>
            </p:cNvSpPr>
            <p:nvPr/>
          </p:nvSpPr>
          <p:spPr bwMode="auto">
            <a:xfrm>
              <a:off x="4071" y="1379"/>
              <a:ext cx="26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8" name="Rectangle 214"/>
            <p:cNvSpPr>
              <a:spLocks noChangeArrowheads="1"/>
            </p:cNvSpPr>
            <p:nvPr/>
          </p:nvSpPr>
          <p:spPr bwMode="auto">
            <a:xfrm>
              <a:off x="1449" y="1666"/>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59" name="Rectangle 215"/>
            <p:cNvSpPr>
              <a:spLocks noChangeArrowheads="1"/>
            </p:cNvSpPr>
            <p:nvPr/>
          </p:nvSpPr>
          <p:spPr bwMode="auto">
            <a:xfrm>
              <a:off x="1973" y="1666"/>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0" name="Rectangle 216"/>
            <p:cNvSpPr>
              <a:spLocks noChangeArrowheads="1"/>
            </p:cNvSpPr>
            <p:nvPr/>
          </p:nvSpPr>
          <p:spPr bwMode="auto">
            <a:xfrm>
              <a:off x="3547" y="1666"/>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1" name="Rectangle 217"/>
            <p:cNvSpPr>
              <a:spLocks noChangeArrowheads="1"/>
            </p:cNvSpPr>
            <p:nvPr/>
          </p:nvSpPr>
          <p:spPr bwMode="auto">
            <a:xfrm>
              <a:off x="4335" y="1666"/>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2" name="Rectangle 218"/>
            <p:cNvSpPr>
              <a:spLocks noChangeArrowheads="1"/>
            </p:cNvSpPr>
            <p:nvPr/>
          </p:nvSpPr>
          <p:spPr bwMode="auto">
            <a:xfrm>
              <a:off x="1710" y="1953"/>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3" name="Rectangle 219"/>
            <p:cNvSpPr>
              <a:spLocks noChangeArrowheads="1"/>
            </p:cNvSpPr>
            <p:nvPr/>
          </p:nvSpPr>
          <p:spPr bwMode="auto">
            <a:xfrm>
              <a:off x="3022" y="1953"/>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4" name="Rectangle 220"/>
            <p:cNvSpPr>
              <a:spLocks noChangeArrowheads="1"/>
            </p:cNvSpPr>
            <p:nvPr/>
          </p:nvSpPr>
          <p:spPr bwMode="auto">
            <a:xfrm>
              <a:off x="4071" y="1953"/>
              <a:ext cx="26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5" name="Rectangle 221"/>
            <p:cNvSpPr>
              <a:spLocks noChangeArrowheads="1"/>
            </p:cNvSpPr>
            <p:nvPr/>
          </p:nvSpPr>
          <p:spPr bwMode="auto">
            <a:xfrm>
              <a:off x="4859" y="1953"/>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6" name="Rectangle 222"/>
            <p:cNvSpPr>
              <a:spLocks noChangeArrowheads="1"/>
            </p:cNvSpPr>
            <p:nvPr/>
          </p:nvSpPr>
          <p:spPr bwMode="auto">
            <a:xfrm>
              <a:off x="1973" y="2240"/>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7" name="Rectangle 223"/>
            <p:cNvSpPr>
              <a:spLocks noChangeArrowheads="1"/>
            </p:cNvSpPr>
            <p:nvPr/>
          </p:nvSpPr>
          <p:spPr bwMode="auto">
            <a:xfrm>
              <a:off x="2235" y="2240"/>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8" name="Rectangle 224"/>
            <p:cNvSpPr>
              <a:spLocks noChangeArrowheads="1"/>
            </p:cNvSpPr>
            <p:nvPr/>
          </p:nvSpPr>
          <p:spPr bwMode="auto">
            <a:xfrm>
              <a:off x="4335" y="2240"/>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69" name="Rectangle 225"/>
            <p:cNvSpPr>
              <a:spLocks noChangeArrowheads="1"/>
            </p:cNvSpPr>
            <p:nvPr/>
          </p:nvSpPr>
          <p:spPr bwMode="auto">
            <a:xfrm>
              <a:off x="4596" y="2240"/>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70" name="Rectangle 226"/>
            <p:cNvSpPr>
              <a:spLocks noChangeArrowheads="1"/>
            </p:cNvSpPr>
            <p:nvPr/>
          </p:nvSpPr>
          <p:spPr bwMode="auto">
            <a:xfrm>
              <a:off x="2498" y="2527"/>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71" name="Rectangle 227"/>
            <p:cNvSpPr>
              <a:spLocks noChangeArrowheads="1"/>
            </p:cNvSpPr>
            <p:nvPr/>
          </p:nvSpPr>
          <p:spPr bwMode="auto">
            <a:xfrm>
              <a:off x="2760" y="2527"/>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72" name="Rectangle 228"/>
            <p:cNvSpPr>
              <a:spLocks noChangeArrowheads="1"/>
            </p:cNvSpPr>
            <p:nvPr/>
          </p:nvSpPr>
          <p:spPr bwMode="auto">
            <a:xfrm>
              <a:off x="3022" y="2527"/>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73" name="Rectangle 229"/>
            <p:cNvSpPr>
              <a:spLocks noChangeArrowheads="1"/>
            </p:cNvSpPr>
            <p:nvPr/>
          </p:nvSpPr>
          <p:spPr bwMode="auto">
            <a:xfrm>
              <a:off x="3284" y="2527"/>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74" name="Rectangle 230"/>
            <p:cNvSpPr>
              <a:spLocks noChangeArrowheads="1"/>
            </p:cNvSpPr>
            <p:nvPr/>
          </p:nvSpPr>
          <p:spPr bwMode="auto">
            <a:xfrm>
              <a:off x="3547" y="2814"/>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75" name="Rectangle 231"/>
            <p:cNvSpPr>
              <a:spLocks noChangeArrowheads="1"/>
            </p:cNvSpPr>
            <p:nvPr/>
          </p:nvSpPr>
          <p:spPr bwMode="auto">
            <a:xfrm>
              <a:off x="3810" y="2814"/>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76" name="Rectangle 232"/>
            <p:cNvSpPr>
              <a:spLocks noChangeArrowheads="1"/>
            </p:cNvSpPr>
            <p:nvPr/>
          </p:nvSpPr>
          <p:spPr bwMode="auto">
            <a:xfrm>
              <a:off x="4335" y="2814"/>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sp>
          <p:nvSpPr>
            <p:cNvPr id="287977" name="Rectangle 233"/>
            <p:cNvSpPr>
              <a:spLocks noChangeArrowheads="1"/>
            </p:cNvSpPr>
            <p:nvPr/>
          </p:nvSpPr>
          <p:spPr bwMode="auto">
            <a:xfrm>
              <a:off x="4596" y="2814"/>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a:latin typeface="Times New Roman" panose="02020603050405020304"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7978"/>
                                        </p:tgtEl>
                                        <p:attrNameLst>
                                          <p:attrName>style.visibility</p:attrName>
                                        </p:attrNameLst>
                                      </p:cBhvr>
                                      <p:to>
                                        <p:strVal val="visible"/>
                                      </p:to>
                                    </p:set>
                                    <p:animEffect transition="in" filter="checkerboard(across)">
                                      <p:cBhvr>
                                        <p:cTn id="7" dur="500"/>
                                        <p:tgtEl>
                                          <p:spTgt spid="287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8770" name="Group 2"/>
          <p:cNvGraphicFramePr>
            <a:graphicFrameLocks noGrp="1"/>
          </p:cNvGraphicFramePr>
          <p:nvPr/>
        </p:nvGraphicFramePr>
        <p:xfrm>
          <a:off x="152400" y="457200"/>
          <a:ext cx="8839200" cy="49377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5925">
                  <a:extLst>
                    <a:ext uri="{9D8B030D-6E8A-4147-A177-3AD203B41FA5}">
                      <a16:colId xmlns:a16="http://schemas.microsoft.com/office/drawing/2014/main" val="20003"/>
                    </a:ext>
                  </a:extLst>
                </a:gridCol>
                <a:gridCol w="417512">
                  <a:extLst>
                    <a:ext uri="{9D8B030D-6E8A-4147-A177-3AD203B41FA5}">
                      <a16:colId xmlns:a16="http://schemas.microsoft.com/office/drawing/2014/main" val="20004"/>
                    </a:ext>
                  </a:extLst>
                </a:gridCol>
                <a:gridCol w="415925">
                  <a:extLst>
                    <a:ext uri="{9D8B030D-6E8A-4147-A177-3AD203B41FA5}">
                      <a16:colId xmlns:a16="http://schemas.microsoft.com/office/drawing/2014/main" val="20005"/>
                    </a:ext>
                  </a:extLst>
                </a:gridCol>
                <a:gridCol w="415925">
                  <a:extLst>
                    <a:ext uri="{9D8B030D-6E8A-4147-A177-3AD203B41FA5}">
                      <a16:colId xmlns:a16="http://schemas.microsoft.com/office/drawing/2014/main" val="20006"/>
                    </a:ext>
                  </a:extLst>
                </a:gridCol>
                <a:gridCol w="415925">
                  <a:extLst>
                    <a:ext uri="{9D8B030D-6E8A-4147-A177-3AD203B41FA5}">
                      <a16:colId xmlns:a16="http://schemas.microsoft.com/office/drawing/2014/main" val="20007"/>
                    </a:ext>
                  </a:extLst>
                </a:gridCol>
                <a:gridCol w="417513">
                  <a:extLst>
                    <a:ext uri="{9D8B030D-6E8A-4147-A177-3AD203B41FA5}">
                      <a16:colId xmlns:a16="http://schemas.microsoft.com/office/drawing/2014/main" val="20008"/>
                    </a:ext>
                  </a:extLst>
                </a:gridCol>
                <a:gridCol w="417512">
                  <a:extLst>
                    <a:ext uri="{9D8B030D-6E8A-4147-A177-3AD203B41FA5}">
                      <a16:colId xmlns:a16="http://schemas.microsoft.com/office/drawing/2014/main" val="20009"/>
                    </a:ext>
                  </a:extLst>
                </a:gridCol>
                <a:gridCol w="414338">
                  <a:extLst>
                    <a:ext uri="{9D8B030D-6E8A-4147-A177-3AD203B41FA5}">
                      <a16:colId xmlns:a16="http://schemas.microsoft.com/office/drawing/2014/main" val="20010"/>
                    </a:ext>
                  </a:extLst>
                </a:gridCol>
                <a:gridCol w="419100">
                  <a:extLst>
                    <a:ext uri="{9D8B030D-6E8A-4147-A177-3AD203B41FA5}">
                      <a16:colId xmlns:a16="http://schemas.microsoft.com/office/drawing/2014/main" val="20011"/>
                    </a:ext>
                  </a:extLst>
                </a:gridCol>
                <a:gridCol w="414337">
                  <a:extLst>
                    <a:ext uri="{9D8B030D-6E8A-4147-A177-3AD203B41FA5}">
                      <a16:colId xmlns:a16="http://schemas.microsoft.com/office/drawing/2014/main" val="20012"/>
                    </a:ext>
                  </a:extLst>
                </a:gridCol>
                <a:gridCol w="417513">
                  <a:extLst>
                    <a:ext uri="{9D8B030D-6E8A-4147-A177-3AD203B41FA5}">
                      <a16:colId xmlns:a16="http://schemas.microsoft.com/office/drawing/2014/main" val="20013"/>
                    </a:ext>
                  </a:extLst>
                </a:gridCol>
                <a:gridCol w="415925">
                  <a:extLst>
                    <a:ext uri="{9D8B030D-6E8A-4147-A177-3AD203B41FA5}">
                      <a16:colId xmlns:a16="http://schemas.microsoft.com/office/drawing/2014/main" val="20014"/>
                    </a:ext>
                  </a:extLst>
                </a:gridCol>
                <a:gridCol w="419100">
                  <a:extLst>
                    <a:ext uri="{9D8B030D-6E8A-4147-A177-3AD203B41FA5}">
                      <a16:colId xmlns:a16="http://schemas.microsoft.com/office/drawing/2014/main" val="20015"/>
                    </a:ext>
                  </a:extLst>
                </a:gridCol>
                <a:gridCol w="442912">
                  <a:extLst>
                    <a:ext uri="{9D8B030D-6E8A-4147-A177-3AD203B41FA5}">
                      <a16:colId xmlns:a16="http://schemas.microsoft.com/office/drawing/2014/main" val="20016"/>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0,2,8,10: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0,4,16,20: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2,10,18,26: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88970" name="Line 202"/>
          <p:cNvSpPr>
            <a:spLocks noChangeShapeType="1"/>
          </p:cNvSpPr>
          <p:nvPr/>
        </p:nvSpPr>
        <p:spPr bwMode="auto">
          <a:xfrm flipH="1" flipV="1">
            <a:off x="1524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8971" name="Text Box 203"/>
          <p:cNvSpPr txBox="1">
            <a:spLocks noChangeArrowheads="1"/>
          </p:cNvSpPr>
          <p:nvPr/>
        </p:nvSpPr>
        <p:spPr bwMode="auto">
          <a:xfrm>
            <a:off x="136525" y="5430838"/>
            <a:ext cx="3689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effectLst>
                  <a:outerShdw blurRad="38100" dist="38100" dir="2700000" algn="tl">
                    <a:srgbClr val="000000"/>
                  </a:outerShdw>
                </a:effectLst>
                <a:latin typeface="Times New Roman" panose="02020603050405020304" pitchFamily="18" charset="0"/>
              </a:rPr>
              <a:t>特異最小項・必須主項決定</a:t>
            </a:r>
          </a:p>
        </p:txBody>
      </p:sp>
      <p:grpSp>
        <p:nvGrpSpPr>
          <p:cNvPr id="288972" name="Group 204"/>
          <p:cNvGrpSpPr>
            <a:grpSpLocks/>
          </p:cNvGrpSpPr>
          <p:nvPr/>
        </p:nvGrpSpPr>
        <p:grpSpPr bwMode="auto">
          <a:xfrm>
            <a:off x="8548688" y="1277938"/>
            <a:ext cx="442912" cy="3644900"/>
            <a:chOff x="5385" y="805"/>
            <a:chExt cx="279" cy="2296"/>
          </a:xfrm>
        </p:grpSpPr>
        <p:sp>
          <p:nvSpPr>
            <p:cNvPr id="288973" name="Rectangle 205"/>
            <p:cNvSpPr>
              <a:spLocks noChangeArrowheads="1"/>
            </p:cNvSpPr>
            <p:nvPr/>
          </p:nvSpPr>
          <p:spPr bwMode="auto">
            <a:xfrm>
              <a:off x="5385" y="805"/>
              <a:ext cx="27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88974" name="Rectangle 206"/>
            <p:cNvSpPr>
              <a:spLocks noChangeArrowheads="1"/>
            </p:cNvSpPr>
            <p:nvPr/>
          </p:nvSpPr>
          <p:spPr bwMode="auto">
            <a:xfrm>
              <a:off x="5385" y="2814"/>
              <a:ext cx="27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88975" name="Rectangle 207"/>
            <p:cNvSpPr>
              <a:spLocks noChangeArrowheads="1"/>
            </p:cNvSpPr>
            <p:nvPr/>
          </p:nvSpPr>
          <p:spPr bwMode="auto">
            <a:xfrm>
              <a:off x="5385" y="2527"/>
              <a:ext cx="27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88976" name="Rectangle 208"/>
            <p:cNvSpPr>
              <a:spLocks noChangeArrowheads="1"/>
            </p:cNvSpPr>
            <p:nvPr/>
          </p:nvSpPr>
          <p:spPr bwMode="auto">
            <a:xfrm>
              <a:off x="5385" y="2240"/>
              <a:ext cx="27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grpSp>
      <p:grpSp>
        <p:nvGrpSpPr>
          <p:cNvPr id="288977" name="Group 209"/>
          <p:cNvGrpSpPr>
            <a:grpSpLocks/>
          </p:cNvGrpSpPr>
          <p:nvPr/>
        </p:nvGrpSpPr>
        <p:grpSpPr bwMode="auto">
          <a:xfrm>
            <a:off x="3548063" y="1277938"/>
            <a:ext cx="5000625" cy="3644900"/>
            <a:chOff x="2235" y="805"/>
            <a:chExt cx="3150" cy="2296"/>
          </a:xfrm>
        </p:grpSpPr>
        <p:sp>
          <p:nvSpPr>
            <p:cNvPr id="288978" name="Rectangle 210"/>
            <p:cNvSpPr>
              <a:spLocks noChangeArrowheads="1"/>
            </p:cNvSpPr>
            <p:nvPr/>
          </p:nvSpPr>
          <p:spPr bwMode="auto">
            <a:xfrm>
              <a:off x="2235" y="2240"/>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288979" name="Rectangle 211"/>
            <p:cNvSpPr>
              <a:spLocks noChangeArrowheads="1"/>
            </p:cNvSpPr>
            <p:nvPr/>
          </p:nvSpPr>
          <p:spPr bwMode="auto">
            <a:xfrm>
              <a:off x="2760" y="2527"/>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288980" name="Rectangle 212"/>
            <p:cNvSpPr>
              <a:spLocks noChangeArrowheads="1"/>
            </p:cNvSpPr>
            <p:nvPr/>
          </p:nvSpPr>
          <p:spPr bwMode="auto">
            <a:xfrm>
              <a:off x="3284" y="2527"/>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288981" name="Rectangle 213"/>
            <p:cNvSpPr>
              <a:spLocks noChangeArrowheads="1"/>
            </p:cNvSpPr>
            <p:nvPr/>
          </p:nvSpPr>
          <p:spPr bwMode="auto">
            <a:xfrm>
              <a:off x="3810" y="2814"/>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sp>
          <p:nvSpPr>
            <p:cNvPr id="288982" name="Rectangle 214"/>
            <p:cNvSpPr>
              <a:spLocks noChangeArrowheads="1"/>
            </p:cNvSpPr>
            <p:nvPr/>
          </p:nvSpPr>
          <p:spPr bwMode="auto">
            <a:xfrm>
              <a:off x="5121" y="805"/>
              <a:ext cx="26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sz="2400" b="1">
                  <a:solidFill>
                    <a:srgbClr val="FFFF00"/>
                  </a:solidFill>
                  <a:latin typeface="Times New Roman" panose="02020603050405020304"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8977"/>
                                        </p:tgtEl>
                                        <p:attrNameLst>
                                          <p:attrName>style.visibility</p:attrName>
                                        </p:attrNameLst>
                                      </p:cBhvr>
                                      <p:to>
                                        <p:strVal val="visible"/>
                                      </p:to>
                                    </p:set>
                                    <p:animEffect transition="in" filter="checkerboard(across)">
                                      <p:cBhvr>
                                        <p:cTn id="7" dur="500"/>
                                        <p:tgtEl>
                                          <p:spTgt spid="2889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88972"/>
                                        </p:tgtEl>
                                        <p:attrNameLst>
                                          <p:attrName>style.visibility</p:attrName>
                                        </p:attrNameLst>
                                      </p:cBhvr>
                                      <p:to>
                                        <p:strVal val="visible"/>
                                      </p:to>
                                    </p:set>
                                    <p:animEffect transition="in" filter="checkerboard(across)">
                                      <p:cBhvr>
                                        <p:cTn id="12" dur="500"/>
                                        <p:tgtEl>
                                          <p:spTgt spid="288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9794" name="Group 2"/>
          <p:cNvGraphicFramePr>
            <a:graphicFrameLocks noGrp="1"/>
          </p:cNvGraphicFramePr>
          <p:nvPr/>
        </p:nvGraphicFramePr>
        <p:xfrm>
          <a:off x="152400" y="457200"/>
          <a:ext cx="8839200" cy="49377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5925">
                  <a:extLst>
                    <a:ext uri="{9D8B030D-6E8A-4147-A177-3AD203B41FA5}">
                      <a16:colId xmlns:a16="http://schemas.microsoft.com/office/drawing/2014/main" val="20003"/>
                    </a:ext>
                  </a:extLst>
                </a:gridCol>
                <a:gridCol w="417512">
                  <a:extLst>
                    <a:ext uri="{9D8B030D-6E8A-4147-A177-3AD203B41FA5}">
                      <a16:colId xmlns:a16="http://schemas.microsoft.com/office/drawing/2014/main" val="20004"/>
                    </a:ext>
                  </a:extLst>
                </a:gridCol>
                <a:gridCol w="415925">
                  <a:extLst>
                    <a:ext uri="{9D8B030D-6E8A-4147-A177-3AD203B41FA5}">
                      <a16:colId xmlns:a16="http://schemas.microsoft.com/office/drawing/2014/main" val="20005"/>
                    </a:ext>
                  </a:extLst>
                </a:gridCol>
                <a:gridCol w="415925">
                  <a:extLst>
                    <a:ext uri="{9D8B030D-6E8A-4147-A177-3AD203B41FA5}">
                      <a16:colId xmlns:a16="http://schemas.microsoft.com/office/drawing/2014/main" val="20006"/>
                    </a:ext>
                  </a:extLst>
                </a:gridCol>
                <a:gridCol w="415925">
                  <a:extLst>
                    <a:ext uri="{9D8B030D-6E8A-4147-A177-3AD203B41FA5}">
                      <a16:colId xmlns:a16="http://schemas.microsoft.com/office/drawing/2014/main" val="20007"/>
                    </a:ext>
                  </a:extLst>
                </a:gridCol>
                <a:gridCol w="417513">
                  <a:extLst>
                    <a:ext uri="{9D8B030D-6E8A-4147-A177-3AD203B41FA5}">
                      <a16:colId xmlns:a16="http://schemas.microsoft.com/office/drawing/2014/main" val="20008"/>
                    </a:ext>
                  </a:extLst>
                </a:gridCol>
                <a:gridCol w="417512">
                  <a:extLst>
                    <a:ext uri="{9D8B030D-6E8A-4147-A177-3AD203B41FA5}">
                      <a16:colId xmlns:a16="http://schemas.microsoft.com/office/drawing/2014/main" val="20009"/>
                    </a:ext>
                  </a:extLst>
                </a:gridCol>
                <a:gridCol w="414338">
                  <a:extLst>
                    <a:ext uri="{9D8B030D-6E8A-4147-A177-3AD203B41FA5}">
                      <a16:colId xmlns:a16="http://schemas.microsoft.com/office/drawing/2014/main" val="20010"/>
                    </a:ext>
                  </a:extLst>
                </a:gridCol>
                <a:gridCol w="419100">
                  <a:extLst>
                    <a:ext uri="{9D8B030D-6E8A-4147-A177-3AD203B41FA5}">
                      <a16:colId xmlns:a16="http://schemas.microsoft.com/office/drawing/2014/main" val="20011"/>
                    </a:ext>
                  </a:extLst>
                </a:gridCol>
                <a:gridCol w="414337">
                  <a:extLst>
                    <a:ext uri="{9D8B030D-6E8A-4147-A177-3AD203B41FA5}">
                      <a16:colId xmlns:a16="http://schemas.microsoft.com/office/drawing/2014/main" val="20012"/>
                    </a:ext>
                  </a:extLst>
                </a:gridCol>
                <a:gridCol w="417513">
                  <a:extLst>
                    <a:ext uri="{9D8B030D-6E8A-4147-A177-3AD203B41FA5}">
                      <a16:colId xmlns:a16="http://schemas.microsoft.com/office/drawing/2014/main" val="20013"/>
                    </a:ext>
                  </a:extLst>
                </a:gridCol>
                <a:gridCol w="415925">
                  <a:extLst>
                    <a:ext uri="{9D8B030D-6E8A-4147-A177-3AD203B41FA5}">
                      <a16:colId xmlns:a16="http://schemas.microsoft.com/office/drawing/2014/main" val="20014"/>
                    </a:ext>
                  </a:extLst>
                </a:gridCol>
                <a:gridCol w="419100">
                  <a:extLst>
                    <a:ext uri="{9D8B030D-6E8A-4147-A177-3AD203B41FA5}">
                      <a16:colId xmlns:a16="http://schemas.microsoft.com/office/drawing/2014/main" val="20015"/>
                    </a:ext>
                  </a:extLst>
                </a:gridCol>
                <a:gridCol w="442912">
                  <a:extLst>
                    <a:ext uri="{9D8B030D-6E8A-4147-A177-3AD203B41FA5}">
                      <a16:colId xmlns:a16="http://schemas.microsoft.com/office/drawing/2014/main" val="20016"/>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0,2,8,10: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0,4,16,20: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2,10,18,26: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89994" name="Line 202"/>
          <p:cNvSpPr>
            <a:spLocks noChangeShapeType="1"/>
          </p:cNvSpPr>
          <p:nvPr/>
        </p:nvSpPr>
        <p:spPr bwMode="auto">
          <a:xfrm flipH="1" flipV="1">
            <a:off x="1524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89995" name="Group 203"/>
          <p:cNvGrpSpPr>
            <a:grpSpLocks/>
          </p:cNvGrpSpPr>
          <p:nvPr/>
        </p:nvGrpSpPr>
        <p:grpSpPr bwMode="auto">
          <a:xfrm>
            <a:off x="3073400" y="4922838"/>
            <a:ext cx="5416550" cy="455612"/>
            <a:chOff x="1973" y="3533"/>
            <a:chExt cx="3412" cy="287"/>
          </a:xfrm>
        </p:grpSpPr>
        <p:sp>
          <p:nvSpPr>
            <p:cNvPr id="289996" name="Rectangle 204"/>
            <p:cNvSpPr>
              <a:spLocks noChangeArrowheads="1"/>
            </p:cNvSpPr>
            <p:nvPr/>
          </p:nvSpPr>
          <p:spPr bwMode="auto">
            <a:xfrm>
              <a:off x="3810" y="3533"/>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89997" name="Rectangle 205"/>
            <p:cNvSpPr>
              <a:spLocks noChangeArrowheads="1"/>
            </p:cNvSpPr>
            <p:nvPr/>
          </p:nvSpPr>
          <p:spPr bwMode="auto">
            <a:xfrm>
              <a:off x="3547" y="3533"/>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89998" name="Rectangle 206"/>
            <p:cNvSpPr>
              <a:spLocks noChangeArrowheads="1"/>
            </p:cNvSpPr>
            <p:nvPr/>
          </p:nvSpPr>
          <p:spPr bwMode="auto">
            <a:xfrm>
              <a:off x="3284" y="3533"/>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89999" name="Rectangle 207"/>
            <p:cNvSpPr>
              <a:spLocks noChangeArrowheads="1"/>
            </p:cNvSpPr>
            <p:nvPr/>
          </p:nvSpPr>
          <p:spPr bwMode="auto">
            <a:xfrm>
              <a:off x="3022" y="3533"/>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0000" name="Rectangle 208"/>
            <p:cNvSpPr>
              <a:spLocks noChangeArrowheads="1"/>
            </p:cNvSpPr>
            <p:nvPr/>
          </p:nvSpPr>
          <p:spPr bwMode="auto">
            <a:xfrm>
              <a:off x="2760" y="3533"/>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0001" name="Rectangle 209"/>
            <p:cNvSpPr>
              <a:spLocks noChangeArrowheads="1"/>
            </p:cNvSpPr>
            <p:nvPr/>
          </p:nvSpPr>
          <p:spPr bwMode="auto">
            <a:xfrm>
              <a:off x="2498" y="3533"/>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0002" name="Rectangle 210"/>
            <p:cNvSpPr>
              <a:spLocks noChangeArrowheads="1"/>
            </p:cNvSpPr>
            <p:nvPr/>
          </p:nvSpPr>
          <p:spPr bwMode="auto">
            <a:xfrm>
              <a:off x="2235" y="3533"/>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0003" name="Rectangle 211"/>
            <p:cNvSpPr>
              <a:spLocks noChangeArrowheads="1"/>
            </p:cNvSpPr>
            <p:nvPr/>
          </p:nvSpPr>
          <p:spPr bwMode="auto">
            <a:xfrm>
              <a:off x="1973" y="3533"/>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0004" name="Rectangle 212"/>
            <p:cNvSpPr>
              <a:spLocks noChangeArrowheads="1"/>
            </p:cNvSpPr>
            <p:nvPr/>
          </p:nvSpPr>
          <p:spPr bwMode="auto">
            <a:xfrm>
              <a:off x="5121" y="3533"/>
              <a:ext cx="26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0005" name="Rectangle 213"/>
            <p:cNvSpPr>
              <a:spLocks noChangeArrowheads="1"/>
            </p:cNvSpPr>
            <p:nvPr/>
          </p:nvSpPr>
          <p:spPr bwMode="auto">
            <a:xfrm>
              <a:off x="4859" y="3533"/>
              <a:ext cx="26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0006" name="Rectangle 214"/>
            <p:cNvSpPr>
              <a:spLocks noChangeArrowheads="1"/>
            </p:cNvSpPr>
            <p:nvPr/>
          </p:nvSpPr>
          <p:spPr bwMode="auto">
            <a:xfrm>
              <a:off x="4596" y="3533"/>
              <a:ext cx="26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sp>
          <p:nvSpPr>
            <p:cNvPr id="290007" name="Rectangle 215"/>
            <p:cNvSpPr>
              <a:spLocks noChangeArrowheads="1"/>
            </p:cNvSpPr>
            <p:nvPr/>
          </p:nvSpPr>
          <p:spPr bwMode="auto">
            <a:xfrm>
              <a:off x="4335" y="3533"/>
              <a:ext cx="26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Clr>
                  <a:srgbClr val="FFFF00"/>
                </a:buClr>
                <a:buFont typeface="Wingdings" panose="05000000000000000000" pitchFamily="2" charset="2"/>
                <a:buChar char="ü"/>
              </a:pPr>
              <a:r>
                <a:rPr lang="en-US" altLang="ja-JP" sz="2400">
                  <a:latin typeface="Times New Roman" panose="02020603050405020304" pitchFamily="18" charset="0"/>
                </a:rPr>
                <a:t> </a:t>
              </a:r>
            </a:p>
          </p:txBody>
        </p:sp>
      </p:grpSp>
      <p:sp>
        <p:nvSpPr>
          <p:cNvPr id="290008" name="Text Box 216"/>
          <p:cNvSpPr txBox="1">
            <a:spLocks noChangeArrowheads="1"/>
          </p:cNvSpPr>
          <p:nvPr/>
        </p:nvSpPr>
        <p:spPr bwMode="auto">
          <a:xfrm>
            <a:off x="3581400" y="5562600"/>
            <a:ext cx="5335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残りの最小項はどの主項を選ぶ？</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9995"/>
                                        </p:tgtEl>
                                        <p:attrNameLst>
                                          <p:attrName>style.visibility</p:attrName>
                                        </p:attrNameLst>
                                      </p:cBhvr>
                                      <p:to>
                                        <p:strVal val="visible"/>
                                      </p:to>
                                    </p:set>
                                    <p:animEffect transition="in" filter="checkerboard(across)">
                                      <p:cBhvr>
                                        <p:cTn id="7" dur="500"/>
                                        <p:tgtEl>
                                          <p:spTgt spid="289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90008"/>
                                        </p:tgtEl>
                                        <p:attrNameLst>
                                          <p:attrName>style.visibility</p:attrName>
                                        </p:attrNameLst>
                                      </p:cBhvr>
                                      <p:to>
                                        <p:strVal val="visible"/>
                                      </p:to>
                                    </p:set>
                                    <p:anim calcmode="lin" valueType="num">
                                      <p:cBhvr additive="base">
                                        <p:cTn id="12" dur="500" fill="hold"/>
                                        <p:tgtEl>
                                          <p:spTgt spid="290008"/>
                                        </p:tgtEl>
                                        <p:attrNameLst>
                                          <p:attrName>ppt_x</p:attrName>
                                        </p:attrNameLst>
                                      </p:cBhvr>
                                      <p:tavLst>
                                        <p:tav tm="0">
                                          <p:val>
                                            <p:strVal val="#ppt_x"/>
                                          </p:val>
                                        </p:tav>
                                        <p:tav tm="100000">
                                          <p:val>
                                            <p:strVal val="#ppt_x"/>
                                          </p:val>
                                        </p:tav>
                                      </p:tavLst>
                                    </p:anim>
                                    <p:anim calcmode="lin" valueType="num">
                                      <p:cBhvr additive="base">
                                        <p:cTn id="13" dur="500" fill="hold"/>
                                        <p:tgtEl>
                                          <p:spTgt spid="2900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00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0818" name="Group 2"/>
          <p:cNvGraphicFramePr>
            <a:graphicFrameLocks noGrp="1"/>
          </p:cNvGraphicFramePr>
          <p:nvPr/>
        </p:nvGraphicFramePr>
        <p:xfrm>
          <a:off x="152400" y="457200"/>
          <a:ext cx="8839200" cy="4937760"/>
        </p:xfrm>
        <a:graphic>
          <a:graphicData uri="http://schemas.openxmlformats.org/drawingml/2006/table">
            <a:tbl>
              <a:tblPr/>
              <a:tblGrid>
                <a:gridCol w="2147888">
                  <a:extLst>
                    <a:ext uri="{9D8B030D-6E8A-4147-A177-3AD203B41FA5}">
                      <a16:colId xmlns:a16="http://schemas.microsoft.com/office/drawing/2014/main" val="20000"/>
                    </a:ext>
                  </a:extLst>
                </a:gridCol>
                <a:gridCol w="414337">
                  <a:extLst>
                    <a:ext uri="{9D8B030D-6E8A-4147-A177-3AD203B41FA5}">
                      <a16:colId xmlns:a16="http://schemas.microsoft.com/office/drawing/2014/main" val="20001"/>
                    </a:ext>
                  </a:extLst>
                </a:gridCol>
                <a:gridCol w="417513">
                  <a:extLst>
                    <a:ext uri="{9D8B030D-6E8A-4147-A177-3AD203B41FA5}">
                      <a16:colId xmlns:a16="http://schemas.microsoft.com/office/drawing/2014/main" val="20002"/>
                    </a:ext>
                  </a:extLst>
                </a:gridCol>
                <a:gridCol w="415925">
                  <a:extLst>
                    <a:ext uri="{9D8B030D-6E8A-4147-A177-3AD203B41FA5}">
                      <a16:colId xmlns:a16="http://schemas.microsoft.com/office/drawing/2014/main" val="20003"/>
                    </a:ext>
                  </a:extLst>
                </a:gridCol>
                <a:gridCol w="417512">
                  <a:extLst>
                    <a:ext uri="{9D8B030D-6E8A-4147-A177-3AD203B41FA5}">
                      <a16:colId xmlns:a16="http://schemas.microsoft.com/office/drawing/2014/main" val="20004"/>
                    </a:ext>
                  </a:extLst>
                </a:gridCol>
                <a:gridCol w="415925">
                  <a:extLst>
                    <a:ext uri="{9D8B030D-6E8A-4147-A177-3AD203B41FA5}">
                      <a16:colId xmlns:a16="http://schemas.microsoft.com/office/drawing/2014/main" val="20005"/>
                    </a:ext>
                  </a:extLst>
                </a:gridCol>
                <a:gridCol w="415925">
                  <a:extLst>
                    <a:ext uri="{9D8B030D-6E8A-4147-A177-3AD203B41FA5}">
                      <a16:colId xmlns:a16="http://schemas.microsoft.com/office/drawing/2014/main" val="20006"/>
                    </a:ext>
                  </a:extLst>
                </a:gridCol>
                <a:gridCol w="415925">
                  <a:extLst>
                    <a:ext uri="{9D8B030D-6E8A-4147-A177-3AD203B41FA5}">
                      <a16:colId xmlns:a16="http://schemas.microsoft.com/office/drawing/2014/main" val="20007"/>
                    </a:ext>
                  </a:extLst>
                </a:gridCol>
                <a:gridCol w="417513">
                  <a:extLst>
                    <a:ext uri="{9D8B030D-6E8A-4147-A177-3AD203B41FA5}">
                      <a16:colId xmlns:a16="http://schemas.microsoft.com/office/drawing/2014/main" val="20008"/>
                    </a:ext>
                  </a:extLst>
                </a:gridCol>
                <a:gridCol w="417512">
                  <a:extLst>
                    <a:ext uri="{9D8B030D-6E8A-4147-A177-3AD203B41FA5}">
                      <a16:colId xmlns:a16="http://schemas.microsoft.com/office/drawing/2014/main" val="20009"/>
                    </a:ext>
                  </a:extLst>
                </a:gridCol>
                <a:gridCol w="414338">
                  <a:extLst>
                    <a:ext uri="{9D8B030D-6E8A-4147-A177-3AD203B41FA5}">
                      <a16:colId xmlns:a16="http://schemas.microsoft.com/office/drawing/2014/main" val="20010"/>
                    </a:ext>
                  </a:extLst>
                </a:gridCol>
                <a:gridCol w="419100">
                  <a:extLst>
                    <a:ext uri="{9D8B030D-6E8A-4147-A177-3AD203B41FA5}">
                      <a16:colId xmlns:a16="http://schemas.microsoft.com/office/drawing/2014/main" val="20011"/>
                    </a:ext>
                  </a:extLst>
                </a:gridCol>
                <a:gridCol w="414337">
                  <a:extLst>
                    <a:ext uri="{9D8B030D-6E8A-4147-A177-3AD203B41FA5}">
                      <a16:colId xmlns:a16="http://schemas.microsoft.com/office/drawing/2014/main" val="20012"/>
                    </a:ext>
                  </a:extLst>
                </a:gridCol>
                <a:gridCol w="417513">
                  <a:extLst>
                    <a:ext uri="{9D8B030D-6E8A-4147-A177-3AD203B41FA5}">
                      <a16:colId xmlns:a16="http://schemas.microsoft.com/office/drawing/2014/main" val="20013"/>
                    </a:ext>
                  </a:extLst>
                </a:gridCol>
                <a:gridCol w="415925">
                  <a:extLst>
                    <a:ext uri="{9D8B030D-6E8A-4147-A177-3AD203B41FA5}">
                      <a16:colId xmlns:a16="http://schemas.microsoft.com/office/drawing/2014/main" val="20014"/>
                    </a:ext>
                  </a:extLst>
                </a:gridCol>
                <a:gridCol w="419100">
                  <a:extLst>
                    <a:ext uri="{9D8B030D-6E8A-4147-A177-3AD203B41FA5}">
                      <a16:colId xmlns:a16="http://schemas.microsoft.com/office/drawing/2014/main" val="20015"/>
                    </a:ext>
                  </a:extLst>
                </a:gridCol>
                <a:gridCol w="442912">
                  <a:extLst>
                    <a:ext uri="{9D8B030D-6E8A-4147-A177-3AD203B41FA5}">
                      <a16:colId xmlns:a16="http://schemas.microsoft.com/office/drawing/2014/main" val="20016"/>
                    </a:ext>
                  </a:extLst>
                </a:gridCol>
              </a:tblGrid>
              <a:tr h="635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26,30: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0,2,8,10: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0,2,16,18:</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0,4,16,20:</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2,10,18,26: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16,17,20,21: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91018" name="Line 202"/>
          <p:cNvSpPr>
            <a:spLocks noChangeShapeType="1"/>
          </p:cNvSpPr>
          <p:nvPr/>
        </p:nvSpPr>
        <p:spPr bwMode="auto">
          <a:xfrm flipH="1" flipV="1">
            <a:off x="152400" y="457200"/>
            <a:ext cx="2133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19" name="Text Box 203"/>
          <p:cNvSpPr txBox="1">
            <a:spLocks noChangeArrowheads="1"/>
          </p:cNvSpPr>
          <p:nvPr/>
        </p:nvSpPr>
        <p:spPr bwMode="auto">
          <a:xfrm>
            <a:off x="3810000" y="6172200"/>
            <a:ext cx="44084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a:t>
            </a:r>
            <a:r>
              <a:rPr lang="ja-JP" altLang="en-US">
                <a:effectLst>
                  <a:outerShdw blurRad="38100" dist="38100" dir="2700000" algn="tl">
                    <a:srgbClr val="000000"/>
                  </a:outerShdw>
                </a:effectLst>
                <a:latin typeface="Times New Roman" panose="02020603050405020304" pitchFamily="18" charset="0"/>
              </a:rPr>
              <a:t>チェックの付いた項を消す</a:t>
            </a:r>
          </a:p>
        </p:txBody>
      </p:sp>
      <p:sp>
        <p:nvSpPr>
          <p:cNvPr id="291020" name="AutoShape 204"/>
          <p:cNvSpPr>
            <a:spLocks noChangeArrowheads="1"/>
          </p:cNvSpPr>
          <p:nvPr/>
        </p:nvSpPr>
        <p:spPr bwMode="auto">
          <a:xfrm>
            <a:off x="2209800" y="4800600"/>
            <a:ext cx="6477000" cy="685800"/>
          </a:xfrm>
          <a:prstGeom prst="flowChartAlternateProcess">
            <a:avLst/>
          </a:prstGeom>
          <a:noFill/>
          <a:ln w="38100">
            <a:solidFill>
              <a:srgbClr val="00FF00"/>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1021" name="Text Box 205"/>
          <p:cNvSpPr txBox="1">
            <a:spLocks noChangeArrowheads="1"/>
          </p:cNvSpPr>
          <p:nvPr/>
        </p:nvSpPr>
        <p:spPr bwMode="auto">
          <a:xfrm>
            <a:off x="1600200" y="5638800"/>
            <a:ext cx="6450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チェックの付いた項はもう気にしなくて良い</a:t>
            </a:r>
          </a:p>
        </p:txBody>
      </p:sp>
      <p:grpSp>
        <p:nvGrpSpPr>
          <p:cNvPr id="291022" name="Group 206"/>
          <p:cNvGrpSpPr>
            <a:grpSpLocks/>
          </p:cNvGrpSpPr>
          <p:nvPr/>
        </p:nvGrpSpPr>
        <p:grpSpPr bwMode="auto">
          <a:xfrm>
            <a:off x="3352800" y="381000"/>
            <a:ext cx="4953000" cy="5181600"/>
            <a:chOff x="2112" y="240"/>
            <a:chExt cx="3120" cy="3264"/>
          </a:xfrm>
        </p:grpSpPr>
        <p:sp>
          <p:nvSpPr>
            <p:cNvPr id="291023" name="Line 207"/>
            <p:cNvSpPr>
              <a:spLocks noChangeShapeType="1"/>
            </p:cNvSpPr>
            <p:nvPr/>
          </p:nvSpPr>
          <p:spPr bwMode="auto">
            <a:xfrm flipV="1">
              <a:off x="2112"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24" name="Line 208"/>
            <p:cNvSpPr>
              <a:spLocks noChangeShapeType="1"/>
            </p:cNvSpPr>
            <p:nvPr/>
          </p:nvSpPr>
          <p:spPr bwMode="auto">
            <a:xfrm flipV="1">
              <a:off x="2352"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25" name="Line 209"/>
            <p:cNvSpPr>
              <a:spLocks noChangeShapeType="1"/>
            </p:cNvSpPr>
            <p:nvPr/>
          </p:nvSpPr>
          <p:spPr bwMode="auto">
            <a:xfrm flipV="1">
              <a:off x="2640"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26" name="Line 210"/>
            <p:cNvSpPr>
              <a:spLocks noChangeShapeType="1"/>
            </p:cNvSpPr>
            <p:nvPr/>
          </p:nvSpPr>
          <p:spPr bwMode="auto">
            <a:xfrm flipV="1">
              <a:off x="2880"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27" name="Line 211"/>
            <p:cNvSpPr>
              <a:spLocks noChangeShapeType="1"/>
            </p:cNvSpPr>
            <p:nvPr/>
          </p:nvSpPr>
          <p:spPr bwMode="auto">
            <a:xfrm flipV="1">
              <a:off x="3120"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28" name="Line 212"/>
            <p:cNvSpPr>
              <a:spLocks noChangeShapeType="1"/>
            </p:cNvSpPr>
            <p:nvPr/>
          </p:nvSpPr>
          <p:spPr bwMode="auto">
            <a:xfrm flipV="1">
              <a:off x="3360"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29" name="Line 213"/>
            <p:cNvSpPr>
              <a:spLocks noChangeShapeType="1"/>
            </p:cNvSpPr>
            <p:nvPr/>
          </p:nvSpPr>
          <p:spPr bwMode="auto">
            <a:xfrm flipV="1">
              <a:off x="3648"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30" name="Line 214"/>
            <p:cNvSpPr>
              <a:spLocks noChangeShapeType="1"/>
            </p:cNvSpPr>
            <p:nvPr/>
          </p:nvSpPr>
          <p:spPr bwMode="auto">
            <a:xfrm flipV="1">
              <a:off x="3888"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31" name="Line 215"/>
            <p:cNvSpPr>
              <a:spLocks noChangeShapeType="1"/>
            </p:cNvSpPr>
            <p:nvPr/>
          </p:nvSpPr>
          <p:spPr bwMode="auto">
            <a:xfrm flipV="1">
              <a:off x="4464"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32" name="Line 216"/>
            <p:cNvSpPr>
              <a:spLocks noChangeShapeType="1"/>
            </p:cNvSpPr>
            <p:nvPr/>
          </p:nvSpPr>
          <p:spPr bwMode="auto">
            <a:xfrm flipV="1">
              <a:off x="4704"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33" name="Line 217"/>
            <p:cNvSpPr>
              <a:spLocks noChangeShapeType="1"/>
            </p:cNvSpPr>
            <p:nvPr/>
          </p:nvSpPr>
          <p:spPr bwMode="auto">
            <a:xfrm flipV="1">
              <a:off x="4992"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034" name="Line 218"/>
            <p:cNvSpPr>
              <a:spLocks noChangeShapeType="1"/>
            </p:cNvSpPr>
            <p:nvPr/>
          </p:nvSpPr>
          <p:spPr bwMode="auto">
            <a:xfrm flipV="1">
              <a:off x="5232" y="240"/>
              <a:ext cx="0" cy="3264"/>
            </a:xfrm>
            <a:prstGeom prst="line">
              <a:avLst/>
            </a:prstGeom>
            <a:noFill/>
            <a:ln w="5715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1020"/>
                                        </p:tgtEl>
                                        <p:attrNameLst>
                                          <p:attrName>style.visibility</p:attrName>
                                        </p:attrNameLst>
                                      </p:cBhvr>
                                      <p:to>
                                        <p:strVal val="visible"/>
                                      </p:to>
                                    </p:set>
                                    <p:animEffect transition="in" filter="checkerboard(across)">
                                      <p:cBhvr>
                                        <p:cTn id="7" dur="500"/>
                                        <p:tgtEl>
                                          <p:spTgt spid="291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91021"/>
                                        </p:tgtEl>
                                        <p:attrNameLst>
                                          <p:attrName>style.visibility</p:attrName>
                                        </p:attrNameLst>
                                      </p:cBhvr>
                                      <p:to>
                                        <p:strVal val="visible"/>
                                      </p:to>
                                    </p:set>
                                    <p:anim calcmode="lin" valueType="num">
                                      <p:cBhvr additive="base">
                                        <p:cTn id="12" dur="500" fill="hold"/>
                                        <p:tgtEl>
                                          <p:spTgt spid="291021"/>
                                        </p:tgtEl>
                                        <p:attrNameLst>
                                          <p:attrName>ppt_x</p:attrName>
                                        </p:attrNameLst>
                                      </p:cBhvr>
                                      <p:tavLst>
                                        <p:tav tm="0">
                                          <p:val>
                                            <p:strVal val="#ppt_x"/>
                                          </p:val>
                                        </p:tav>
                                        <p:tav tm="100000">
                                          <p:val>
                                            <p:strVal val="#ppt_x"/>
                                          </p:val>
                                        </p:tav>
                                      </p:tavLst>
                                    </p:anim>
                                    <p:anim calcmode="lin" valueType="num">
                                      <p:cBhvr additive="base">
                                        <p:cTn id="13" dur="500" fill="hold"/>
                                        <p:tgtEl>
                                          <p:spTgt spid="29102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1019"/>
                                        </p:tgtEl>
                                        <p:attrNameLst>
                                          <p:attrName>style.visibility</p:attrName>
                                        </p:attrNameLst>
                                      </p:cBhvr>
                                      <p:to>
                                        <p:strVal val="visible"/>
                                      </p:to>
                                    </p:set>
                                    <p:anim calcmode="lin" valueType="num">
                                      <p:cBhvr additive="base">
                                        <p:cTn id="18" dur="500" fill="hold"/>
                                        <p:tgtEl>
                                          <p:spTgt spid="291019"/>
                                        </p:tgtEl>
                                        <p:attrNameLst>
                                          <p:attrName>ppt_x</p:attrName>
                                        </p:attrNameLst>
                                      </p:cBhvr>
                                      <p:tavLst>
                                        <p:tav tm="0">
                                          <p:val>
                                            <p:strVal val="#ppt_x"/>
                                          </p:val>
                                        </p:tav>
                                        <p:tav tm="100000">
                                          <p:val>
                                            <p:strVal val="#ppt_x"/>
                                          </p:val>
                                        </p:tav>
                                      </p:tavLst>
                                    </p:anim>
                                    <p:anim calcmode="lin" valueType="num">
                                      <p:cBhvr additive="base">
                                        <p:cTn id="19" dur="500" fill="hold"/>
                                        <p:tgtEl>
                                          <p:spTgt spid="291019"/>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291022"/>
                                        </p:tgtEl>
                                        <p:attrNameLst>
                                          <p:attrName>style.visibility</p:attrName>
                                        </p:attrNameLst>
                                      </p:cBhvr>
                                      <p:to>
                                        <p:strVal val="visible"/>
                                      </p:to>
                                    </p:set>
                                    <p:animEffect transition="in" filter="wipe(up)">
                                      <p:cBhvr>
                                        <p:cTn id="24" dur="500"/>
                                        <p:tgtEl>
                                          <p:spTgt spid="291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019" grpId="0" autoUpdateAnimBg="0"/>
      <p:bldP spid="291020" grpId="0" animBg="1"/>
      <p:bldP spid="291021" grpId="0" autoUpdateAnimBg="0"/>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7566</TotalTime>
  <Words>11612</Words>
  <Application>Microsoft Office PowerPoint</Application>
  <PresentationFormat>画面に合わせる (4:3)</PresentationFormat>
  <Paragraphs>2899</Paragraphs>
  <Slides>56</Slides>
  <Notes>56</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56</vt:i4>
      </vt:variant>
    </vt:vector>
  </HeadingPairs>
  <TitlesOfParts>
    <vt:vector size="63" baseType="lpstr">
      <vt:lpstr>游ゴシック</vt:lpstr>
      <vt:lpstr>Arial</vt:lpstr>
      <vt:lpstr>Tahoma</vt:lpstr>
      <vt:lpstr>Times New Roman</vt:lpstr>
      <vt:lpstr>Wingdings</vt:lpstr>
      <vt:lpstr>Shimmer</vt:lpstr>
      <vt:lpstr>数式</vt:lpstr>
      <vt:lpstr>論理回路</vt:lpstr>
      <vt:lpstr>QM法による2段論理最小化</vt:lpstr>
      <vt:lpstr>2段最小化のネック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対応表の縮小</vt:lpstr>
      <vt:lpstr>表を縮小できないケース</vt:lpstr>
      <vt:lpstr>2段論理最小化の理論</vt:lpstr>
      <vt:lpstr>2段最小論理化の理論</vt:lpstr>
      <vt:lpstr>ある最小項の包含条件</vt:lpstr>
      <vt:lpstr>全ての最小項の包含条件</vt:lpstr>
      <vt:lpstr>論理数学による主項の求め方</vt:lpstr>
      <vt:lpstr>論理数学による主項選択の例</vt:lpstr>
      <vt:lpstr>論理数学による主項選択の例</vt:lpstr>
      <vt:lpstr>論理数学による主項選択の例</vt:lpstr>
      <vt:lpstr>論理数学による主項選択の例</vt:lpstr>
      <vt:lpstr>例題　</vt:lpstr>
      <vt:lpstr>PowerPoint プレゼンテーション</vt:lpstr>
      <vt:lpstr>PowerPoint プレゼンテーション</vt:lpstr>
      <vt:lpstr>論理数学による手順</vt:lpstr>
      <vt:lpstr>PowerPoint プレゼンテーション</vt:lpstr>
      <vt:lpstr>PowerPoint プレゼンテーション</vt:lpstr>
      <vt:lpstr>PowerPoint プレゼンテーション</vt:lpstr>
      <vt:lpstr>ドントケアを含む最小化</vt:lpstr>
      <vt:lpstr>カルノー図による最小化</vt:lpstr>
      <vt:lpstr>QM法による最小化</vt:lpstr>
      <vt:lpstr>ドントケアのある項の併合</vt:lpstr>
      <vt:lpstr>ドントケアのある項の併合</vt:lpstr>
      <vt:lpstr>PowerPoint プレゼンテーション</vt:lpstr>
      <vt:lpstr>主項最小項対応表</vt:lpstr>
      <vt:lpstr>主項の選択</vt:lpstr>
      <vt:lpstr>主項の選択</vt:lpstr>
      <vt:lpstr>演習問題: 表の縮小による最小化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演習問題: 論理数学による主項選択</vt:lpstr>
      <vt:lpstr>演習問題: ドントケアを含む最小化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問題: ドントケアを含む最小化</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Circuits</dc:title>
  <dc:subject>Logic Circuits 07</dc:subject>
  <dc:creator>T.Ishimizu</dc:creator>
  <cp:lastModifiedBy>石水隆</cp:lastModifiedBy>
  <cp:revision>347</cp:revision>
  <cp:lastPrinted>2021-04-23T05:38:50Z</cp:lastPrinted>
  <dcterms:created xsi:type="dcterms:W3CDTF">1601-01-01T00:00:00Z</dcterms:created>
  <dcterms:modified xsi:type="dcterms:W3CDTF">2022-04-28T02:15:25Z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