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8"/>
  </p:notesMasterIdLst>
  <p:handoutMasterIdLst>
    <p:handoutMasterId r:id="rId59"/>
  </p:handoutMasterIdLst>
  <p:sldIdLst>
    <p:sldId id="265" r:id="rId2"/>
    <p:sldId id="312" r:id="rId3"/>
    <p:sldId id="320" r:id="rId4"/>
    <p:sldId id="323" r:id="rId5"/>
    <p:sldId id="333" r:id="rId6"/>
    <p:sldId id="334" r:id="rId7"/>
    <p:sldId id="324" r:id="rId8"/>
    <p:sldId id="315" r:id="rId9"/>
    <p:sldId id="316" r:id="rId10"/>
    <p:sldId id="400" r:id="rId11"/>
    <p:sldId id="326" r:id="rId12"/>
    <p:sldId id="328" r:id="rId13"/>
    <p:sldId id="335" r:id="rId14"/>
    <p:sldId id="336" r:id="rId15"/>
    <p:sldId id="317" r:id="rId16"/>
    <p:sldId id="319" r:id="rId17"/>
    <p:sldId id="318" r:id="rId18"/>
    <p:sldId id="325" r:id="rId19"/>
    <p:sldId id="341" r:id="rId20"/>
    <p:sldId id="342" r:id="rId21"/>
    <p:sldId id="330" r:id="rId22"/>
    <p:sldId id="338" r:id="rId23"/>
    <p:sldId id="339" r:id="rId24"/>
    <p:sldId id="401" r:id="rId25"/>
    <p:sldId id="340" r:id="rId26"/>
    <p:sldId id="337" r:id="rId27"/>
    <p:sldId id="344" r:id="rId28"/>
    <p:sldId id="404" r:id="rId29"/>
    <p:sldId id="351" r:id="rId30"/>
    <p:sldId id="355" r:id="rId31"/>
    <p:sldId id="396" r:id="rId32"/>
    <p:sldId id="397" r:id="rId33"/>
    <p:sldId id="398" r:id="rId34"/>
    <p:sldId id="357" r:id="rId35"/>
    <p:sldId id="358" r:id="rId36"/>
    <p:sldId id="347" r:id="rId37"/>
    <p:sldId id="348" r:id="rId38"/>
    <p:sldId id="349" r:id="rId39"/>
    <p:sldId id="354" r:id="rId40"/>
    <p:sldId id="353" r:id="rId41"/>
    <p:sldId id="360" r:id="rId42"/>
    <p:sldId id="362" r:id="rId43"/>
    <p:sldId id="405" r:id="rId44"/>
    <p:sldId id="365" r:id="rId45"/>
    <p:sldId id="367" r:id="rId46"/>
    <p:sldId id="402" r:id="rId47"/>
    <p:sldId id="403" r:id="rId48"/>
    <p:sldId id="366" r:id="rId49"/>
    <p:sldId id="370" r:id="rId50"/>
    <p:sldId id="369" r:id="rId51"/>
    <p:sldId id="384" r:id="rId52"/>
    <p:sldId id="391" r:id="rId53"/>
    <p:sldId id="392" r:id="rId54"/>
    <p:sldId id="387" r:id="rId55"/>
    <p:sldId id="388" r:id="rId56"/>
    <p:sldId id="389" r:id="rId57"/>
  </p:sldIdLst>
  <p:sldSz cx="9144000" cy="6858000" type="screen4x3"/>
  <p:notesSz cx="7099300" cy="10234613"/>
  <p:defaultTextStyle>
    <a:defPPr>
      <a:defRPr lang="ja-JP"/>
    </a:defPPr>
    <a:lvl1pPr algn="l" rtl="0" fontAlgn="base">
      <a:spcBef>
        <a:spcPct val="20000"/>
      </a:spcBef>
      <a:spcAft>
        <a:spcPct val="0"/>
      </a:spcAft>
      <a:buClr>
        <a:schemeClr val="hlink"/>
      </a:buClr>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1pPr>
    <a:lvl2pPr marL="457200" algn="l" rtl="0" fontAlgn="base">
      <a:spcBef>
        <a:spcPct val="20000"/>
      </a:spcBef>
      <a:spcAft>
        <a:spcPct val="0"/>
      </a:spcAft>
      <a:buClr>
        <a:schemeClr val="hlink"/>
      </a:buClr>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2pPr>
    <a:lvl3pPr marL="914400" algn="l" rtl="0" fontAlgn="base">
      <a:spcBef>
        <a:spcPct val="20000"/>
      </a:spcBef>
      <a:spcAft>
        <a:spcPct val="0"/>
      </a:spcAft>
      <a:buClr>
        <a:schemeClr val="hlink"/>
      </a:buClr>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3pPr>
    <a:lvl4pPr marL="1371600" algn="l" rtl="0" fontAlgn="base">
      <a:spcBef>
        <a:spcPct val="20000"/>
      </a:spcBef>
      <a:spcAft>
        <a:spcPct val="0"/>
      </a:spcAft>
      <a:buClr>
        <a:schemeClr val="hlink"/>
      </a:buClr>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4pPr>
    <a:lvl5pPr marL="1828800" algn="l" rtl="0" fontAlgn="base">
      <a:spcBef>
        <a:spcPct val="20000"/>
      </a:spcBef>
      <a:spcAft>
        <a:spcPct val="0"/>
      </a:spcAft>
      <a:buClr>
        <a:schemeClr val="hlink"/>
      </a:buClr>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FF00"/>
    <a:srgbClr val="FF99FF"/>
    <a:srgbClr val="99FF99"/>
    <a:srgbClr val="000080"/>
    <a:srgbClr val="FF3300"/>
    <a:srgbClr val="000070"/>
    <a:srgbClr val="00007C"/>
    <a:srgbClr val="000092"/>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62441" autoAdjust="0"/>
  </p:normalViewPr>
  <p:slideViewPr>
    <p:cSldViewPr>
      <p:cViewPr varScale="1">
        <p:scale>
          <a:sx n="48" d="100"/>
          <a:sy n="48" d="100"/>
        </p:scale>
        <p:origin x="1458" y="48"/>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image" Target="../media/image25.emf"/><Relationship Id="rId5" Type="http://schemas.openxmlformats.org/officeDocument/2006/relationships/image" Target="../media/image29.emf"/><Relationship Id="rId4" Type="http://schemas.openxmlformats.org/officeDocument/2006/relationships/image" Target="../media/image2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image" Target="../media/image3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 Id="rId5" Type="http://schemas.openxmlformats.org/officeDocument/2006/relationships/image" Target="../media/image16.emf"/><Relationship Id="rId4" Type="http://schemas.openxmlformats.org/officeDocument/2006/relationships/image" Target="../media/image1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221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a:effectLst>
                  <a:outerShdw blurRad="38100" dist="38100" dir="2700000" algn="tl">
                    <a:srgbClr val="C0C0C0"/>
                  </a:outerShdw>
                </a:effectLst>
              </a:defRPr>
            </a:lvl1pPr>
          </a:lstStyle>
          <a:p>
            <a:endParaRPr lang="en-US" altLang="ja-JP"/>
          </a:p>
        </p:txBody>
      </p:sp>
      <p:sp>
        <p:nvSpPr>
          <p:cNvPr id="222211" name="Rectangle 3"/>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effectLst>
                  <a:outerShdw blurRad="38100" dist="38100" dir="2700000" algn="tl">
                    <a:srgbClr val="C0C0C0"/>
                  </a:outerShdw>
                </a:effectLst>
              </a:defRPr>
            </a:lvl1pPr>
          </a:lstStyle>
          <a:p>
            <a:endParaRPr lang="en-US" altLang="ja-JP"/>
          </a:p>
        </p:txBody>
      </p:sp>
      <p:sp>
        <p:nvSpPr>
          <p:cNvPr id="222212" name="Rectangle 4"/>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a:effectLst>
                  <a:outerShdw blurRad="38100" dist="38100" dir="2700000" algn="tl">
                    <a:srgbClr val="C0C0C0"/>
                  </a:outerShdw>
                </a:effectLst>
              </a:defRPr>
            </a:lvl1pPr>
          </a:lstStyle>
          <a:p>
            <a:endParaRPr lang="en-US" altLang="ja-JP"/>
          </a:p>
        </p:txBody>
      </p:sp>
      <p:sp>
        <p:nvSpPr>
          <p:cNvPr id="222213" name="Rectangle 5"/>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effectLst>
                  <a:outerShdw blurRad="38100" dist="38100" dir="2700000" algn="tl">
                    <a:srgbClr val="C0C0C0"/>
                  </a:outerShdw>
                </a:effectLst>
              </a:defRPr>
            </a:lvl1pPr>
          </a:lstStyle>
          <a:p>
            <a:fld id="{C08C2AC2-D44C-4359-83A4-7BE5C998865F}" type="slidenum">
              <a:rPr lang="en-US" altLang="ja-JP"/>
              <a:pPr/>
              <a:t>‹#›</a:t>
            </a:fld>
            <a:endParaRPr lang="en-US" altLang="ja-JP"/>
          </a:p>
        </p:txBody>
      </p:sp>
    </p:spTree>
    <p:extLst>
      <p:ext uri="{BB962C8B-B14F-4D97-AF65-F5344CB8AC3E}">
        <p14:creationId xmlns:p14="http://schemas.microsoft.com/office/powerpoint/2010/main" val="835208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C8B2AC00-AC6C-4032-A115-8BC9EBEF8A19}" type="datetimeFigureOut">
              <a:rPr kumimoji="1" lang="ja-JP" altLang="en-US" smtClean="0"/>
              <a:t>2022/4/21</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E8707320-97FC-4E0B-8B82-F04EB59FACD4}" type="slidenum">
              <a:rPr kumimoji="1" lang="ja-JP" altLang="en-US" smtClean="0"/>
              <a:t>‹#›</a:t>
            </a:fld>
            <a:endParaRPr kumimoji="1" lang="ja-JP" altLang="en-US"/>
          </a:p>
        </p:txBody>
      </p:sp>
    </p:spTree>
    <p:extLst>
      <p:ext uri="{BB962C8B-B14F-4D97-AF65-F5344CB8AC3E}">
        <p14:creationId xmlns:p14="http://schemas.microsoft.com/office/powerpoint/2010/main" val="37542879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これから論理回路の第</a:t>
            </a:r>
            <a:r>
              <a:rPr kumimoji="1" lang="en-US" altLang="ja-JP" dirty="0"/>
              <a:t>5</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a:t>
            </a:fld>
            <a:endParaRPr kumimoji="1" lang="ja-JP" altLang="en-US"/>
          </a:p>
        </p:txBody>
      </p:sp>
    </p:spTree>
    <p:extLst>
      <p:ext uri="{BB962C8B-B14F-4D97-AF65-F5344CB8AC3E}">
        <p14:creationId xmlns:p14="http://schemas.microsoft.com/office/powerpoint/2010/main" val="2020239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前回の課題テストで、 </a:t>
            </a:r>
            <a:r>
              <a:rPr kumimoji="1" lang="en-US" altLang="ja-JP" dirty="0"/>
              <a:t>Logisim </a:t>
            </a:r>
            <a:r>
              <a:rPr kumimoji="1" lang="ja-JP" altLang="en-US" dirty="0"/>
              <a:t>で、</a:t>
            </a:r>
            <a:r>
              <a:rPr kumimoji="1" lang="en-US" altLang="ja-JP" dirty="0"/>
              <a:t>MP2.circ </a:t>
            </a:r>
            <a:r>
              <a:rPr kumimoji="1" lang="ja-JP" altLang="en-US" dirty="0"/>
              <a:t>という回路を動かしたかと思います。</a:t>
            </a:r>
            <a:endParaRPr kumimoji="1" lang="en-US" altLang="ja-JP" dirty="0"/>
          </a:p>
          <a:p>
            <a:r>
              <a:rPr kumimoji="1" lang="ja-JP" altLang="en-US" dirty="0"/>
              <a:t>課題テストでは、入力 </a:t>
            </a:r>
            <a:r>
              <a:rPr kumimoji="1" lang="en-US" altLang="ja-JP" dirty="0"/>
              <a:t>In</a:t>
            </a:r>
            <a:r>
              <a:rPr kumimoji="1" lang="ja-JP" altLang="en-US" dirty="0"/>
              <a:t> に </a:t>
            </a:r>
            <a:r>
              <a:rPr kumimoji="1" lang="en-US" altLang="ja-JP" dirty="0"/>
              <a:t>5 (0101)</a:t>
            </a:r>
            <a:r>
              <a:rPr kumimoji="1" lang="ja-JP" altLang="en-US" dirty="0"/>
              <a:t> と </a:t>
            </a:r>
            <a:r>
              <a:rPr kumimoji="1" lang="en-US" altLang="ja-JP" dirty="0"/>
              <a:t>9(1001) </a:t>
            </a:r>
            <a:r>
              <a:rPr kumimoji="1" lang="ja-JP" altLang="en-US" dirty="0"/>
              <a:t>を入れましたが、</a:t>
            </a:r>
            <a:endParaRPr kumimoji="1" lang="en-US" altLang="ja-JP" dirty="0"/>
          </a:p>
          <a:p>
            <a:r>
              <a:rPr kumimoji="1" lang="ja-JP" altLang="en-US" dirty="0"/>
              <a:t>そのときの出力は </a:t>
            </a:r>
            <a:r>
              <a:rPr kumimoji="1" lang="en-US" altLang="ja-JP" dirty="0"/>
              <a:t>0101 </a:t>
            </a:r>
            <a:r>
              <a:rPr kumimoji="1" lang="ja-JP" altLang="en-US" dirty="0"/>
              <a:t>と </a:t>
            </a:r>
            <a:r>
              <a:rPr kumimoji="1" lang="en-US" altLang="ja-JP" dirty="0"/>
              <a:t>1001 </a:t>
            </a:r>
            <a:r>
              <a:rPr kumimoji="1" lang="ja-JP" altLang="en-US" dirty="0"/>
              <a:t>になっていたはずです。</a:t>
            </a:r>
            <a:endParaRPr kumimoji="1" lang="en-US" altLang="ja-JP" dirty="0"/>
          </a:p>
          <a:p>
            <a:r>
              <a:rPr kumimoji="1" lang="en-US" altLang="ja-JP" dirty="0"/>
              <a:t>MP2.circ </a:t>
            </a:r>
            <a:r>
              <a:rPr kumimoji="1" lang="ja-JP" altLang="en-US" dirty="0"/>
              <a:t>の回路を見ると、この部分は制御信号と入力の </a:t>
            </a:r>
            <a:r>
              <a:rPr kumimoji="1" lang="en-US" altLang="ja-JP" dirty="0"/>
              <a:t>AND </a:t>
            </a:r>
            <a:r>
              <a:rPr kumimoji="1" lang="ja-JP" altLang="en-US" dirty="0"/>
              <a:t>を取り、それを </a:t>
            </a:r>
            <a:r>
              <a:rPr kumimoji="1" lang="en-US" altLang="ja-JP" dirty="0"/>
              <a:t>OR</a:t>
            </a:r>
            <a:r>
              <a:rPr kumimoji="1" lang="ja-JP" altLang="en-US" dirty="0"/>
              <a:t> に通していますので、</a:t>
            </a:r>
            <a:endParaRPr kumimoji="1" lang="en-US" altLang="ja-JP" dirty="0"/>
          </a:p>
          <a:p>
            <a:r>
              <a:rPr kumimoji="1" lang="en-US" altLang="ja-JP" dirty="0"/>
              <a:t>1 </a:t>
            </a:r>
            <a:r>
              <a:rPr kumimoji="1" lang="ja-JP" altLang="en-US" dirty="0"/>
              <a:t>ビット選択器になっています。</a:t>
            </a:r>
            <a:endParaRPr kumimoji="1" lang="en-US" altLang="ja-JP" dirty="0"/>
          </a:p>
          <a:p>
            <a:r>
              <a:rPr kumimoji="1" lang="ja-JP" altLang="en-US" dirty="0"/>
              <a:t>入力信号のどちらかを制御信号 </a:t>
            </a:r>
            <a:r>
              <a:rPr kumimoji="1" lang="en-US" altLang="ja-JP" dirty="0"/>
              <a:t>S1 </a:t>
            </a:r>
            <a:r>
              <a:rPr kumimoji="1" lang="ja-JP" altLang="en-US" dirty="0"/>
              <a:t>で選択し、選ばれた方をさらに制御信号 </a:t>
            </a:r>
            <a:r>
              <a:rPr kumimoji="1" lang="en-US" altLang="ja-JP" dirty="0"/>
              <a:t>S0 </a:t>
            </a:r>
            <a:r>
              <a:rPr kumimoji="1" lang="ja-JP" altLang="en-US" dirty="0"/>
              <a:t>で選択しています。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10</a:t>
            </a:fld>
            <a:endParaRPr kumimoji="1" lang="ja-JP" altLang="en-US"/>
          </a:p>
        </p:txBody>
      </p:sp>
    </p:spTree>
    <p:extLst>
      <p:ext uri="{BB962C8B-B14F-4D97-AF65-F5344CB8AC3E}">
        <p14:creationId xmlns:p14="http://schemas.microsoft.com/office/powerpoint/2010/main" val="172465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次の回路は分配器 </a:t>
            </a:r>
            <a:r>
              <a:rPr kumimoji="1" lang="en-US" altLang="ja-JP" dirty="0" err="1"/>
              <a:t>demultiplexor</a:t>
            </a:r>
            <a:r>
              <a:rPr kumimoji="1" lang="en-US" altLang="ja-JP" dirty="0"/>
              <a:t> </a:t>
            </a:r>
            <a:r>
              <a:rPr kumimoji="1" lang="ja-JP" altLang="en-US" dirty="0"/>
              <a:t>です。</a:t>
            </a:r>
            <a:endParaRPr kumimoji="1" lang="en-US" altLang="ja-JP" dirty="0"/>
          </a:p>
          <a:p>
            <a:r>
              <a:rPr kumimoji="1" lang="ja-JP" altLang="en-US" dirty="0"/>
              <a:t>分配器は、選択器とは逆に入力信号が</a:t>
            </a:r>
            <a:r>
              <a:rPr kumimoji="1" lang="en-US" altLang="ja-JP" dirty="0"/>
              <a:t>1</a:t>
            </a:r>
            <a:r>
              <a:rPr kumimoji="1" lang="ja-JP" altLang="en-US" dirty="0"/>
              <a:t>本、出力信号が複数あります。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分配器は、制御信号により複数ある出力信号のうちどれか</a:t>
            </a:r>
            <a:r>
              <a:rPr kumimoji="1" lang="en-US" altLang="ja-JP" dirty="0"/>
              <a:t>1</a:t>
            </a:r>
            <a:r>
              <a:rPr kumimoji="1" lang="ja-JP" altLang="en-US" dirty="0"/>
              <a:t>本を選択し、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入力信号を選択した出力信号から出力する回路です。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分配器は、</a:t>
            </a:r>
            <a:r>
              <a:rPr kumimoji="1" lang="en-US" altLang="ja-JP" dirty="0"/>
              <a:t>1</a:t>
            </a:r>
            <a:r>
              <a:rPr kumimoji="1" lang="ja-JP" altLang="en-US" dirty="0"/>
              <a:t>本の入力信号と、</a:t>
            </a:r>
            <a:r>
              <a:rPr kumimoji="1" lang="en-US" altLang="ja-JP" dirty="0"/>
              <a:t>n</a:t>
            </a:r>
            <a:r>
              <a:rPr kumimoji="1" lang="ja-JP" altLang="en-US" dirty="0"/>
              <a:t>ビットの制御信号、</a:t>
            </a:r>
            <a:r>
              <a:rPr kumimoji="1" lang="en-US" altLang="ja-JP" dirty="0"/>
              <a:t>2^n</a:t>
            </a:r>
            <a:r>
              <a:rPr kumimoji="1" lang="ja-JP" altLang="en-US" dirty="0"/>
              <a:t>本の出力信号を持つ </a:t>
            </a:r>
            <a:r>
              <a:rPr kumimoji="1" lang="en-US" altLang="ja-JP" dirty="0"/>
              <a:t>n+1 </a:t>
            </a:r>
            <a:r>
              <a:rPr kumimoji="1" lang="ja-JP" altLang="en-US" dirty="0"/>
              <a:t>入力</a:t>
            </a:r>
            <a:r>
              <a:rPr kumimoji="1" lang="en-US" altLang="ja-JP" dirty="0"/>
              <a:t>2^n</a:t>
            </a:r>
            <a:r>
              <a:rPr kumimoji="1" lang="ja-JP" altLang="en-US" dirty="0"/>
              <a:t>出力の回路です。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こちらの図は分配器の概念図です。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入力と出力の間にスイッチがあり、入力信号を出力信号のどれか</a:t>
            </a:r>
            <a:r>
              <a:rPr kumimoji="1" lang="en-US" altLang="ja-JP" dirty="0"/>
              <a:t>1</a:t>
            </a:r>
            <a:r>
              <a:rPr kumimoji="1" lang="ja-JP" altLang="en-US" dirty="0"/>
              <a:t>つに繋ぐことができます。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右の表が分配器の真理値表です。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制御信号 </a:t>
            </a:r>
            <a:r>
              <a:rPr kumimoji="1" lang="en-US" altLang="ja-JP" dirty="0"/>
              <a:t>S </a:t>
            </a:r>
            <a:r>
              <a:rPr kumimoji="1" lang="ja-JP" altLang="en-US" dirty="0"/>
              <a:t>の値が </a:t>
            </a:r>
            <a:r>
              <a:rPr kumimoji="1" lang="en-US" altLang="ja-JP" dirty="0"/>
              <a:t>0 </a:t>
            </a:r>
            <a:r>
              <a:rPr kumimoji="1" lang="ja-JP" altLang="en-US" dirty="0"/>
              <a:t>のときは、入力信号の値が出力信号 </a:t>
            </a:r>
            <a:r>
              <a:rPr kumimoji="1" lang="en-US" altLang="ja-JP" dirty="0"/>
              <a:t>Q0 </a:t>
            </a:r>
            <a:r>
              <a:rPr kumimoji="1" lang="ja-JP" altLang="en-US" dirty="0"/>
              <a:t>から出力されます。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このとき、残りの出力信号 </a:t>
            </a:r>
            <a:r>
              <a:rPr kumimoji="1" lang="en-US" altLang="ja-JP" dirty="0"/>
              <a:t>Q1 Q2 Q3 </a:t>
            </a:r>
            <a:r>
              <a:rPr kumimoji="1" lang="ja-JP" altLang="en-US" dirty="0"/>
              <a:t>からは </a:t>
            </a:r>
            <a:r>
              <a:rPr kumimoji="1" lang="en-US" altLang="ja-JP" dirty="0"/>
              <a:t>0 </a:t>
            </a:r>
            <a:r>
              <a:rPr kumimoji="1" lang="ja-JP" altLang="en-US" dirty="0"/>
              <a:t>が出力されます。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同様に、制御信号 </a:t>
            </a:r>
            <a:r>
              <a:rPr kumimoji="1" lang="en-US" altLang="ja-JP" dirty="0"/>
              <a:t>S </a:t>
            </a:r>
            <a:r>
              <a:rPr kumimoji="1" lang="ja-JP" altLang="en-US" dirty="0"/>
              <a:t>の値が </a:t>
            </a:r>
            <a:r>
              <a:rPr kumimoji="1" lang="en-US" altLang="ja-JP" dirty="0"/>
              <a:t>1 </a:t>
            </a:r>
            <a:r>
              <a:rPr kumimoji="1" lang="ja-JP" altLang="en-US" dirty="0"/>
              <a:t>のときは、入力信号の値が出力信号 </a:t>
            </a:r>
            <a:r>
              <a:rPr kumimoji="1" lang="en-US" altLang="ja-JP" dirty="0"/>
              <a:t>Q1 </a:t>
            </a:r>
            <a:r>
              <a:rPr kumimoji="1" lang="ja-JP" altLang="en-US" dirty="0"/>
              <a:t>から出力され、</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残りの出力信号 </a:t>
            </a:r>
            <a:r>
              <a:rPr kumimoji="1" lang="en-US" altLang="ja-JP" dirty="0"/>
              <a:t>Q0 Q2 Q3 </a:t>
            </a:r>
            <a:r>
              <a:rPr kumimoji="1" lang="ja-JP" altLang="en-US" dirty="0"/>
              <a:t>からは </a:t>
            </a:r>
            <a:r>
              <a:rPr kumimoji="1" lang="en-US" altLang="ja-JP" dirty="0"/>
              <a:t>0 </a:t>
            </a:r>
            <a:r>
              <a:rPr kumimoji="1" lang="ja-JP" altLang="en-US" dirty="0"/>
              <a:t>が出力されます。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制御信号 </a:t>
            </a:r>
            <a:r>
              <a:rPr kumimoji="1" lang="en-US" altLang="ja-JP" dirty="0"/>
              <a:t>S </a:t>
            </a:r>
            <a:r>
              <a:rPr kumimoji="1" lang="ja-JP" altLang="en-US" dirty="0"/>
              <a:t>が </a:t>
            </a:r>
            <a:r>
              <a:rPr kumimoji="1" lang="en-US" altLang="ja-JP" dirty="0"/>
              <a:t>2,3 </a:t>
            </a:r>
            <a:r>
              <a:rPr kumimoji="1" lang="ja-JP" altLang="en-US" dirty="0"/>
              <a:t>の場合も同様です。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11</a:t>
            </a:fld>
            <a:endParaRPr kumimoji="1" lang="ja-JP" altLang="en-US"/>
          </a:p>
        </p:txBody>
      </p:sp>
    </p:spTree>
    <p:extLst>
      <p:ext uri="{BB962C8B-B14F-4D97-AF65-F5344CB8AC3E}">
        <p14:creationId xmlns:p14="http://schemas.microsoft.com/office/powerpoint/2010/main" val="518434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分配器の動作を </a:t>
            </a:r>
            <a:r>
              <a:rPr kumimoji="1" lang="en-US" altLang="ja-JP" dirty="0"/>
              <a:t>Java </a:t>
            </a:r>
            <a:r>
              <a:rPr kumimoji="1" lang="ja-JP" altLang="en-US" dirty="0"/>
              <a:t>風に書くとこうなります。</a:t>
            </a:r>
            <a:endParaRPr kumimoji="1" lang="en-US" altLang="ja-JP" dirty="0"/>
          </a:p>
          <a:p>
            <a:r>
              <a:rPr kumimoji="1" lang="ja-JP" altLang="en-US" dirty="0"/>
              <a:t>制御信号 </a:t>
            </a:r>
            <a:r>
              <a:rPr kumimoji="1" lang="en-US" altLang="ja-JP" dirty="0"/>
              <a:t>S </a:t>
            </a:r>
            <a:r>
              <a:rPr kumimoji="1" lang="ja-JP" altLang="en-US" dirty="0"/>
              <a:t>の値によって分岐します。</a:t>
            </a:r>
            <a:endParaRPr kumimoji="1" lang="en-US" altLang="ja-JP" dirty="0"/>
          </a:p>
          <a:p>
            <a:r>
              <a:rPr kumimoji="1" lang="en-US" altLang="ja-JP" dirty="0"/>
              <a:t>S </a:t>
            </a:r>
            <a:r>
              <a:rPr kumimoji="1" lang="ja-JP" altLang="en-US" dirty="0"/>
              <a:t>が </a:t>
            </a:r>
            <a:r>
              <a:rPr kumimoji="1" lang="en-US" altLang="ja-JP" dirty="0"/>
              <a:t>0 </a:t>
            </a:r>
            <a:r>
              <a:rPr kumimoji="1" lang="ja-JP" altLang="en-US" dirty="0"/>
              <a:t>なら </a:t>
            </a:r>
            <a:r>
              <a:rPr kumimoji="1" lang="en-US" altLang="ja-JP" dirty="0"/>
              <a:t>Q0</a:t>
            </a:r>
            <a:r>
              <a:rPr kumimoji="1" lang="ja-JP" altLang="en-US" dirty="0"/>
              <a:t>、</a:t>
            </a:r>
            <a:r>
              <a:rPr kumimoji="1" lang="en-US" altLang="ja-JP" dirty="0"/>
              <a:t>S </a:t>
            </a:r>
            <a:r>
              <a:rPr kumimoji="1" lang="ja-JP" altLang="en-US" dirty="0"/>
              <a:t>が </a:t>
            </a:r>
            <a:r>
              <a:rPr kumimoji="1" lang="en-US" altLang="ja-JP" dirty="0"/>
              <a:t>1 </a:t>
            </a:r>
            <a:r>
              <a:rPr kumimoji="1" lang="ja-JP" altLang="en-US" dirty="0"/>
              <a:t>なら </a:t>
            </a:r>
            <a:r>
              <a:rPr kumimoji="1" lang="en-US" altLang="ja-JP" dirty="0"/>
              <a:t>Q1 </a:t>
            </a:r>
            <a:r>
              <a:rPr kumimoji="1" lang="ja-JP" altLang="en-US" dirty="0"/>
              <a:t>という具合に、制御信号に応じた出力が選択されます。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12</a:t>
            </a:fld>
            <a:endParaRPr kumimoji="1" lang="ja-JP" altLang="en-US"/>
          </a:p>
        </p:txBody>
      </p:sp>
    </p:spTree>
    <p:extLst>
      <p:ext uri="{BB962C8B-B14F-4D97-AF65-F5344CB8AC3E}">
        <p14:creationId xmlns:p14="http://schemas.microsoft.com/office/powerpoint/2010/main" val="2596714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1</a:t>
            </a:r>
            <a:r>
              <a:rPr kumimoji="1" lang="ja-JP" altLang="en-US" dirty="0"/>
              <a:t>ビット分配器の回路を作ってみましょう。</a:t>
            </a:r>
            <a:endParaRPr kumimoji="1" lang="en-US" altLang="ja-JP" dirty="0"/>
          </a:p>
          <a:p>
            <a:r>
              <a:rPr kumimoji="1" lang="ja-JP" altLang="en-US" dirty="0"/>
              <a:t>まずは配器の論理式を求めます。</a:t>
            </a:r>
            <a:endParaRPr kumimoji="1" lang="en-US" altLang="ja-JP" dirty="0"/>
          </a:p>
          <a:p>
            <a:r>
              <a:rPr kumimoji="1" lang="ja-JP" altLang="en-US" dirty="0"/>
              <a:t>分配器の真理値表を、もう少し詳しく書くと下の表になります。</a:t>
            </a:r>
            <a:endParaRPr kumimoji="1" lang="en-US" altLang="ja-JP" dirty="0"/>
          </a:p>
          <a:p>
            <a:r>
              <a:rPr kumimoji="1" lang="en-US" altLang="ja-JP" dirty="0"/>
              <a:t>S </a:t>
            </a:r>
            <a:r>
              <a:rPr kumimoji="1" lang="ja-JP" altLang="en-US" dirty="0"/>
              <a:t>が </a:t>
            </a:r>
            <a:r>
              <a:rPr kumimoji="1" lang="en-US" altLang="ja-JP" dirty="0"/>
              <a:t>0 </a:t>
            </a:r>
            <a:r>
              <a:rPr kumimoji="1" lang="ja-JP" altLang="en-US" dirty="0"/>
              <a:t>のときは、</a:t>
            </a:r>
            <a:r>
              <a:rPr kumimoji="1" lang="en-US" altLang="ja-JP" dirty="0"/>
              <a:t>D </a:t>
            </a:r>
            <a:r>
              <a:rPr kumimoji="1" lang="ja-JP" altLang="en-US" dirty="0"/>
              <a:t>が </a:t>
            </a:r>
            <a:r>
              <a:rPr kumimoji="1" lang="en-US" altLang="ja-JP" dirty="0"/>
              <a:t>0 </a:t>
            </a:r>
            <a:r>
              <a:rPr kumimoji="1" lang="ja-JP" altLang="en-US" dirty="0"/>
              <a:t>ならば </a:t>
            </a:r>
            <a:r>
              <a:rPr kumimoji="1" lang="en-US" altLang="ja-JP" dirty="0"/>
              <a:t>Q0</a:t>
            </a:r>
            <a:r>
              <a:rPr kumimoji="1" lang="ja-JP" altLang="en-US" dirty="0"/>
              <a:t> は </a:t>
            </a:r>
            <a:r>
              <a:rPr kumimoji="1" lang="en-US" altLang="ja-JP" dirty="0"/>
              <a:t>0 D </a:t>
            </a:r>
            <a:r>
              <a:rPr kumimoji="1" lang="ja-JP" altLang="en-US" dirty="0"/>
              <a:t>が </a:t>
            </a:r>
            <a:r>
              <a:rPr kumimoji="1" lang="en-US" altLang="ja-JP" dirty="0"/>
              <a:t>1 </a:t>
            </a:r>
            <a:r>
              <a:rPr kumimoji="1" lang="ja-JP" altLang="en-US" dirty="0"/>
              <a:t>ならば </a:t>
            </a:r>
            <a:r>
              <a:rPr kumimoji="1" lang="en-US" altLang="ja-JP" dirty="0"/>
              <a:t>Q0 </a:t>
            </a:r>
            <a:r>
              <a:rPr kumimoji="1" lang="ja-JP" altLang="en-US" dirty="0"/>
              <a:t>は </a:t>
            </a:r>
            <a:r>
              <a:rPr kumimoji="1" lang="en-US" altLang="ja-JP" dirty="0"/>
              <a:t>1</a:t>
            </a:r>
            <a:r>
              <a:rPr kumimoji="1" lang="ja-JP" altLang="en-US" dirty="0"/>
              <a:t> となり、</a:t>
            </a:r>
            <a:endParaRPr kumimoji="1" lang="en-US" altLang="ja-JP" dirty="0"/>
          </a:p>
          <a:p>
            <a:r>
              <a:rPr kumimoji="1" lang="en-US" altLang="ja-JP" dirty="0"/>
              <a:t>S </a:t>
            </a:r>
            <a:r>
              <a:rPr kumimoji="1" lang="ja-JP" altLang="en-US" dirty="0"/>
              <a:t>が </a:t>
            </a:r>
            <a:r>
              <a:rPr kumimoji="1" lang="en-US" altLang="ja-JP" dirty="0"/>
              <a:t>1 </a:t>
            </a:r>
            <a:r>
              <a:rPr kumimoji="1" lang="ja-JP" altLang="en-US" dirty="0"/>
              <a:t>のときは、</a:t>
            </a:r>
            <a:r>
              <a:rPr kumimoji="1" lang="en-US" altLang="ja-JP" dirty="0"/>
              <a:t>D </a:t>
            </a:r>
            <a:r>
              <a:rPr kumimoji="1" lang="ja-JP" altLang="en-US" dirty="0"/>
              <a:t>が </a:t>
            </a:r>
            <a:r>
              <a:rPr kumimoji="1" lang="en-US" altLang="ja-JP" dirty="0"/>
              <a:t>0 </a:t>
            </a:r>
            <a:r>
              <a:rPr kumimoji="1" lang="ja-JP" altLang="en-US" dirty="0"/>
              <a:t>ならば </a:t>
            </a:r>
            <a:r>
              <a:rPr kumimoji="1" lang="en-US" altLang="ja-JP" dirty="0"/>
              <a:t>Q1 </a:t>
            </a:r>
            <a:r>
              <a:rPr kumimoji="1" lang="ja-JP" altLang="en-US" dirty="0"/>
              <a:t>は </a:t>
            </a:r>
            <a:r>
              <a:rPr kumimoji="1" lang="en-US" altLang="ja-JP" dirty="0"/>
              <a:t>0 D </a:t>
            </a:r>
            <a:r>
              <a:rPr kumimoji="1" lang="ja-JP" altLang="en-US" dirty="0"/>
              <a:t>が </a:t>
            </a:r>
            <a:r>
              <a:rPr kumimoji="1" lang="en-US" altLang="ja-JP" dirty="0"/>
              <a:t>1 </a:t>
            </a:r>
            <a:r>
              <a:rPr kumimoji="1" lang="ja-JP" altLang="en-US" dirty="0"/>
              <a:t>ならば </a:t>
            </a:r>
            <a:r>
              <a:rPr kumimoji="1" lang="en-US" altLang="ja-JP" dirty="0"/>
              <a:t>Q1</a:t>
            </a:r>
            <a:r>
              <a:rPr kumimoji="1" lang="ja-JP" altLang="en-US" dirty="0"/>
              <a:t> は </a:t>
            </a:r>
            <a:r>
              <a:rPr kumimoji="1" lang="en-US" altLang="ja-JP" dirty="0"/>
              <a:t>1 </a:t>
            </a:r>
            <a:r>
              <a:rPr kumimoji="1" lang="ja-JP" altLang="en-US" dirty="0"/>
              <a:t>となります。</a:t>
            </a:r>
            <a:endParaRPr kumimoji="1" lang="en-US" altLang="ja-JP" dirty="0"/>
          </a:p>
          <a:p>
            <a:r>
              <a:rPr kumimoji="1" lang="ja-JP" altLang="en-US" dirty="0"/>
              <a:t>ここで出力 </a:t>
            </a:r>
            <a:r>
              <a:rPr kumimoji="1" lang="en-US" altLang="ja-JP" dirty="0"/>
              <a:t>O0O1 </a:t>
            </a:r>
            <a:r>
              <a:rPr kumimoji="1" lang="ja-JP" altLang="en-US" dirty="0"/>
              <a:t>が </a:t>
            </a:r>
            <a:r>
              <a:rPr kumimoji="1" lang="en-US" altLang="ja-JP" dirty="0"/>
              <a:t>1 </a:t>
            </a:r>
            <a:r>
              <a:rPr kumimoji="1" lang="ja-JP" altLang="en-US" dirty="0"/>
              <a:t>となる条件を見てみます。</a:t>
            </a:r>
            <a:endParaRPr kumimoji="1" lang="en-US" altLang="ja-JP" dirty="0"/>
          </a:p>
          <a:p>
            <a:r>
              <a:rPr kumimoji="1" lang="ja-JP" altLang="en-US" dirty="0"/>
              <a:t>出力 </a:t>
            </a:r>
            <a:r>
              <a:rPr kumimoji="1" lang="en-US" altLang="ja-JP" dirty="0"/>
              <a:t>Q0 </a:t>
            </a:r>
            <a:r>
              <a:rPr kumimoji="1" lang="ja-JP" altLang="en-US" dirty="0"/>
              <a:t>が</a:t>
            </a:r>
            <a:r>
              <a:rPr kumimoji="1" lang="en-US" altLang="ja-JP" dirty="0"/>
              <a:t> 1 </a:t>
            </a:r>
            <a:r>
              <a:rPr kumimoji="1" lang="ja-JP" altLang="en-US" dirty="0"/>
              <a:t>となるのは、</a:t>
            </a:r>
            <a:r>
              <a:rPr kumimoji="1" lang="en-US" altLang="ja-JP" dirty="0"/>
              <a:t>S=0 </a:t>
            </a:r>
            <a:r>
              <a:rPr kumimoji="1" lang="ja-JP" altLang="en-US" dirty="0"/>
              <a:t>かつ </a:t>
            </a:r>
            <a:r>
              <a:rPr kumimoji="1" lang="en-US" altLang="ja-JP" dirty="0"/>
              <a:t>D=1</a:t>
            </a:r>
            <a:r>
              <a:rPr kumimoji="1" lang="ja-JP" altLang="en-US" dirty="0"/>
              <a:t> のとき、</a:t>
            </a:r>
            <a:endParaRPr kumimoji="1" lang="en-US" altLang="ja-JP" dirty="0"/>
          </a:p>
          <a:p>
            <a:r>
              <a:rPr kumimoji="1" lang="ja-JP" altLang="en-US" dirty="0"/>
              <a:t>出力 </a:t>
            </a:r>
            <a:r>
              <a:rPr kumimoji="1" lang="en-US" altLang="ja-JP" dirty="0"/>
              <a:t>Q1 </a:t>
            </a:r>
            <a:r>
              <a:rPr kumimoji="1" lang="ja-JP" altLang="en-US" dirty="0"/>
              <a:t>が </a:t>
            </a:r>
            <a:r>
              <a:rPr kumimoji="1" lang="en-US" altLang="ja-JP" dirty="0"/>
              <a:t>1 </a:t>
            </a:r>
            <a:r>
              <a:rPr kumimoji="1" lang="ja-JP" altLang="en-US" dirty="0"/>
              <a:t>となるのは、</a:t>
            </a:r>
            <a:r>
              <a:rPr kumimoji="1" lang="en-US" altLang="ja-JP" dirty="0"/>
              <a:t>S=1 </a:t>
            </a:r>
            <a:r>
              <a:rPr kumimoji="1" lang="ja-JP" altLang="en-US" dirty="0"/>
              <a:t>かつ </a:t>
            </a:r>
            <a:r>
              <a:rPr kumimoji="1" lang="en-US" altLang="ja-JP" dirty="0"/>
              <a:t>D=1 </a:t>
            </a:r>
            <a:r>
              <a:rPr kumimoji="1" lang="ja-JP" altLang="en-US" dirty="0"/>
              <a:t>のときです。</a:t>
            </a:r>
            <a:endParaRPr kumimoji="1" lang="en-US" altLang="ja-JP" dirty="0"/>
          </a:p>
          <a:p>
            <a:r>
              <a:rPr kumimoji="1" lang="ja-JP" altLang="en-US" dirty="0"/>
              <a:t>これを論理式にすると、 </a:t>
            </a:r>
            <a:r>
              <a:rPr kumimoji="1" lang="en-US" altLang="ja-JP" dirty="0"/>
              <a:t>Q0 = S_ AND D,  Q1 = S AND D </a:t>
            </a:r>
            <a:r>
              <a:rPr kumimoji="1" lang="ja-JP" altLang="en-US" dirty="0"/>
              <a:t>となります。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13</a:t>
            </a:fld>
            <a:endParaRPr kumimoji="1" lang="ja-JP" altLang="en-US"/>
          </a:p>
        </p:txBody>
      </p:sp>
    </p:spTree>
    <p:extLst>
      <p:ext uri="{BB962C8B-B14F-4D97-AF65-F5344CB8AC3E}">
        <p14:creationId xmlns:p14="http://schemas.microsoft.com/office/powerpoint/2010/main" val="1415715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論理式が求まりましたので、論理回路を設計してみましょう。</a:t>
            </a:r>
            <a:endParaRPr kumimoji="1" lang="en-US" altLang="ja-JP" dirty="0"/>
          </a:p>
          <a:p>
            <a:r>
              <a:rPr kumimoji="1" lang="ja-JP" altLang="en-US" dirty="0"/>
              <a:t>制御信号を </a:t>
            </a:r>
            <a:r>
              <a:rPr kumimoji="1" lang="en-US" altLang="ja-JP" dirty="0"/>
              <a:t>NOT </a:t>
            </a:r>
            <a:r>
              <a:rPr kumimoji="1" lang="ja-JP" altLang="en-US" dirty="0"/>
              <a:t>ゲートに通し、制御信号と入力信号を </a:t>
            </a:r>
            <a:r>
              <a:rPr kumimoji="1" lang="en-US" altLang="ja-JP" dirty="0"/>
              <a:t>AND </a:t>
            </a:r>
            <a:r>
              <a:rPr kumimoji="1" lang="ja-JP" altLang="en-US" dirty="0"/>
              <a:t>ゲートに通します。</a:t>
            </a:r>
            <a:endParaRPr kumimoji="1" lang="en-US" altLang="ja-JP" dirty="0"/>
          </a:p>
          <a:p>
            <a:r>
              <a:rPr kumimoji="1" lang="ja-JP" altLang="en-US" dirty="0"/>
              <a:t>見ての通り、分配器は </a:t>
            </a:r>
            <a:r>
              <a:rPr kumimoji="1" lang="en-US" altLang="ja-JP" dirty="0"/>
              <a:t>OR </a:t>
            </a:r>
            <a:r>
              <a:rPr kumimoji="1" lang="ja-JP" altLang="en-US" dirty="0"/>
              <a:t>ゲートは使いません。</a:t>
            </a:r>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14</a:t>
            </a:fld>
            <a:endParaRPr kumimoji="1" lang="ja-JP" altLang="en-US"/>
          </a:p>
        </p:txBody>
      </p:sp>
    </p:spTree>
    <p:extLst>
      <p:ext uri="{BB962C8B-B14F-4D97-AF65-F5344CB8AC3E}">
        <p14:creationId xmlns:p14="http://schemas.microsoft.com/office/powerpoint/2010/main" val="1477721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次は比較器 </a:t>
            </a:r>
            <a:r>
              <a:rPr kumimoji="1" lang="en-US" altLang="ja-JP" dirty="0"/>
              <a:t>comparator </a:t>
            </a:r>
            <a:r>
              <a:rPr kumimoji="1" lang="ja-JP" altLang="en-US" dirty="0"/>
              <a:t>です。</a:t>
            </a:r>
            <a:endParaRPr kumimoji="1" lang="en-US" altLang="ja-JP" dirty="0"/>
          </a:p>
          <a:p>
            <a:r>
              <a:rPr kumimoji="1" lang="ja-JP" altLang="en-US" dirty="0"/>
              <a:t>比較器は、入力の大小を判定する回路です。</a:t>
            </a:r>
            <a:endParaRPr kumimoji="1" lang="en-US" altLang="ja-JP" dirty="0"/>
          </a:p>
          <a:p>
            <a:r>
              <a:rPr kumimoji="1" lang="en-US" altLang="ja-JP" dirty="0"/>
              <a:t>X, Y </a:t>
            </a:r>
            <a:r>
              <a:rPr kumimoji="1" lang="ja-JP" altLang="en-US" dirty="0"/>
              <a:t>の</a:t>
            </a:r>
            <a:r>
              <a:rPr kumimoji="1" lang="en-US" altLang="ja-JP" dirty="0"/>
              <a:t>2</a:t>
            </a:r>
            <a:r>
              <a:rPr kumimoji="1" lang="ja-JP" altLang="en-US" dirty="0"/>
              <a:t>つの入力が与えられたときに、どちらが大きいのか、同じ大きさなのかを出力します。</a:t>
            </a:r>
            <a:endParaRPr kumimoji="1" lang="en-US" altLang="ja-JP" dirty="0"/>
          </a:p>
          <a:p>
            <a:r>
              <a:rPr kumimoji="1" lang="ja-JP" altLang="en-US" dirty="0"/>
              <a:t>入力は </a:t>
            </a:r>
            <a:r>
              <a:rPr kumimoji="1" lang="en-US" altLang="ja-JP" dirty="0"/>
              <a:t>X, Y </a:t>
            </a:r>
            <a:r>
              <a:rPr kumimoji="1" lang="ja-JP" altLang="en-US" dirty="0"/>
              <a:t>の</a:t>
            </a:r>
            <a:r>
              <a:rPr kumimoji="1" lang="en-US" altLang="ja-JP" dirty="0"/>
              <a:t>2</a:t>
            </a:r>
            <a:r>
              <a:rPr kumimoji="1" lang="ja-JP" altLang="en-US" dirty="0"/>
              <a:t>入力、出力は、</a:t>
            </a:r>
            <a:r>
              <a:rPr kumimoji="1" lang="en-US" altLang="ja-JP" dirty="0" err="1"/>
              <a:t>Zx</a:t>
            </a:r>
            <a:r>
              <a:rPr kumimoji="1" lang="en-US" altLang="ja-JP" dirty="0"/>
              <a:t>, </a:t>
            </a:r>
            <a:r>
              <a:rPr kumimoji="1" lang="en-US" altLang="ja-JP" dirty="0" err="1"/>
              <a:t>Zy</a:t>
            </a:r>
            <a:r>
              <a:rPr kumimoji="1" lang="en-US" altLang="ja-JP" dirty="0"/>
              <a:t>, </a:t>
            </a:r>
            <a:r>
              <a:rPr kumimoji="1" lang="en-US" altLang="ja-JP" dirty="0" err="1"/>
              <a:t>Zeq</a:t>
            </a:r>
            <a:r>
              <a:rPr kumimoji="1" lang="en-US" altLang="ja-JP" dirty="0"/>
              <a:t> </a:t>
            </a:r>
            <a:r>
              <a:rPr kumimoji="1" lang="ja-JP" altLang="en-US" dirty="0"/>
              <a:t>の </a:t>
            </a:r>
            <a:r>
              <a:rPr kumimoji="1" lang="en-US" altLang="ja-JP" dirty="0"/>
              <a:t>3 </a:t>
            </a:r>
            <a:r>
              <a:rPr kumimoji="1" lang="ja-JP" altLang="en-US" dirty="0"/>
              <a:t>出力です。</a:t>
            </a:r>
            <a:endParaRPr kumimoji="1" lang="en-US" altLang="ja-JP" dirty="0"/>
          </a:p>
          <a:p>
            <a:r>
              <a:rPr kumimoji="1" lang="en-US" altLang="ja-JP" dirty="0"/>
              <a:t>X </a:t>
            </a:r>
            <a:r>
              <a:rPr kumimoji="1" lang="ja-JP" altLang="en-US" dirty="0"/>
              <a:t>の方が大きいならば </a:t>
            </a:r>
            <a:r>
              <a:rPr kumimoji="1" lang="en-US" altLang="ja-JP" dirty="0" err="1"/>
              <a:t>Zx</a:t>
            </a:r>
            <a:r>
              <a:rPr kumimoji="1" lang="en-US" altLang="ja-JP" dirty="0"/>
              <a:t>=1, Y</a:t>
            </a:r>
            <a:r>
              <a:rPr kumimoji="1" lang="ja-JP" altLang="en-US" dirty="0"/>
              <a:t> の方が大きいならば </a:t>
            </a:r>
            <a:r>
              <a:rPr kumimoji="1" lang="en-US" altLang="ja-JP" dirty="0" err="1"/>
              <a:t>Zy</a:t>
            </a:r>
            <a:r>
              <a:rPr kumimoji="1" lang="en-US" altLang="ja-JP" dirty="0"/>
              <a:t>=1, </a:t>
            </a:r>
            <a:r>
              <a:rPr kumimoji="1" lang="ja-JP" altLang="en-US" dirty="0"/>
              <a:t>同じならば </a:t>
            </a:r>
            <a:r>
              <a:rPr kumimoji="1" lang="en-US" altLang="ja-JP" dirty="0" err="1"/>
              <a:t>Zeq</a:t>
            </a:r>
            <a:r>
              <a:rPr kumimoji="1" lang="en-US" altLang="ja-JP" dirty="0"/>
              <a:t> = 1 </a:t>
            </a:r>
            <a:r>
              <a:rPr kumimoji="1" lang="ja-JP" altLang="en-US" dirty="0"/>
              <a:t>となります。</a:t>
            </a:r>
            <a:endParaRPr kumimoji="1" lang="en-US" altLang="ja-JP" dirty="0"/>
          </a:p>
          <a:p>
            <a:r>
              <a:rPr kumimoji="1" lang="en-US" altLang="ja-JP" dirty="0"/>
              <a:t>Java </a:t>
            </a:r>
            <a:r>
              <a:rPr kumimoji="1" lang="ja-JP" altLang="en-US" dirty="0"/>
              <a:t>風に書くとこうなります。</a:t>
            </a:r>
            <a:endParaRPr kumimoji="1" lang="en-US" altLang="ja-JP" dirty="0"/>
          </a:p>
          <a:p>
            <a:r>
              <a:rPr kumimoji="1" lang="en-US" altLang="ja-JP" dirty="0"/>
              <a:t>X </a:t>
            </a:r>
            <a:r>
              <a:rPr kumimoji="1" lang="ja-JP" altLang="en-US" dirty="0"/>
              <a:t>と </a:t>
            </a:r>
            <a:r>
              <a:rPr kumimoji="1" lang="en-US" altLang="ja-JP" dirty="0"/>
              <a:t>Y </a:t>
            </a:r>
            <a:r>
              <a:rPr kumimoji="1" lang="ja-JP" altLang="en-US" dirty="0"/>
              <a:t>の大きさを比較し、その結果により </a:t>
            </a:r>
            <a:r>
              <a:rPr kumimoji="1" lang="en-US" altLang="ja-JP" dirty="0" err="1"/>
              <a:t>Zx</a:t>
            </a:r>
            <a:r>
              <a:rPr kumimoji="1" lang="en-US" altLang="ja-JP" dirty="0"/>
              <a:t>, </a:t>
            </a:r>
            <a:r>
              <a:rPr kumimoji="1" lang="en-US" altLang="ja-JP" dirty="0" err="1"/>
              <a:t>Zy</a:t>
            </a:r>
            <a:r>
              <a:rPr kumimoji="1" lang="en-US" altLang="ja-JP" dirty="0"/>
              <a:t>, </a:t>
            </a:r>
            <a:r>
              <a:rPr kumimoji="1" lang="en-US" altLang="ja-JP" dirty="0" err="1"/>
              <a:t>Zeq</a:t>
            </a:r>
            <a:r>
              <a:rPr kumimoji="1" lang="en-US" altLang="ja-JP" dirty="0"/>
              <a:t> </a:t>
            </a:r>
            <a:r>
              <a:rPr kumimoji="1" lang="ja-JP" altLang="en-US" dirty="0"/>
              <a:t>のいずれかが </a:t>
            </a:r>
            <a:r>
              <a:rPr kumimoji="1" lang="en-US" altLang="ja-JP" dirty="0"/>
              <a:t>1 </a:t>
            </a:r>
            <a:r>
              <a:rPr kumimoji="1" lang="ja-JP" altLang="en-US" dirty="0"/>
              <a:t>になります。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15</a:t>
            </a:fld>
            <a:endParaRPr kumimoji="1" lang="ja-JP" altLang="en-US"/>
          </a:p>
        </p:txBody>
      </p:sp>
    </p:spTree>
    <p:extLst>
      <p:ext uri="{BB962C8B-B14F-4D97-AF65-F5344CB8AC3E}">
        <p14:creationId xmlns:p14="http://schemas.microsoft.com/office/powerpoint/2010/main" val="4171089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 </a:t>
            </a:r>
            <a:r>
              <a:rPr kumimoji="1" lang="en-US" altLang="ja-JP" dirty="0"/>
              <a:t>1 </a:t>
            </a:r>
            <a:r>
              <a:rPr kumimoji="1" lang="ja-JP" altLang="en-US" dirty="0"/>
              <a:t>ビットの比較器を考えましょう。</a:t>
            </a:r>
            <a:endParaRPr kumimoji="1" lang="en-US" altLang="ja-JP" dirty="0"/>
          </a:p>
          <a:p>
            <a:r>
              <a:rPr kumimoji="1" lang="ja-JP" altLang="en-US" dirty="0"/>
              <a:t>真理値表を書くとこうなります。</a:t>
            </a:r>
            <a:endParaRPr kumimoji="1" lang="en-US" altLang="ja-JP" dirty="0"/>
          </a:p>
          <a:p>
            <a:r>
              <a:rPr kumimoji="1" lang="en-US" altLang="ja-JP" dirty="0"/>
              <a:t>1</a:t>
            </a:r>
            <a:r>
              <a:rPr kumimoji="1" lang="ja-JP" altLang="en-US" dirty="0"/>
              <a:t>ビット入力 </a:t>
            </a:r>
            <a:r>
              <a:rPr kumimoji="1" lang="en-US" altLang="ja-JP" dirty="0"/>
              <a:t>X, Y </a:t>
            </a:r>
            <a:r>
              <a:rPr kumimoji="1" lang="ja-JP" altLang="en-US" dirty="0"/>
              <a:t>に対して、</a:t>
            </a:r>
            <a:r>
              <a:rPr kumimoji="1" lang="en-US" altLang="ja-JP" dirty="0"/>
              <a:t>X </a:t>
            </a:r>
            <a:r>
              <a:rPr kumimoji="1" lang="ja-JP" altLang="en-US" dirty="0"/>
              <a:t>の方が大きくなるのは </a:t>
            </a:r>
            <a:r>
              <a:rPr kumimoji="1" lang="en-US" altLang="ja-JP" dirty="0"/>
              <a:t>X=1, Y=0 </a:t>
            </a:r>
            <a:r>
              <a:rPr kumimoji="1" lang="ja-JP" altLang="en-US" dirty="0"/>
              <a:t>のときです。</a:t>
            </a:r>
            <a:endParaRPr kumimoji="1" lang="en-US" altLang="ja-JP" dirty="0"/>
          </a:p>
          <a:p>
            <a:r>
              <a:rPr kumimoji="1" lang="ja-JP" altLang="en-US" dirty="0"/>
              <a:t>また </a:t>
            </a:r>
            <a:r>
              <a:rPr kumimoji="1" lang="en-US" altLang="ja-JP" dirty="0"/>
              <a:t>Y </a:t>
            </a:r>
            <a:r>
              <a:rPr kumimoji="1" lang="ja-JP" altLang="en-US" dirty="0"/>
              <a:t>が大きくなるのは　</a:t>
            </a:r>
            <a:r>
              <a:rPr kumimoji="1" lang="en-US" altLang="ja-JP" dirty="0"/>
              <a:t>X=0,</a:t>
            </a:r>
            <a:r>
              <a:rPr kumimoji="1" lang="ja-JP" altLang="en-US" dirty="0"/>
              <a:t> </a:t>
            </a:r>
            <a:r>
              <a:rPr kumimoji="1" lang="en-US" altLang="ja-JP" dirty="0"/>
              <a:t>Y=1</a:t>
            </a:r>
            <a:r>
              <a:rPr kumimoji="1" lang="ja-JP" altLang="en-US" dirty="0"/>
              <a:t>のとき、同じになるのは </a:t>
            </a:r>
            <a:r>
              <a:rPr kumimoji="1" lang="en-US" altLang="ja-JP" dirty="0"/>
              <a:t>X, Y = 0, 0 </a:t>
            </a:r>
            <a:r>
              <a:rPr kumimoji="1" lang="ja-JP" altLang="en-US" dirty="0"/>
              <a:t>または </a:t>
            </a:r>
            <a:r>
              <a:rPr kumimoji="1" lang="en-US" altLang="ja-JP" dirty="0"/>
              <a:t>1, 1 </a:t>
            </a:r>
            <a:r>
              <a:rPr kumimoji="1" lang="ja-JP" altLang="en-US" dirty="0"/>
              <a:t>のときです。</a:t>
            </a:r>
            <a:endParaRPr kumimoji="1" lang="en-US" altLang="ja-JP" dirty="0"/>
          </a:p>
          <a:p>
            <a:r>
              <a:rPr kumimoji="1" lang="ja-JP" altLang="en-US" dirty="0"/>
              <a:t>よって、比較器の論理式は、</a:t>
            </a:r>
            <a:endParaRPr kumimoji="1" lang="en-US" altLang="ja-JP" dirty="0"/>
          </a:p>
          <a:p>
            <a:r>
              <a:rPr kumimoji="1" lang="en-US" altLang="ja-JP" dirty="0" err="1"/>
              <a:t>Zx</a:t>
            </a:r>
            <a:r>
              <a:rPr kumimoji="1" lang="en-US" altLang="ja-JP" dirty="0"/>
              <a:t> = X AND Y_</a:t>
            </a:r>
          </a:p>
          <a:p>
            <a:r>
              <a:rPr kumimoji="1" lang="en-US" altLang="ja-JP" dirty="0" err="1"/>
              <a:t>Zy</a:t>
            </a:r>
            <a:r>
              <a:rPr kumimoji="1" lang="en-US" altLang="ja-JP" dirty="0"/>
              <a:t> = X_ AND Y</a:t>
            </a:r>
          </a:p>
          <a:p>
            <a:r>
              <a:rPr kumimoji="1" lang="en-US" altLang="ja-JP" dirty="0" err="1"/>
              <a:t>Zeq</a:t>
            </a:r>
            <a:r>
              <a:rPr kumimoji="1" lang="en-US" altLang="ja-JP" dirty="0"/>
              <a:t> = X_ AND Y_ OR X AND Y </a:t>
            </a:r>
            <a:r>
              <a:rPr kumimoji="1" lang="ja-JP" altLang="en-US" dirty="0"/>
              <a:t>となります。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16</a:t>
            </a:fld>
            <a:endParaRPr kumimoji="1" lang="ja-JP" altLang="en-US"/>
          </a:p>
        </p:txBody>
      </p:sp>
    </p:spTree>
    <p:extLst>
      <p:ext uri="{BB962C8B-B14F-4D97-AF65-F5344CB8AC3E}">
        <p14:creationId xmlns:p14="http://schemas.microsoft.com/office/powerpoint/2010/main" val="3264190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論理式論理式が求まりましたので、論理回路を設計してみましょう。</a:t>
            </a:r>
            <a:endParaRPr kumimoji="1" lang="en-US" altLang="ja-JP" dirty="0"/>
          </a:p>
          <a:p>
            <a:r>
              <a:rPr kumimoji="1" lang="ja-JP" altLang="en-US" dirty="0"/>
              <a:t>この論理式から論理回路を作ると、こちらの図になります。</a:t>
            </a:r>
            <a:endParaRPr kumimoji="1" lang="en-US" altLang="ja-JP" dirty="0"/>
          </a:p>
          <a:p>
            <a:r>
              <a:rPr kumimoji="1" lang="en-US" altLang="ja-JP" dirty="0" err="1"/>
              <a:t>Zeq</a:t>
            </a:r>
            <a:r>
              <a:rPr kumimoji="1" lang="en-US" altLang="ja-JP" dirty="0"/>
              <a:t> </a:t>
            </a:r>
            <a:r>
              <a:rPr kumimoji="1" lang="ja-JP" altLang="en-US" dirty="0"/>
              <a:t>の式を変形すると、</a:t>
            </a:r>
            <a:r>
              <a:rPr kumimoji="1" lang="en-US" altLang="ja-JP" dirty="0" err="1"/>
              <a:t>Zx</a:t>
            </a:r>
            <a:r>
              <a:rPr kumimoji="1" lang="en-US" altLang="ja-JP" dirty="0"/>
              <a:t> </a:t>
            </a:r>
            <a:r>
              <a:rPr kumimoji="1" lang="ja-JP" altLang="en-US" dirty="0"/>
              <a:t>と </a:t>
            </a:r>
            <a:r>
              <a:rPr kumimoji="1" lang="en-US" altLang="ja-JP" dirty="0" err="1"/>
              <a:t>Zy</a:t>
            </a:r>
            <a:r>
              <a:rPr kumimoji="1" lang="en-US" altLang="ja-JP" dirty="0"/>
              <a:t> </a:t>
            </a:r>
            <a:r>
              <a:rPr kumimoji="1" lang="ja-JP" altLang="en-US" dirty="0"/>
              <a:t>の </a:t>
            </a:r>
            <a:r>
              <a:rPr kumimoji="1" lang="en-US" altLang="ja-JP" dirty="0"/>
              <a:t>NOR </a:t>
            </a:r>
            <a:r>
              <a:rPr kumimoji="1" lang="ja-JP" altLang="en-US" dirty="0"/>
              <a:t>になります。</a:t>
            </a:r>
            <a:endParaRPr kumimoji="1" lang="en-US" altLang="ja-JP" dirty="0"/>
          </a:p>
          <a:p>
            <a:r>
              <a:rPr kumimoji="1" lang="ja-JP" altLang="en-US" dirty="0"/>
              <a:t>つまり、</a:t>
            </a:r>
            <a:r>
              <a:rPr kumimoji="1" lang="en-US" altLang="ja-JP" dirty="0"/>
              <a:t>X </a:t>
            </a:r>
            <a:r>
              <a:rPr kumimoji="1" lang="ja-JP" altLang="en-US" dirty="0"/>
              <a:t>と </a:t>
            </a:r>
            <a:r>
              <a:rPr kumimoji="1" lang="en-US" altLang="ja-JP" dirty="0"/>
              <a:t>Y </a:t>
            </a:r>
            <a:r>
              <a:rPr kumimoji="1" lang="ja-JP" altLang="en-US" dirty="0"/>
              <a:t>が等しくなるのは、</a:t>
            </a:r>
            <a:r>
              <a:rPr kumimoji="1" lang="en-US" altLang="ja-JP" dirty="0"/>
              <a:t>X </a:t>
            </a:r>
            <a:r>
              <a:rPr kumimoji="1" lang="ja-JP" altLang="en-US" dirty="0"/>
              <a:t>が </a:t>
            </a:r>
            <a:r>
              <a:rPr kumimoji="1" lang="en-US" altLang="ja-JP" dirty="0"/>
              <a:t>Y </a:t>
            </a:r>
            <a:r>
              <a:rPr kumimoji="1" lang="ja-JP" altLang="en-US" dirty="0"/>
              <a:t>よりも大きくなく、</a:t>
            </a:r>
            <a:r>
              <a:rPr kumimoji="1" lang="en-US" altLang="ja-JP" dirty="0"/>
              <a:t>Y </a:t>
            </a:r>
            <a:r>
              <a:rPr kumimoji="1" lang="ja-JP" altLang="en-US" dirty="0"/>
              <a:t>が　</a:t>
            </a:r>
            <a:r>
              <a:rPr kumimoji="1" lang="en-US" altLang="ja-JP" dirty="0"/>
              <a:t>X</a:t>
            </a:r>
            <a:r>
              <a:rPr kumimoji="1" lang="ja-JP" altLang="en-US" dirty="0"/>
              <a:t> よりも大きくない場合です。</a:t>
            </a:r>
            <a:endParaRPr kumimoji="1" lang="en-US" altLang="ja-JP" dirty="0"/>
          </a:p>
          <a:p>
            <a:r>
              <a:rPr kumimoji="1" lang="ja-JP" altLang="en-US" dirty="0"/>
              <a:t>ですので、</a:t>
            </a:r>
            <a:r>
              <a:rPr kumimoji="1" lang="en-US" altLang="ja-JP" dirty="0" err="1"/>
              <a:t>Zeq</a:t>
            </a:r>
            <a:r>
              <a:rPr kumimoji="1" lang="en-US" altLang="ja-JP" dirty="0"/>
              <a:t> </a:t>
            </a:r>
            <a:r>
              <a:rPr kumimoji="1" lang="ja-JP" altLang="en-US" dirty="0"/>
              <a:t>は、 </a:t>
            </a:r>
            <a:r>
              <a:rPr kumimoji="1" lang="en-US" altLang="ja-JP" dirty="0" err="1"/>
              <a:t>Zx</a:t>
            </a:r>
            <a:r>
              <a:rPr kumimoji="1" lang="en-US" altLang="ja-JP" dirty="0"/>
              <a:t> </a:t>
            </a:r>
            <a:r>
              <a:rPr kumimoji="1" lang="ja-JP" altLang="en-US" dirty="0"/>
              <a:t>と </a:t>
            </a:r>
            <a:r>
              <a:rPr kumimoji="1" lang="en-US" altLang="ja-JP" dirty="0" err="1"/>
              <a:t>Zy</a:t>
            </a:r>
            <a:r>
              <a:rPr kumimoji="1" lang="en-US" altLang="ja-JP" dirty="0"/>
              <a:t> </a:t>
            </a:r>
            <a:r>
              <a:rPr kumimoji="1" lang="ja-JP" altLang="en-US" dirty="0"/>
              <a:t>に </a:t>
            </a:r>
            <a:r>
              <a:rPr kumimoji="1" lang="en-US" altLang="ja-JP" dirty="0"/>
              <a:t>NOR </a:t>
            </a:r>
            <a:r>
              <a:rPr kumimoji="1" lang="ja-JP" altLang="en-US" dirty="0"/>
              <a:t>ゲートを通してもできます。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17</a:t>
            </a:fld>
            <a:endParaRPr kumimoji="1" lang="ja-JP" altLang="en-US"/>
          </a:p>
        </p:txBody>
      </p:sp>
    </p:spTree>
    <p:extLst>
      <p:ext uri="{BB962C8B-B14F-4D97-AF65-F5344CB8AC3E}">
        <p14:creationId xmlns:p14="http://schemas.microsoft.com/office/powerpoint/2010/main" val="3759728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2</a:t>
            </a:r>
            <a:r>
              <a:rPr kumimoji="1" lang="ja-JP" altLang="en-US" dirty="0"/>
              <a:t>ビットの比較器を作ってみましょう。</a:t>
            </a:r>
            <a:endParaRPr kumimoji="1" lang="en-US" altLang="ja-JP" dirty="0"/>
          </a:p>
          <a:p>
            <a:r>
              <a:rPr kumimoji="1" lang="en-US" altLang="ja-JP" dirty="0"/>
              <a:t>2</a:t>
            </a:r>
            <a:r>
              <a:rPr kumimoji="1" lang="ja-JP" altLang="en-US" dirty="0"/>
              <a:t>ビットですので、</a:t>
            </a:r>
            <a:r>
              <a:rPr kumimoji="1" lang="en-US" altLang="ja-JP" dirty="0"/>
              <a:t>X </a:t>
            </a:r>
            <a:r>
              <a:rPr kumimoji="1" lang="ja-JP" altLang="en-US" dirty="0"/>
              <a:t>は </a:t>
            </a:r>
            <a:r>
              <a:rPr kumimoji="1" lang="en-US" altLang="ja-JP" dirty="0"/>
              <a:t>0 1 2 3 </a:t>
            </a:r>
            <a:r>
              <a:rPr kumimoji="1" lang="ja-JP" altLang="en-US" dirty="0"/>
              <a:t>の</a:t>
            </a:r>
            <a:r>
              <a:rPr kumimoji="1" lang="en-US" altLang="ja-JP" dirty="0"/>
              <a:t>4</a:t>
            </a:r>
            <a:r>
              <a:rPr kumimoji="1" lang="ja-JP" altLang="en-US" dirty="0"/>
              <a:t>通り、</a:t>
            </a:r>
            <a:r>
              <a:rPr kumimoji="1" lang="en-US" altLang="ja-JP" dirty="0"/>
              <a:t>Y</a:t>
            </a:r>
            <a:r>
              <a:rPr kumimoji="1" lang="ja-JP" altLang="en-US" dirty="0"/>
              <a:t> も </a:t>
            </a:r>
            <a:r>
              <a:rPr kumimoji="1" lang="en-US" altLang="ja-JP" dirty="0"/>
              <a:t>0123 </a:t>
            </a:r>
            <a:r>
              <a:rPr kumimoji="1" lang="ja-JP" altLang="en-US" dirty="0"/>
              <a:t>の</a:t>
            </a:r>
            <a:r>
              <a:rPr kumimoji="1" lang="en-US" altLang="ja-JP" dirty="0"/>
              <a:t>4</a:t>
            </a:r>
            <a:r>
              <a:rPr kumimoji="1" lang="ja-JP" altLang="en-US" dirty="0"/>
              <a:t>通りです。</a:t>
            </a:r>
            <a:endParaRPr kumimoji="1" lang="en-US" altLang="ja-JP" dirty="0"/>
          </a:p>
          <a:p>
            <a:r>
              <a:rPr kumimoji="1" lang="ja-JP" altLang="en-US" dirty="0"/>
              <a:t>よって真理値表は、</a:t>
            </a:r>
            <a:r>
              <a:rPr kumimoji="1" lang="en-US" altLang="ja-JP" dirty="0"/>
              <a:t>4*4 </a:t>
            </a:r>
            <a:r>
              <a:rPr kumimoji="1" lang="ja-JP" altLang="en-US" dirty="0"/>
              <a:t>で </a:t>
            </a:r>
            <a:r>
              <a:rPr kumimoji="1" lang="en-US" altLang="ja-JP" dirty="0"/>
              <a:t>16 </a:t>
            </a:r>
            <a:r>
              <a:rPr kumimoji="1" lang="ja-JP" altLang="en-US" dirty="0"/>
              <a:t>行になります。</a:t>
            </a:r>
            <a:endParaRPr kumimoji="1" lang="en-US" altLang="ja-JP" dirty="0"/>
          </a:p>
          <a:p>
            <a:r>
              <a:rPr kumimoji="1" lang="ja-JP" altLang="en-US" dirty="0"/>
              <a:t>ここから </a:t>
            </a:r>
            <a:r>
              <a:rPr kumimoji="1" lang="en-US" altLang="ja-JP" dirty="0" err="1"/>
              <a:t>Zx</a:t>
            </a:r>
            <a:r>
              <a:rPr kumimoji="1" lang="en-US" altLang="ja-JP" dirty="0"/>
              <a:t>, </a:t>
            </a:r>
            <a:r>
              <a:rPr kumimoji="1" lang="en-US" altLang="ja-JP" dirty="0" err="1"/>
              <a:t>Zy</a:t>
            </a:r>
            <a:r>
              <a:rPr kumimoji="1" lang="en-US" altLang="ja-JP" dirty="0"/>
              <a:t>, </a:t>
            </a:r>
            <a:r>
              <a:rPr kumimoji="1" lang="en-US" altLang="ja-JP" dirty="0" err="1"/>
              <a:t>Zeq</a:t>
            </a:r>
            <a:r>
              <a:rPr kumimoji="1" lang="en-US" altLang="ja-JP" dirty="0"/>
              <a:t> </a:t>
            </a:r>
            <a:r>
              <a:rPr kumimoji="1" lang="ja-JP" altLang="en-US" dirty="0"/>
              <a:t>の論理式を求めるのですが、</a:t>
            </a:r>
            <a:endParaRPr kumimoji="1" lang="en-US" altLang="ja-JP" dirty="0"/>
          </a:p>
          <a:p>
            <a:r>
              <a:rPr kumimoji="1" lang="en-US" altLang="ja-JP" dirty="0"/>
              <a:t>16</a:t>
            </a:r>
            <a:r>
              <a:rPr kumimoji="1" lang="ja-JP" altLang="en-US" dirty="0"/>
              <a:t>行もあるので真理値表から直接求めるのは難しいですね。</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18</a:t>
            </a:fld>
            <a:endParaRPr kumimoji="1" lang="ja-JP" altLang="en-US"/>
          </a:p>
        </p:txBody>
      </p:sp>
    </p:spTree>
    <p:extLst>
      <p:ext uri="{BB962C8B-B14F-4D97-AF65-F5344CB8AC3E}">
        <p14:creationId xmlns:p14="http://schemas.microsoft.com/office/powerpoint/2010/main" val="412807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カルノー図を使って論理式を求めてみましょう。</a:t>
            </a:r>
            <a:endParaRPr kumimoji="1" lang="en-US" altLang="ja-JP" dirty="0"/>
          </a:p>
          <a:p>
            <a:r>
              <a:rPr kumimoji="1" lang="ja-JP" altLang="en-US" dirty="0"/>
              <a:t>比較器のカルノー図を描くとこうなります。</a:t>
            </a:r>
            <a:endParaRPr kumimoji="1" lang="en-US" altLang="ja-JP" dirty="0"/>
          </a:p>
          <a:p>
            <a:r>
              <a:rPr kumimoji="1" lang="ja-JP" altLang="en-US" dirty="0"/>
              <a:t>本来なら </a:t>
            </a:r>
            <a:r>
              <a:rPr kumimoji="1" lang="en-US" altLang="ja-JP" dirty="0" err="1"/>
              <a:t>Zx</a:t>
            </a:r>
            <a:r>
              <a:rPr kumimoji="1" lang="en-US" altLang="ja-JP" dirty="0"/>
              <a:t>, </a:t>
            </a:r>
            <a:r>
              <a:rPr kumimoji="1" lang="en-US" altLang="ja-JP" dirty="0" err="1"/>
              <a:t>Zy</a:t>
            </a:r>
            <a:r>
              <a:rPr kumimoji="1" lang="en-US" altLang="ja-JP" dirty="0"/>
              <a:t>, </a:t>
            </a:r>
            <a:r>
              <a:rPr kumimoji="1" lang="en-US" altLang="ja-JP" dirty="0" err="1"/>
              <a:t>Zeq</a:t>
            </a:r>
            <a:r>
              <a:rPr kumimoji="1" lang="en-US" altLang="ja-JP" dirty="0"/>
              <a:t> </a:t>
            </a:r>
            <a:r>
              <a:rPr kumimoji="1" lang="ja-JP" altLang="en-US" dirty="0"/>
              <a:t>それぞれに対してカルノー図を描かなければなりませんが、</a:t>
            </a:r>
            <a:endParaRPr kumimoji="1" lang="en-US" altLang="ja-JP" dirty="0"/>
          </a:p>
          <a:p>
            <a:r>
              <a:rPr kumimoji="1" lang="en-US" altLang="ja-JP" dirty="0" err="1"/>
              <a:t>Zx</a:t>
            </a:r>
            <a:r>
              <a:rPr kumimoji="1" lang="en-US" altLang="ja-JP" dirty="0"/>
              <a:t>, </a:t>
            </a:r>
            <a:r>
              <a:rPr kumimoji="1" lang="en-US" altLang="ja-JP" dirty="0" err="1"/>
              <a:t>Zy</a:t>
            </a:r>
            <a:r>
              <a:rPr kumimoji="1" lang="en-US" altLang="ja-JP" dirty="0"/>
              <a:t>, </a:t>
            </a:r>
            <a:r>
              <a:rPr kumimoji="1" lang="en-US" altLang="ja-JP" dirty="0" err="1"/>
              <a:t>Zeq</a:t>
            </a:r>
            <a:r>
              <a:rPr kumimoji="1" lang="en-US" altLang="ja-JP" dirty="0"/>
              <a:t> </a:t>
            </a:r>
            <a:r>
              <a:rPr kumimoji="1" lang="ja-JP" altLang="en-US" dirty="0"/>
              <a:t>が</a:t>
            </a:r>
            <a:r>
              <a:rPr kumimoji="1" lang="en-US" altLang="ja-JP" dirty="0"/>
              <a:t>1</a:t>
            </a:r>
            <a:r>
              <a:rPr kumimoji="1" lang="ja-JP" altLang="en-US" dirty="0"/>
              <a:t>になる部分に重なりはありませんので、</a:t>
            </a:r>
            <a:r>
              <a:rPr kumimoji="1" lang="en-US" altLang="ja-JP" dirty="0"/>
              <a:t>1</a:t>
            </a:r>
            <a:r>
              <a:rPr kumimoji="1" lang="ja-JP" altLang="en-US" dirty="0"/>
              <a:t>枚にまとめて描きます。</a:t>
            </a:r>
            <a:endParaRPr kumimoji="1" lang="en-US" altLang="ja-JP" dirty="0"/>
          </a:p>
          <a:p>
            <a:r>
              <a:rPr kumimoji="1" lang="ja-JP" altLang="en-US" dirty="0"/>
              <a:t>このカルノー図では、 </a:t>
            </a:r>
            <a:r>
              <a:rPr kumimoji="1" lang="en-US" altLang="ja-JP" dirty="0"/>
              <a:t>&gt; </a:t>
            </a:r>
            <a:r>
              <a:rPr kumimoji="1" lang="ja-JP" altLang="en-US" dirty="0"/>
              <a:t>が </a:t>
            </a:r>
            <a:r>
              <a:rPr kumimoji="1" lang="en-US" altLang="ja-JP" dirty="0"/>
              <a:t>X&gt;Y</a:t>
            </a:r>
            <a:r>
              <a:rPr kumimoji="1" lang="ja-JP" altLang="en-US" dirty="0"/>
              <a:t>のとき、</a:t>
            </a:r>
            <a:r>
              <a:rPr kumimoji="1" lang="en-US" altLang="ja-JP" dirty="0"/>
              <a:t>&lt; </a:t>
            </a:r>
            <a:r>
              <a:rPr kumimoji="1" lang="ja-JP" altLang="en-US" dirty="0"/>
              <a:t>が </a:t>
            </a:r>
            <a:r>
              <a:rPr kumimoji="1" lang="en-US" altLang="ja-JP" dirty="0"/>
              <a:t>X&lt;Y </a:t>
            </a:r>
            <a:r>
              <a:rPr kumimoji="1" lang="ja-JP" altLang="en-US" dirty="0"/>
              <a:t>のとき </a:t>
            </a:r>
            <a:r>
              <a:rPr kumimoji="1" lang="en-US" altLang="ja-JP" dirty="0"/>
              <a:t>= </a:t>
            </a:r>
            <a:r>
              <a:rPr kumimoji="1" lang="ja-JP" altLang="en-US" dirty="0"/>
              <a:t>が </a:t>
            </a:r>
            <a:r>
              <a:rPr kumimoji="1" lang="en-US" altLang="ja-JP" dirty="0"/>
              <a:t>X=Y </a:t>
            </a:r>
            <a:r>
              <a:rPr kumimoji="1" lang="ja-JP" altLang="en-US" dirty="0"/>
              <a:t>を表します。</a:t>
            </a:r>
            <a:endParaRPr kumimoji="1" lang="en-US" altLang="ja-JP" dirty="0"/>
          </a:p>
          <a:p>
            <a:r>
              <a:rPr kumimoji="1" lang="ja-JP" altLang="en-US" dirty="0"/>
              <a:t>まずは </a:t>
            </a:r>
            <a:r>
              <a:rPr kumimoji="1" lang="en-US" altLang="ja-JP" dirty="0" err="1"/>
              <a:t>Zx</a:t>
            </a:r>
            <a:r>
              <a:rPr kumimoji="1" lang="en-US" altLang="ja-JP" dirty="0"/>
              <a:t> </a:t>
            </a:r>
            <a:r>
              <a:rPr kumimoji="1" lang="ja-JP" altLang="en-US" dirty="0"/>
              <a:t>の論理式を求めてみます。</a:t>
            </a:r>
            <a:endParaRPr kumimoji="1" lang="en-US" altLang="ja-JP" dirty="0"/>
          </a:p>
          <a:p>
            <a:r>
              <a:rPr kumimoji="1" lang="ja-JP" altLang="en-US" dirty="0"/>
              <a:t>こちらに </a:t>
            </a:r>
            <a:r>
              <a:rPr kumimoji="1" lang="en-US" altLang="ja-JP" dirty="0"/>
              <a:t>2*2 </a:t>
            </a:r>
            <a:r>
              <a:rPr kumimoji="1" lang="ja-JP" altLang="en-US" dirty="0"/>
              <a:t>の長方形があります。また、ここに </a:t>
            </a:r>
            <a:r>
              <a:rPr kumimoji="1" lang="en-US" altLang="ja-JP" dirty="0"/>
              <a:t>1*2 </a:t>
            </a:r>
            <a:r>
              <a:rPr kumimoji="1" lang="ja-JP" altLang="en-US" dirty="0"/>
              <a:t>の長方形があります。</a:t>
            </a:r>
            <a:endParaRPr kumimoji="1" lang="en-US" altLang="ja-JP" dirty="0"/>
          </a:p>
          <a:p>
            <a:r>
              <a:rPr kumimoji="1" lang="ja-JP" altLang="en-US" dirty="0"/>
              <a:t>カルノー図の左右は繋がっていますので、ここに </a:t>
            </a:r>
            <a:r>
              <a:rPr kumimoji="1" lang="en-US" altLang="ja-JP" dirty="0"/>
              <a:t>2*1 </a:t>
            </a:r>
            <a:r>
              <a:rPr kumimoji="1" lang="ja-JP" altLang="en-US" dirty="0"/>
              <a:t>の長方形があります。</a:t>
            </a:r>
            <a:r>
              <a:rPr kumimoji="1" lang="en-US" altLang="ja-JP" dirty="0"/>
              <a:t> </a:t>
            </a:r>
          </a:p>
          <a:p>
            <a:r>
              <a:rPr kumimoji="1" lang="ja-JP" altLang="en-US" dirty="0"/>
              <a:t>ここから、</a:t>
            </a:r>
            <a:r>
              <a:rPr kumimoji="1" lang="en-US" altLang="ja-JP" dirty="0" err="1"/>
              <a:t>Zx</a:t>
            </a:r>
            <a:r>
              <a:rPr kumimoji="1" lang="en-US" altLang="ja-JP" dirty="0"/>
              <a:t> = X1Y1_ OR X0Y1_Y0_ OR X1X0Y0_ </a:t>
            </a:r>
            <a:r>
              <a:rPr kumimoji="1" lang="ja-JP" altLang="en-US" dirty="0"/>
              <a:t>となります。</a:t>
            </a:r>
            <a:endParaRPr kumimoji="1" lang="en-US" altLang="ja-JP" dirty="0"/>
          </a:p>
          <a:p>
            <a:r>
              <a:rPr kumimoji="1" lang="en-US" altLang="ja-JP" dirty="0" err="1"/>
              <a:t>Zy</a:t>
            </a:r>
            <a:r>
              <a:rPr kumimoji="1" lang="en-US" altLang="ja-JP" dirty="0"/>
              <a:t> </a:t>
            </a:r>
            <a:r>
              <a:rPr kumimoji="1" lang="ja-JP" altLang="en-US" dirty="0"/>
              <a:t>は、まずここに </a:t>
            </a:r>
            <a:r>
              <a:rPr kumimoji="1" lang="en-US" altLang="ja-JP" dirty="0"/>
              <a:t>2*2 </a:t>
            </a:r>
            <a:r>
              <a:rPr kumimoji="1" lang="ja-JP" altLang="en-US" dirty="0"/>
              <a:t>の長方形があります。また、ここに </a:t>
            </a:r>
            <a:r>
              <a:rPr kumimoji="1" lang="en-US" altLang="ja-JP" dirty="0"/>
              <a:t>2*1 </a:t>
            </a:r>
            <a:r>
              <a:rPr kumimoji="1" lang="ja-JP" altLang="en-US" dirty="0"/>
              <a:t>の長方形があります。</a:t>
            </a:r>
            <a:endParaRPr kumimoji="1" lang="en-US" altLang="ja-JP" dirty="0"/>
          </a:p>
          <a:p>
            <a:r>
              <a:rPr kumimoji="1" lang="ja-JP" altLang="en-US" dirty="0"/>
              <a:t>カルノー図の上下は繋がっていますので、ここに </a:t>
            </a:r>
            <a:r>
              <a:rPr kumimoji="1" lang="en-US" altLang="ja-JP" dirty="0"/>
              <a:t>1*2 </a:t>
            </a:r>
            <a:r>
              <a:rPr kumimoji="1" lang="ja-JP" altLang="en-US" dirty="0"/>
              <a:t>の長方形があります。</a:t>
            </a:r>
            <a:endParaRPr kumimoji="1" lang="en-US" altLang="ja-JP" dirty="0"/>
          </a:p>
          <a:p>
            <a:r>
              <a:rPr kumimoji="1" lang="ja-JP" altLang="en-US" dirty="0"/>
              <a:t>ここから、</a:t>
            </a:r>
            <a:r>
              <a:rPr kumimoji="1" lang="en-US" altLang="ja-JP" dirty="0" err="1"/>
              <a:t>Zy</a:t>
            </a:r>
            <a:r>
              <a:rPr kumimoji="1" lang="en-US" altLang="ja-JP" dirty="0"/>
              <a:t> = X1_Y1 OR X1_X0_Y0 OR X0_Y1Y0 </a:t>
            </a:r>
            <a:r>
              <a:rPr kumimoji="1" lang="ja-JP" altLang="en-US" dirty="0"/>
              <a:t>となります。</a:t>
            </a:r>
            <a:endParaRPr kumimoji="1" lang="en-US" altLang="ja-JP" dirty="0"/>
          </a:p>
          <a:p>
            <a:r>
              <a:rPr kumimoji="1" lang="ja-JP" altLang="en-US" dirty="0"/>
              <a:t>残る </a:t>
            </a:r>
            <a:r>
              <a:rPr kumimoji="1" lang="en-US" altLang="ja-JP" dirty="0" err="1"/>
              <a:t>Zeq</a:t>
            </a:r>
            <a:r>
              <a:rPr kumimoji="1" lang="en-US" altLang="ja-JP" dirty="0"/>
              <a:t> </a:t>
            </a:r>
            <a:r>
              <a:rPr kumimoji="1" lang="ja-JP" altLang="en-US" dirty="0"/>
              <a:t>ですが、残念ながら、</a:t>
            </a:r>
            <a:r>
              <a:rPr kumimoji="1" lang="en-US" altLang="ja-JP" dirty="0"/>
              <a:t>= </a:t>
            </a:r>
            <a:r>
              <a:rPr kumimoji="1" lang="ja-JP" altLang="en-US" dirty="0"/>
              <a:t>は対角線上に並んでいますので、長方形で囲むことはできません。</a:t>
            </a:r>
            <a:endParaRPr kumimoji="1" lang="en-US" altLang="ja-JP" dirty="0"/>
          </a:p>
          <a:p>
            <a:r>
              <a:rPr kumimoji="1" lang="ja-JP" altLang="en-US" dirty="0"/>
              <a:t>ですので、</a:t>
            </a:r>
            <a:r>
              <a:rPr kumimoji="1" lang="en-US" altLang="ja-JP" dirty="0" err="1"/>
              <a:t>Zeq</a:t>
            </a:r>
            <a:r>
              <a:rPr kumimoji="1" lang="en-US" altLang="ja-JP" dirty="0"/>
              <a:t> </a:t>
            </a:r>
            <a:r>
              <a:rPr kumimoji="1" lang="ja-JP" altLang="en-US" dirty="0"/>
              <a:t>は </a:t>
            </a:r>
            <a:r>
              <a:rPr kumimoji="1" lang="en-US" altLang="ja-JP" dirty="0"/>
              <a:t>4</a:t>
            </a:r>
            <a:r>
              <a:rPr kumimoji="1" lang="ja-JP" altLang="en-US" dirty="0"/>
              <a:t>つの最小項の和になります。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19</a:t>
            </a:fld>
            <a:endParaRPr kumimoji="1" lang="ja-JP" altLang="en-US"/>
          </a:p>
        </p:txBody>
      </p:sp>
    </p:spTree>
    <p:extLst>
      <p:ext uri="{BB962C8B-B14F-4D97-AF65-F5344CB8AC3E}">
        <p14:creationId xmlns:p14="http://schemas.microsoft.com/office/powerpoint/2010/main" val="2753924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論理回路には大きく分けて組み合わせ回路と順序回路の</a:t>
            </a:r>
            <a:r>
              <a:rPr kumimoji="1" lang="en-US" altLang="ja-JP" dirty="0"/>
              <a:t>2</a:t>
            </a:r>
            <a:r>
              <a:rPr kumimoji="1" lang="ja-JP" altLang="en-US"/>
              <a:t>つがあります</a:t>
            </a:r>
            <a:r>
              <a:rPr kumimoji="1" lang="ja-JP" altLang="en-US" dirty="0"/>
              <a:t>。</a:t>
            </a:r>
            <a:endParaRPr kumimoji="1" lang="en-US" altLang="ja-JP" dirty="0"/>
          </a:p>
          <a:p>
            <a:r>
              <a:rPr kumimoji="1" lang="ja-JP" altLang="en-US" dirty="0"/>
              <a:t>組み合わせ回路とは、ある時刻の出力信号は、現在の入力信号だけで決まる回路です。</a:t>
            </a:r>
            <a:endParaRPr kumimoji="1" lang="en-US" altLang="ja-JP" dirty="0"/>
          </a:p>
          <a:p>
            <a:r>
              <a:rPr kumimoji="1" lang="ja-JP" altLang="en-US" dirty="0"/>
              <a:t>つまり過去に何を入れていても関係無く、あくまでも現在の入力のみで出力が決まります。</a:t>
            </a:r>
            <a:endParaRPr kumimoji="1" lang="en-US" altLang="ja-JP" dirty="0"/>
          </a:p>
          <a:p>
            <a:r>
              <a:rPr kumimoji="1" lang="ja-JP" altLang="en-US" dirty="0"/>
              <a:t>一方、順序回路は、ある時刻の出力信号が、現在の入力信号だけでなく、</a:t>
            </a:r>
            <a:endParaRPr kumimoji="1" lang="en-US" altLang="ja-JP" dirty="0"/>
          </a:p>
          <a:p>
            <a:r>
              <a:rPr kumimoji="1" lang="ja-JP" altLang="en-US" dirty="0"/>
              <a:t>過去の入力信号の影響も受ける回路です。</a:t>
            </a:r>
            <a:endParaRPr kumimoji="1" lang="en-US" altLang="ja-JP" dirty="0"/>
          </a:p>
          <a:p>
            <a:r>
              <a:rPr kumimoji="1" lang="ja-JP" altLang="en-US" dirty="0"/>
              <a:t>つまり、回路内にバッファ・メモリがあって、過去の入力を覚えている回路です。</a:t>
            </a:r>
            <a:endParaRPr kumimoji="1" lang="en-US" altLang="ja-JP" dirty="0"/>
          </a:p>
          <a:p>
            <a:r>
              <a:rPr kumimoji="1" lang="ja-JP" altLang="en-US" dirty="0"/>
              <a:t>今回は、代表的な組み合わせ回路について説明します。</a:t>
            </a:r>
            <a:endParaRPr kumimoji="1" lang="en-US" altLang="ja-JP" dirty="0"/>
          </a:p>
          <a:p>
            <a:r>
              <a:rPr kumimoji="1" lang="ja-JP" altLang="en-US" dirty="0"/>
              <a:t>順序回路は第</a:t>
            </a:r>
            <a:r>
              <a:rPr kumimoji="1" lang="en-US" altLang="ja-JP" dirty="0"/>
              <a:t>8</a:t>
            </a:r>
            <a:r>
              <a:rPr kumimoji="1" lang="ja-JP" altLang="en-US" dirty="0"/>
              <a:t>回以降にする予定です。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a:t>
            </a:fld>
            <a:endParaRPr kumimoji="1" lang="ja-JP" altLang="en-US"/>
          </a:p>
        </p:txBody>
      </p:sp>
    </p:spTree>
    <p:extLst>
      <p:ext uri="{BB962C8B-B14F-4D97-AF65-F5344CB8AC3E}">
        <p14:creationId xmlns:p14="http://schemas.microsoft.com/office/powerpoint/2010/main" val="41243225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先ほど求めた論理式から、</a:t>
            </a:r>
            <a:r>
              <a:rPr kumimoji="1" lang="en-US" altLang="ja-JP" dirty="0"/>
              <a:t>2</a:t>
            </a:r>
            <a:r>
              <a:rPr kumimoji="1" lang="ja-JP" altLang="en-US" dirty="0"/>
              <a:t>ビットの比較器の論理回路を描くとこうなります。</a:t>
            </a:r>
            <a:endParaRPr kumimoji="1" lang="en-US" altLang="ja-JP" dirty="0"/>
          </a:p>
          <a:p>
            <a:r>
              <a:rPr kumimoji="1" lang="en-US" altLang="ja-JP" dirty="0" err="1"/>
              <a:t>Zeq</a:t>
            </a:r>
            <a:r>
              <a:rPr kumimoji="1" lang="en-US" altLang="ja-JP" dirty="0"/>
              <a:t> </a:t>
            </a:r>
            <a:r>
              <a:rPr kumimoji="1" lang="ja-JP" altLang="en-US" dirty="0"/>
              <a:t>については、最小項</a:t>
            </a:r>
            <a:r>
              <a:rPr kumimoji="1" lang="en-US" altLang="ja-JP" dirty="0"/>
              <a:t>4</a:t>
            </a:r>
            <a:r>
              <a:rPr kumimoji="1" lang="ja-JP" altLang="en-US" dirty="0"/>
              <a:t>つの和とするより、</a:t>
            </a:r>
            <a:r>
              <a:rPr kumimoji="1" lang="en-US" altLang="ja-JP" dirty="0" err="1"/>
              <a:t>Zx</a:t>
            </a:r>
            <a:r>
              <a:rPr kumimoji="1" lang="en-US" altLang="ja-JP" dirty="0"/>
              <a:t> </a:t>
            </a:r>
            <a:r>
              <a:rPr kumimoji="1" lang="ja-JP" altLang="en-US" dirty="0"/>
              <a:t>と </a:t>
            </a:r>
            <a:r>
              <a:rPr kumimoji="1" lang="en-US" altLang="ja-JP" dirty="0" err="1"/>
              <a:t>Zy</a:t>
            </a:r>
            <a:r>
              <a:rPr kumimoji="1" lang="en-US" altLang="ja-JP" dirty="0"/>
              <a:t> </a:t>
            </a:r>
            <a:r>
              <a:rPr kumimoji="1" lang="ja-JP" altLang="en-US" dirty="0"/>
              <a:t>の </a:t>
            </a:r>
            <a:r>
              <a:rPr kumimoji="1" lang="en-US" altLang="ja-JP" dirty="0"/>
              <a:t>NOR </a:t>
            </a:r>
            <a:r>
              <a:rPr kumimoji="1" lang="ja-JP" altLang="en-US" dirty="0"/>
              <a:t>を取った方が簡単です。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20</a:t>
            </a:fld>
            <a:endParaRPr kumimoji="1" lang="ja-JP" altLang="en-US"/>
          </a:p>
        </p:txBody>
      </p:sp>
    </p:spTree>
    <p:extLst>
      <p:ext uri="{BB962C8B-B14F-4D97-AF65-F5344CB8AC3E}">
        <p14:creationId xmlns:p14="http://schemas.microsoft.com/office/powerpoint/2010/main" val="3267139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ここで、比較器のビット数と出力の組み合わせ数との関係を考えてみます。</a:t>
            </a:r>
            <a:endParaRPr kumimoji="1" lang="en-US" altLang="ja-JP" dirty="0"/>
          </a:p>
          <a:p>
            <a:r>
              <a:rPr kumimoji="1" lang="en-US" altLang="ja-JP" dirty="0"/>
              <a:t>1</a:t>
            </a:r>
            <a:r>
              <a:rPr kumimoji="1" lang="ja-JP" altLang="en-US" dirty="0"/>
              <a:t>ビットの比較器では、</a:t>
            </a:r>
            <a:r>
              <a:rPr kumimoji="1" lang="en-US" altLang="ja-JP" dirty="0"/>
              <a:t>X </a:t>
            </a:r>
            <a:r>
              <a:rPr kumimoji="1" lang="ja-JP" altLang="en-US" dirty="0"/>
              <a:t>が</a:t>
            </a:r>
            <a:r>
              <a:rPr kumimoji="1" lang="en-US" altLang="ja-JP" dirty="0"/>
              <a:t>2</a:t>
            </a:r>
            <a:r>
              <a:rPr kumimoji="1" lang="ja-JP" altLang="en-US" dirty="0"/>
              <a:t>通り、 </a:t>
            </a:r>
            <a:r>
              <a:rPr kumimoji="1" lang="en-US" altLang="ja-JP" dirty="0"/>
              <a:t>Y </a:t>
            </a:r>
            <a:r>
              <a:rPr kumimoji="1" lang="ja-JP" altLang="en-US" dirty="0"/>
              <a:t>が </a:t>
            </a:r>
            <a:r>
              <a:rPr kumimoji="1" lang="en-US" altLang="ja-JP" dirty="0"/>
              <a:t>2 </a:t>
            </a:r>
            <a:r>
              <a:rPr kumimoji="1" lang="ja-JP" altLang="en-US" dirty="0"/>
              <a:t>通りですので、組み合わせは</a:t>
            </a:r>
            <a:r>
              <a:rPr kumimoji="1" lang="en-US" altLang="ja-JP" dirty="0"/>
              <a:t>4 </a:t>
            </a:r>
            <a:r>
              <a:rPr kumimoji="1" lang="ja-JP" altLang="en-US" dirty="0"/>
              <a:t>通りです。</a:t>
            </a:r>
            <a:endParaRPr kumimoji="1" lang="en-US" altLang="ja-JP" dirty="0"/>
          </a:p>
          <a:p>
            <a:r>
              <a:rPr kumimoji="1" lang="en-US" altLang="ja-JP" dirty="0"/>
              <a:t>2</a:t>
            </a:r>
            <a:r>
              <a:rPr kumimoji="1" lang="ja-JP" altLang="en-US" dirty="0"/>
              <a:t>ビットの比較器では、</a:t>
            </a:r>
            <a:r>
              <a:rPr kumimoji="1" lang="en-US" altLang="ja-JP" dirty="0"/>
              <a:t>X </a:t>
            </a:r>
            <a:r>
              <a:rPr kumimoji="1" lang="ja-JP" altLang="en-US" dirty="0"/>
              <a:t>が</a:t>
            </a:r>
            <a:r>
              <a:rPr kumimoji="1" lang="en-US" altLang="ja-JP" dirty="0"/>
              <a:t>4</a:t>
            </a:r>
            <a:r>
              <a:rPr kumimoji="1" lang="ja-JP" altLang="en-US" dirty="0"/>
              <a:t>通り、 </a:t>
            </a:r>
            <a:r>
              <a:rPr kumimoji="1" lang="en-US" altLang="ja-JP" dirty="0"/>
              <a:t>Y </a:t>
            </a:r>
            <a:r>
              <a:rPr kumimoji="1" lang="ja-JP" altLang="en-US" dirty="0"/>
              <a:t>が </a:t>
            </a:r>
            <a:r>
              <a:rPr kumimoji="1" lang="en-US" altLang="ja-JP" dirty="0"/>
              <a:t>4 </a:t>
            </a:r>
            <a:r>
              <a:rPr kumimoji="1" lang="ja-JP" altLang="en-US" dirty="0"/>
              <a:t>通りですので、組み合わせは</a:t>
            </a:r>
            <a:r>
              <a:rPr kumimoji="1" lang="en-US" altLang="ja-JP" dirty="0"/>
              <a:t>16</a:t>
            </a:r>
            <a:r>
              <a:rPr kumimoji="1" lang="ja-JP" altLang="en-US" dirty="0"/>
              <a:t>通りです。</a:t>
            </a:r>
            <a:endParaRPr kumimoji="1" lang="en-US" altLang="ja-JP" dirty="0"/>
          </a:p>
          <a:p>
            <a:r>
              <a:rPr kumimoji="1" lang="en-US" altLang="ja-JP" dirty="0"/>
              <a:t>3</a:t>
            </a:r>
            <a:r>
              <a:rPr kumimoji="1" lang="ja-JP" altLang="en-US" dirty="0"/>
              <a:t>ビットでは </a:t>
            </a:r>
            <a:r>
              <a:rPr kumimoji="1" lang="en-US" altLang="ja-JP" dirty="0"/>
              <a:t>64 </a:t>
            </a:r>
            <a:r>
              <a:rPr kumimoji="1" lang="ja-JP" altLang="en-US" dirty="0"/>
              <a:t>通り、</a:t>
            </a:r>
            <a:r>
              <a:rPr kumimoji="1" lang="en-US" altLang="ja-JP" dirty="0"/>
              <a:t>4 </a:t>
            </a:r>
            <a:r>
              <a:rPr kumimoji="1" lang="ja-JP" altLang="en-US" dirty="0"/>
              <a:t>ビットでは</a:t>
            </a:r>
            <a:r>
              <a:rPr kumimoji="1" lang="en-US" altLang="ja-JP" dirty="0"/>
              <a:t>256 </a:t>
            </a:r>
            <a:r>
              <a:rPr kumimoji="1" lang="ja-JP" altLang="en-US" dirty="0"/>
              <a:t>通り、</a:t>
            </a:r>
            <a:r>
              <a:rPr kumimoji="1" lang="en-US" altLang="ja-JP" dirty="0"/>
              <a:t>5</a:t>
            </a:r>
            <a:r>
              <a:rPr kumimoji="1" lang="ja-JP" altLang="en-US" dirty="0"/>
              <a:t>ビットでは</a:t>
            </a:r>
            <a:r>
              <a:rPr kumimoji="1" lang="en-US" altLang="ja-JP" dirty="0"/>
              <a:t>1024</a:t>
            </a:r>
            <a:r>
              <a:rPr kumimoji="1" lang="ja-JP" altLang="en-US" dirty="0"/>
              <a:t>通りになります。</a:t>
            </a:r>
            <a:endParaRPr kumimoji="1" lang="en-US" altLang="ja-JP" dirty="0"/>
          </a:p>
          <a:p>
            <a:r>
              <a:rPr kumimoji="1" lang="ja-JP" altLang="en-US" dirty="0"/>
              <a:t>もし</a:t>
            </a:r>
            <a:r>
              <a:rPr kumimoji="1" lang="en-US" altLang="ja-JP" dirty="0"/>
              <a:t>5</a:t>
            </a:r>
            <a:r>
              <a:rPr kumimoji="1" lang="ja-JP" altLang="en-US" dirty="0"/>
              <a:t>ビットの比較器を設定しようとすると、</a:t>
            </a:r>
            <a:r>
              <a:rPr kumimoji="1" lang="en-US" altLang="ja-JP" dirty="0"/>
              <a:t>1024</a:t>
            </a:r>
            <a:r>
              <a:rPr kumimoji="1" lang="ja-JP" altLang="en-US" dirty="0"/>
              <a:t>行の真理値表から論理式を求めなければなりません。</a:t>
            </a:r>
            <a:endParaRPr kumimoji="1" lang="en-US" altLang="ja-JP" dirty="0"/>
          </a:p>
          <a:p>
            <a:r>
              <a:rPr kumimoji="1" lang="en-US" altLang="ja-JP" dirty="0"/>
              <a:t>10</a:t>
            </a:r>
            <a:r>
              <a:rPr kumimoji="1" lang="ja-JP" altLang="en-US" dirty="0"/>
              <a:t>変数ですので、カルノー図を使って論理式を求めることもまず不可能です。</a:t>
            </a:r>
            <a:endParaRPr kumimoji="1" lang="en-US" altLang="ja-JP" dirty="0"/>
          </a:p>
          <a:p>
            <a:r>
              <a:rPr kumimoji="1" lang="ja-JP" altLang="en-US" dirty="0"/>
              <a:t>しかも</a:t>
            </a:r>
            <a:r>
              <a:rPr kumimoji="1" lang="en-US" altLang="ja-JP" dirty="0"/>
              <a:t>5</a:t>
            </a:r>
            <a:r>
              <a:rPr kumimoji="1" lang="ja-JP" altLang="en-US" dirty="0"/>
              <a:t>ビットでは、高々</a:t>
            </a:r>
            <a:r>
              <a:rPr kumimoji="1" lang="en-US" altLang="ja-JP" dirty="0"/>
              <a:t>31</a:t>
            </a:r>
            <a:r>
              <a:rPr kumimoji="1" lang="ja-JP" altLang="en-US" dirty="0"/>
              <a:t>までしか表せません。</a:t>
            </a:r>
            <a:endParaRPr kumimoji="1" lang="en-US" altLang="ja-JP" dirty="0"/>
          </a:p>
          <a:p>
            <a:r>
              <a:rPr kumimoji="1" lang="ja-JP" altLang="en-US" dirty="0"/>
              <a:t>例えば、</a:t>
            </a:r>
            <a:r>
              <a:rPr kumimoji="1" lang="en-US" altLang="ja-JP" dirty="0"/>
              <a:t>Java </a:t>
            </a:r>
            <a:r>
              <a:rPr kumimoji="1" lang="ja-JP" altLang="en-US" dirty="0"/>
              <a:t>なら </a:t>
            </a:r>
            <a:r>
              <a:rPr kumimoji="1" lang="en-US" altLang="ja-JP" dirty="0"/>
              <a:t>int </a:t>
            </a:r>
            <a:r>
              <a:rPr kumimoji="1" lang="ja-JP" altLang="en-US" dirty="0"/>
              <a:t>型が</a:t>
            </a:r>
            <a:r>
              <a:rPr kumimoji="1" lang="en-US" altLang="ja-JP" dirty="0"/>
              <a:t>32 </a:t>
            </a:r>
            <a:r>
              <a:rPr kumimoji="1" lang="ja-JP" altLang="en-US" dirty="0"/>
              <a:t>ビット、</a:t>
            </a:r>
            <a:r>
              <a:rPr kumimoji="1" lang="en-US" altLang="ja-JP" dirty="0"/>
              <a:t>long </a:t>
            </a:r>
            <a:r>
              <a:rPr kumimoji="1" lang="ja-JP" altLang="en-US" dirty="0"/>
              <a:t>型なら</a:t>
            </a:r>
            <a:r>
              <a:rPr kumimoji="1" lang="en-US" altLang="ja-JP" dirty="0"/>
              <a:t>64</a:t>
            </a:r>
            <a:r>
              <a:rPr kumimoji="1" lang="ja-JP" altLang="en-US" dirty="0"/>
              <a:t>ビットもあります。</a:t>
            </a:r>
            <a:endParaRPr kumimoji="1" lang="en-US" altLang="ja-JP" dirty="0"/>
          </a:p>
          <a:p>
            <a:r>
              <a:rPr kumimoji="1" lang="en-US" altLang="ja-JP" dirty="0"/>
              <a:t>32</a:t>
            </a:r>
            <a:r>
              <a:rPr kumimoji="1" lang="ja-JP" altLang="en-US" dirty="0"/>
              <a:t>ビットの比較を作ろうとすると、膨大な組み合わせが必要になります。</a:t>
            </a:r>
            <a:endParaRPr kumimoji="1" lang="en-US" altLang="ja-JP" dirty="0"/>
          </a:p>
          <a:p>
            <a:r>
              <a:rPr kumimoji="1" lang="ja-JP" altLang="en-US" dirty="0"/>
              <a:t>そんな高ビットの比較器の設計は、ほぼ不可能です。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21</a:t>
            </a:fld>
            <a:endParaRPr kumimoji="1" lang="ja-JP" altLang="en-US"/>
          </a:p>
        </p:txBody>
      </p:sp>
    </p:spTree>
    <p:extLst>
      <p:ext uri="{BB962C8B-B14F-4D97-AF65-F5344CB8AC3E}">
        <p14:creationId xmlns:p14="http://schemas.microsoft.com/office/powerpoint/2010/main" val="3894742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回路が複雑になると、組み合わせの数が膨大になり、論理式を求めるのが困難です。</a:t>
            </a:r>
            <a:endParaRPr kumimoji="1" lang="en-US" altLang="ja-JP" dirty="0"/>
          </a:p>
          <a:p>
            <a:r>
              <a:rPr kumimoji="1" lang="ja-JP" altLang="en-US" dirty="0"/>
              <a:t>そのため、複雑な回路は設計が難しく、また、制作コストがかかります。</a:t>
            </a:r>
            <a:endParaRPr kumimoji="1" lang="en-US" altLang="ja-JP" dirty="0"/>
          </a:p>
          <a:p>
            <a:r>
              <a:rPr kumimoji="1" lang="ja-JP" altLang="en-US" dirty="0"/>
              <a:t>それでは複雑な回路はどうのようにして設計すればいいのでしょう。</a:t>
            </a:r>
            <a:endParaRPr kumimoji="1" lang="en-US" altLang="ja-JP" dirty="0"/>
          </a:p>
          <a:p>
            <a:r>
              <a:rPr kumimoji="1" lang="ja-JP" altLang="en-US" dirty="0"/>
              <a:t>そのための有効な手法が、複雑な回路は、直接論理ゲートを組み合わせて作るのではなく、</a:t>
            </a:r>
            <a:endParaRPr kumimoji="1" lang="en-US" altLang="ja-JP" dirty="0"/>
          </a:p>
          <a:p>
            <a:r>
              <a:rPr kumimoji="1" lang="ja-JP" altLang="en-US" dirty="0"/>
              <a:t>より簡単な回路を組み合わせて作ることです。</a:t>
            </a:r>
            <a:endParaRPr kumimoji="1" lang="en-US" altLang="ja-JP" dirty="0"/>
          </a:p>
          <a:p>
            <a:r>
              <a:rPr kumimoji="1" lang="ja-JP" altLang="en-US" dirty="0"/>
              <a:t>これは複雑なプログラムを作るときに、よりメソッドを組み合わせて作るのと同じです。</a:t>
            </a:r>
            <a:endParaRPr kumimoji="1" lang="en-US" altLang="ja-JP" dirty="0"/>
          </a:p>
          <a:p>
            <a:r>
              <a:rPr kumimoji="1" lang="ja-JP" altLang="en-US" dirty="0"/>
              <a:t>こうすることで、設計が簡単になります。</a:t>
            </a:r>
            <a:endParaRPr kumimoji="1" lang="en-US" altLang="ja-JP" dirty="0"/>
          </a:p>
          <a:p>
            <a:r>
              <a:rPr kumimoji="1" lang="ja-JP" altLang="en-US" dirty="0"/>
              <a:t>また、予め簡単な回路を作っておき、それを量産化することで制作コストが削減できます。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22</a:t>
            </a:fld>
            <a:endParaRPr kumimoji="1" lang="ja-JP" altLang="en-US"/>
          </a:p>
        </p:txBody>
      </p:sp>
    </p:spTree>
    <p:extLst>
      <p:ext uri="{BB962C8B-B14F-4D97-AF65-F5344CB8AC3E}">
        <p14:creationId xmlns:p14="http://schemas.microsoft.com/office/powerpoint/2010/main" val="2151597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Java</a:t>
            </a:r>
            <a:r>
              <a:rPr kumimoji="1" lang="ja-JP" altLang="en-US" dirty="0"/>
              <a:t>ではある処理をするプログラムをメソッドとして定義し、</a:t>
            </a:r>
            <a:endParaRPr kumimoji="1" lang="en-US" altLang="ja-JP" dirty="0"/>
          </a:p>
          <a:p>
            <a:r>
              <a:rPr kumimoji="1" lang="ja-JP" altLang="en-US" dirty="0"/>
              <a:t>より大きなプログラムはメソッドを組み合わせて作ります。</a:t>
            </a:r>
            <a:endParaRPr kumimoji="1" lang="en-US" altLang="ja-JP" dirty="0"/>
          </a:p>
          <a:p>
            <a:r>
              <a:rPr kumimoji="1" lang="ja-JP" altLang="en-US" dirty="0"/>
              <a:t>論理回路を作る際も、ある処理をする回路を一つの塊とし、</a:t>
            </a:r>
            <a:endParaRPr kumimoji="1" lang="en-US" altLang="ja-JP" dirty="0"/>
          </a:p>
          <a:p>
            <a:r>
              <a:rPr kumimoji="1" lang="ja-JP" altLang="en-US" dirty="0"/>
              <a:t>より多きな回路はその塊を組み合わせて作ります。</a:t>
            </a:r>
            <a:endParaRPr kumimoji="1" lang="en-US" altLang="ja-JP" dirty="0"/>
          </a:p>
          <a:p>
            <a:r>
              <a:rPr kumimoji="1" lang="ja-JP" altLang="en-US" dirty="0"/>
              <a:t>そのような塊を作ることを回路のモジュール化と言います。</a:t>
            </a:r>
            <a:endParaRPr kumimoji="1" lang="en-US" altLang="ja-JP" dirty="0"/>
          </a:p>
          <a:p>
            <a:r>
              <a:rPr kumimoji="1" lang="ja-JP" altLang="en-US" dirty="0"/>
              <a:t>モジュール化をすることにより、ある処理をする回路を一つのゲートとみなすことができます。</a:t>
            </a:r>
            <a:endParaRPr kumimoji="1" lang="en-US" altLang="ja-JP" dirty="0"/>
          </a:p>
          <a:p>
            <a:r>
              <a:rPr kumimoji="1" lang="ja-JP" altLang="en-US" dirty="0"/>
              <a:t>例えば、</a:t>
            </a:r>
            <a:r>
              <a:rPr kumimoji="1" lang="en-US" altLang="ja-JP" dirty="0"/>
              <a:t>1</a:t>
            </a:r>
            <a:r>
              <a:rPr kumimoji="1" lang="ja-JP" altLang="en-US" dirty="0"/>
              <a:t>ビットの比較器で考えてみます。</a:t>
            </a:r>
            <a:endParaRPr kumimoji="1" lang="en-US" altLang="ja-JP" dirty="0"/>
          </a:p>
          <a:p>
            <a:r>
              <a:rPr kumimoji="1" lang="ja-JP" altLang="en-US" dirty="0"/>
              <a:t>こちらが</a:t>
            </a:r>
            <a:r>
              <a:rPr kumimoji="1" lang="en-US" altLang="ja-JP" dirty="0"/>
              <a:t>1</a:t>
            </a:r>
            <a:r>
              <a:rPr kumimoji="1" lang="ja-JP" altLang="en-US" dirty="0"/>
              <a:t>ビット比較器の論理回路です。</a:t>
            </a:r>
            <a:endParaRPr kumimoji="1" lang="en-US" altLang="ja-JP" dirty="0"/>
          </a:p>
          <a:p>
            <a:r>
              <a:rPr kumimoji="1" lang="ja-JP" altLang="en-US" dirty="0"/>
              <a:t>この回路をモジュール化すると、回路を設計するときに、</a:t>
            </a:r>
            <a:endParaRPr kumimoji="1" lang="en-US" altLang="ja-JP" dirty="0"/>
          </a:p>
          <a:p>
            <a:r>
              <a:rPr kumimoji="1" lang="en-US" altLang="ja-JP" dirty="0"/>
              <a:t>2</a:t>
            </a:r>
            <a:r>
              <a:rPr kumimoji="1" lang="ja-JP" altLang="en-US" dirty="0"/>
              <a:t>つの入力に対してどちらが大きいか判定する</a:t>
            </a:r>
            <a:r>
              <a:rPr kumimoji="1" lang="en-US" altLang="ja-JP" dirty="0"/>
              <a:t>Comp</a:t>
            </a:r>
            <a:r>
              <a:rPr kumimoji="1" lang="ja-JP" altLang="en-US" dirty="0"/>
              <a:t>ゲートがある、と思って設計できます。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23</a:t>
            </a:fld>
            <a:endParaRPr kumimoji="1" lang="ja-JP" altLang="en-US"/>
          </a:p>
        </p:txBody>
      </p:sp>
    </p:spTree>
    <p:extLst>
      <p:ext uri="{BB962C8B-B14F-4D97-AF65-F5344CB8AC3E}">
        <p14:creationId xmlns:p14="http://schemas.microsoft.com/office/powerpoint/2010/main" val="41136822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a:t>
            </a:r>
            <a:r>
              <a:rPr kumimoji="1" lang="en-US" altLang="ja-JP" dirty="0"/>
              <a:t>3</a:t>
            </a:r>
            <a:r>
              <a:rPr kumimoji="1" lang="ja-JP" altLang="en-US" dirty="0"/>
              <a:t>桁の整数の大小比較をする場合について考えてみます。</a:t>
            </a:r>
            <a:endParaRPr kumimoji="1" lang="en-US" altLang="ja-JP" dirty="0"/>
          </a:p>
          <a:p>
            <a:r>
              <a:rPr kumimoji="1" lang="en-US" altLang="ja-JP" dirty="0"/>
              <a:t>3</a:t>
            </a:r>
            <a:r>
              <a:rPr kumimoji="1" lang="ja-JP" altLang="en-US" dirty="0"/>
              <a:t>桁の数を比較するときは、まず百の位の比較します。</a:t>
            </a:r>
            <a:endParaRPr kumimoji="1" lang="en-US" altLang="ja-JP" dirty="0"/>
          </a:p>
          <a:p>
            <a:r>
              <a:rPr kumimoji="1" lang="ja-JP" altLang="en-US" dirty="0"/>
              <a:t>百の位が同じならば十の位を比較、百の位と十の位が同じならば</a:t>
            </a:r>
            <a:r>
              <a:rPr kumimoji="1" lang="en-US" altLang="ja-JP" dirty="0"/>
              <a:t>1</a:t>
            </a:r>
            <a:r>
              <a:rPr kumimoji="1" lang="ja-JP" altLang="en-US" dirty="0"/>
              <a:t>の位を比較します。</a:t>
            </a:r>
            <a:endParaRPr kumimoji="1" lang="en-US" altLang="ja-JP" dirty="0"/>
          </a:p>
          <a:p>
            <a:r>
              <a:rPr kumimoji="1" lang="ja-JP" altLang="en-US" dirty="0"/>
              <a:t>つまり、</a:t>
            </a:r>
            <a:r>
              <a:rPr kumimoji="1" lang="en-US" altLang="ja-JP" dirty="0"/>
              <a:t>3</a:t>
            </a:r>
            <a:r>
              <a:rPr kumimoji="1" lang="ja-JP" altLang="en-US" dirty="0"/>
              <a:t>桁の数同士で比較したときに大きくなる条件は、</a:t>
            </a:r>
            <a:endParaRPr kumimoji="1" lang="en-US" altLang="ja-JP" dirty="0"/>
          </a:p>
          <a:p>
            <a:r>
              <a:rPr kumimoji="1" lang="ja-JP" altLang="en-US" dirty="0"/>
              <a:t>百の位が大きい</a:t>
            </a:r>
            <a:endParaRPr kumimoji="1" lang="en-US" altLang="ja-JP" dirty="0"/>
          </a:p>
          <a:p>
            <a:r>
              <a:rPr kumimoji="1" lang="ja-JP" altLang="en-US" dirty="0"/>
              <a:t>または百の位が同じかつ十の位が大きい</a:t>
            </a:r>
            <a:endParaRPr kumimoji="1" lang="en-US" altLang="ja-JP" dirty="0"/>
          </a:p>
          <a:p>
            <a:r>
              <a:rPr kumimoji="1" lang="ja-JP" altLang="en-US" dirty="0"/>
              <a:t>または百の位が同じかつ十の位が同じかつ一の位が大きい、となります。</a:t>
            </a:r>
            <a:endParaRPr kumimoji="1" lang="en-US" altLang="ja-JP" dirty="0"/>
          </a:p>
          <a:p>
            <a:r>
              <a:rPr kumimoji="1" lang="ja-JP" altLang="en-US" dirty="0"/>
              <a:t>また、</a:t>
            </a:r>
            <a:r>
              <a:rPr kumimoji="1" lang="en-US" altLang="ja-JP" dirty="0"/>
              <a:t>2</a:t>
            </a:r>
            <a:r>
              <a:rPr kumimoji="1" lang="ja-JP" altLang="en-US" dirty="0"/>
              <a:t>つの数が等しくなる条件は、</a:t>
            </a:r>
            <a:endParaRPr kumimoji="1" lang="en-US" altLang="ja-JP" dirty="0"/>
          </a:p>
          <a:p>
            <a:r>
              <a:rPr kumimoji="1" lang="ja-JP" altLang="en-US" dirty="0"/>
              <a:t>百の位が同じ、かつ十の位が同じ、かつ一の位が同じ、です。</a:t>
            </a:r>
            <a:endParaRPr kumimoji="1" lang="en-US" altLang="ja-JP" dirty="0"/>
          </a:p>
          <a:p>
            <a:r>
              <a:rPr kumimoji="1" lang="ja-JP" altLang="en-US" dirty="0"/>
              <a:t>この判定をするためには、百の位同士の比較、十の位同士の比較、一の位同士の比較の</a:t>
            </a:r>
            <a:r>
              <a:rPr kumimoji="1" lang="en-US" altLang="ja-JP" dirty="0"/>
              <a:t>3</a:t>
            </a:r>
            <a:r>
              <a:rPr kumimoji="1" lang="ja-JP" altLang="en-US" dirty="0"/>
              <a:t>つの比較をすればできます。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24</a:t>
            </a:fld>
            <a:endParaRPr kumimoji="1" lang="ja-JP" altLang="en-US"/>
          </a:p>
        </p:txBody>
      </p:sp>
    </p:spTree>
    <p:extLst>
      <p:ext uri="{BB962C8B-B14F-4D97-AF65-F5344CB8AC3E}">
        <p14:creationId xmlns:p14="http://schemas.microsoft.com/office/powerpoint/2010/main" val="2553984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1</a:t>
            </a:r>
            <a:r>
              <a:rPr kumimoji="1" lang="ja-JP" altLang="en-US" dirty="0"/>
              <a:t>ビット比較器モジュールを使って</a:t>
            </a:r>
            <a:r>
              <a:rPr kumimoji="1" lang="en-US" altLang="ja-JP" dirty="0"/>
              <a:t>2</a:t>
            </a:r>
            <a:r>
              <a:rPr kumimoji="1" lang="ja-JP" altLang="en-US" dirty="0"/>
              <a:t>ビットの比較器を作ってみましょう。</a:t>
            </a:r>
            <a:endParaRPr kumimoji="1" lang="en-US" altLang="ja-JP" dirty="0"/>
          </a:p>
          <a:p>
            <a:r>
              <a:rPr kumimoji="1" lang="en-US" altLang="ja-JP" dirty="0"/>
              <a:t>1</a:t>
            </a:r>
            <a:r>
              <a:rPr kumimoji="1" lang="ja-JP" altLang="en-US" dirty="0"/>
              <a:t>ビット比較器モジュールを使えば、</a:t>
            </a:r>
            <a:r>
              <a:rPr kumimoji="1" lang="en-US" altLang="ja-JP" dirty="0"/>
              <a:t>1</a:t>
            </a:r>
            <a:r>
              <a:rPr kumimoji="1" lang="ja-JP" altLang="en-US" dirty="0"/>
              <a:t>ビットの大小比較ができます。</a:t>
            </a:r>
            <a:endParaRPr kumimoji="1" lang="en-US" altLang="ja-JP" dirty="0"/>
          </a:p>
          <a:p>
            <a:r>
              <a:rPr kumimoji="1" lang="en-US" altLang="ja-JP" dirty="0"/>
              <a:t>2</a:t>
            </a:r>
            <a:r>
              <a:rPr kumimoji="1" lang="ja-JP" altLang="en-US" dirty="0"/>
              <a:t>ビットの入力 </a:t>
            </a:r>
            <a:r>
              <a:rPr kumimoji="1" lang="en-US" altLang="ja-JP" dirty="0"/>
              <a:t>X = X1 X0 Y= Y1Y0 </a:t>
            </a:r>
            <a:r>
              <a:rPr kumimoji="1" lang="ja-JP" altLang="en-US" dirty="0"/>
              <a:t>に対して、</a:t>
            </a:r>
            <a:endParaRPr kumimoji="1" lang="en-US" altLang="ja-JP" dirty="0"/>
          </a:p>
          <a:p>
            <a:r>
              <a:rPr kumimoji="1" lang="en-US" altLang="ja-JP" dirty="0"/>
              <a:t>X&gt;Y </a:t>
            </a:r>
            <a:r>
              <a:rPr kumimoji="1" lang="ja-JP" altLang="en-US" dirty="0"/>
              <a:t>となるのは、十の位が大きい、または十の位が同じで一の位が大きいとき、</a:t>
            </a:r>
            <a:endParaRPr kumimoji="1" lang="en-US" altLang="ja-JP" dirty="0"/>
          </a:p>
          <a:p>
            <a:r>
              <a:rPr kumimoji="1" lang="ja-JP" altLang="en-US" dirty="0"/>
              <a:t>つまり </a:t>
            </a:r>
            <a:r>
              <a:rPr kumimoji="1" lang="en-US" altLang="ja-JP" dirty="0"/>
              <a:t>X1&gt;Y1 </a:t>
            </a:r>
            <a:r>
              <a:rPr kumimoji="1" lang="ja-JP" altLang="en-US" dirty="0"/>
              <a:t>または </a:t>
            </a:r>
            <a:r>
              <a:rPr kumimoji="1" lang="en-US" altLang="ja-JP" dirty="0"/>
              <a:t>X1=Y1 </a:t>
            </a:r>
            <a:r>
              <a:rPr kumimoji="1" lang="ja-JP" altLang="en-US" dirty="0"/>
              <a:t>かつ </a:t>
            </a:r>
            <a:r>
              <a:rPr kumimoji="1" lang="en-US" altLang="ja-JP" dirty="0"/>
              <a:t>X0&gt;Y0 </a:t>
            </a:r>
            <a:r>
              <a:rPr kumimoji="1" lang="ja-JP" altLang="en-US" dirty="0"/>
              <a:t>のときです。</a:t>
            </a:r>
            <a:endParaRPr kumimoji="1" lang="en-US" altLang="ja-JP" dirty="0"/>
          </a:p>
          <a:p>
            <a:r>
              <a:rPr kumimoji="1" lang="ja-JP" altLang="en-US" dirty="0"/>
              <a:t>同様に、</a:t>
            </a:r>
            <a:r>
              <a:rPr kumimoji="1" lang="en-US" altLang="ja-JP" dirty="0"/>
              <a:t>X&lt;Y </a:t>
            </a:r>
            <a:r>
              <a:rPr kumimoji="1" lang="ja-JP" altLang="en-US" dirty="0"/>
              <a:t>となるのは、 </a:t>
            </a:r>
            <a:r>
              <a:rPr kumimoji="1" lang="en-US" altLang="ja-JP" dirty="0"/>
              <a:t>X1&lt;Y1  </a:t>
            </a:r>
            <a:r>
              <a:rPr kumimoji="1" lang="ja-JP" altLang="en-US" dirty="0"/>
              <a:t>または </a:t>
            </a:r>
            <a:r>
              <a:rPr kumimoji="1" lang="en-US" altLang="ja-JP" dirty="0"/>
              <a:t>X1=Y1 </a:t>
            </a:r>
            <a:r>
              <a:rPr kumimoji="1" lang="ja-JP" altLang="en-US" dirty="0"/>
              <a:t>かつ </a:t>
            </a:r>
            <a:r>
              <a:rPr kumimoji="1" lang="en-US" altLang="ja-JP" dirty="0"/>
              <a:t>X0&lt;Y0 </a:t>
            </a:r>
            <a:r>
              <a:rPr kumimoji="1" lang="ja-JP" altLang="en-US" dirty="0"/>
              <a:t>のときです。</a:t>
            </a:r>
            <a:endParaRPr kumimoji="1" lang="en-US" altLang="ja-JP" dirty="0"/>
          </a:p>
          <a:p>
            <a:r>
              <a:rPr kumimoji="1" lang="en-US" altLang="ja-JP" dirty="0"/>
              <a:t>X=Y </a:t>
            </a:r>
            <a:r>
              <a:rPr kumimoji="1" lang="ja-JP" altLang="en-US" dirty="0"/>
              <a:t>となるのは、十の位が同じかつ一の位が同じとき、</a:t>
            </a:r>
            <a:endParaRPr kumimoji="1" lang="en-US" altLang="ja-JP" dirty="0"/>
          </a:p>
          <a:p>
            <a:r>
              <a:rPr kumimoji="1" lang="ja-JP" altLang="en-US" dirty="0"/>
              <a:t>つまり </a:t>
            </a:r>
            <a:r>
              <a:rPr kumimoji="1" lang="en-US" altLang="ja-JP" dirty="0"/>
              <a:t>X1=Y1 </a:t>
            </a:r>
            <a:r>
              <a:rPr kumimoji="1" lang="ja-JP" altLang="en-US" dirty="0"/>
              <a:t>かつ </a:t>
            </a:r>
            <a:r>
              <a:rPr kumimoji="1" lang="en-US" altLang="ja-JP" dirty="0"/>
              <a:t>X0=Y0 </a:t>
            </a:r>
            <a:r>
              <a:rPr kumimoji="1" lang="ja-JP" altLang="en-US" dirty="0"/>
              <a:t>のときです。</a:t>
            </a:r>
            <a:endParaRPr kumimoji="1" lang="en-US" altLang="ja-JP" dirty="0"/>
          </a:p>
          <a:p>
            <a:r>
              <a:rPr kumimoji="1" lang="ja-JP" altLang="en-US" dirty="0"/>
              <a:t>ここで、</a:t>
            </a:r>
            <a:r>
              <a:rPr kumimoji="1" lang="en-US" altLang="ja-JP" dirty="0"/>
              <a:t>Zx1, Zy1, Zeq1 </a:t>
            </a:r>
            <a:r>
              <a:rPr kumimoji="1" lang="ja-JP" altLang="en-US" dirty="0"/>
              <a:t>を十の位、つまり </a:t>
            </a:r>
            <a:r>
              <a:rPr kumimoji="1" lang="en-US" altLang="ja-JP" dirty="0"/>
              <a:t>X1 Y1 </a:t>
            </a:r>
            <a:r>
              <a:rPr kumimoji="1" lang="ja-JP" altLang="en-US" dirty="0"/>
              <a:t>の比較結果</a:t>
            </a:r>
            <a:endParaRPr kumimoji="1" lang="en-US" altLang="ja-JP" dirty="0"/>
          </a:p>
          <a:p>
            <a:r>
              <a:rPr kumimoji="1" lang="en-US" altLang="ja-JP" dirty="0"/>
              <a:t>Zx0</a:t>
            </a:r>
            <a:r>
              <a:rPr kumimoji="1" lang="ja-JP" altLang="en-US" dirty="0"/>
              <a:t> </a:t>
            </a:r>
            <a:r>
              <a:rPr kumimoji="1" lang="en-US" altLang="ja-JP" dirty="0"/>
              <a:t>Zy0 Zeq0 </a:t>
            </a:r>
            <a:r>
              <a:rPr kumimoji="1" lang="ja-JP" altLang="en-US" dirty="0"/>
              <a:t>を一の位、つまり </a:t>
            </a:r>
            <a:r>
              <a:rPr kumimoji="1" lang="en-US" altLang="ja-JP" dirty="0"/>
              <a:t>X0 Y0 </a:t>
            </a:r>
            <a:r>
              <a:rPr kumimoji="1" lang="ja-JP" altLang="en-US" dirty="0"/>
              <a:t>の比較結果とします。</a:t>
            </a:r>
            <a:endParaRPr kumimoji="1" lang="en-US" altLang="ja-JP" dirty="0"/>
          </a:p>
          <a:p>
            <a:r>
              <a:rPr kumimoji="1" lang="ja-JP" altLang="en-US" dirty="0"/>
              <a:t>すると、</a:t>
            </a:r>
            <a:r>
              <a:rPr kumimoji="1" lang="en-US" altLang="ja-JP" dirty="0"/>
              <a:t>X</a:t>
            </a:r>
            <a:r>
              <a:rPr kumimoji="1" lang="ja-JP" altLang="en-US" dirty="0"/>
              <a:t>の方が大きいとき、 </a:t>
            </a:r>
            <a:r>
              <a:rPr kumimoji="1" lang="en-US" altLang="ja-JP" dirty="0" err="1"/>
              <a:t>Zx</a:t>
            </a:r>
            <a:r>
              <a:rPr kumimoji="1" lang="en-US" altLang="ja-JP" dirty="0"/>
              <a:t> = Zx1 OR Zeq1 AND Zx0</a:t>
            </a:r>
          </a:p>
          <a:p>
            <a:r>
              <a:rPr kumimoji="1" lang="en-US" altLang="ja-JP" dirty="0"/>
              <a:t>Y </a:t>
            </a:r>
            <a:r>
              <a:rPr kumimoji="1" lang="ja-JP" altLang="en-US" dirty="0"/>
              <a:t>の方が大きいとき、 </a:t>
            </a:r>
            <a:r>
              <a:rPr kumimoji="1" lang="en-US" altLang="ja-JP" dirty="0" err="1"/>
              <a:t>Zy</a:t>
            </a:r>
            <a:r>
              <a:rPr kumimoji="1" lang="en-US" altLang="ja-JP" dirty="0"/>
              <a:t> = Zy1 OR Zeq1 AND Zy0 </a:t>
            </a:r>
            <a:r>
              <a:rPr kumimoji="1" lang="ja-JP" altLang="en-US" dirty="0"/>
              <a:t>となります。</a:t>
            </a:r>
            <a:endParaRPr kumimoji="1" lang="en-US" altLang="ja-JP" dirty="0"/>
          </a:p>
          <a:p>
            <a:r>
              <a:rPr kumimoji="1" lang="ja-JP" altLang="en-US" dirty="0"/>
              <a:t>また、</a:t>
            </a:r>
            <a:r>
              <a:rPr kumimoji="1" lang="en-US" altLang="ja-JP" dirty="0"/>
              <a:t>X </a:t>
            </a:r>
            <a:r>
              <a:rPr kumimoji="1" lang="ja-JP" altLang="en-US" dirty="0"/>
              <a:t>と </a:t>
            </a:r>
            <a:r>
              <a:rPr kumimoji="1" lang="en-US" altLang="ja-JP" dirty="0"/>
              <a:t>Y </a:t>
            </a:r>
            <a:r>
              <a:rPr kumimoji="1" lang="ja-JP" altLang="en-US" dirty="0"/>
              <a:t>が等しいとき、</a:t>
            </a:r>
            <a:r>
              <a:rPr kumimoji="1" lang="en-US" altLang="ja-JP" dirty="0" err="1"/>
              <a:t>Zeq</a:t>
            </a:r>
            <a:r>
              <a:rPr kumimoji="1" lang="en-US" altLang="ja-JP" dirty="0"/>
              <a:t> = Zeq1 AND Zeq0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25</a:t>
            </a:fld>
            <a:endParaRPr kumimoji="1" lang="ja-JP" altLang="en-US"/>
          </a:p>
        </p:txBody>
      </p:sp>
    </p:spTree>
    <p:extLst>
      <p:ext uri="{BB962C8B-B14F-4D97-AF65-F5344CB8AC3E}">
        <p14:creationId xmlns:p14="http://schemas.microsoft.com/office/powerpoint/2010/main" val="524339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ビット比較器の論理式が求まりましたので、論理回路を設計してみましょう。</a:t>
            </a:r>
            <a:endParaRPr kumimoji="1" lang="en-US" altLang="ja-JP" dirty="0"/>
          </a:p>
          <a:p>
            <a:r>
              <a:rPr kumimoji="1" lang="en-US" altLang="ja-JP" dirty="0"/>
              <a:t>2</a:t>
            </a:r>
            <a:r>
              <a:rPr kumimoji="1" lang="ja-JP" altLang="en-US" dirty="0"/>
              <a:t>ビット比較器は、</a:t>
            </a:r>
            <a:r>
              <a:rPr kumimoji="1" lang="en-US" altLang="ja-JP" dirty="0"/>
              <a:t>1</a:t>
            </a:r>
            <a:r>
              <a:rPr kumimoji="1" lang="ja-JP" altLang="en-US" dirty="0"/>
              <a:t>ビット比較器モジュールを</a:t>
            </a:r>
            <a:r>
              <a:rPr kumimoji="1" lang="en-US" altLang="ja-JP" dirty="0"/>
              <a:t>2</a:t>
            </a:r>
            <a:r>
              <a:rPr kumimoji="1" lang="ja-JP" altLang="en-US" dirty="0"/>
              <a:t>個使います。</a:t>
            </a:r>
            <a:endParaRPr kumimoji="1" lang="en-US" altLang="ja-JP" dirty="0"/>
          </a:p>
          <a:p>
            <a:r>
              <a:rPr kumimoji="1" lang="ja-JP" altLang="en-US" dirty="0"/>
              <a:t>上のモジュールに </a:t>
            </a:r>
            <a:r>
              <a:rPr kumimoji="1" lang="en-US" altLang="ja-JP" dirty="0"/>
              <a:t>X1 Y1 </a:t>
            </a:r>
            <a:r>
              <a:rPr kumimoji="1" lang="ja-JP" altLang="en-US" dirty="0"/>
              <a:t>、下のモジュールに </a:t>
            </a:r>
            <a:r>
              <a:rPr kumimoji="1" lang="en-US" altLang="ja-JP" dirty="0"/>
              <a:t>X0 Y0 </a:t>
            </a:r>
            <a:r>
              <a:rPr kumimoji="1" lang="ja-JP" altLang="en-US" dirty="0"/>
              <a:t>を繋ぐと、</a:t>
            </a:r>
            <a:endParaRPr kumimoji="1" lang="en-US" altLang="ja-JP" dirty="0"/>
          </a:p>
          <a:p>
            <a:r>
              <a:rPr kumimoji="1" lang="ja-JP" altLang="en-US" dirty="0"/>
              <a:t>上のモジュールの出力は、</a:t>
            </a:r>
            <a:r>
              <a:rPr kumimoji="1" lang="en-US" altLang="ja-JP" dirty="0"/>
              <a:t>Zx1 Zeq1 Zy1</a:t>
            </a:r>
            <a:r>
              <a:rPr kumimoji="1" lang="ja-JP" altLang="en-US" dirty="0"/>
              <a:t>、下のモジュールの出力は </a:t>
            </a:r>
            <a:r>
              <a:rPr kumimoji="1" lang="en-US" altLang="ja-JP" dirty="0"/>
              <a:t>Zx0 Zeq0 Zy0 </a:t>
            </a:r>
            <a:r>
              <a:rPr kumimoji="1" lang="ja-JP" altLang="en-US" dirty="0"/>
              <a:t>となります。</a:t>
            </a:r>
            <a:endParaRPr kumimoji="1" lang="en-US" altLang="ja-JP" dirty="0"/>
          </a:p>
          <a:p>
            <a:r>
              <a:rPr kumimoji="1" lang="ja-JP" altLang="en-US" dirty="0"/>
              <a:t>あとは、</a:t>
            </a:r>
            <a:r>
              <a:rPr kumimoji="1" lang="en-US" altLang="ja-JP" dirty="0" err="1"/>
              <a:t>Zx</a:t>
            </a:r>
            <a:r>
              <a:rPr kumimoji="1" lang="en-US" altLang="ja-JP" dirty="0"/>
              <a:t>, </a:t>
            </a:r>
            <a:r>
              <a:rPr kumimoji="1" lang="en-US" altLang="ja-JP" dirty="0" err="1"/>
              <a:t>Zy</a:t>
            </a:r>
            <a:r>
              <a:rPr kumimoji="1" lang="en-US" altLang="ja-JP" dirty="0"/>
              <a:t>, </a:t>
            </a:r>
            <a:r>
              <a:rPr kumimoji="1" lang="en-US" altLang="ja-JP" dirty="0" err="1"/>
              <a:t>Zeq</a:t>
            </a:r>
            <a:r>
              <a:rPr kumimoji="1" lang="en-US" altLang="ja-JP" dirty="0"/>
              <a:t> </a:t>
            </a:r>
            <a:r>
              <a:rPr kumimoji="1" lang="ja-JP" altLang="en-US" dirty="0"/>
              <a:t>を論理式の通りに設計するとこうなります。</a:t>
            </a:r>
            <a:endParaRPr kumimoji="1" lang="en-US" altLang="ja-JP" dirty="0"/>
          </a:p>
          <a:p>
            <a:r>
              <a:rPr kumimoji="1" lang="en-US" altLang="ja-JP" dirty="0"/>
              <a:t>2</a:t>
            </a:r>
            <a:r>
              <a:rPr kumimoji="1" lang="ja-JP" altLang="en-US" dirty="0"/>
              <a:t>ビット比較器を論理ゲートを使って直接作った場合と比べると、ずっと分かりやすい回路になります。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26</a:t>
            </a:fld>
            <a:endParaRPr kumimoji="1" lang="ja-JP" altLang="en-US"/>
          </a:p>
        </p:txBody>
      </p:sp>
    </p:spTree>
    <p:extLst>
      <p:ext uri="{BB962C8B-B14F-4D97-AF65-F5344CB8AC3E}">
        <p14:creationId xmlns:p14="http://schemas.microsoft.com/office/powerpoint/2010/main" val="1759415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1</a:t>
            </a:r>
            <a:r>
              <a:rPr kumimoji="1" lang="ja-JP" altLang="en-US" dirty="0"/>
              <a:t>ビット選択器モジュールを使って</a:t>
            </a:r>
            <a:r>
              <a:rPr kumimoji="1" lang="en-US" altLang="ja-JP" dirty="0"/>
              <a:t>2</a:t>
            </a:r>
            <a:r>
              <a:rPr kumimoji="1" lang="ja-JP" altLang="en-US" dirty="0"/>
              <a:t>ビット選択器を設計してみましょう。</a:t>
            </a:r>
            <a:endParaRPr kumimoji="1" lang="en-US" altLang="ja-JP" dirty="0"/>
          </a:p>
          <a:p>
            <a:r>
              <a:rPr kumimoji="1" lang="en-US" altLang="ja-JP" dirty="0"/>
              <a:t>1</a:t>
            </a:r>
            <a:r>
              <a:rPr kumimoji="1" lang="ja-JP" altLang="en-US" dirty="0"/>
              <a:t>ビット選択器の論理式は、</a:t>
            </a:r>
            <a:r>
              <a:rPr kumimoji="1" lang="en-US" altLang="ja-JP" dirty="0"/>
              <a:t>Q = S_ AND D0 OR S AND D1 </a:t>
            </a:r>
            <a:r>
              <a:rPr kumimoji="1" lang="ja-JP" altLang="en-US" dirty="0"/>
              <a:t>です。</a:t>
            </a:r>
            <a:endParaRPr kumimoji="1" lang="en-US" altLang="ja-JP" dirty="0"/>
          </a:p>
          <a:p>
            <a:r>
              <a:rPr kumimoji="1" lang="en-US" altLang="ja-JP" dirty="0"/>
              <a:t>2 </a:t>
            </a:r>
            <a:r>
              <a:rPr kumimoji="1" lang="ja-JP" altLang="en-US" dirty="0"/>
              <a:t>つの入力に対して、前に </a:t>
            </a:r>
            <a:r>
              <a:rPr kumimoji="1" lang="en-US" altLang="ja-JP" dirty="0"/>
              <a:t>S_ </a:t>
            </a:r>
            <a:r>
              <a:rPr kumimoji="1" lang="ja-JP" altLang="en-US" dirty="0"/>
              <a:t>後ろに </a:t>
            </a:r>
            <a:r>
              <a:rPr kumimoji="1" lang="en-US" altLang="ja-JP" dirty="0"/>
              <a:t>S </a:t>
            </a:r>
            <a:r>
              <a:rPr kumimoji="1" lang="ja-JP" altLang="en-US" dirty="0"/>
              <a:t>と、バーの付いているものと付いていないものが掛かっています。</a:t>
            </a:r>
            <a:endParaRPr kumimoji="1" lang="en-US" altLang="ja-JP" dirty="0"/>
          </a:p>
          <a:p>
            <a:r>
              <a:rPr kumimoji="1" lang="ja-JP" altLang="en-US" dirty="0"/>
              <a:t>一方、</a:t>
            </a:r>
            <a:r>
              <a:rPr kumimoji="1" lang="en-US" altLang="ja-JP" dirty="0"/>
              <a:t>2</a:t>
            </a:r>
            <a:r>
              <a:rPr kumimoji="1" lang="ja-JP" altLang="en-US" dirty="0"/>
              <a:t>ビット選択器の論理式はこうなります。</a:t>
            </a:r>
            <a:endParaRPr kumimoji="1" lang="en-US" altLang="ja-JP" dirty="0"/>
          </a:p>
          <a:p>
            <a:r>
              <a:rPr kumimoji="1" lang="ja-JP" altLang="en-US" dirty="0"/>
              <a:t>ここで、前半分を </a:t>
            </a:r>
            <a:r>
              <a:rPr kumimoji="1" lang="en-US" altLang="ja-JP" dirty="0"/>
              <a:t>S1_ </a:t>
            </a:r>
            <a:r>
              <a:rPr kumimoji="1" lang="ja-JP" altLang="en-US" dirty="0"/>
              <a:t>で、後ろ半分を </a:t>
            </a:r>
            <a:r>
              <a:rPr kumimoji="1" lang="en-US" altLang="ja-JP" dirty="0"/>
              <a:t>S1 </a:t>
            </a:r>
            <a:r>
              <a:rPr kumimoji="1" lang="ja-JP" altLang="en-US" dirty="0"/>
              <a:t>で括り出します。</a:t>
            </a:r>
            <a:endParaRPr kumimoji="1" lang="en-US" altLang="ja-JP" dirty="0"/>
          </a:p>
          <a:p>
            <a:r>
              <a:rPr kumimoji="1" lang="ja-JP" altLang="en-US" dirty="0"/>
              <a:t>すると このような論理式になります。</a:t>
            </a:r>
            <a:endParaRPr kumimoji="1" lang="en-US" altLang="ja-JP" dirty="0"/>
          </a:p>
          <a:p>
            <a:r>
              <a:rPr kumimoji="1" lang="ja-JP" altLang="en-US" dirty="0"/>
              <a:t>ここで括弧中を </a:t>
            </a:r>
            <a:r>
              <a:rPr kumimoji="1" lang="en-US" altLang="ja-JP" dirty="0"/>
              <a:t>Q0,Q1 </a:t>
            </a:r>
            <a:r>
              <a:rPr kumimoji="1" lang="ja-JP" altLang="en-US" dirty="0"/>
              <a:t>と置きます。</a:t>
            </a:r>
            <a:endParaRPr kumimoji="1" lang="en-US" altLang="ja-JP" dirty="0"/>
          </a:p>
          <a:p>
            <a:r>
              <a:rPr kumimoji="1" lang="ja-JP" altLang="en-US" dirty="0"/>
              <a:t>すると、</a:t>
            </a:r>
            <a:r>
              <a:rPr kumimoji="1" lang="en-US" altLang="ja-JP" dirty="0"/>
              <a:t>Q0 </a:t>
            </a:r>
            <a:r>
              <a:rPr kumimoji="1" lang="ja-JP" altLang="en-US" dirty="0"/>
              <a:t>は、前に </a:t>
            </a:r>
            <a:r>
              <a:rPr kumimoji="1" lang="en-US" altLang="ja-JP" dirty="0"/>
              <a:t>S0_, </a:t>
            </a:r>
            <a:r>
              <a:rPr kumimoji="1" lang="ja-JP" altLang="en-US" dirty="0"/>
              <a:t>後ろに </a:t>
            </a:r>
            <a:r>
              <a:rPr kumimoji="1" lang="en-US" altLang="ja-JP" dirty="0"/>
              <a:t>S0 </a:t>
            </a:r>
            <a:r>
              <a:rPr kumimoji="1" lang="ja-JP" altLang="en-US" dirty="0"/>
              <a:t>と、バーの付いているものと付いていないものが掛かっています。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Q1 </a:t>
            </a:r>
            <a:r>
              <a:rPr kumimoji="1" lang="ja-JP" altLang="en-US" dirty="0"/>
              <a:t>も同様に、前に </a:t>
            </a:r>
            <a:r>
              <a:rPr kumimoji="1" lang="en-US" altLang="ja-JP" dirty="0"/>
              <a:t>S0_, </a:t>
            </a:r>
            <a:r>
              <a:rPr kumimoji="1" lang="ja-JP" altLang="en-US" dirty="0"/>
              <a:t>後ろに </a:t>
            </a:r>
            <a:r>
              <a:rPr kumimoji="1" lang="en-US" altLang="ja-JP" dirty="0"/>
              <a:t>S0 </a:t>
            </a:r>
            <a:r>
              <a:rPr kumimoji="1" lang="ja-JP" altLang="en-US" dirty="0"/>
              <a:t>と、バーの付いているものと付いていないものが掛かっています。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この形は、</a:t>
            </a:r>
            <a:r>
              <a:rPr kumimoji="1" lang="en-US" altLang="ja-JP" dirty="0"/>
              <a:t>1</a:t>
            </a:r>
            <a:r>
              <a:rPr kumimoji="1" lang="ja-JP" altLang="en-US" dirty="0"/>
              <a:t>ビット選択器です。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a:t>Q </a:t>
            </a:r>
            <a:r>
              <a:rPr kumimoji="1" lang="ja-JP" altLang="en-US" dirty="0"/>
              <a:t>を </a:t>
            </a:r>
            <a:r>
              <a:rPr kumimoji="1" lang="en-US" altLang="ja-JP" dirty="0"/>
              <a:t>Q0, Q1 </a:t>
            </a:r>
            <a:r>
              <a:rPr kumimoji="1" lang="ja-JP" altLang="en-US" dirty="0"/>
              <a:t>を使って表すと、</a:t>
            </a:r>
            <a:r>
              <a:rPr kumimoji="1" lang="en-US" altLang="ja-JP" dirty="0"/>
              <a:t> Q = S1_ AND Q0 OR S! AND Q1 </a:t>
            </a:r>
            <a:r>
              <a:rPr kumimoji="1" lang="ja-JP" altLang="en-US" dirty="0"/>
              <a:t>となり、</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Q </a:t>
            </a:r>
            <a:r>
              <a:rPr kumimoji="1" lang="ja-JP" altLang="en-US" dirty="0"/>
              <a:t>は、前に </a:t>
            </a:r>
            <a:r>
              <a:rPr kumimoji="1" lang="en-US" altLang="ja-JP" dirty="0"/>
              <a:t>S1_, </a:t>
            </a:r>
            <a:r>
              <a:rPr kumimoji="1" lang="ja-JP" altLang="en-US" dirty="0"/>
              <a:t>後ろに </a:t>
            </a:r>
            <a:r>
              <a:rPr kumimoji="1" lang="en-US" altLang="ja-JP" dirty="0"/>
              <a:t>S1 </a:t>
            </a:r>
            <a:r>
              <a:rPr kumimoji="1" lang="ja-JP" altLang="en-US" dirty="0"/>
              <a:t>と、バーの付いているものと付いていないものが掛かっています。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この形も</a:t>
            </a:r>
            <a:r>
              <a:rPr kumimoji="1" lang="en-US" altLang="ja-JP" dirty="0"/>
              <a:t>1</a:t>
            </a:r>
            <a:r>
              <a:rPr kumimoji="1" lang="ja-JP" altLang="en-US" dirty="0"/>
              <a:t>ビット選択器です。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つまり、</a:t>
            </a:r>
            <a:r>
              <a:rPr kumimoji="1" lang="en-US" altLang="ja-JP" dirty="0"/>
              <a:t>2</a:t>
            </a:r>
            <a:r>
              <a:rPr kumimoji="1" lang="ja-JP" altLang="en-US" dirty="0"/>
              <a:t>ビット選択器は、</a:t>
            </a:r>
            <a:r>
              <a:rPr kumimoji="1" lang="en-US" altLang="ja-JP" dirty="0"/>
              <a:t>1</a:t>
            </a:r>
            <a:r>
              <a:rPr kumimoji="1" lang="ja-JP" altLang="en-US" dirty="0"/>
              <a:t>ビット選択器</a:t>
            </a:r>
            <a:r>
              <a:rPr kumimoji="1" lang="en-US" altLang="ja-JP" dirty="0"/>
              <a:t>3</a:t>
            </a:r>
            <a:r>
              <a:rPr kumimoji="1" lang="ja-JP" altLang="en-US" dirty="0"/>
              <a:t>つで作れることになります。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27</a:t>
            </a:fld>
            <a:endParaRPr kumimoji="1" lang="ja-JP" altLang="en-US"/>
          </a:p>
        </p:txBody>
      </p:sp>
    </p:spTree>
    <p:extLst>
      <p:ext uri="{BB962C8B-B14F-4D97-AF65-F5344CB8AC3E}">
        <p14:creationId xmlns:p14="http://schemas.microsoft.com/office/powerpoint/2010/main" val="1988765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ビット選択器モジュール</a:t>
            </a:r>
            <a:r>
              <a:rPr kumimoji="1" lang="en-US" altLang="ja-JP" dirty="0"/>
              <a:t>3</a:t>
            </a:r>
            <a:r>
              <a:rPr kumimoji="1" lang="ja-JP" altLang="en-US" dirty="0"/>
              <a:t>個を使って</a:t>
            </a:r>
            <a:r>
              <a:rPr kumimoji="1" lang="en-US" altLang="ja-JP" dirty="0"/>
              <a:t>2</a:t>
            </a:r>
            <a:r>
              <a:rPr kumimoji="1" lang="ja-JP" altLang="en-US" dirty="0"/>
              <a:t>ビット選択器を設計してみましょう。</a:t>
            </a:r>
            <a:endParaRPr kumimoji="1" lang="en-US" altLang="ja-JP" dirty="0"/>
          </a:p>
          <a:p>
            <a:r>
              <a:rPr kumimoji="1" lang="en-US" altLang="ja-JP" dirty="0"/>
              <a:t>2</a:t>
            </a:r>
            <a:r>
              <a:rPr kumimoji="1" lang="ja-JP" altLang="en-US" dirty="0"/>
              <a:t>つの</a:t>
            </a:r>
            <a:r>
              <a:rPr kumimoji="1" lang="en-US" altLang="ja-JP" dirty="0"/>
              <a:t>1</a:t>
            </a:r>
            <a:r>
              <a:rPr kumimoji="1" lang="ja-JP" altLang="en-US" dirty="0"/>
              <a:t>ビット選択器モジュールに、入力を</a:t>
            </a:r>
            <a:r>
              <a:rPr kumimoji="1" lang="en-US" altLang="ja-JP" dirty="0"/>
              <a:t>2</a:t>
            </a:r>
            <a:r>
              <a:rPr kumimoji="1" lang="ja-JP" altLang="en-US" dirty="0"/>
              <a:t>つずつ入れます。</a:t>
            </a:r>
            <a:endParaRPr kumimoji="1" lang="en-US" altLang="ja-JP" dirty="0"/>
          </a:p>
          <a:p>
            <a:r>
              <a:rPr kumimoji="1" lang="ja-JP" altLang="en-US" dirty="0"/>
              <a:t>それぞれの</a:t>
            </a:r>
            <a:r>
              <a:rPr kumimoji="1" lang="en-US" altLang="ja-JP" dirty="0"/>
              <a:t>1</a:t>
            </a:r>
            <a:r>
              <a:rPr kumimoji="1" lang="ja-JP" altLang="en-US" dirty="0"/>
              <a:t>ビット選択器モジュールの出力を、もう一つの</a:t>
            </a:r>
            <a:r>
              <a:rPr kumimoji="1" lang="en-US" altLang="ja-JP" dirty="0"/>
              <a:t>1</a:t>
            </a:r>
            <a:r>
              <a:rPr kumimoji="1" lang="ja-JP" altLang="en-US" dirty="0"/>
              <a:t>ビット選択器モジュールに入れます。</a:t>
            </a:r>
            <a:endParaRPr kumimoji="1" lang="en-US" altLang="ja-JP" dirty="0"/>
          </a:p>
          <a:p>
            <a:r>
              <a:rPr kumimoji="1" lang="ja-JP" altLang="en-US" dirty="0"/>
              <a:t>制御信号は、左</a:t>
            </a:r>
            <a:r>
              <a:rPr kumimoji="1" lang="en-US" altLang="ja-JP" dirty="0"/>
              <a:t>2</a:t>
            </a:r>
            <a:r>
              <a:rPr kumimoji="1" lang="ja-JP" altLang="en-US" dirty="0"/>
              <a:t>つのモジュールに</a:t>
            </a:r>
            <a:r>
              <a:rPr kumimoji="1" lang="en-US" altLang="ja-JP" dirty="0"/>
              <a:t>S0</a:t>
            </a:r>
            <a:r>
              <a:rPr kumimoji="1" lang="ja-JP" altLang="en-US" dirty="0"/>
              <a:t>を、右のモジュールに</a:t>
            </a:r>
            <a:r>
              <a:rPr kumimoji="1" lang="en-US" altLang="ja-JP" dirty="0"/>
              <a:t>S1 </a:t>
            </a:r>
            <a:r>
              <a:rPr kumimoji="1" lang="ja-JP" altLang="en-US" dirty="0"/>
              <a:t>を入れます。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28</a:t>
            </a:fld>
            <a:endParaRPr kumimoji="1" lang="ja-JP" altLang="en-US"/>
          </a:p>
        </p:txBody>
      </p:sp>
    </p:spTree>
    <p:extLst>
      <p:ext uri="{BB962C8B-B14F-4D97-AF65-F5344CB8AC3E}">
        <p14:creationId xmlns:p14="http://schemas.microsoft.com/office/powerpoint/2010/main" val="2243828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次は符号化器 </a:t>
            </a:r>
            <a:r>
              <a:rPr kumimoji="1" lang="en-US" altLang="ja-JP" dirty="0"/>
              <a:t>encoder </a:t>
            </a:r>
            <a:r>
              <a:rPr kumimoji="1" lang="ja-JP" altLang="en-US" dirty="0"/>
              <a:t>と複合化器 </a:t>
            </a:r>
            <a:r>
              <a:rPr kumimoji="1" lang="en-US" altLang="ja-JP" dirty="0"/>
              <a:t>decoder </a:t>
            </a:r>
            <a:r>
              <a:rPr kumimoji="1" lang="ja-JP" altLang="en-US" dirty="0"/>
              <a:t>です。</a:t>
            </a:r>
            <a:endParaRPr kumimoji="1" lang="en-US" altLang="ja-JP" dirty="0"/>
          </a:p>
          <a:p>
            <a:r>
              <a:rPr kumimoji="1" lang="ja-JP" altLang="en-US" dirty="0"/>
              <a:t>符号化とは情報を数値コードにすること、複合化とは、数値コードを情報に戻すことです。</a:t>
            </a:r>
            <a:endParaRPr kumimoji="1" lang="en-US" altLang="ja-JP" dirty="0"/>
          </a:p>
          <a:p>
            <a:r>
              <a:rPr kumimoji="1" lang="ja-JP" altLang="en-US" dirty="0"/>
              <a:t>符号化の例として、情報をメモリに格納する場合を考えてみます。</a:t>
            </a:r>
            <a:endParaRPr kumimoji="1" lang="en-US" altLang="ja-JP" dirty="0"/>
          </a:p>
          <a:p>
            <a:r>
              <a:rPr kumimoji="1" lang="ja-JP" altLang="en-US" dirty="0"/>
              <a:t>この場合、情報とはメモリに格納するデータで、コードは情報を格納したデータのアドレスになります。</a:t>
            </a:r>
            <a:endParaRPr kumimoji="1" lang="en-US" altLang="ja-JP" dirty="0"/>
          </a:p>
          <a:p>
            <a:r>
              <a:rPr kumimoji="1" lang="ja-JP" altLang="en-US" dirty="0"/>
              <a:t>つまち、データを符号化器に入れると、そのデータ格納したアドレスが出てきます。</a:t>
            </a:r>
            <a:endParaRPr kumimoji="1" lang="en-US" altLang="ja-JP" dirty="0"/>
          </a:p>
          <a:p>
            <a:r>
              <a:rPr kumimoji="1" lang="ja-JP" altLang="en-US" dirty="0"/>
              <a:t>例えば、</a:t>
            </a:r>
            <a:r>
              <a:rPr kumimoji="1" lang="en-US" altLang="ja-JP" dirty="0"/>
              <a:t>8 </a:t>
            </a:r>
            <a:r>
              <a:rPr kumimoji="1" lang="ja-JP" altLang="en-US" dirty="0"/>
              <a:t>というデータを、メモリの</a:t>
            </a:r>
            <a:r>
              <a:rPr kumimoji="1" lang="en-US" altLang="ja-JP" dirty="0"/>
              <a:t>4</a:t>
            </a:r>
            <a:r>
              <a:rPr kumimoji="1" lang="ja-JP" altLang="en-US" dirty="0"/>
              <a:t>番地に格納する場合、データ</a:t>
            </a:r>
            <a:r>
              <a:rPr kumimoji="1" lang="en-US" altLang="ja-JP" dirty="0"/>
              <a:t>8</a:t>
            </a:r>
            <a:r>
              <a:rPr kumimoji="1" lang="ja-JP" altLang="en-US" dirty="0"/>
              <a:t>を符号化器に入れるとアドレス</a:t>
            </a:r>
            <a:r>
              <a:rPr kumimoji="1" lang="en-US" altLang="ja-JP" dirty="0"/>
              <a:t>4</a:t>
            </a:r>
            <a:r>
              <a:rPr kumimoji="1" lang="ja-JP" altLang="en-US" dirty="0"/>
              <a:t>が出てきます。</a:t>
            </a:r>
            <a:endParaRPr kumimoji="1" lang="en-US" altLang="ja-JP" dirty="0"/>
          </a:p>
          <a:p>
            <a:r>
              <a:rPr kumimoji="1" lang="ja-JP" altLang="en-US" dirty="0"/>
              <a:t>一方、アドレスを複合化器に入れると、そのアドレスに格納したデータが出てきます。</a:t>
            </a:r>
            <a:endParaRPr kumimoji="1" lang="en-US" altLang="ja-JP" dirty="0"/>
          </a:p>
          <a:p>
            <a:r>
              <a:rPr kumimoji="1" lang="ja-JP" altLang="en-US" dirty="0"/>
              <a:t>例えば、</a:t>
            </a:r>
            <a:r>
              <a:rPr kumimoji="1" lang="en-US" altLang="ja-JP" dirty="0"/>
              <a:t>2 </a:t>
            </a:r>
            <a:r>
              <a:rPr kumimoji="1" lang="ja-JP" altLang="en-US" dirty="0"/>
              <a:t>というアドレスを、複合化器に入れると、</a:t>
            </a:r>
            <a:r>
              <a:rPr kumimoji="1" lang="en-US" altLang="ja-JP" dirty="0"/>
              <a:t>2 </a:t>
            </a:r>
            <a:r>
              <a:rPr kumimoji="1" lang="ja-JP" altLang="en-US" dirty="0"/>
              <a:t>番地に入っているデータ</a:t>
            </a:r>
            <a:r>
              <a:rPr kumimoji="1" lang="en-US" altLang="ja-JP" dirty="0"/>
              <a:t>3</a:t>
            </a:r>
            <a:r>
              <a:rPr kumimoji="1" lang="ja-JP" altLang="en-US" dirty="0"/>
              <a:t>が出てきます。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29</a:t>
            </a:fld>
            <a:endParaRPr kumimoji="1" lang="ja-JP" altLang="en-US"/>
          </a:p>
        </p:txBody>
      </p:sp>
    </p:spTree>
    <p:extLst>
      <p:ext uri="{BB962C8B-B14F-4D97-AF65-F5344CB8AC3E}">
        <p14:creationId xmlns:p14="http://schemas.microsoft.com/office/powerpoint/2010/main" val="3252500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まずは選択器 </a:t>
            </a:r>
            <a:r>
              <a:rPr kumimoji="1" lang="en-US" altLang="ja-JP" dirty="0"/>
              <a:t>multiplexer </a:t>
            </a:r>
            <a:r>
              <a:rPr kumimoji="1" lang="ja-JP" altLang="en-US" dirty="0"/>
              <a:t>です。</a:t>
            </a:r>
            <a:endParaRPr kumimoji="1" lang="en-US" altLang="ja-JP" dirty="0"/>
          </a:p>
          <a:p>
            <a:r>
              <a:rPr kumimoji="1" lang="ja-JP" altLang="en-US" dirty="0"/>
              <a:t>選択器とは、複数の入力信号のうち、どれか</a:t>
            </a:r>
            <a:r>
              <a:rPr kumimoji="1" lang="en-US" altLang="ja-JP" dirty="0"/>
              <a:t>1</a:t>
            </a:r>
            <a:r>
              <a:rPr kumimoji="1" lang="ja-JP" altLang="en-US" dirty="0"/>
              <a:t>本を選択して出力する回路です。</a:t>
            </a:r>
            <a:endParaRPr kumimoji="1" lang="en-US" altLang="ja-JP" dirty="0"/>
          </a:p>
          <a:p>
            <a:r>
              <a:rPr kumimoji="1" lang="ja-JP" altLang="en-US" dirty="0"/>
              <a:t>選択器は、</a:t>
            </a:r>
            <a:r>
              <a:rPr kumimoji="1" lang="en-US" altLang="ja-JP" dirty="0"/>
              <a:t>2^n</a:t>
            </a:r>
            <a:r>
              <a:rPr kumimoji="1" lang="ja-JP" altLang="en-US" dirty="0"/>
              <a:t>本の入力信号と、</a:t>
            </a:r>
            <a:r>
              <a:rPr kumimoji="1" lang="en-US" altLang="ja-JP" dirty="0"/>
              <a:t>n</a:t>
            </a:r>
            <a:r>
              <a:rPr kumimoji="1" lang="ja-JP" altLang="en-US" dirty="0"/>
              <a:t>ビットの制御信号、</a:t>
            </a:r>
            <a:r>
              <a:rPr kumimoji="1" lang="en-US" altLang="ja-JP" dirty="0"/>
              <a:t>1</a:t>
            </a:r>
            <a:r>
              <a:rPr kumimoji="1" lang="ja-JP" altLang="en-US" dirty="0"/>
              <a:t>本の出力信号を持つ </a:t>
            </a:r>
            <a:r>
              <a:rPr kumimoji="1" lang="en-US" altLang="ja-JP" dirty="0"/>
              <a:t>2^n+n </a:t>
            </a:r>
            <a:r>
              <a:rPr kumimoji="1" lang="ja-JP" altLang="en-US" dirty="0"/>
              <a:t>入力</a:t>
            </a:r>
            <a:r>
              <a:rPr kumimoji="1" lang="en-US" altLang="ja-JP" dirty="0"/>
              <a:t>1</a:t>
            </a:r>
            <a:r>
              <a:rPr kumimoji="1" lang="ja-JP" altLang="en-US" dirty="0"/>
              <a:t>出力の回路です。</a:t>
            </a:r>
            <a:endParaRPr kumimoji="1" lang="en-US" altLang="ja-JP" dirty="0"/>
          </a:p>
          <a:p>
            <a:r>
              <a:rPr kumimoji="1" lang="ja-JP" altLang="en-US" dirty="0"/>
              <a:t>例えば、</a:t>
            </a:r>
            <a:r>
              <a:rPr kumimoji="1" lang="en-US" altLang="ja-JP" dirty="0"/>
              <a:t>2</a:t>
            </a:r>
            <a:r>
              <a:rPr kumimoji="1" lang="ja-JP" altLang="en-US" dirty="0"/>
              <a:t>ビットの選択器を考えてみます。</a:t>
            </a:r>
            <a:endParaRPr kumimoji="1" lang="en-US" altLang="ja-JP" dirty="0"/>
          </a:p>
          <a:p>
            <a:r>
              <a:rPr kumimoji="1" lang="ja-JP" altLang="en-US" dirty="0"/>
              <a:t>下の図が</a:t>
            </a:r>
            <a:r>
              <a:rPr kumimoji="1" lang="en-US" altLang="ja-JP" dirty="0"/>
              <a:t>2</a:t>
            </a:r>
            <a:r>
              <a:rPr kumimoji="1" lang="ja-JP" altLang="en-US" dirty="0"/>
              <a:t>ビットの選択器の概念図です。</a:t>
            </a:r>
            <a:endParaRPr kumimoji="1" lang="en-US" altLang="ja-JP" dirty="0"/>
          </a:p>
          <a:p>
            <a:r>
              <a:rPr kumimoji="1" lang="ja-JP" altLang="en-US" dirty="0"/>
              <a:t>入力として </a:t>
            </a:r>
            <a:r>
              <a:rPr kumimoji="1" lang="en-US" altLang="ja-JP" dirty="0"/>
              <a:t>2^2 = 4 </a:t>
            </a:r>
            <a:r>
              <a:rPr kumimoji="1" lang="ja-JP" altLang="en-US" dirty="0"/>
              <a:t>本の入力信号が与えられます。</a:t>
            </a:r>
            <a:endParaRPr kumimoji="1" lang="en-US" altLang="ja-JP" dirty="0"/>
          </a:p>
          <a:p>
            <a:r>
              <a:rPr kumimoji="1" lang="ja-JP" altLang="en-US" dirty="0"/>
              <a:t>入力と出力の間には切り替えスイッチが付いていて、</a:t>
            </a:r>
            <a:r>
              <a:rPr kumimoji="1" lang="en-US" altLang="ja-JP" dirty="0"/>
              <a:t>4</a:t>
            </a:r>
            <a:r>
              <a:rPr kumimoji="1" lang="ja-JP" altLang="en-US" dirty="0"/>
              <a:t>本の入力信号のどれかと繋げます。</a:t>
            </a:r>
            <a:endParaRPr kumimoji="1" lang="en-US" altLang="ja-JP" dirty="0"/>
          </a:p>
          <a:p>
            <a:r>
              <a:rPr kumimoji="1" lang="ja-JP" altLang="en-US" dirty="0"/>
              <a:t>このスイッチは、</a:t>
            </a:r>
            <a:r>
              <a:rPr kumimoji="1" lang="en-US" altLang="ja-JP" dirty="0"/>
              <a:t>2 </a:t>
            </a:r>
            <a:r>
              <a:rPr kumimoji="1" lang="ja-JP" altLang="en-US" dirty="0"/>
              <a:t>ビットの制御信号 </a:t>
            </a:r>
            <a:r>
              <a:rPr kumimoji="1" lang="en-US" altLang="ja-JP" dirty="0"/>
              <a:t>S </a:t>
            </a:r>
            <a:r>
              <a:rPr kumimoji="1" lang="ja-JP" altLang="en-US" dirty="0"/>
              <a:t>で操作できます。</a:t>
            </a:r>
            <a:endParaRPr kumimoji="1" lang="en-US" altLang="ja-JP" dirty="0"/>
          </a:p>
          <a:p>
            <a:r>
              <a:rPr kumimoji="1" lang="ja-JP" altLang="en-US" dirty="0"/>
              <a:t>イメージ的には、テレビのチャンネルです。</a:t>
            </a:r>
            <a:endParaRPr kumimoji="1" lang="en-US" altLang="ja-JP" dirty="0"/>
          </a:p>
          <a:p>
            <a:r>
              <a:rPr kumimoji="1" lang="en-US" altLang="ja-JP" dirty="0"/>
              <a:t>4</a:t>
            </a:r>
            <a:r>
              <a:rPr kumimoji="1" lang="ja-JP" altLang="en-US" dirty="0"/>
              <a:t>つの放送局から送られてくる番組の一つを、チャンネルを合わせることで観ることができます。</a:t>
            </a:r>
            <a:endParaRPr kumimoji="1" lang="en-US" altLang="ja-JP" dirty="0"/>
          </a:p>
          <a:p>
            <a:r>
              <a:rPr kumimoji="1" lang="ja-JP" altLang="en-US" dirty="0"/>
              <a:t>真理値表の値はこうなります。</a:t>
            </a:r>
            <a:endParaRPr kumimoji="1" lang="en-US" altLang="ja-JP" dirty="0"/>
          </a:p>
          <a:p>
            <a:r>
              <a:rPr kumimoji="1" lang="ja-JP" altLang="en-US" dirty="0"/>
              <a:t>制御信号 </a:t>
            </a:r>
            <a:r>
              <a:rPr kumimoji="1" lang="en-US" altLang="ja-JP" dirty="0"/>
              <a:t>S </a:t>
            </a:r>
            <a:r>
              <a:rPr kumimoji="1" lang="ja-JP" altLang="en-US" dirty="0"/>
              <a:t>が </a:t>
            </a:r>
            <a:r>
              <a:rPr kumimoji="1" lang="en-US" altLang="ja-JP" dirty="0"/>
              <a:t>0 </a:t>
            </a:r>
            <a:r>
              <a:rPr kumimoji="1" lang="ja-JP" altLang="en-US" dirty="0"/>
              <a:t>のとき、出力 </a:t>
            </a:r>
            <a:r>
              <a:rPr kumimoji="1" lang="en-US" altLang="ja-JP" dirty="0"/>
              <a:t>Q </a:t>
            </a:r>
            <a:r>
              <a:rPr kumimoji="1" lang="ja-JP" altLang="en-US" dirty="0"/>
              <a:t>は入力 </a:t>
            </a:r>
            <a:r>
              <a:rPr kumimoji="1" lang="en-US" altLang="ja-JP" dirty="0"/>
              <a:t>D0 </a:t>
            </a:r>
            <a:r>
              <a:rPr kumimoji="1" lang="ja-JP" altLang="en-US" dirty="0"/>
              <a:t>の値が出てきます。</a:t>
            </a:r>
            <a:endParaRPr kumimoji="1" lang="en-US" altLang="ja-JP" dirty="0"/>
          </a:p>
          <a:p>
            <a:r>
              <a:rPr kumimoji="1" lang="ja-JP" altLang="en-US" dirty="0"/>
              <a:t>つまり、</a:t>
            </a:r>
            <a:r>
              <a:rPr kumimoji="1" lang="en-US" altLang="ja-JP" dirty="0"/>
              <a:t>D0 </a:t>
            </a:r>
            <a:r>
              <a:rPr kumimoji="1" lang="ja-JP" altLang="en-US" dirty="0"/>
              <a:t>が </a:t>
            </a:r>
            <a:r>
              <a:rPr kumimoji="1" lang="en-US" altLang="ja-JP" dirty="0"/>
              <a:t>0 </a:t>
            </a:r>
            <a:r>
              <a:rPr kumimoji="1" lang="ja-JP" altLang="en-US" dirty="0"/>
              <a:t>なら </a:t>
            </a:r>
            <a:r>
              <a:rPr kumimoji="1" lang="en-US" altLang="ja-JP" dirty="0"/>
              <a:t>0</a:t>
            </a:r>
            <a:r>
              <a:rPr kumimoji="1" lang="ja-JP" altLang="en-US" dirty="0"/>
              <a:t>、</a:t>
            </a:r>
            <a:r>
              <a:rPr kumimoji="1" lang="en-US" altLang="ja-JP" dirty="0"/>
              <a:t>D0 </a:t>
            </a:r>
            <a:r>
              <a:rPr kumimoji="1" lang="ja-JP" altLang="en-US" dirty="0"/>
              <a:t>が </a:t>
            </a:r>
            <a:r>
              <a:rPr kumimoji="1" lang="en-US" altLang="ja-JP" dirty="0"/>
              <a:t>1 </a:t>
            </a:r>
            <a:r>
              <a:rPr kumimoji="1" lang="ja-JP" altLang="en-US" dirty="0"/>
              <a:t>なら </a:t>
            </a:r>
            <a:r>
              <a:rPr kumimoji="1" lang="en-US" altLang="ja-JP" dirty="0"/>
              <a:t>1</a:t>
            </a:r>
            <a:r>
              <a:rPr kumimoji="1" lang="ja-JP" altLang="en-US" dirty="0"/>
              <a:t> が出てきます。</a:t>
            </a:r>
            <a:endParaRPr kumimoji="1" lang="en-US" altLang="ja-JP" dirty="0"/>
          </a:p>
          <a:p>
            <a:r>
              <a:rPr kumimoji="1" lang="ja-JP" altLang="en-US" dirty="0"/>
              <a:t>制御信号 </a:t>
            </a:r>
            <a:r>
              <a:rPr kumimoji="1" lang="en-US" altLang="ja-JP" dirty="0"/>
              <a:t>S </a:t>
            </a:r>
            <a:r>
              <a:rPr kumimoji="1" lang="ja-JP" altLang="en-US" dirty="0"/>
              <a:t>が </a:t>
            </a:r>
            <a:r>
              <a:rPr kumimoji="1" lang="en-US" altLang="ja-JP" dirty="0"/>
              <a:t>1 </a:t>
            </a:r>
            <a:r>
              <a:rPr kumimoji="1" lang="ja-JP" altLang="en-US" dirty="0"/>
              <a:t>のときは </a:t>
            </a:r>
            <a:r>
              <a:rPr kumimoji="1" lang="en-US" altLang="ja-JP" dirty="0"/>
              <a:t>D1 </a:t>
            </a:r>
            <a:r>
              <a:rPr kumimoji="1" lang="ja-JP" altLang="en-US" dirty="0"/>
              <a:t>の値、</a:t>
            </a:r>
            <a:r>
              <a:rPr kumimoji="1" lang="en-US" altLang="ja-JP" dirty="0"/>
              <a:t>D1 </a:t>
            </a:r>
            <a:r>
              <a:rPr kumimoji="1" lang="ja-JP" altLang="en-US" dirty="0"/>
              <a:t>が </a:t>
            </a:r>
            <a:r>
              <a:rPr kumimoji="1" lang="en-US" altLang="ja-JP" dirty="0"/>
              <a:t>0 </a:t>
            </a:r>
            <a:r>
              <a:rPr kumimoji="1" lang="ja-JP" altLang="en-US" dirty="0"/>
              <a:t>なら </a:t>
            </a:r>
            <a:r>
              <a:rPr kumimoji="1" lang="en-US" altLang="ja-JP" dirty="0"/>
              <a:t>0 </a:t>
            </a:r>
            <a:r>
              <a:rPr kumimoji="1" lang="ja-JP" altLang="en-US" dirty="0"/>
              <a:t>なら </a:t>
            </a:r>
            <a:r>
              <a:rPr kumimoji="1" lang="en-US" altLang="ja-JP" dirty="0"/>
              <a:t>1 </a:t>
            </a:r>
            <a:r>
              <a:rPr kumimoji="1" lang="ja-JP" altLang="en-US" dirty="0"/>
              <a:t>なら </a:t>
            </a:r>
            <a:r>
              <a:rPr kumimoji="1" lang="en-US" altLang="ja-JP" dirty="0"/>
              <a:t>1 </a:t>
            </a:r>
            <a:r>
              <a:rPr kumimoji="1" lang="ja-JP" altLang="en-US" dirty="0"/>
              <a:t>が出てきます。</a:t>
            </a:r>
            <a:endParaRPr kumimoji="1" lang="en-US" altLang="ja-JP" dirty="0"/>
          </a:p>
          <a:p>
            <a:r>
              <a:rPr kumimoji="1" lang="ja-JP" altLang="en-US" dirty="0"/>
              <a:t>同様に、制御信号 </a:t>
            </a:r>
            <a:r>
              <a:rPr kumimoji="1" lang="en-US" altLang="ja-JP" dirty="0"/>
              <a:t>S </a:t>
            </a:r>
            <a:r>
              <a:rPr kumimoji="1" lang="ja-JP" altLang="en-US" dirty="0"/>
              <a:t>が </a:t>
            </a:r>
            <a:r>
              <a:rPr kumimoji="1" lang="en-US" altLang="ja-JP" dirty="0"/>
              <a:t>2 </a:t>
            </a:r>
            <a:r>
              <a:rPr kumimoji="1" lang="ja-JP" altLang="en-US" dirty="0"/>
              <a:t>なら </a:t>
            </a:r>
            <a:r>
              <a:rPr kumimoji="1" lang="en-US" altLang="ja-JP" dirty="0"/>
              <a:t>D2 </a:t>
            </a:r>
            <a:r>
              <a:rPr kumimoji="1" lang="ja-JP" altLang="en-US" dirty="0"/>
              <a:t>の値が、 </a:t>
            </a:r>
            <a:r>
              <a:rPr kumimoji="1" lang="en-US" altLang="ja-JP" dirty="0"/>
              <a:t>3 </a:t>
            </a:r>
            <a:r>
              <a:rPr kumimoji="1" lang="ja-JP" altLang="en-US" dirty="0"/>
              <a:t>なら </a:t>
            </a:r>
            <a:r>
              <a:rPr kumimoji="1" lang="en-US" altLang="ja-JP" dirty="0"/>
              <a:t>D3 </a:t>
            </a:r>
            <a:r>
              <a:rPr kumimoji="1" lang="ja-JP" altLang="en-US" dirty="0"/>
              <a:t>の値が出てきます。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a:t>
            </a:fld>
            <a:endParaRPr kumimoji="1" lang="ja-JP" altLang="en-US"/>
          </a:p>
        </p:txBody>
      </p:sp>
    </p:spTree>
    <p:extLst>
      <p:ext uri="{BB962C8B-B14F-4D97-AF65-F5344CB8AC3E}">
        <p14:creationId xmlns:p14="http://schemas.microsoft.com/office/powerpoint/2010/main" val="12028123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符号化器の一つにアドレス符号化器 </a:t>
            </a:r>
            <a:r>
              <a:rPr kumimoji="1" lang="en-US" altLang="ja-JP" dirty="0"/>
              <a:t>address encoder </a:t>
            </a:r>
            <a:r>
              <a:rPr kumimoji="1" lang="ja-JP" altLang="en-US" dirty="0"/>
              <a:t>があります。</a:t>
            </a:r>
            <a:endParaRPr kumimoji="1" lang="en-US" altLang="ja-JP" dirty="0"/>
          </a:p>
          <a:p>
            <a:r>
              <a:rPr kumimoji="1" lang="ja-JP" altLang="en-US" dirty="0"/>
              <a:t>これは </a:t>
            </a:r>
            <a:r>
              <a:rPr kumimoji="1" lang="en-US" altLang="ja-JP" dirty="0"/>
              <a:t>2^n </a:t>
            </a:r>
            <a:r>
              <a:rPr kumimoji="1" lang="ja-JP" altLang="en-US" dirty="0"/>
              <a:t>本</a:t>
            </a:r>
            <a:r>
              <a:rPr kumimoji="1" lang="en-US" altLang="ja-JP" dirty="0"/>
              <a:t>1</a:t>
            </a:r>
            <a:r>
              <a:rPr kumimoji="1" lang="ja-JP" altLang="en-US" dirty="0"/>
              <a:t>ビット入力信号線に対して、信号が入った番地を返す回路です。</a:t>
            </a:r>
            <a:endParaRPr kumimoji="1" lang="en-US" altLang="ja-JP" dirty="0"/>
          </a:p>
          <a:p>
            <a:r>
              <a:rPr kumimoji="1" lang="ja-JP" altLang="en-US" dirty="0"/>
              <a:t>入力信号のうちの</a:t>
            </a:r>
            <a:r>
              <a:rPr kumimoji="1" lang="en-US" altLang="ja-JP" dirty="0"/>
              <a:t>1</a:t>
            </a:r>
            <a:r>
              <a:rPr kumimoji="1" lang="ja-JP" altLang="en-US" dirty="0"/>
              <a:t>本の信号だけ</a:t>
            </a:r>
            <a:r>
              <a:rPr kumimoji="1" lang="en-US" altLang="ja-JP" dirty="0"/>
              <a:t>1</a:t>
            </a:r>
            <a:r>
              <a:rPr kumimoji="1" lang="ja-JP" altLang="en-US" dirty="0"/>
              <a:t>が入り、残りの信号は</a:t>
            </a:r>
            <a:r>
              <a:rPr kumimoji="1" lang="en-US" altLang="ja-JP" dirty="0"/>
              <a:t>0</a:t>
            </a:r>
            <a:r>
              <a:rPr kumimoji="1" lang="ja-JP" altLang="en-US" dirty="0"/>
              <a:t>が入ったとき、</a:t>
            </a:r>
            <a:endParaRPr kumimoji="1" lang="en-US" altLang="ja-JP" dirty="0"/>
          </a:p>
          <a:p>
            <a:r>
              <a:rPr kumimoji="1" lang="en-US" altLang="ja-JP" dirty="0"/>
              <a:t>address encoder </a:t>
            </a:r>
            <a:r>
              <a:rPr kumimoji="1" lang="ja-JP" altLang="en-US" dirty="0"/>
              <a:t>は、</a:t>
            </a:r>
            <a:r>
              <a:rPr kumimoji="1" lang="en-US" altLang="ja-JP" dirty="0"/>
              <a:t>1 </a:t>
            </a:r>
            <a:r>
              <a:rPr kumimoji="1" lang="ja-JP" altLang="en-US" dirty="0"/>
              <a:t>の位置を返します。</a:t>
            </a:r>
            <a:endParaRPr kumimoji="1" lang="en-US" altLang="ja-JP" dirty="0"/>
          </a:p>
          <a:p>
            <a:r>
              <a:rPr kumimoji="1" lang="ja-JP" altLang="en-US" dirty="0"/>
              <a:t>例えば、入力信号 </a:t>
            </a:r>
            <a:r>
              <a:rPr kumimoji="1" lang="en-US" altLang="ja-JP" dirty="0"/>
              <a:t>D5 </a:t>
            </a:r>
            <a:r>
              <a:rPr kumimoji="1" lang="ja-JP" altLang="en-US" dirty="0"/>
              <a:t>に</a:t>
            </a:r>
            <a:r>
              <a:rPr kumimoji="1" lang="en-US" altLang="ja-JP" dirty="0"/>
              <a:t>1</a:t>
            </a:r>
            <a:r>
              <a:rPr kumimoji="1" lang="ja-JP" altLang="en-US" dirty="0"/>
              <a:t>が入ったとき、</a:t>
            </a:r>
            <a:r>
              <a:rPr kumimoji="1" lang="en-US" altLang="ja-JP" dirty="0"/>
              <a:t>5</a:t>
            </a:r>
            <a:r>
              <a:rPr kumimoji="1" lang="ja-JP" altLang="en-US" dirty="0"/>
              <a:t>番地ですので、</a:t>
            </a:r>
            <a:r>
              <a:rPr kumimoji="1" lang="en-US" altLang="ja-JP" dirty="0"/>
              <a:t>101</a:t>
            </a:r>
            <a:r>
              <a:rPr kumimoji="1" lang="ja-JP" altLang="en-US" dirty="0"/>
              <a:t>を返します。</a:t>
            </a:r>
            <a:endParaRPr kumimoji="1" lang="en-US" altLang="ja-JP" dirty="0"/>
          </a:p>
          <a:p>
            <a:r>
              <a:rPr kumimoji="1" lang="ja-JP" altLang="en-US" dirty="0"/>
              <a:t>こちらが </a:t>
            </a:r>
            <a:r>
              <a:rPr kumimoji="1" lang="en-US" altLang="ja-JP" dirty="0"/>
              <a:t>address encoder </a:t>
            </a:r>
            <a:r>
              <a:rPr kumimoji="1" lang="ja-JP" altLang="en-US" dirty="0"/>
              <a:t>の真理値表です。</a:t>
            </a:r>
            <a:endParaRPr kumimoji="1" lang="en-US" altLang="ja-JP" dirty="0"/>
          </a:p>
          <a:p>
            <a:r>
              <a:rPr kumimoji="1" lang="ja-JP" altLang="en-US" dirty="0"/>
              <a:t>このとき、表に無い入力、つまり</a:t>
            </a:r>
            <a:r>
              <a:rPr kumimoji="1" lang="en-US" altLang="ja-JP" dirty="0"/>
              <a:t>1</a:t>
            </a:r>
            <a:r>
              <a:rPr kumimoji="1" lang="ja-JP" altLang="en-US" dirty="0"/>
              <a:t>が</a:t>
            </a:r>
            <a:r>
              <a:rPr kumimoji="1" lang="en-US" altLang="ja-JP" dirty="0"/>
              <a:t>2</a:t>
            </a:r>
            <a:r>
              <a:rPr kumimoji="1" lang="ja-JP" altLang="en-US" dirty="0"/>
              <a:t>個以上入力された場合や、</a:t>
            </a:r>
            <a:r>
              <a:rPr kumimoji="1" lang="en-US" altLang="ja-JP" dirty="0"/>
              <a:t>1</a:t>
            </a:r>
            <a:r>
              <a:rPr kumimoji="1" lang="ja-JP" altLang="en-US" dirty="0"/>
              <a:t>が</a:t>
            </a:r>
            <a:r>
              <a:rPr kumimoji="1" lang="en-US" altLang="ja-JP" dirty="0"/>
              <a:t>1</a:t>
            </a:r>
            <a:r>
              <a:rPr kumimoji="1" lang="ja-JP" altLang="en-US" dirty="0"/>
              <a:t>つも無い場合はドントケアになります。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30</a:t>
            </a:fld>
            <a:endParaRPr kumimoji="1" lang="ja-JP" altLang="en-US"/>
          </a:p>
        </p:txBody>
      </p:sp>
    </p:spTree>
    <p:extLst>
      <p:ext uri="{BB962C8B-B14F-4D97-AF65-F5344CB8AC3E}">
        <p14:creationId xmlns:p14="http://schemas.microsoft.com/office/powerpoint/2010/main" val="7747072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アドレス複合化器 </a:t>
            </a:r>
            <a:r>
              <a:rPr kumimoji="1" lang="en-US" altLang="ja-JP" dirty="0"/>
              <a:t>address decoder </a:t>
            </a:r>
            <a:r>
              <a:rPr kumimoji="1" lang="ja-JP" altLang="en-US" dirty="0"/>
              <a:t>は、番地が入力されたときに、</a:t>
            </a:r>
            <a:endParaRPr kumimoji="1" lang="en-US" altLang="ja-JP" dirty="0"/>
          </a:p>
          <a:p>
            <a:r>
              <a:rPr kumimoji="1" lang="ja-JP" altLang="en-US" dirty="0"/>
              <a:t>その番地に対応する位置に</a:t>
            </a:r>
            <a:r>
              <a:rPr kumimoji="1" lang="en-US" altLang="ja-JP" dirty="0"/>
              <a:t>1</a:t>
            </a:r>
            <a:r>
              <a:rPr kumimoji="1" lang="ja-JP" altLang="en-US" dirty="0"/>
              <a:t>を出力する回路です。</a:t>
            </a:r>
            <a:endParaRPr kumimoji="1" lang="en-US" altLang="ja-JP" dirty="0"/>
          </a:p>
          <a:p>
            <a:r>
              <a:rPr kumimoji="1" lang="ja-JP" altLang="en-US" dirty="0"/>
              <a:t>例えば、入力信号として </a:t>
            </a:r>
            <a:r>
              <a:rPr kumimoji="1" lang="en-US" altLang="ja-JP" dirty="0"/>
              <a:t>6 </a:t>
            </a:r>
            <a:r>
              <a:rPr kumimoji="1" lang="ja-JP" altLang="en-US" dirty="0"/>
              <a:t>つまり </a:t>
            </a:r>
            <a:r>
              <a:rPr kumimoji="1" lang="en-US" altLang="ja-JP" dirty="0"/>
              <a:t>110 </a:t>
            </a:r>
            <a:r>
              <a:rPr kumimoji="1" lang="ja-JP" altLang="en-US" dirty="0"/>
              <a:t>を入力すると、</a:t>
            </a:r>
            <a:r>
              <a:rPr kumimoji="1" lang="en-US" altLang="ja-JP" dirty="0"/>
              <a:t>Q6 </a:t>
            </a:r>
            <a:r>
              <a:rPr kumimoji="1" lang="ja-JP" altLang="en-US" dirty="0"/>
              <a:t>のみ</a:t>
            </a:r>
            <a:r>
              <a:rPr kumimoji="1" lang="en-US" altLang="ja-JP" dirty="0"/>
              <a:t>1</a:t>
            </a:r>
            <a:r>
              <a:rPr kumimoji="1" lang="ja-JP" altLang="en-US" dirty="0"/>
              <a:t>を出力し、それ以外は</a:t>
            </a:r>
            <a:r>
              <a:rPr kumimoji="1" lang="en-US" altLang="ja-JP" dirty="0"/>
              <a:t>0</a:t>
            </a:r>
            <a:r>
              <a:rPr kumimoji="1" lang="ja-JP" altLang="en-US" dirty="0"/>
              <a:t>を出力します。</a:t>
            </a:r>
            <a:endParaRPr kumimoji="1" lang="en-US" altLang="ja-JP" dirty="0"/>
          </a:p>
          <a:p>
            <a:r>
              <a:rPr kumimoji="1" lang="ja-JP" altLang="en-US" dirty="0"/>
              <a:t>こちらが </a:t>
            </a:r>
            <a:r>
              <a:rPr kumimoji="1" lang="en-US" altLang="ja-JP" dirty="0"/>
              <a:t>address decoder </a:t>
            </a:r>
            <a:r>
              <a:rPr kumimoji="1" lang="ja-JP" altLang="en-US" dirty="0"/>
              <a:t>の真理値表です。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31</a:t>
            </a:fld>
            <a:endParaRPr kumimoji="1" lang="ja-JP" altLang="en-US"/>
          </a:p>
        </p:txBody>
      </p:sp>
    </p:spTree>
    <p:extLst>
      <p:ext uri="{BB962C8B-B14F-4D97-AF65-F5344CB8AC3E}">
        <p14:creationId xmlns:p14="http://schemas.microsoft.com/office/powerpoint/2010/main" val="9986375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アドレスエンコーダの論理式を求めてみましょう。</a:t>
            </a:r>
            <a:endParaRPr kumimoji="1" lang="en-US" altLang="ja-JP" dirty="0"/>
          </a:p>
          <a:p>
            <a:r>
              <a:rPr kumimoji="1" lang="ja-JP" altLang="en-US" dirty="0"/>
              <a:t>アドレスエンコーダの真理値表から、論理式を求めると、</a:t>
            </a:r>
            <a:endParaRPr kumimoji="1" lang="en-US" altLang="ja-JP" dirty="0"/>
          </a:p>
          <a:p>
            <a:r>
              <a:rPr kumimoji="1" lang="en-US" altLang="ja-JP" dirty="0"/>
              <a:t>Q2 = D7 OR D6 OR D5 OR D4</a:t>
            </a:r>
          </a:p>
          <a:p>
            <a:r>
              <a:rPr kumimoji="1" lang="en-US" altLang="ja-JP" dirty="0"/>
              <a:t>Q1 = D7 OR D6 OR D3 OR D2</a:t>
            </a:r>
          </a:p>
          <a:p>
            <a:r>
              <a:rPr kumimoji="1" lang="en-US" altLang="ja-JP" dirty="0"/>
              <a:t>Q0</a:t>
            </a:r>
            <a:r>
              <a:rPr kumimoji="1" lang="ja-JP" altLang="en-US" dirty="0"/>
              <a:t> </a:t>
            </a:r>
            <a:r>
              <a:rPr kumimoji="1" lang="en-US" altLang="ja-JP" dirty="0"/>
              <a:t>=</a:t>
            </a:r>
            <a:r>
              <a:rPr kumimoji="1" lang="ja-JP" altLang="en-US" dirty="0"/>
              <a:t> </a:t>
            </a:r>
            <a:r>
              <a:rPr kumimoji="1" lang="en-US" altLang="ja-JP" dirty="0"/>
              <a:t>D7</a:t>
            </a:r>
            <a:r>
              <a:rPr kumimoji="1" lang="ja-JP" altLang="en-US" dirty="0"/>
              <a:t> </a:t>
            </a:r>
            <a:r>
              <a:rPr kumimoji="1" lang="en-US" altLang="ja-JP" dirty="0"/>
              <a:t>OR</a:t>
            </a:r>
            <a:r>
              <a:rPr kumimoji="1" lang="ja-JP" altLang="en-US" dirty="0"/>
              <a:t> </a:t>
            </a:r>
            <a:r>
              <a:rPr kumimoji="1" lang="en-US" altLang="ja-JP" dirty="0"/>
              <a:t>D5</a:t>
            </a:r>
            <a:r>
              <a:rPr kumimoji="1" lang="ja-JP" altLang="en-US" dirty="0"/>
              <a:t> </a:t>
            </a:r>
            <a:r>
              <a:rPr kumimoji="1" lang="en-US" altLang="ja-JP" dirty="0"/>
              <a:t>OR</a:t>
            </a:r>
            <a:r>
              <a:rPr kumimoji="1" lang="ja-JP" altLang="en-US" dirty="0"/>
              <a:t> </a:t>
            </a:r>
            <a:r>
              <a:rPr kumimoji="1" lang="en-US" altLang="ja-JP" dirty="0"/>
              <a:t>D3</a:t>
            </a:r>
            <a:r>
              <a:rPr kumimoji="1" lang="ja-JP" altLang="en-US" dirty="0"/>
              <a:t> </a:t>
            </a:r>
            <a:r>
              <a:rPr kumimoji="1" lang="en-US" altLang="ja-JP" dirty="0"/>
              <a:t>OR</a:t>
            </a:r>
            <a:r>
              <a:rPr kumimoji="1" lang="ja-JP" altLang="en-US" dirty="0"/>
              <a:t> </a:t>
            </a:r>
            <a:r>
              <a:rPr kumimoji="1" lang="en-US" altLang="ja-JP" dirty="0"/>
              <a:t>D1</a:t>
            </a:r>
            <a:r>
              <a:rPr kumimoji="1" lang="ja-JP" altLang="en-US" dirty="0"/>
              <a:t> となります。</a:t>
            </a:r>
            <a:endParaRPr kumimoji="1" lang="en-US" altLang="ja-JP" dirty="0"/>
          </a:p>
          <a:p>
            <a:r>
              <a:rPr kumimoji="1" lang="ja-JP" altLang="en-US" dirty="0"/>
              <a:t>この論理式を論理回路にすると、下の図の回路になります。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32</a:t>
            </a:fld>
            <a:endParaRPr kumimoji="1" lang="ja-JP" altLang="en-US"/>
          </a:p>
        </p:txBody>
      </p:sp>
    </p:spTree>
    <p:extLst>
      <p:ext uri="{BB962C8B-B14F-4D97-AF65-F5344CB8AC3E}">
        <p14:creationId xmlns:p14="http://schemas.microsoft.com/office/powerpoint/2010/main" val="21955993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次はアドレスデコーダの真理値表を求めましょう。</a:t>
            </a:r>
            <a:endParaRPr kumimoji="1" lang="en-US" altLang="ja-JP" dirty="0"/>
          </a:p>
          <a:p>
            <a:r>
              <a:rPr kumimoji="1" lang="ja-JP" altLang="en-US" dirty="0"/>
              <a:t>アドレスデコーダの真理値表から論理式を求めると、</a:t>
            </a:r>
            <a:endParaRPr kumimoji="1" lang="en-US" altLang="ja-JP" dirty="0"/>
          </a:p>
          <a:p>
            <a:r>
              <a:rPr kumimoji="1" lang="en-US" altLang="ja-JP" dirty="0"/>
              <a:t>Q7= D2 AND D1 AND D0</a:t>
            </a:r>
          </a:p>
          <a:p>
            <a:r>
              <a:rPr kumimoji="1" lang="en-US" altLang="ja-JP" dirty="0"/>
              <a:t>Q6 = D2 AND D1 AND D0_</a:t>
            </a:r>
          </a:p>
          <a:p>
            <a:r>
              <a:rPr kumimoji="1" lang="en-US" altLang="ja-JP" dirty="0"/>
              <a:t>Q5 = Q2 AND D1_ AND D0</a:t>
            </a:r>
          </a:p>
          <a:p>
            <a:r>
              <a:rPr kumimoji="1" lang="ja-JP" altLang="en-US" dirty="0"/>
              <a:t>と以下このような式になります。</a:t>
            </a:r>
            <a:endParaRPr kumimoji="1" lang="en-US" altLang="ja-JP" dirty="0"/>
          </a:p>
          <a:p>
            <a:r>
              <a:rPr kumimoji="1" lang="ja-JP" altLang="en-US" dirty="0"/>
              <a:t>この論理式を論理回路にすると、下の図のようになります。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33</a:t>
            </a:fld>
            <a:endParaRPr kumimoji="1" lang="ja-JP" altLang="en-US"/>
          </a:p>
        </p:txBody>
      </p:sp>
    </p:spTree>
    <p:extLst>
      <p:ext uri="{BB962C8B-B14F-4D97-AF65-F5344CB8AC3E}">
        <p14:creationId xmlns:p14="http://schemas.microsoft.com/office/powerpoint/2010/main" val="2242941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通常のアドレスエンコーダは、入力信号のうち</a:t>
            </a:r>
            <a:r>
              <a:rPr kumimoji="1" lang="en-US" altLang="ja-JP" dirty="0"/>
              <a:t>1</a:t>
            </a:r>
            <a:r>
              <a:rPr kumimoji="1" lang="ja-JP" altLang="en-US" dirty="0"/>
              <a:t>は</a:t>
            </a:r>
            <a:r>
              <a:rPr kumimoji="1" lang="en-US" altLang="ja-JP" dirty="0"/>
              <a:t>1</a:t>
            </a:r>
            <a:r>
              <a:rPr kumimoji="1" lang="ja-JP" altLang="en-US" dirty="0"/>
              <a:t>つのみでした。</a:t>
            </a:r>
            <a:endParaRPr kumimoji="1" lang="en-US" altLang="ja-JP" dirty="0"/>
          </a:p>
          <a:p>
            <a:r>
              <a:rPr kumimoji="1" lang="ja-JP" altLang="en-US" dirty="0"/>
              <a:t>これを、複数の</a:t>
            </a:r>
            <a:r>
              <a:rPr kumimoji="1" lang="en-US" altLang="ja-JP" dirty="0"/>
              <a:t>1</a:t>
            </a:r>
            <a:r>
              <a:rPr kumimoji="1" lang="ja-JP" altLang="en-US" dirty="0"/>
              <a:t>入力を認めるように拡張したのが優先順位付符号化器 </a:t>
            </a:r>
            <a:r>
              <a:rPr kumimoji="1" lang="en-US" altLang="ja-JP" dirty="0"/>
              <a:t>priority encoder </a:t>
            </a:r>
            <a:r>
              <a:rPr kumimoji="1" lang="ja-JP" altLang="en-US" dirty="0"/>
              <a:t>です。</a:t>
            </a:r>
            <a:endParaRPr kumimoji="1" lang="en-US" altLang="ja-JP" dirty="0"/>
          </a:p>
          <a:p>
            <a:r>
              <a:rPr kumimoji="1" lang="ja-JP" altLang="en-US" dirty="0"/>
              <a:t>入力に複数の</a:t>
            </a:r>
            <a:r>
              <a:rPr kumimoji="1" lang="en-US" altLang="ja-JP" dirty="0"/>
              <a:t>1</a:t>
            </a:r>
            <a:r>
              <a:rPr kumimoji="1" lang="ja-JP" altLang="en-US" dirty="0"/>
              <a:t>がある場合、通常の </a:t>
            </a:r>
            <a:r>
              <a:rPr kumimoji="1" lang="en-US" altLang="ja-JP" dirty="0"/>
              <a:t>address encoder </a:t>
            </a:r>
            <a:r>
              <a:rPr kumimoji="1" lang="ja-JP" altLang="en-US" dirty="0"/>
              <a:t>ではドントケアになりますが、</a:t>
            </a:r>
            <a:endParaRPr kumimoji="1" lang="en-US" altLang="ja-JP" dirty="0"/>
          </a:p>
          <a:p>
            <a:r>
              <a:rPr kumimoji="1" lang="en-US" altLang="ja-JP" dirty="0"/>
              <a:t>priority encoder </a:t>
            </a:r>
            <a:r>
              <a:rPr kumimoji="1" lang="ja-JP" altLang="en-US" dirty="0"/>
              <a:t>では、上位ビットを優先します。</a:t>
            </a:r>
            <a:endParaRPr kumimoji="1" lang="en-US" altLang="ja-JP" dirty="0"/>
          </a:p>
          <a:p>
            <a:r>
              <a:rPr kumimoji="1" lang="ja-JP" altLang="en-US" dirty="0"/>
              <a:t>入力に一つも</a:t>
            </a:r>
            <a:r>
              <a:rPr kumimoji="1" lang="en-US" altLang="ja-JP" dirty="0"/>
              <a:t>1</a:t>
            </a:r>
            <a:r>
              <a:rPr kumimoji="1" lang="ja-JP" altLang="en-US" dirty="0"/>
              <a:t>が無い場合はさすがに </a:t>
            </a:r>
            <a:r>
              <a:rPr kumimoji="1" lang="en-US" altLang="ja-JP" dirty="0"/>
              <a:t>priority encoder </a:t>
            </a:r>
            <a:r>
              <a:rPr kumimoji="1" lang="ja-JP" altLang="en-US" dirty="0"/>
              <a:t>でもドントケアになります。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34</a:t>
            </a:fld>
            <a:endParaRPr kumimoji="1" lang="ja-JP" altLang="en-US"/>
          </a:p>
        </p:txBody>
      </p:sp>
    </p:spTree>
    <p:extLst>
      <p:ext uri="{BB962C8B-B14F-4D97-AF65-F5344CB8AC3E}">
        <p14:creationId xmlns:p14="http://schemas.microsoft.com/office/powerpoint/2010/main" val="1485370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2</a:t>
            </a:r>
            <a:r>
              <a:rPr kumimoji="1" lang="ja-JP" altLang="en-US" dirty="0"/>
              <a:t>ビット符号化器の真理値表です。</a:t>
            </a:r>
            <a:endParaRPr kumimoji="1" lang="en-US" altLang="ja-JP" dirty="0"/>
          </a:p>
          <a:p>
            <a:r>
              <a:rPr kumimoji="1" lang="en-US" altLang="ja-JP" dirty="0"/>
              <a:t>P</a:t>
            </a:r>
            <a:r>
              <a:rPr kumimoji="1" lang="ja-JP" altLang="en-US" dirty="0"/>
              <a:t> が </a:t>
            </a:r>
            <a:r>
              <a:rPr kumimoji="1" lang="en-US" altLang="ja-JP" dirty="0"/>
              <a:t>priority encoder </a:t>
            </a:r>
            <a:r>
              <a:rPr kumimoji="1" lang="ja-JP" altLang="en-US" dirty="0"/>
              <a:t>、</a:t>
            </a:r>
            <a:r>
              <a:rPr kumimoji="1" lang="en-US" altLang="ja-JP" dirty="0"/>
              <a:t>Q </a:t>
            </a:r>
            <a:r>
              <a:rPr kumimoji="1" lang="ja-JP" altLang="en-US" dirty="0"/>
              <a:t>が通常の </a:t>
            </a:r>
            <a:r>
              <a:rPr kumimoji="1" lang="en-US" altLang="ja-JP" dirty="0"/>
              <a:t>address encoder </a:t>
            </a:r>
            <a:r>
              <a:rPr kumimoji="1" lang="ja-JP" altLang="en-US" dirty="0"/>
              <a:t>を表します。</a:t>
            </a:r>
            <a:endParaRPr kumimoji="1" lang="en-US" altLang="ja-JP" dirty="0"/>
          </a:p>
          <a:p>
            <a:r>
              <a:rPr kumimoji="1" lang="ja-JP" altLang="en-US" dirty="0"/>
              <a:t>通常の </a:t>
            </a:r>
            <a:r>
              <a:rPr kumimoji="1" lang="en-US" altLang="ja-JP" dirty="0"/>
              <a:t>address encoder </a:t>
            </a:r>
            <a:r>
              <a:rPr kumimoji="1" lang="ja-JP" altLang="en-US" dirty="0"/>
              <a:t>では</a:t>
            </a:r>
            <a:r>
              <a:rPr kumimoji="1" lang="en-US" altLang="ja-JP" dirty="0"/>
              <a:t>1</a:t>
            </a:r>
            <a:r>
              <a:rPr kumimoji="1" lang="ja-JP" altLang="en-US" dirty="0"/>
              <a:t>が</a:t>
            </a:r>
            <a:r>
              <a:rPr kumimoji="1" lang="en-US" altLang="ja-JP" dirty="0"/>
              <a:t>2</a:t>
            </a:r>
            <a:r>
              <a:rPr kumimoji="1" lang="ja-JP" altLang="en-US" dirty="0"/>
              <a:t>つ以上入力されるとドントケアになりますが、</a:t>
            </a:r>
            <a:endParaRPr kumimoji="1" lang="en-US" altLang="ja-JP" dirty="0"/>
          </a:p>
          <a:p>
            <a:r>
              <a:rPr kumimoji="1" lang="en-US" altLang="ja-JP" dirty="0"/>
              <a:t>priority encoder </a:t>
            </a:r>
            <a:r>
              <a:rPr kumimoji="1" lang="ja-JP" altLang="en-US" dirty="0"/>
              <a:t>では上のビットを優先します。</a:t>
            </a:r>
            <a:endParaRPr kumimoji="1" lang="en-US" altLang="ja-JP" dirty="0"/>
          </a:p>
          <a:p>
            <a:r>
              <a:rPr kumimoji="1" lang="ja-JP" altLang="en-US" dirty="0"/>
              <a:t>たとえば、</a:t>
            </a:r>
            <a:r>
              <a:rPr kumimoji="1" lang="en-US" altLang="ja-JP" dirty="0"/>
              <a:t>0110 </a:t>
            </a:r>
            <a:r>
              <a:rPr kumimoji="1" lang="ja-JP" altLang="en-US" dirty="0"/>
              <a:t>なら </a:t>
            </a:r>
            <a:r>
              <a:rPr kumimoji="1" lang="en-US" altLang="ja-JP" dirty="0"/>
              <a:t>D2 </a:t>
            </a:r>
            <a:r>
              <a:rPr kumimoji="1" lang="ja-JP" altLang="en-US" dirty="0"/>
              <a:t>と </a:t>
            </a:r>
            <a:r>
              <a:rPr kumimoji="1" lang="en-US" altLang="ja-JP" dirty="0"/>
              <a:t>D1 </a:t>
            </a:r>
            <a:r>
              <a:rPr kumimoji="1" lang="ja-JP" altLang="en-US" dirty="0"/>
              <a:t>が</a:t>
            </a:r>
            <a:r>
              <a:rPr kumimoji="1" lang="en-US" altLang="ja-JP" dirty="0"/>
              <a:t>1</a:t>
            </a:r>
            <a:r>
              <a:rPr kumimoji="1" lang="ja-JP" altLang="en-US" dirty="0"/>
              <a:t>ですので、</a:t>
            </a:r>
            <a:r>
              <a:rPr kumimoji="1" lang="en-US" altLang="ja-JP" dirty="0"/>
              <a:t>D2 </a:t>
            </a:r>
            <a:r>
              <a:rPr kumimoji="1" lang="ja-JP" altLang="en-US" dirty="0"/>
              <a:t>を優先して </a:t>
            </a:r>
            <a:r>
              <a:rPr kumimoji="1" lang="en-US" altLang="ja-JP" dirty="0"/>
              <a:t>2 </a:t>
            </a:r>
            <a:r>
              <a:rPr kumimoji="1" lang="ja-JP" altLang="en-US" dirty="0"/>
              <a:t>が出力されます。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35</a:t>
            </a:fld>
            <a:endParaRPr kumimoji="1" lang="ja-JP" altLang="en-US"/>
          </a:p>
        </p:txBody>
      </p:sp>
    </p:spTree>
    <p:extLst>
      <p:ext uri="{BB962C8B-B14F-4D97-AF65-F5344CB8AC3E}">
        <p14:creationId xmlns:p14="http://schemas.microsoft.com/office/powerpoint/2010/main" val="16590844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次は加算器 </a:t>
            </a:r>
            <a:r>
              <a:rPr kumimoji="1" lang="en-US" altLang="ja-JP" dirty="0"/>
              <a:t>adder </a:t>
            </a:r>
            <a:r>
              <a:rPr kumimoji="1" lang="ja-JP" altLang="en-US" dirty="0"/>
              <a:t>です。</a:t>
            </a:r>
            <a:endParaRPr kumimoji="1" lang="en-US" altLang="ja-JP" dirty="0"/>
          </a:p>
          <a:p>
            <a:r>
              <a:rPr kumimoji="1" lang="ja-JP" altLang="en-US" dirty="0"/>
              <a:t>加算器とは、足し算をする回路です。</a:t>
            </a:r>
            <a:endParaRPr kumimoji="1" lang="en-US" altLang="ja-JP" dirty="0"/>
          </a:p>
          <a:p>
            <a:r>
              <a:rPr kumimoji="1" lang="ja-JP" altLang="en-US" dirty="0"/>
              <a:t>入力として、</a:t>
            </a:r>
            <a:r>
              <a:rPr kumimoji="1" lang="en-US" altLang="ja-JP" dirty="0"/>
              <a:t>1</a:t>
            </a:r>
            <a:r>
              <a:rPr kumimoji="1" lang="ja-JP" altLang="en-US" dirty="0"/>
              <a:t>桁の算術変数 </a:t>
            </a:r>
            <a:r>
              <a:rPr kumimoji="1" lang="en-US" altLang="ja-JP" dirty="0"/>
              <a:t>X, Y </a:t>
            </a:r>
            <a:r>
              <a:rPr kumimoji="1" lang="ja-JP" altLang="en-US" dirty="0"/>
              <a:t>が与えらえれたとき、</a:t>
            </a:r>
            <a:endParaRPr kumimoji="1" lang="en-US" altLang="ja-JP" dirty="0"/>
          </a:p>
          <a:p>
            <a:r>
              <a:rPr kumimoji="1" lang="en-US" altLang="ja-JP" dirty="0"/>
              <a:t>X+Y </a:t>
            </a:r>
            <a:r>
              <a:rPr kumimoji="1" lang="ja-JP" altLang="en-US" dirty="0"/>
              <a:t>の </a:t>
            </a:r>
            <a:r>
              <a:rPr kumimoji="1" lang="en-US" altLang="ja-JP" dirty="0"/>
              <a:t>1</a:t>
            </a:r>
            <a:r>
              <a:rPr kumimoji="1" lang="ja-JP" altLang="en-US" dirty="0"/>
              <a:t>桁目を </a:t>
            </a:r>
            <a:r>
              <a:rPr kumimoji="1" lang="en-US" altLang="ja-JP" dirty="0"/>
              <a:t>sum S, X+Y </a:t>
            </a:r>
            <a:r>
              <a:rPr kumimoji="1" lang="ja-JP" altLang="en-US" dirty="0"/>
              <a:t>の上位桁への繰り上がりを </a:t>
            </a:r>
            <a:r>
              <a:rPr kumimoji="1" lang="en-US" altLang="ja-JP" dirty="0"/>
              <a:t>carry out </a:t>
            </a:r>
            <a:r>
              <a:rPr kumimoji="1" lang="en-US" altLang="ja-JP" dirty="0" err="1"/>
              <a:t>Cout</a:t>
            </a:r>
            <a:r>
              <a:rPr kumimoji="1" lang="en-US" altLang="ja-JP" dirty="0"/>
              <a:t> </a:t>
            </a:r>
            <a:r>
              <a:rPr kumimoji="1" lang="ja-JP" altLang="en-US" dirty="0"/>
              <a:t>とします。</a:t>
            </a:r>
            <a:endParaRPr kumimoji="1" lang="en-US" altLang="ja-JP" dirty="0"/>
          </a:p>
          <a:p>
            <a:r>
              <a:rPr kumimoji="1" lang="ja-JP" altLang="en-US" dirty="0"/>
              <a:t>例えば、</a:t>
            </a:r>
            <a:r>
              <a:rPr kumimoji="1" lang="en-US" altLang="ja-JP" dirty="0"/>
              <a:t>10</a:t>
            </a:r>
            <a:r>
              <a:rPr kumimoji="1" lang="ja-JP" altLang="en-US" dirty="0"/>
              <a:t>進数で、</a:t>
            </a:r>
            <a:r>
              <a:rPr kumimoji="1" lang="en-US" altLang="ja-JP" dirty="0"/>
              <a:t>X=7, Y=8 </a:t>
            </a:r>
            <a:r>
              <a:rPr kumimoji="1" lang="ja-JP" altLang="en-US" dirty="0"/>
              <a:t>が入力されたとき、</a:t>
            </a:r>
            <a:endParaRPr kumimoji="1" lang="en-US" altLang="ja-JP" dirty="0"/>
          </a:p>
          <a:p>
            <a:r>
              <a:rPr kumimoji="1" lang="en-US" altLang="ja-JP" dirty="0"/>
              <a:t>7+8=15 </a:t>
            </a:r>
            <a:r>
              <a:rPr kumimoji="1" lang="ja-JP" altLang="en-US" dirty="0"/>
              <a:t>ですので、</a:t>
            </a:r>
            <a:endParaRPr kumimoji="1" lang="en-US" altLang="ja-JP" dirty="0"/>
          </a:p>
          <a:p>
            <a:r>
              <a:rPr kumimoji="1" lang="en-US" altLang="ja-JP" dirty="0"/>
              <a:t>S=5, </a:t>
            </a:r>
            <a:r>
              <a:rPr kumimoji="1" lang="en-US" altLang="ja-JP" dirty="0" err="1"/>
              <a:t>Cout</a:t>
            </a:r>
            <a:r>
              <a:rPr kumimoji="1" lang="en-US" altLang="ja-JP" dirty="0"/>
              <a:t> = 1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36</a:t>
            </a:fld>
            <a:endParaRPr kumimoji="1" lang="ja-JP" altLang="en-US"/>
          </a:p>
        </p:txBody>
      </p:sp>
    </p:spTree>
    <p:extLst>
      <p:ext uri="{BB962C8B-B14F-4D97-AF65-F5344CB8AC3E}">
        <p14:creationId xmlns:p14="http://schemas.microsoft.com/office/powerpoint/2010/main" val="21808823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a:t>
            </a:r>
            <a:r>
              <a:rPr kumimoji="1" lang="en-US" altLang="ja-JP" dirty="0"/>
              <a:t>1</a:t>
            </a:r>
            <a:r>
              <a:rPr kumimoji="1" lang="ja-JP" altLang="en-US" dirty="0"/>
              <a:t>ビットの半加算器 </a:t>
            </a:r>
            <a:r>
              <a:rPr kumimoji="1" lang="en-US" altLang="ja-JP" dirty="0"/>
              <a:t>half adder </a:t>
            </a:r>
            <a:r>
              <a:rPr kumimoji="1" lang="ja-JP" altLang="en-US" dirty="0"/>
              <a:t>です。</a:t>
            </a:r>
            <a:endParaRPr kumimoji="1" lang="en-US" altLang="ja-JP" dirty="0"/>
          </a:p>
          <a:p>
            <a:r>
              <a:rPr kumimoji="1" lang="en-US" altLang="ja-JP" dirty="0"/>
              <a:t>1</a:t>
            </a:r>
            <a:r>
              <a:rPr kumimoji="1" lang="ja-JP" altLang="en-US" dirty="0"/>
              <a:t>ビット半加算器は、</a:t>
            </a:r>
            <a:r>
              <a:rPr kumimoji="1" lang="en-US" altLang="ja-JP" dirty="0"/>
              <a:t>1</a:t>
            </a:r>
            <a:r>
              <a:rPr kumimoji="1" lang="ja-JP" altLang="en-US" dirty="0"/>
              <a:t>ビット変数 </a:t>
            </a:r>
            <a:r>
              <a:rPr kumimoji="1" lang="en-US" altLang="ja-JP" dirty="0"/>
              <a:t>X, Y </a:t>
            </a:r>
            <a:r>
              <a:rPr kumimoji="1" lang="ja-JP" altLang="en-US" dirty="0"/>
              <a:t>が入力として与えられたときに、</a:t>
            </a:r>
            <a:endParaRPr kumimoji="1" lang="en-US" altLang="ja-JP" dirty="0"/>
          </a:p>
          <a:p>
            <a:r>
              <a:rPr kumimoji="1" lang="en-US" altLang="ja-JP" dirty="0"/>
              <a:t>X+Y </a:t>
            </a:r>
            <a:r>
              <a:rPr kumimoji="1" lang="ja-JP" altLang="en-US" dirty="0"/>
              <a:t>の </a:t>
            </a:r>
            <a:r>
              <a:rPr kumimoji="1" lang="en-US" altLang="ja-JP" dirty="0"/>
              <a:t>1</a:t>
            </a:r>
            <a:r>
              <a:rPr kumimoji="1" lang="ja-JP" altLang="en-US" dirty="0"/>
              <a:t>ビット目を </a:t>
            </a:r>
            <a:r>
              <a:rPr kumimoji="1" lang="en-US" altLang="ja-JP" dirty="0"/>
              <a:t>S, X+Y</a:t>
            </a:r>
            <a:r>
              <a:rPr kumimoji="1" lang="ja-JP" altLang="en-US" dirty="0"/>
              <a:t> の上の桁への繰り上がりを </a:t>
            </a:r>
            <a:r>
              <a:rPr kumimoji="1" lang="en-US" altLang="ja-JP" dirty="0" err="1"/>
              <a:t>Cout</a:t>
            </a:r>
            <a:r>
              <a:rPr kumimoji="1" lang="en-US" altLang="ja-JP" dirty="0"/>
              <a:t> </a:t>
            </a:r>
            <a:r>
              <a:rPr kumimoji="1" lang="ja-JP" altLang="en-US" dirty="0"/>
              <a:t>として出力する回路です。</a:t>
            </a:r>
            <a:endParaRPr kumimoji="1" lang="en-US" altLang="ja-JP" dirty="0"/>
          </a:p>
          <a:p>
            <a:r>
              <a:rPr kumimoji="1" lang="ja-JP" altLang="en-US" dirty="0"/>
              <a:t>こちらが</a:t>
            </a:r>
            <a:r>
              <a:rPr kumimoji="1" lang="en-US" altLang="ja-JP" dirty="0"/>
              <a:t>1</a:t>
            </a:r>
            <a:r>
              <a:rPr kumimoji="1" lang="ja-JP" altLang="en-US" dirty="0"/>
              <a:t>ビット半加算器の真理値表です。</a:t>
            </a:r>
            <a:endParaRPr kumimoji="1" lang="en-US" altLang="ja-JP" dirty="0"/>
          </a:p>
          <a:p>
            <a:r>
              <a:rPr kumimoji="1" lang="ja-JP" altLang="en-US" dirty="0"/>
              <a:t>ここから </a:t>
            </a:r>
            <a:r>
              <a:rPr kumimoji="1" lang="en-US" altLang="ja-JP" dirty="0" err="1"/>
              <a:t>Cout</a:t>
            </a:r>
            <a:r>
              <a:rPr kumimoji="1" lang="en-US" altLang="ja-JP" dirty="0"/>
              <a:t> </a:t>
            </a:r>
            <a:r>
              <a:rPr kumimoji="1" lang="ja-JP" altLang="en-US" dirty="0"/>
              <a:t>と </a:t>
            </a:r>
            <a:r>
              <a:rPr kumimoji="1" lang="en-US" altLang="ja-JP" dirty="0"/>
              <a:t>S </a:t>
            </a:r>
            <a:r>
              <a:rPr kumimoji="1" lang="ja-JP" altLang="en-US" dirty="0"/>
              <a:t>の論理式を求めます。</a:t>
            </a:r>
            <a:endParaRPr kumimoji="1" lang="en-US" altLang="ja-JP" dirty="0"/>
          </a:p>
          <a:p>
            <a:r>
              <a:rPr kumimoji="1" lang="en-US" altLang="ja-JP" dirty="0"/>
              <a:t>S = X AND Y_ OR X_ AND Y </a:t>
            </a:r>
            <a:r>
              <a:rPr kumimoji="1" lang="ja-JP" altLang="en-US" dirty="0"/>
              <a:t>これは </a:t>
            </a:r>
            <a:r>
              <a:rPr kumimoji="1" lang="en-US" altLang="ja-JP" dirty="0"/>
              <a:t>X EXOR Y </a:t>
            </a:r>
            <a:r>
              <a:rPr kumimoji="1" lang="ja-JP" altLang="en-US" dirty="0"/>
              <a:t>です。</a:t>
            </a:r>
            <a:endParaRPr kumimoji="1" lang="en-US" altLang="ja-JP" dirty="0"/>
          </a:p>
          <a:p>
            <a:r>
              <a:rPr kumimoji="1" lang="en-US" altLang="ja-JP" dirty="0"/>
              <a:t>Co = X AND Y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37</a:t>
            </a:fld>
            <a:endParaRPr kumimoji="1" lang="ja-JP" altLang="en-US"/>
          </a:p>
        </p:txBody>
      </p:sp>
    </p:spTree>
    <p:extLst>
      <p:ext uri="{BB962C8B-B14F-4D97-AF65-F5344CB8AC3E}">
        <p14:creationId xmlns:p14="http://schemas.microsoft.com/office/powerpoint/2010/main" val="17381253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半加算器の論理式が求まりましたので、論理回路を設計します。</a:t>
            </a:r>
            <a:endParaRPr kumimoji="1" lang="en-US" altLang="ja-JP" dirty="0"/>
          </a:p>
          <a:p>
            <a:r>
              <a:rPr kumimoji="1" lang="ja-JP" altLang="en-US" dirty="0"/>
              <a:t>するとこのような回路になります。</a:t>
            </a:r>
            <a:endParaRPr kumimoji="1" lang="en-US" altLang="ja-JP" dirty="0"/>
          </a:p>
          <a:p>
            <a:r>
              <a:rPr kumimoji="1" lang="en-US" altLang="ja-JP" dirty="0"/>
              <a:t>S= X EXOR Y </a:t>
            </a:r>
            <a:r>
              <a:rPr kumimoji="1" lang="ja-JP" altLang="en-US" dirty="0"/>
              <a:t>ですので、</a:t>
            </a:r>
            <a:r>
              <a:rPr kumimoji="1" lang="en-US" altLang="ja-JP" dirty="0"/>
              <a:t>EXOR </a:t>
            </a:r>
            <a:r>
              <a:rPr kumimoji="1" lang="ja-JP" altLang="en-US" dirty="0"/>
              <a:t>ゲートを使うとこうなります。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38</a:t>
            </a:fld>
            <a:endParaRPr kumimoji="1" lang="ja-JP" altLang="en-US"/>
          </a:p>
        </p:txBody>
      </p:sp>
    </p:spTree>
    <p:extLst>
      <p:ext uri="{BB962C8B-B14F-4D97-AF65-F5344CB8AC3E}">
        <p14:creationId xmlns:p14="http://schemas.microsoft.com/office/powerpoint/2010/main" val="12808487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半加算器に、下の桁からの繰り上がりを加えたものが全加算器 </a:t>
            </a:r>
            <a:r>
              <a:rPr kumimoji="1" lang="en-US" altLang="ja-JP" dirty="0"/>
              <a:t>full adder </a:t>
            </a:r>
            <a:r>
              <a:rPr kumimoji="1" lang="ja-JP" altLang="en-US" dirty="0"/>
              <a:t>です。</a:t>
            </a:r>
            <a:endParaRPr kumimoji="1" lang="en-US" altLang="ja-JP" dirty="0"/>
          </a:p>
          <a:p>
            <a:r>
              <a:rPr kumimoji="1" lang="ja-JP" altLang="en-US" dirty="0"/>
              <a:t>全加算器は、入力として</a:t>
            </a:r>
            <a:r>
              <a:rPr kumimoji="1" lang="en-US" altLang="ja-JP" dirty="0"/>
              <a:t>1 </a:t>
            </a:r>
            <a:r>
              <a:rPr kumimoji="1" lang="ja-JP" altLang="en-US" dirty="0"/>
              <a:t>ビット変数 </a:t>
            </a:r>
            <a:r>
              <a:rPr kumimoji="1" lang="en-US" altLang="ja-JP" dirty="0"/>
              <a:t>X, Y </a:t>
            </a:r>
            <a:r>
              <a:rPr kumimoji="1" lang="ja-JP" altLang="en-US" dirty="0"/>
              <a:t>以外に、下の桁からの繰り上がり </a:t>
            </a:r>
            <a:r>
              <a:rPr kumimoji="1" lang="en-US" altLang="ja-JP" dirty="0"/>
              <a:t>curry in </a:t>
            </a:r>
            <a:r>
              <a:rPr kumimoji="1" lang="en-US" altLang="ja-JP" dirty="0" err="1"/>
              <a:t>Cin</a:t>
            </a:r>
            <a:r>
              <a:rPr kumimoji="1" lang="en-US" altLang="ja-JP" dirty="0"/>
              <a:t> </a:t>
            </a:r>
            <a:r>
              <a:rPr kumimoji="1" lang="ja-JP" altLang="en-US" dirty="0"/>
              <a:t>が与えらえ</a:t>
            </a:r>
            <a:r>
              <a:rPr kumimoji="1" lang="en-US" altLang="ja-JP" dirty="0"/>
              <a:t>r</a:t>
            </a:r>
            <a:r>
              <a:rPr kumimoji="1" lang="ja-JP" altLang="en-US" dirty="0"/>
              <a:t>ます。</a:t>
            </a:r>
            <a:endParaRPr kumimoji="1" lang="en-US" altLang="ja-JP" dirty="0"/>
          </a:p>
          <a:p>
            <a:r>
              <a:rPr kumimoji="1" lang="ja-JP" altLang="en-US" dirty="0"/>
              <a:t>全加算器の真理値表はこうなります。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39</a:t>
            </a:fld>
            <a:endParaRPr kumimoji="1" lang="ja-JP" altLang="en-US"/>
          </a:p>
        </p:txBody>
      </p:sp>
    </p:spTree>
    <p:extLst>
      <p:ext uri="{BB962C8B-B14F-4D97-AF65-F5344CB8AC3E}">
        <p14:creationId xmlns:p14="http://schemas.microsoft.com/office/powerpoint/2010/main" val="283147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選択器の動作を </a:t>
            </a:r>
            <a:r>
              <a:rPr kumimoji="1" lang="en-US" altLang="ja-JP" dirty="0"/>
              <a:t>Java </a:t>
            </a:r>
            <a:r>
              <a:rPr kumimoji="1" lang="ja-JP" altLang="en-US" dirty="0"/>
              <a:t>風に書くとこうなります。</a:t>
            </a:r>
            <a:endParaRPr kumimoji="1" lang="en-US" altLang="ja-JP" dirty="0"/>
          </a:p>
          <a:p>
            <a:r>
              <a:rPr kumimoji="1" lang="ja-JP" altLang="en-US" dirty="0"/>
              <a:t>制御信号 </a:t>
            </a:r>
            <a:r>
              <a:rPr kumimoji="1" lang="en-US" altLang="ja-JP" dirty="0"/>
              <a:t>S </a:t>
            </a:r>
            <a:r>
              <a:rPr kumimoji="1" lang="ja-JP" altLang="en-US" dirty="0"/>
              <a:t>の値によって分岐します。</a:t>
            </a:r>
            <a:endParaRPr kumimoji="1" lang="en-US" altLang="ja-JP" dirty="0"/>
          </a:p>
          <a:p>
            <a:r>
              <a:rPr kumimoji="1" lang="en-US" altLang="ja-JP" dirty="0"/>
              <a:t>S </a:t>
            </a:r>
            <a:r>
              <a:rPr kumimoji="1" lang="ja-JP" altLang="en-US" dirty="0"/>
              <a:t>が </a:t>
            </a:r>
            <a:r>
              <a:rPr kumimoji="1" lang="en-US" altLang="ja-JP" dirty="0"/>
              <a:t>0 </a:t>
            </a:r>
            <a:r>
              <a:rPr kumimoji="1" lang="ja-JP" altLang="en-US" dirty="0"/>
              <a:t>なら </a:t>
            </a:r>
            <a:r>
              <a:rPr kumimoji="1" lang="en-US" altLang="ja-JP" dirty="0"/>
              <a:t>D0</a:t>
            </a:r>
            <a:r>
              <a:rPr kumimoji="1" lang="ja-JP" altLang="en-US" dirty="0"/>
              <a:t>、</a:t>
            </a:r>
            <a:r>
              <a:rPr kumimoji="1" lang="en-US" altLang="ja-JP" dirty="0"/>
              <a:t>S </a:t>
            </a:r>
            <a:r>
              <a:rPr kumimoji="1" lang="ja-JP" altLang="en-US" dirty="0"/>
              <a:t>が </a:t>
            </a:r>
            <a:r>
              <a:rPr kumimoji="1" lang="en-US" altLang="ja-JP" dirty="0"/>
              <a:t>1 </a:t>
            </a:r>
            <a:r>
              <a:rPr kumimoji="1" lang="ja-JP" altLang="en-US" dirty="0"/>
              <a:t>なら </a:t>
            </a:r>
            <a:r>
              <a:rPr kumimoji="1" lang="en-US" altLang="ja-JP" dirty="0"/>
              <a:t>D1 </a:t>
            </a:r>
            <a:r>
              <a:rPr kumimoji="1" lang="ja-JP" altLang="en-US" dirty="0"/>
              <a:t>という具合に、制御信号に応じた入力が選択されます。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a:t>
            </a:fld>
            <a:endParaRPr kumimoji="1" lang="ja-JP" altLang="en-US"/>
          </a:p>
        </p:txBody>
      </p:sp>
    </p:spTree>
    <p:extLst>
      <p:ext uri="{BB962C8B-B14F-4D97-AF65-F5344CB8AC3E}">
        <p14:creationId xmlns:p14="http://schemas.microsoft.com/office/powerpoint/2010/main" val="3641022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全加算器の論理式を求めましょう。</a:t>
            </a:r>
            <a:endParaRPr kumimoji="1" lang="en-US" altLang="ja-JP" dirty="0"/>
          </a:p>
          <a:p>
            <a:r>
              <a:rPr kumimoji="1" lang="en-US" altLang="ja-JP" dirty="0"/>
              <a:t>S</a:t>
            </a:r>
            <a:r>
              <a:rPr kumimoji="1" lang="ja-JP" altLang="en-US" dirty="0"/>
              <a:t> と </a:t>
            </a:r>
            <a:r>
              <a:rPr kumimoji="1" lang="en-US" altLang="ja-JP" dirty="0"/>
              <a:t>Co </a:t>
            </a:r>
            <a:r>
              <a:rPr kumimoji="1" lang="ja-JP" altLang="en-US" dirty="0"/>
              <a:t>のカルノー図がこちらです。</a:t>
            </a:r>
            <a:endParaRPr kumimoji="1" lang="en-US" altLang="ja-JP" dirty="0"/>
          </a:p>
          <a:p>
            <a:r>
              <a:rPr kumimoji="1" lang="ja-JP" altLang="en-US" dirty="0"/>
              <a:t>ここから</a:t>
            </a:r>
            <a:r>
              <a:rPr kumimoji="1" lang="en-US" altLang="ja-JP" dirty="0"/>
              <a:t>1</a:t>
            </a:r>
            <a:r>
              <a:rPr kumimoji="1" lang="ja-JP" altLang="en-US" dirty="0"/>
              <a:t>の塊を探すのですが、残念ながら </a:t>
            </a:r>
            <a:r>
              <a:rPr kumimoji="1" lang="en-US" altLang="ja-JP" dirty="0"/>
              <a:t>S </a:t>
            </a:r>
            <a:r>
              <a:rPr kumimoji="1" lang="ja-JP" altLang="en-US" dirty="0"/>
              <a:t>は全ての</a:t>
            </a:r>
            <a:r>
              <a:rPr kumimoji="1" lang="en-US" altLang="ja-JP" dirty="0"/>
              <a:t>1</a:t>
            </a:r>
            <a:r>
              <a:rPr kumimoji="1" lang="ja-JP" altLang="en-US" dirty="0"/>
              <a:t>が斜め方向にならんでいますので、</a:t>
            </a:r>
            <a:endParaRPr kumimoji="1" lang="en-US" altLang="ja-JP" dirty="0"/>
          </a:p>
          <a:p>
            <a:r>
              <a:rPr kumimoji="1" lang="ja-JP" altLang="en-US" dirty="0"/>
              <a:t>長方形で囲むことはできません。</a:t>
            </a:r>
            <a:endParaRPr kumimoji="1" lang="en-US" altLang="ja-JP" dirty="0"/>
          </a:p>
          <a:p>
            <a:r>
              <a:rPr kumimoji="1" lang="ja-JP" altLang="en-US" dirty="0"/>
              <a:t>ですのでこのように</a:t>
            </a:r>
            <a:r>
              <a:rPr kumimoji="1" lang="en-US" altLang="ja-JP" dirty="0"/>
              <a:t>4</a:t>
            </a:r>
            <a:r>
              <a:rPr kumimoji="1" lang="ja-JP" altLang="en-US" dirty="0"/>
              <a:t>つの最小項の和になります。</a:t>
            </a:r>
            <a:endParaRPr kumimoji="1" lang="en-US" altLang="ja-JP" dirty="0"/>
          </a:p>
          <a:p>
            <a:r>
              <a:rPr kumimoji="1" lang="en-US" altLang="ja-JP" dirty="0"/>
              <a:t>EXOR </a:t>
            </a:r>
            <a:r>
              <a:rPr kumimoji="1" lang="ja-JP" altLang="en-US" dirty="0"/>
              <a:t>演算を使うなら、この式は </a:t>
            </a:r>
            <a:r>
              <a:rPr kumimoji="1" lang="en-US" altLang="ja-JP" dirty="0"/>
              <a:t>X EXOR Y EXOR </a:t>
            </a:r>
            <a:r>
              <a:rPr kumimoji="1" lang="en-US" altLang="ja-JP" dirty="0" err="1"/>
              <a:t>Cin</a:t>
            </a:r>
            <a:r>
              <a:rPr kumimoji="1" lang="en-US" altLang="ja-JP" dirty="0"/>
              <a:t> </a:t>
            </a:r>
            <a:r>
              <a:rPr kumimoji="1" lang="ja-JP" altLang="en-US" dirty="0"/>
              <a:t>になります。</a:t>
            </a:r>
            <a:endParaRPr kumimoji="1" lang="en-US" altLang="ja-JP" dirty="0"/>
          </a:p>
          <a:p>
            <a:r>
              <a:rPr kumimoji="1" lang="en-US" altLang="ja-JP" dirty="0"/>
              <a:t>Co </a:t>
            </a:r>
            <a:r>
              <a:rPr kumimoji="1" lang="ja-JP" altLang="en-US" dirty="0"/>
              <a:t>は、ここに</a:t>
            </a:r>
            <a:r>
              <a:rPr kumimoji="1" lang="en-US" altLang="ja-JP" dirty="0"/>
              <a:t>3</a:t>
            </a:r>
            <a:r>
              <a:rPr kumimoji="1" lang="ja-JP" altLang="en-US" dirty="0"/>
              <a:t>つの長方形があります。</a:t>
            </a:r>
            <a:endParaRPr kumimoji="1" lang="en-US" altLang="ja-JP" dirty="0"/>
          </a:p>
          <a:p>
            <a:r>
              <a:rPr kumimoji="1" lang="ja-JP" altLang="en-US" dirty="0"/>
              <a:t>ここから </a:t>
            </a:r>
            <a:r>
              <a:rPr kumimoji="1" lang="en-US" altLang="ja-JP" dirty="0"/>
              <a:t>Co </a:t>
            </a:r>
            <a:r>
              <a:rPr kumimoji="1" lang="ja-JP" altLang="en-US" dirty="0"/>
              <a:t>の論理式を求めると、</a:t>
            </a:r>
            <a:r>
              <a:rPr kumimoji="1" lang="en-US" altLang="ja-JP" dirty="0"/>
              <a:t>Co = X AND Y OR X AND Ci OR Y AND Ci </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40</a:t>
            </a:fld>
            <a:endParaRPr kumimoji="1" lang="ja-JP" altLang="en-US"/>
          </a:p>
        </p:txBody>
      </p:sp>
    </p:spTree>
    <p:extLst>
      <p:ext uri="{BB962C8B-B14F-4D97-AF65-F5344CB8AC3E}">
        <p14:creationId xmlns:p14="http://schemas.microsoft.com/office/powerpoint/2010/main" val="24105131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ビット全加算器の論理式から論理回路を設計するとこうなります。</a:t>
            </a:r>
            <a:endParaRPr kumimoji="1" lang="en-US" altLang="ja-JP" dirty="0"/>
          </a:p>
          <a:p>
            <a:r>
              <a:rPr kumimoji="1" lang="ja-JP" altLang="en-US" dirty="0"/>
              <a:t>かなり複雑な回路になりますね。</a:t>
            </a:r>
            <a:endParaRPr kumimoji="1" lang="en-US" altLang="ja-JP" dirty="0"/>
          </a:p>
          <a:p>
            <a:r>
              <a:rPr kumimoji="1" lang="en-US" altLang="ja-JP" dirty="0"/>
              <a:t>EXOR </a:t>
            </a:r>
            <a:r>
              <a:rPr kumimoji="1" lang="ja-JP" altLang="en-US" dirty="0"/>
              <a:t>ゲートを使うのであれば、</a:t>
            </a:r>
            <a:r>
              <a:rPr kumimoji="1" lang="en-US" altLang="ja-JP" dirty="0"/>
              <a:t>S </a:t>
            </a:r>
            <a:r>
              <a:rPr kumimoji="1" lang="ja-JP" altLang="en-US" dirty="0"/>
              <a:t>への入力は </a:t>
            </a:r>
            <a:r>
              <a:rPr kumimoji="1" lang="en-US" altLang="ja-JP" dirty="0"/>
              <a:t>EXOR </a:t>
            </a:r>
            <a:r>
              <a:rPr kumimoji="1" lang="ja-JP" altLang="en-US" dirty="0"/>
              <a:t>ゲート</a:t>
            </a:r>
            <a:r>
              <a:rPr kumimoji="1" lang="en-US" altLang="ja-JP" dirty="0"/>
              <a:t>1</a:t>
            </a:r>
            <a:r>
              <a:rPr kumimoji="1" lang="ja-JP" altLang="en-US" dirty="0"/>
              <a:t>個ですみますので、こうなります。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41</a:t>
            </a:fld>
            <a:endParaRPr kumimoji="1" lang="ja-JP" altLang="en-US"/>
          </a:p>
        </p:txBody>
      </p:sp>
    </p:spTree>
    <p:extLst>
      <p:ext uri="{BB962C8B-B14F-4D97-AF65-F5344CB8AC3E}">
        <p14:creationId xmlns:p14="http://schemas.microsoft.com/office/powerpoint/2010/main" val="29862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半加算器モジュールを使って全加算器を設計してみましょう。</a:t>
            </a:r>
            <a:endParaRPr kumimoji="1" lang="en-US" altLang="ja-JP" dirty="0"/>
          </a:p>
          <a:p>
            <a:r>
              <a:rPr kumimoji="1" lang="ja-JP" altLang="en-US" dirty="0"/>
              <a:t>半加算器の論理式を </a:t>
            </a:r>
            <a:r>
              <a:rPr kumimoji="1" lang="en-US" altLang="ja-JP" dirty="0"/>
              <a:t>S^HA </a:t>
            </a:r>
            <a:r>
              <a:rPr kumimoji="1" lang="en-US" altLang="ja-JP" dirty="0" err="1"/>
              <a:t>Co^HA</a:t>
            </a:r>
            <a:r>
              <a:rPr kumimoji="1" lang="en-US" altLang="ja-JP" dirty="0"/>
              <a:t>, </a:t>
            </a:r>
            <a:r>
              <a:rPr kumimoji="1" lang="ja-JP" altLang="en-US" dirty="0"/>
              <a:t>全加算器の論理式を </a:t>
            </a:r>
            <a:r>
              <a:rPr kumimoji="1" lang="en-US" altLang="ja-JP" dirty="0"/>
              <a:t>S^FA, </a:t>
            </a:r>
            <a:r>
              <a:rPr kumimoji="1" lang="en-US" altLang="ja-JP" dirty="0" err="1"/>
              <a:t>Co^FA</a:t>
            </a:r>
            <a:r>
              <a:rPr kumimoji="1" lang="en-US" altLang="ja-JP" dirty="0"/>
              <a:t> </a:t>
            </a:r>
            <a:r>
              <a:rPr kumimoji="1" lang="ja-JP" altLang="en-US" dirty="0"/>
              <a:t>とおきます。</a:t>
            </a:r>
            <a:endParaRPr kumimoji="1" lang="en-US" altLang="ja-JP" dirty="0"/>
          </a:p>
          <a:p>
            <a:r>
              <a:rPr kumimoji="1" lang="en-US" altLang="ja-JP" dirty="0"/>
              <a:t>S^HA</a:t>
            </a:r>
            <a:r>
              <a:rPr kumimoji="1" lang="ja-JP" altLang="en-US" dirty="0"/>
              <a:t> </a:t>
            </a:r>
            <a:r>
              <a:rPr kumimoji="1" lang="en-US" altLang="ja-JP" dirty="0"/>
              <a:t>=</a:t>
            </a:r>
            <a:r>
              <a:rPr kumimoji="1" lang="ja-JP" altLang="en-US" dirty="0"/>
              <a:t> </a:t>
            </a:r>
            <a:r>
              <a:rPr kumimoji="1" lang="en-US" altLang="ja-JP" dirty="0"/>
              <a:t>X</a:t>
            </a:r>
            <a:r>
              <a:rPr kumimoji="1" lang="ja-JP" altLang="en-US" dirty="0"/>
              <a:t> </a:t>
            </a:r>
            <a:r>
              <a:rPr kumimoji="1" lang="en-US" altLang="ja-JP" dirty="0"/>
              <a:t>EXOR</a:t>
            </a:r>
            <a:r>
              <a:rPr kumimoji="1" lang="ja-JP" altLang="en-US" dirty="0"/>
              <a:t> </a:t>
            </a:r>
            <a:r>
              <a:rPr kumimoji="1" lang="en-US" altLang="ja-JP" dirty="0"/>
              <a:t>Y,</a:t>
            </a:r>
            <a:r>
              <a:rPr kumimoji="1" lang="ja-JP" altLang="en-US" dirty="0"/>
              <a:t> </a:t>
            </a:r>
            <a:r>
              <a:rPr kumimoji="1" lang="en-US" altLang="ja-JP" dirty="0" err="1"/>
              <a:t>Co^HA</a:t>
            </a:r>
            <a:r>
              <a:rPr kumimoji="1" lang="ja-JP" altLang="en-US" dirty="0"/>
              <a:t> </a:t>
            </a:r>
            <a:r>
              <a:rPr kumimoji="1" lang="en-US" altLang="ja-JP" dirty="0"/>
              <a:t>=</a:t>
            </a:r>
            <a:r>
              <a:rPr kumimoji="1" lang="ja-JP" altLang="en-US" dirty="0"/>
              <a:t> </a:t>
            </a:r>
            <a:r>
              <a:rPr kumimoji="1" lang="en-US" altLang="ja-JP" dirty="0"/>
              <a:t>X</a:t>
            </a:r>
            <a:r>
              <a:rPr kumimoji="1" lang="ja-JP" altLang="en-US" dirty="0"/>
              <a:t> </a:t>
            </a:r>
            <a:r>
              <a:rPr kumimoji="1" lang="en-US" altLang="ja-JP" dirty="0"/>
              <a:t>AND</a:t>
            </a:r>
            <a:r>
              <a:rPr kumimoji="1" lang="ja-JP" altLang="en-US" dirty="0"/>
              <a:t> </a:t>
            </a:r>
            <a:r>
              <a:rPr kumimoji="1" lang="en-US" altLang="ja-JP" dirty="0"/>
              <a:t>Y</a:t>
            </a:r>
            <a:r>
              <a:rPr kumimoji="1" lang="ja-JP" altLang="en-US" dirty="0"/>
              <a:t> です。</a:t>
            </a:r>
            <a:endParaRPr kumimoji="1" lang="en-US" altLang="ja-JP" dirty="0"/>
          </a:p>
          <a:p>
            <a:r>
              <a:rPr kumimoji="1" lang="ja-JP" altLang="en-US" dirty="0"/>
              <a:t>全加算器の </a:t>
            </a:r>
            <a:r>
              <a:rPr kumimoji="1" lang="en-US" altLang="ja-JP" dirty="0"/>
              <a:t>S S^FA </a:t>
            </a:r>
            <a:r>
              <a:rPr kumimoji="1" lang="ja-JP" altLang="en-US" dirty="0"/>
              <a:t>の論理式を式変形していくと、</a:t>
            </a:r>
            <a:endParaRPr kumimoji="1" lang="en-US" altLang="ja-JP" dirty="0"/>
          </a:p>
          <a:p>
            <a:r>
              <a:rPr kumimoji="1" lang="ja-JP" altLang="en-US" dirty="0"/>
              <a:t>このような式になります。</a:t>
            </a:r>
            <a:endParaRPr kumimoji="1" lang="en-US" altLang="ja-JP" dirty="0"/>
          </a:p>
          <a:p>
            <a:r>
              <a:rPr kumimoji="1" lang="ja-JP" altLang="en-US" dirty="0"/>
              <a:t>全加算器の </a:t>
            </a:r>
            <a:r>
              <a:rPr kumimoji="1" lang="en-US" altLang="ja-JP" dirty="0"/>
              <a:t>S </a:t>
            </a:r>
            <a:r>
              <a:rPr kumimoji="1" lang="ja-JP" altLang="en-US" dirty="0"/>
              <a:t>出力は、</a:t>
            </a:r>
            <a:endParaRPr kumimoji="1" lang="en-US" altLang="ja-JP" dirty="0"/>
          </a:p>
          <a:p>
            <a:r>
              <a:rPr kumimoji="1" lang="ja-JP" altLang="en-US" dirty="0"/>
              <a:t>まず半加算器に </a:t>
            </a:r>
            <a:r>
              <a:rPr kumimoji="1" lang="en-US" altLang="ja-JP" dirty="0"/>
              <a:t>X, Y </a:t>
            </a:r>
            <a:r>
              <a:rPr kumimoji="1" lang="ja-JP" altLang="en-US" dirty="0"/>
              <a:t>を入力し、その </a:t>
            </a:r>
            <a:r>
              <a:rPr kumimoji="1" lang="en-US" altLang="ja-JP" dirty="0"/>
              <a:t>S </a:t>
            </a:r>
            <a:r>
              <a:rPr kumimoji="1" lang="ja-JP" altLang="en-US" dirty="0"/>
              <a:t>出力と、</a:t>
            </a:r>
            <a:r>
              <a:rPr kumimoji="1" lang="en-US" altLang="ja-JP" dirty="0"/>
              <a:t>Ci </a:t>
            </a:r>
            <a:r>
              <a:rPr kumimoji="1" lang="ja-JP" altLang="en-US" dirty="0"/>
              <a:t>をもう一つの半加算器に入れたときの </a:t>
            </a:r>
            <a:r>
              <a:rPr kumimoji="1" lang="en-US" altLang="ja-JP" dirty="0"/>
              <a:t>S </a:t>
            </a:r>
            <a:r>
              <a:rPr kumimoji="1" lang="ja-JP" altLang="en-US" dirty="0"/>
              <a:t>出力になります。</a:t>
            </a:r>
            <a:endParaRPr kumimoji="1" lang="en-US" altLang="ja-JP" dirty="0"/>
          </a:p>
          <a:p>
            <a:r>
              <a:rPr kumimoji="1" lang="ja-JP" altLang="en-US" dirty="0"/>
              <a:t>また、全加算器の </a:t>
            </a:r>
            <a:r>
              <a:rPr kumimoji="1" lang="en-US" altLang="ja-JP" dirty="0"/>
              <a:t>Co </a:t>
            </a:r>
            <a:r>
              <a:rPr kumimoji="1" lang="ja-JP" altLang="en-US" dirty="0"/>
              <a:t>出力を式変形するとこうなります。</a:t>
            </a:r>
            <a:endParaRPr kumimoji="1" lang="en-US" altLang="ja-JP" dirty="0"/>
          </a:p>
          <a:p>
            <a:r>
              <a:rPr kumimoji="1" lang="ja-JP" altLang="en-US" dirty="0"/>
              <a:t>全加算器の </a:t>
            </a:r>
            <a:r>
              <a:rPr kumimoji="1" lang="en-US" altLang="ja-JP" dirty="0"/>
              <a:t>Co </a:t>
            </a:r>
            <a:r>
              <a:rPr kumimoji="1" lang="ja-JP" altLang="en-US" dirty="0"/>
              <a:t>出力は、半加算器に </a:t>
            </a:r>
            <a:r>
              <a:rPr kumimoji="1" lang="en-US" altLang="ja-JP" dirty="0"/>
              <a:t>X, Y </a:t>
            </a:r>
            <a:r>
              <a:rPr kumimoji="1" lang="ja-JP" altLang="en-US" dirty="0"/>
              <a:t>を入力したときの </a:t>
            </a:r>
            <a:r>
              <a:rPr kumimoji="1" lang="en-US" altLang="ja-JP" dirty="0"/>
              <a:t>Co </a:t>
            </a:r>
            <a:r>
              <a:rPr kumimoji="1" lang="ja-JP" altLang="en-US" dirty="0"/>
              <a:t>出力と、</a:t>
            </a:r>
            <a:endParaRPr kumimoji="1" lang="en-US" altLang="ja-JP" dirty="0"/>
          </a:p>
          <a:p>
            <a:r>
              <a:rPr kumimoji="1" lang="ja-JP" altLang="en-US" dirty="0"/>
              <a:t>半加算器に </a:t>
            </a:r>
            <a:r>
              <a:rPr kumimoji="1" lang="en-US" altLang="ja-JP" dirty="0"/>
              <a:t>X, Y </a:t>
            </a:r>
            <a:r>
              <a:rPr kumimoji="1" lang="ja-JP" altLang="en-US" dirty="0"/>
              <a:t>を入力したときの </a:t>
            </a:r>
            <a:r>
              <a:rPr kumimoji="1" lang="en-US" altLang="ja-JP" dirty="0"/>
              <a:t>S </a:t>
            </a:r>
            <a:r>
              <a:rPr kumimoji="1" lang="ja-JP" altLang="en-US" dirty="0"/>
              <a:t>出力と、</a:t>
            </a:r>
            <a:r>
              <a:rPr kumimoji="1" lang="en-US" altLang="ja-JP" dirty="0"/>
              <a:t>Ci </a:t>
            </a:r>
            <a:r>
              <a:rPr kumimoji="1" lang="ja-JP" altLang="en-US" dirty="0"/>
              <a:t>をもう一つの半加算器に入れたときの </a:t>
            </a:r>
            <a:r>
              <a:rPr kumimoji="1" lang="en-US" altLang="ja-JP" dirty="0"/>
              <a:t>Co </a:t>
            </a:r>
            <a:r>
              <a:rPr kumimoji="1" lang="ja-JP" altLang="en-US" dirty="0"/>
              <a:t>出力の論理和になります。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42</a:t>
            </a:fld>
            <a:endParaRPr kumimoji="1" lang="ja-JP" altLang="en-US"/>
          </a:p>
        </p:txBody>
      </p:sp>
    </p:spTree>
    <p:extLst>
      <p:ext uri="{BB962C8B-B14F-4D97-AF65-F5344CB8AC3E}">
        <p14:creationId xmlns:p14="http://schemas.microsoft.com/office/powerpoint/2010/main" val="9400330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半加算器モジュール</a:t>
            </a:r>
            <a:r>
              <a:rPr kumimoji="1" lang="en-US" altLang="ja-JP" dirty="0"/>
              <a:t>2</a:t>
            </a:r>
            <a:r>
              <a:rPr kumimoji="1" lang="ja-JP" altLang="en-US" dirty="0"/>
              <a:t>個を使って全加算器モジュールを設計してみましょう。</a:t>
            </a:r>
            <a:endParaRPr kumimoji="1" lang="en-US" altLang="ja-JP" dirty="0"/>
          </a:p>
          <a:p>
            <a:r>
              <a:rPr kumimoji="1" lang="ja-JP" altLang="en-US" dirty="0"/>
              <a:t>こちらの論理式に従って論理回路を設計するとこうなります。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43</a:t>
            </a:fld>
            <a:endParaRPr kumimoji="1" lang="ja-JP" altLang="en-US"/>
          </a:p>
        </p:txBody>
      </p:sp>
    </p:spTree>
    <p:extLst>
      <p:ext uri="{BB962C8B-B14F-4D97-AF65-F5344CB8AC3E}">
        <p14:creationId xmlns:p14="http://schemas.microsoft.com/office/powerpoint/2010/main" val="2307299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2</a:t>
            </a:r>
            <a:r>
              <a:rPr kumimoji="1" lang="ja-JP" altLang="en-US" dirty="0"/>
              <a:t>ビット全加算器です。</a:t>
            </a:r>
            <a:endParaRPr kumimoji="1" lang="en-US" altLang="ja-JP" dirty="0"/>
          </a:p>
          <a:p>
            <a:r>
              <a:rPr kumimoji="1" lang="en-US" altLang="ja-JP" dirty="0"/>
              <a:t>2</a:t>
            </a:r>
            <a:r>
              <a:rPr kumimoji="1" lang="ja-JP" altLang="en-US" dirty="0"/>
              <a:t>ビット全加算器は、</a:t>
            </a:r>
            <a:r>
              <a:rPr kumimoji="1" lang="en-US" altLang="ja-JP" dirty="0"/>
              <a:t>2</a:t>
            </a:r>
            <a:r>
              <a:rPr kumimoji="1" lang="ja-JP" altLang="en-US" dirty="0"/>
              <a:t>ビット変数</a:t>
            </a:r>
            <a:r>
              <a:rPr kumimoji="1" lang="en-US" altLang="ja-JP" dirty="0"/>
              <a:t>X = X1, X0, Y = Y1, Y0</a:t>
            </a:r>
          </a:p>
          <a:p>
            <a:r>
              <a:rPr kumimoji="1" lang="ja-JP" altLang="en-US" dirty="0"/>
              <a:t>下位ビットからの繰り上がり </a:t>
            </a:r>
            <a:r>
              <a:rPr kumimoji="1" lang="en-US" altLang="ja-JP" dirty="0"/>
              <a:t>Ci </a:t>
            </a:r>
            <a:r>
              <a:rPr kumimoji="1" lang="ja-JP" altLang="en-US" dirty="0"/>
              <a:t>が与えられたとときに、</a:t>
            </a:r>
            <a:endParaRPr kumimoji="1" lang="en-US" altLang="ja-JP" dirty="0"/>
          </a:p>
          <a:p>
            <a:r>
              <a:rPr kumimoji="1" lang="en-US" altLang="ja-JP" dirty="0"/>
              <a:t>X+Y </a:t>
            </a:r>
            <a:r>
              <a:rPr kumimoji="1" lang="ja-JP" altLang="en-US" dirty="0"/>
              <a:t>の </a:t>
            </a:r>
            <a:r>
              <a:rPr kumimoji="1" lang="en-US" altLang="ja-JP" dirty="0"/>
              <a:t>1, 2 </a:t>
            </a:r>
            <a:r>
              <a:rPr kumimoji="1" lang="ja-JP" altLang="en-US" dirty="0"/>
              <a:t>ビット目 </a:t>
            </a:r>
            <a:r>
              <a:rPr kumimoji="1" lang="en-US" altLang="ja-JP" dirty="0"/>
              <a:t>S = S1, S0 </a:t>
            </a:r>
            <a:r>
              <a:rPr kumimoji="1" lang="ja-JP" altLang="en-US" dirty="0"/>
              <a:t>と 上位ビットのへの繰り上がり </a:t>
            </a:r>
            <a:r>
              <a:rPr kumimoji="1" lang="en-US" altLang="ja-JP" dirty="0"/>
              <a:t>Co </a:t>
            </a:r>
            <a:r>
              <a:rPr kumimoji="1" lang="ja-JP" altLang="en-US" dirty="0"/>
              <a:t>を出力する回路です。</a:t>
            </a:r>
            <a:endParaRPr kumimoji="1" lang="en-US" altLang="ja-JP" dirty="0"/>
          </a:p>
          <a:p>
            <a:r>
              <a:rPr kumimoji="1" lang="en-US" altLang="ja-JP" dirty="0"/>
              <a:t>2</a:t>
            </a:r>
            <a:r>
              <a:rPr kumimoji="1" lang="ja-JP" altLang="en-US" dirty="0"/>
              <a:t>ビット全加算器は、</a:t>
            </a:r>
            <a:r>
              <a:rPr kumimoji="1" lang="en-US" altLang="ja-JP" dirty="0"/>
              <a:t>1</a:t>
            </a:r>
            <a:r>
              <a:rPr kumimoji="1" lang="ja-JP" altLang="en-US" dirty="0"/>
              <a:t>ビット全加算器モジュール</a:t>
            </a:r>
            <a:r>
              <a:rPr kumimoji="1" lang="en-US" altLang="ja-JP" dirty="0"/>
              <a:t>2</a:t>
            </a:r>
            <a:r>
              <a:rPr kumimoji="1" lang="ja-JP" altLang="en-US" dirty="0"/>
              <a:t>個で作ることができます。</a:t>
            </a:r>
            <a:endParaRPr kumimoji="1" lang="en-US" altLang="ja-JP" dirty="0"/>
          </a:p>
          <a:p>
            <a:r>
              <a:rPr kumimoji="1" lang="en-US" altLang="ja-JP" dirty="0"/>
              <a:t>X, Y </a:t>
            </a:r>
            <a:r>
              <a:rPr kumimoji="1" lang="ja-JP" altLang="en-US" dirty="0"/>
              <a:t>の</a:t>
            </a:r>
            <a:r>
              <a:rPr kumimoji="1" lang="en-US" altLang="ja-JP" dirty="0"/>
              <a:t>1</a:t>
            </a:r>
            <a:r>
              <a:rPr kumimoji="1" lang="ja-JP" altLang="en-US" dirty="0"/>
              <a:t>ビット目、</a:t>
            </a:r>
            <a:r>
              <a:rPr kumimoji="1" lang="en-US" altLang="ja-JP" dirty="0"/>
              <a:t>2</a:t>
            </a:r>
            <a:r>
              <a:rPr kumimoji="1" lang="ja-JP" altLang="en-US" dirty="0"/>
              <a:t>ビット目をそれぞれ</a:t>
            </a:r>
            <a:r>
              <a:rPr kumimoji="1" lang="en-US" altLang="ja-JP" dirty="0"/>
              <a:t>1</a:t>
            </a:r>
            <a:r>
              <a:rPr kumimoji="1" lang="ja-JP" altLang="en-US" dirty="0"/>
              <a:t>ビット全加算器モジュールの</a:t>
            </a:r>
            <a:r>
              <a:rPr kumimoji="1" lang="en-US" altLang="ja-JP" dirty="0"/>
              <a:t>X, Y </a:t>
            </a:r>
            <a:r>
              <a:rPr kumimoji="1" lang="ja-JP" altLang="en-US" dirty="0"/>
              <a:t>に入れます。</a:t>
            </a:r>
            <a:endParaRPr kumimoji="1" lang="en-US" altLang="ja-JP" dirty="0"/>
          </a:p>
          <a:p>
            <a:r>
              <a:rPr kumimoji="1" lang="ja-JP" altLang="en-US" dirty="0"/>
              <a:t>外部からの </a:t>
            </a:r>
            <a:r>
              <a:rPr kumimoji="1" lang="en-US" altLang="ja-JP" dirty="0"/>
              <a:t>Ci </a:t>
            </a:r>
            <a:r>
              <a:rPr kumimoji="1" lang="ja-JP" altLang="en-US" dirty="0"/>
              <a:t>は、下の桁の</a:t>
            </a:r>
            <a:r>
              <a:rPr kumimoji="1" lang="en-US" altLang="ja-JP" dirty="0"/>
              <a:t>1</a:t>
            </a:r>
            <a:r>
              <a:rPr kumimoji="1" lang="ja-JP" altLang="en-US" dirty="0"/>
              <a:t>ビット全加算器の </a:t>
            </a:r>
            <a:r>
              <a:rPr kumimoji="1" lang="en-US" altLang="ja-JP" dirty="0"/>
              <a:t>Ci </a:t>
            </a:r>
            <a:r>
              <a:rPr kumimoji="1" lang="ja-JP" altLang="en-US" dirty="0"/>
              <a:t>に入れます。</a:t>
            </a:r>
            <a:endParaRPr kumimoji="1" lang="en-US" altLang="ja-JP" dirty="0"/>
          </a:p>
          <a:p>
            <a:r>
              <a:rPr kumimoji="1" lang="en-US" altLang="ja-JP" dirty="0"/>
              <a:t>Co</a:t>
            </a:r>
            <a:r>
              <a:rPr kumimoji="1" lang="ja-JP" altLang="en-US" dirty="0"/>
              <a:t>とは上の桁への繰り上がり、</a:t>
            </a:r>
            <a:r>
              <a:rPr kumimoji="1" lang="en-US" altLang="ja-JP" dirty="0"/>
              <a:t>Ci</a:t>
            </a:r>
            <a:r>
              <a:rPr kumimoji="1" lang="ja-JP" altLang="en-US" dirty="0"/>
              <a:t>とは下の桁からの繰り上がりですので、</a:t>
            </a:r>
            <a:endParaRPr kumimoji="1" lang="en-US" altLang="ja-JP" dirty="0"/>
          </a:p>
          <a:p>
            <a:r>
              <a:rPr kumimoji="1" lang="ja-JP" altLang="en-US" dirty="0"/>
              <a:t>下の桁の全加算器の</a:t>
            </a:r>
            <a:r>
              <a:rPr kumimoji="1" lang="en-US" altLang="ja-JP" dirty="0"/>
              <a:t>Co </a:t>
            </a:r>
            <a:r>
              <a:rPr kumimoji="1" lang="ja-JP" altLang="en-US" dirty="0"/>
              <a:t>出力を、上の桁の</a:t>
            </a:r>
            <a:r>
              <a:rPr kumimoji="1" lang="en-US" altLang="ja-JP" dirty="0"/>
              <a:t>1</a:t>
            </a:r>
            <a:r>
              <a:rPr kumimoji="1" lang="ja-JP" altLang="en-US" dirty="0"/>
              <a:t>ビット加算器の</a:t>
            </a:r>
            <a:r>
              <a:rPr kumimoji="1" lang="en-US" altLang="ja-JP" dirty="0"/>
              <a:t>Ci</a:t>
            </a:r>
            <a:r>
              <a:rPr kumimoji="1" lang="ja-JP" altLang="en-US" dirty="0"/>
              <a:t>に入れます。</a:t>
            </a:r>
            <a:r>
              <a:rPr kumimoji="1" lang="en-US" altLang="ja-JP" dirty="0"/>
              <a:t> </a:t>
            </a:r>
          </a:p>
          <a:p>
            <a:r>
              <a:rPr kumimoji="1" lang="ja-JP" altLang="en-US" dirty="0"/>
              <a:t>各</a:t>
            </a:r>
            <a:r>
              <a:rPr kumimoji="1" lang="en-US" altLang="ja-JP" dirty="0"/>
              <a:t>1</a:t>
            </a:r>
            <a:r>
              <a:rPr kumimoji="1" lang="ja-JP" altLang="en-US" dirty="0"/>
              <a:t>ビット加算器の</a:t>
            </a:r>
            <a:r>
              <a:rPr kumimoji="1" lang="en-US" altLang="ja-JP" dirty="0"/>
              <a:t>S </a:t>
            </a:r>
            <a:r>
              <a:rPr kumimoji="1" lang="ja-JP" altLang="en-US" dirty="0"/>
              <a:t>出力を外部への</a:t>
            </a:r>
            <a:r>
              <a:rPr kumimoji="1" lang="en-US" altLang="ja-JP" dirty="0"/>
              <a:t>S</a:t>
            </a:r>
            <a:r>
              <a:rPr kumimoji="1" lang="ja-JP" altLang="en-US" dirty="0"/>
              <a:t>出力とします。</a:t>
            </a:r>
            <a:endParaRPr kumimoji="1" lang="en-US" altLang="ja-JP" dirty="0"/>
          </a:p>
          <a:p>
            <a:r>
              <a:rPr kumimoji="1" lang="ja-JP" altLang="en-US" dirty="0"/>
              <a:t>また、上の桁の全加算器の</a:t>
            </a:r>
            <a:r>
              <a:rPr kumimoji="1" lang="en-US" altLang="ja-JP" dirty="0"/>
              <a:t>Co</a:t>
            </a:r>
            <a:r>
              <a:rPr kumimoji="1" lang="ja-JP" altLang="en-US" dirty="0"/>
              <a:t>出力は外部への</a:t>
            </a:r>
            <a:r>
              <a:rPr kumimoji="1" lang="en-US" altLang="ja-JP" dirty="0"/>
              <a:t>Co</a:t>
            </a:r>
            <a:r>
              <a:rPr kumimoji="1" lang="ja-JP" altLang="en-US" dirty="0"/>
              <a:t>出力とします。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44</a:t>
            </a:fld>
            <a:endParaRPr kumimoji="1" lang="ja-JP" altLang="en-US"/>
          </a:p>
        </p:txBody>
      </p:sp>
    </p:spTree>
    <p:extLst>
      <p:ext uri="{BB962C8B-B14F-4D97-AF65-F5344CB8AC3E}">
        <p14:creationId xmlns:p14="http://schemas.microsoft.com/office/powerpoint/2010/main" val="5180416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次は多数決器です。</a:t>
            </a:r>
            <a:endParaRPr kumimoji="1" lang="en-US" altLang="ja-JP" dirty="0"/>
          </a:p>
          <a:p>
            <a:r>
              <a:rPr kumimoji="1" lang="ja-JP" altLang="en-US" dirty="0"/>
              <a:t>多数決器とは、入力のうち</a:t>
            </a:r>
            <a:r>
              <a:rPr kumimoji="1" lang="en-US" altLang="ja-JP" dirty="0"/>
              <a:t>1</a:t>
            </a:r>
            <a:r>
              <a:rPr kumimoji="1" lang="ja-JP" altLang="en-US" dirty="0"/>
              <a:t>が半数以上あれば</a:t>
            </a:r>
            <a:r>
              <a:rPr kumimoji="1" lang="en-US" altLang="ja-JP" dirty="0"/>
              <a:t>1</a:t>
            </a:r>
            <a:r>
              <a:rPr kumimoji="1" lang="ja-JP" altLang="en-US" dirty="0"/>
              <a:t>を、</a:t>
            </a:r>
            <a:endParaRPr kumimoji="1" lang="en-US" altLang="ja-JP" dirty="0"/>
          </a:p>
          <a:p>
            <a:r>
              <a:rPr kumimoji="1" lang="en-US" altLang="ja-JP" dirty="0"/>
              <a:t>1</a:t>
            </a:r>
            <a:r>
              <a:rPr kumimoji="1" lang="ja-JP" altLang="en-US" dirty="0"/>
              <a:t>が半数未満であれば</a:t>
            </a:r>
            <a:r>
              <a:rPr kumimoji="1" lang="en-US" altLang="ja-JP" dirty="0"/>
              <a:t>0</a:t>
            </a:r>
            <a:r>
              <a:rPr kumimoji="1" lang="ja-JP" altLang="en-US" dirty="0"/>
              <a:t>を出す回路です。</a:t>
            </a:r>
            <a:endParaRPr kumimoji="1" lang="en-US" altLang="ja-JP" dirty="0"/>
          </a:p>
          <a:p>
            <a:r>
              <a:rPr kumimoji="1" lang="ja-JP" altLang="en-US" dirty="0"/>
              <a:t>例えば</a:t>
            </a:r>
            <a:r>
              <a:rPr kumimoji="1" lang="en-US" altLang="ja-JP" dirty="0"/>
              <a:t>3</a:t>
            </a:r>
            <a:r>
              <a:rPr kumimoji="1" lang="ja-JP" altLang="en-US" dirty="0"/>
              <a:t>変数の多数決器の場合、入力のうち</a:t>
            </a:r>
            <a:r>
              <a:rPr kumimoji="1" lang="en-US" altLang="ja-JP" dirty="0"/>
              <a:t>1</a:t>
            </a:r>
            <a:r>
              <a:rPr kumimoji="1" lang="ja-JP" altLang="en-US" dirty="0"/>
              <a:t>が</a:t>
            </a:r>
            <a:r>
              <a:rPr kumimoji="1" lang="en-US" altLang="ja-JP" dirty="0"/>
              <a:t>2</a:t>
            </a:r>
            <a:r>
              <a:rPr kumimoji="1" lang="ja-JP" altLang="en-US" dirty="0"/>
              <a:t>個以上あれば</a:t>
            </a:r>
            <a:r>
              <a:rPr kumimoji="1" lang="en-US" altLang="ja-JP" dirty="0"/>
              <a:t>1</a:t>
            </a:r>
            <a:r>
              <a:rPr kumimoji="1" lang="ja-JP" altLang="en-US" dirty="0"/>
              <a:t>を、</a:t>
            </a:r>
            <a:r>
              <a:rPr kumimoji="1" lang="en-US" altLang="ja-JP" dirty="0"/>
              <a:t>1</a:t>
            </a:r>
            <a:r>
              <a:rPr kumimoji="1" lang="ja-JP" altLang="en-US" dirty="0"/>
              <a:t>個以下であれば</a:t>
            </a:r>
            <a:r>
              <a:rPr kumimoji="1" lang="en-US" altLang="ja-JP" dirty="0"/>
              <a:t>0</a:t>
            </a:r>
            <a:r>
              <a:rPr kumimoji="1" lang="ja-JP" altLang="en-US" dirty="0"/>
              <a:t>を出します。</a:t>
            </a:r>
            <a:endParaRPr kumimoji="1" lang="en-US" altLang="ja-JP" dirty="0"/>
          </a:p>
          <a:p>
            <a:r>
              <a:rPr kumimoji="1" lang="en-US" altLang="ja-JP" dirty="0"/>
              <a:t>3</a:t>
            </a:r>
            <a:r>
              <a:rPr kumimoji="1" lang="ja-JP" altLang="en-US" dirty="0"/>
              <a:t>変数多数決器の真理値表を書くとこうなります。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45</a:t>
            </a:fld>
            <a:endParaRPr kumimoji="1" lang="ja-JP" altLang="en-US"/>
          </a:p>
        </p:txBody>
      </p:sp>
    </p:spTree>
    <p:extLst>
      <p:ext uri="{BB962C8B-B14F-4D97-AF65-F5344CB8AC3E}">
        <p14:creationId xmlns:p14="http://schemas.microsoft.com/office/powerpoint/2010/main" val="9393094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カルノー図から、</a:t>
            </a:r>
            <a:r>
              <a:rPr kumimoji="1" lang="en-US" altLang="ja-JP" dirty="0"/>
              <a:t>3</a:t>
            </a:r>
            <a:r>
              <a:rPr kumimoji="1" lang="ja-JP" altLang="en-US" dirty="0"/>
              <a:t>変数多数決器の論理式が求めてみます。</a:t>
            </a:r>
            <a:endParaRPr kumimoji="1" lang="en-US" altLang="ja-JP" dirty="0"/>
          </a:p>
          <a:p>
            <a:r>
              <a:rPr kumimoji="1" lang="en-US" altLang="ja-JP" dirty="0"/>
              <a:t>1</a:t>
            </a:r>
            <a:r>
              <a:rPr kumimoji="1" lang="ja-JP" altLang="en-US" dirty="0"/>
              <a:t>の塊が</a:t>
            </a:r>
            <a:r>
              <a:rPr kumimoji="1" lang="en-US" altLang="ja-JP" dirty="0"/>
              <a:t>3</a:t>
            </a:r>
            <a:r>
              <a:rPr kumimoji="1" lang="ja-JP" altLang="en-US" dirty="0"/>
              <a:t>個ありますので、</a:t>
            </a:r>
            <a:r>
              <a:rPr kumimoji="1" lang="en-US" altLang="ja-JP" dirty="0"/>
              <a:t>Z= X1 AND X2 OR X2 AND X3 OR X3 AND</a:t>
            </a:r>
            <a:r>
              <a:rPr kumimoji="1" lang="ja-JP" altLang="en-US" dirty="0"/>
              <a:t> </a:t>
            </a:r>
            <a:r>
              <a:rPr kumimoji="1" lang="en-US" altLang="ja-JP" dirty="0"/>
              <a:t>X1</a:t>
            </a:r>
            <a:r>
              <a:rPr kumimoji="1" lang="ja-JP" altLang="en-US" dirty="0"/>
              <a:t> となります。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46</a:t>
            </a:fld>
            <a:endParaRPr kumimoji="1" lang="ja-JP" altLang="en-US"/>
          </a:p>
        </p:txBody>
      </p:sp>
    </p:spTree>
    <p:extLst>
      <p:ext uri="{BB962C8B-B14F-4D97-AF65-F5344CB8AC3E}">
        <p14:creationId xmlns:p14="http://schemas.microsoft.com/office/powerpoint/2010/main" val="42258879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多数決器の論理式が求まりましたので論理回路を設計しましょう。</a:t>
            </a:r>
            <a:endParaRPr kumimoji="1" lang="en-US" altLang="ja-JP" dirty="0"/>
          </a:p>
          <a:p>
            <a:r>
              <a:rPr kumimoji="1" lang="ja-JP" altLang="en-US" dirty="0"/>
              <a:t>この論理式から論理回路を設計すると、こうなります。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47</a:t>
            </a:fld>
            <a:endParaRPr kumimoji="1" lang="ja-JP" altLang="en-US"/>
          </a:p>
        </p:txBody>
      </p:sp>
    </p:spTree>
    <p:extLst>
      <p:ext uri="{BB962C8B-B14F-4D97-AF65-F5344CB8AC3E}">
        <p14:creationId xmlns:p14="http://schemas.microsoft.com/office/powerpoint/2010/main" val="8326326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a:t>
            </a:r>
            <a:r>
              <a:rPr kumimoji="1" lang="ja-JP" altLang="en-US" dirty="0"/>
              <a:t>変数多数決器の論理式も求めてみましょう。</a:t>
            </a:r>
            <a:endParaRPr kumimoji="1" lang="en-US" altLang="ja-JP" dirty="0"/>
          </a:p>
          <a:p>
            <a:r>
              <a:rPr kumimoji="1" lang="en-US" altLang="ja-JP" dirty="0"/>
              <a:t>4</a:t>
            </a:r>
            <a:r>
              <a:rPr kumimoji="1" lang="ja-JP" altLang="en-US" dirty="0"/>
              <a:t>変数ですと、このように</a:t>
            </a:r>
            <a:r>
              <a:rPr kumimoji="1" lang="en-US" altLang="ja-JP" dirty="0"/>
              <a:t>6</a:t>
            </a:r>
            <a:r>
              <a:rPr kumimoji="1" lang="ja-JP" altLang="en-US" dirty="0"/>
              <a:t>つの主項があります。</a:t>
            </a:r>
            <a:endParaRPr kumimoji="1" lang="en-US" altLang="ja-JP" dirty="0"/>
          </a:p>
          <a:p>
            <a:r>
              <a:rPr kumimoji="1" lang="ja-JP" altLang="en-US" dirty="0"/>
              <a:t>ここから</a:t>
            </a:r>
            <a:r>
              <a:rPr kumimoji="1" lang="en-US" altLang="ja-JP" dirty="0"/>
              <a:t>4</a:t>
            </a:r>
            <a:r>
              <a:rPr kumimoji="1" lang="ja-JP" altLang="en-US" dirty="0"/>
              <a:t>変数多数決器の論理式を求めるとこうなります。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48</a:t>
            </a:fld>
            <a:endParaRPr kumimoji="1" lang="ja-JP" altLang="en-US"/>
          </a:p>
        </p:txBody>
      </p:sp>
    </p:spTree>
    <p:extLst>
      <p:ext uri="{BB962C8B-B14F-4D97-AF65-F5344CB8AC3E}">
        <p14:creationId xmlns:p14="http://schemas.microsoft.com/office/powerpoint/2010/main" val="22773358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a:t>
            </a:r>
            <a:r>
              <a:rPr kumimoji="1" lang="ja-JP" altLang="en-US" dirty="0"/>
              <a:t>変数多数決器の論理式から、論理回路を設計するとこうなります。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49</a:t>
            </a:fld>
            <a:endParaRPr kumimoji="1" lang="ja-JP" altLang="en-US"/>
          </a:p>
        </p:txBody>
      </p:sp>
    </p:spTree>
    <p:extLst>
      <p:ext uri="{BB962C8B-B14F-4D97-AF65-F5344CB8AC3E}">
        <p14:creationId xmlns:p14="http://schemas.microsoft.com/office/powerpoint/2010/main" val="4225689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1</a:t>
            </a:r>
            <a:r>
              <a:rPr kumimoji="1" lang="ja-JP" altLang="en-US" dirty="0"/>
              <a:t>ビット選択器の回路を作ってみましょう。</a:t>
            </a:r>
            <a:endParaRPr kumimoji="1" lang="en-US" altLang="ja-JP" dirty="0"/>
          </a:p>
          <a:p>
            <a:r>
              <a:rPr kumimoji="1" lang="ja-JP" altLang="en-US" dirty="0"/>
              <a:t>まずは選択器の論理式を求めます。</a:t>
            </a:r>
            <a:endParaRPr kumimoji="1" lang="en-US" altLang="ja-JP" dirty="0"/>
          </a:p>
          <a:p>
            <a:r>
              <a:rPr kumimoji="1" lang="ja-JP" altLang="en-US" dirty="0"/>
              <a:t>選択器の真理値表を、もう少し詳しく書くと下の表になります。</a:t>
            </a:r>
            <a:endParaRPr kumimoji="1" lang="en-US" altLang="ja-JP" dirty="0"/>
          </a:p>
          <a:p>
            <a:r>
              <a:rPr kumimoji="1" lang="en-US" altLang="ja-JP" dirty="0"/>
              <a:t>S </a:t>
            </a:r>
            <a:r>
              <a:rPr kumimoji="1" lang="ja-JP" altLang="en-US" dirty="0"/>
              <a:t>が </a:t>
            </a:r>
            <a:r>
              <a:rPr kumimoji="1" lang="en-US" altLang="ja-JP" dirty="0"/>
              <a:t>0 </a:t>
            </a:r>
            <a:r>
              <a:rPr kumimoji="1" lang="ja-JP" altLang="en-US" dirty="0"/>
              <a:t>のときは、</a:t>
            </a:r>
            <a:r>
              <a:rPr kumimoji="1" lang="en-US" altLang="ja-JP" dirty="0"/>
              <a:t>D0 </a:t>
            </a:r>
            <a:r>
              <a:rPr kumimoji="1" lang="ja-JP" altLang="en-US" dirty="0"/>
              <a:t>が </a:t>
            </a:r>
            <a:r>
              <a:rPr kumimoji="1" lang="en-US" altLang="ja-JP" dirty="0"/>
              <a:t>0 </a:t>
            </a:r>
            <a:r>
              <a:rPr kumimoji="1" lang="ja-JP" altLang="en-US" dirty="0"/>
              <a:t>ならば  </a:t>
            </a:r>
            <a:r>
              <a:rPr kumimoji="1" lang="en-US" altLang="ja-JP" dirty="0"/>
              <a:t>Q </a:t>
            </a:r>
            <a:r>
              <a:rPr kumimoji="1" lang="ja-JP" altLang="en-US" dirty="0"/>
              <a:t>は </a:t>
            </a:r>
            <a:r>
              <a:rPr kumimoji="1" lang="en-US" altLang="ja-JP" dirty="0"/>
              <a:t>0 </a:t>
            </a:r>
            <a:r>
              <a:rPr kumimoji="1" lang="ja-JP" altLang="en-US" dirty="0"/>
              <a:t>となり、</a:t>
            </a:r>
            <a:r>
              <a:rPr kumimoji="1" lang="en-US" altLang="ja-JP" dirty="0"/>
              <a:t>D0 </a:t>
            </a:r>
            <a:r>
              <a:rPr kumimoji="1" lang="ja-JP" altLang="en-US" dirty="0"/>
              <a:t>が </a:t>
            </a:r>
            <a:r>
              <a:rPr kumimoji="1" lang="en-US" altLang="ja-JP" dirty="0"/>
              <a:t>1 </a:t>
            </a:r>
            <a:r>
              <a:rPr kumimoji="1" lang="ja-JP" altLang="en-US" dirty="0"/>
              <a:t>ならば </a:t>
            </a:r>
            <a:r>
              <a:rPr kumimoji="1" lang="en-US" altLang="ja-JP" dirty="0"/>
              <a:t>Q </a:t>
            </a:r>
            <a:r>
              <a:rPr kumimoji="1" lang="ja-JP" altLang="en-US" dirty="0"/>
              <a:t>は </a:t>
            </a:r>
            <a:r>
              <a:rPr kumimoji="1" lang="en-US" altLang="ja-JP" dirty="0"/>
              <a:t>1</a:t>
            </a:r>
            <a:r>
              <a:rPr kumimoji="1" lang="ja-JP" altLang="en-US" dirty="0"/>
              <a:t> となります。</a:t>
            </a:r>
            <a:endParaRPr kumimoji="1" lang="en-US" altLang="ja-JP" dirty="0"/>
          </a:p>
          <a:p>
            <a:r>
              <a:rPr kumimoji="1" lang="en-US" altLang="ja-JP" dirty="0"/>
              <a:t>S </a:t>
            </a:r>
            <a:r>
              <a:rPr kumimoji="1" lang="ja-JP" altLang="en-US" dirty="0"/>
              <a:t>が </a:t>
            </a:r>
            <a:r>
              <a:rPr kumimoji="1" lang="en-US" altLang="ja-JP" dirty="0"/>
              <a:t>1 </a:t>
            </a:r>
            <a:r>
              <a:rPr kumimoji="1" lang="ja-JP" altLang="en-US" dirty="0"/>
              <a:t>のときは、</a:t>
            </a:r>
            <a:r>
              <a:rPr kumimoji="1" lang="en-US" altLang="ja-JP" dirty="0"/>
              <a:t>D1 </a:t>
            </a:r>
            <a:r>
              <a:rPr kumimoji="1" lang="ja-JP" altLang="en-US" dirty="0"/>
              <a:t>が </a:t>
            </a:r>
            <a:r>
              <a:rPr kumimoji="1" lang="en-US" altLang="ja-JP" dirty="0"/>
              <a:t>0 </a:t>
            </a:r>
            <a:r>
              <a:rPr kumimoji="1" lang="ja-JP" altLang="en-US" dirty="0"/>
              <a:t>ならば　</a:t>
            </a:r>
            <a:r>
              <a:rPr kumimoji="1" lang="en-US" altLang="ja-JP" dirty="0"/>
              <a:t>Q</a:t>
            </a:r>
            <a:r>
              <a:rPr kumimoji="1" lang="ja-JP" altLang="en-US" dirty="0"/>
              <a:t> は </a:t>
            </a:r>
            <a:r>
              <a:rPr kumimoji="1" lang="en-US" altLang="ja-JP" dirty="0"/>
              <a:t>0 </a:t>
            </a:r>
            <a:r>
              <a:rPr kumimoji="1" lang="ja-JP" altLang="en-US" dirty="0"/>
              <a:t>となり、</a:t>
            </a:r>
            <a:r>
              <a:rPr kumimoji="1" lang="en-US" altLang="ja-JP" dirty="0"/>
              <a:t>D1 </a:t>
            </a:r>
            <a:r>
              <a:rPr kumimoji="1" lang="ja-JP" altLang="en-US" dirty="0"/>
              <a:t>が </a:t>
            </a:r>
            <a:r>
              <a:rPr kumimoji="1" lang="en-US" altLang="ja-JP" dirty="0"/>
              <a:t>1 </a:t>
            </a:r>
            <a:r>
              <a:rPr kumimoji="1" lang="ja-JP" altLang="en-US" dirty="0"/>
              <a:t>ならば </a:t>
            </a:r>
            <a:r>
              <a:rPr kumimoji="1" lang="en-US" altLang="ja-JP" dirty="0"/>
              <a:t>Q </a:t>
            </a:r>
            <a:r>
              <a:rPr kumimoji="1" lang="ja-JP" altLang="en-US" dirty="0"/>
              <a:t>は </a:t>
            </a:r>
            <a:r>
              <a:rPr kumimoji="1" lang="en-US" altLang="ja-JP" dirty="0"/>
              <a:t>1 </a:t>
            </a:r>
            <a:r>
              <a:rPr kumimoji="1" lang="ja-JP" altLang="en-US" dirty="0"/>
              <a:t>となります。</a:t>
            </a:r>
            <a:endParaRPr kumimoji="1" lang="en-US" altLang="ja-JP" dirty="0"/>
          </a:p>
          <a:p>
            <a:r>
              <a:rPr kumimoji="1" lang="ja-JP" altLang="en-US" dirty="0"/>
              <a:t>ここで出力 </a:t>
            </a:r>
            <a:r>
              <a:rPr kumimoji="1" lang="en-US" altLang="ja-JP" dirty="0"/>
              <a:t>Q </a:t>
            </a:r>
            <a:r>
              <a:rPr kumimoji="1" lang="ja-JP" altLang="en-US" dirty="0"/>
              <a:t>が </a:t>
            </a:r>
            <a:r>
              <a:rPr kumimoji="1" lang="en-US" altLang="ja-JP" dirty="0"/>
              <a:t>1 </a:t>
            </a:r>
            <a:r>
              <a:rPr kumimoji="1" lang="ja-JP" altLang="en-US" dirty="0"/>
              <a:t>となる条件を見てみます。</a:t>
            </a:r>
            <a:endParaRPr kumimoji="1" lang="en-US" altLang="ja-JP" dirty="0"/>
          </a:p>
          <a:p>
            <a:r>
              <a:rPr kumimoji="1" lang="ja-JP" altLang="en-US" dirty="0"/>
              <a:t>出力 </a:t>
            </a:r>
            <a:r>
              <a:rPr kumimoji="1" lang="en-US" altLang="ja-JP" dirty="0"/>
              <a:t>Q </a:t>
            </a:r>
            <a:r>
              <a:rPr kumimoji="1" lang="ja-JP" altLang="en-US" dirty="0"/>
              <a:t>が</a:t>
            </a:r>
            <a:r>
              <a:rPr kumimoji="1" lang="en-US" altLang="ja-JP" dirty="0"/>
              <a:t> 1 </a:t>
            </a:r>
            <a:r>
              <a:rPr kumimoji="1" lang="ja-JP" altLang="en-US" dirty="0"/>
              <a:t>となるのは、</a:t>
            </a:r>
            <a:r>
              <a:rPr kumimoji="1" lang="en-US" altLang="ja-JP" dirty="0"/>
              <a:t>S=0 </a:t>
            </a:r>
            <a:r>
              <a:rPr kumimoji="1" lang="ja-JP" altLang="en-US" dirty="0"/>
              <a:t>かつ </a:t>
            </a:r>
            <a:r>
              <a:rPr kumimoji="1" lang="en-US" altLang="ja-JP" dirty="0"/>
              <a:t>D0=1 </a:t>
            </a:r>
            <a:r>
              <a:rPr kumimoji="1" lang="ja-JP" altLang="en-US" dirty="0"/>
              <a:t>または </a:t>
            </a:r>
            <a:r>
              <a:rPr kumimoji="1" lang="en-US" altLang="ja-JP" dirty="0"/>
              <a:t>S=1 </a:t>
            </a:r>
            <a:r>
              <a:rPr kumimoji="1" lang="ja-JP" altLang="en-US" dirty="0"/>
              <a:t>かつ </a:t>
            </a:r>
            <a:r>
              <a:rPr kumimoji="1" lang="en-US" altLang="ja-JP" dirty="0"/>
              <a:t>D1=1 </a:t>
            </a:r>
            <a:r>
              <a:rPr kumimoji="1" lang="ja-JP" altLang="en-US" dirty="0"/>
              <a:t>のときです。</a:t>
            </a:r>
            <a:endParaRPr kumimoji="1" lang="en-US" altLang="ja-JP" dirty="0"/>
          </a:p>
          <a:p>
            <a:r>
              <a:rPr kumimoji="1" lang="ja-JP" altLang="en-US" dirty="0"/>
              <a:t>これを論理式にすると、 </a:t>
            </a:r>
            <a:r>
              <a:rPr kumimoji="1" lang="en-US" altLang="ja-JP" dirty="0"/>
              <a:t>Q = S_ AND D0 OR S AND D1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a:t>
            </a:fld>
            <a:endParaRPr kumimoji="1" lang="ja-JP" altLang="en-US"/>
          </a:p>
        </p:txBody>
      </p:sp>
    </p:spTree>
    <p:extLst>
      <p:ext uri="{BB962C8B-B14F-4D97-AF65-F5344CB8AC3E}">
        <p14:creationId xmlns:p14="http://schemas.microsoft.com/office/powerpoint/2010/main" val="10781355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多数決には、重み付き多数決と呼ばれるものがあります。</a:t>
            </a:r>
            <a:endParaRPr kumimoji="1" lang="en-US" altLang="ja-JP" dirty="0"/>
          </a:p>
          <a:p>
            <a:r>
              <a:rPr kumimoji="1" lang="ja-JP" altLang="en-US" dirty="0"/>
              <a:t>これは、各参加者が持つ票の重みが異なる多数決です。</a:t>
            </a:r>
            <a:endParaRPr kumimoji="1" lang="en-US" altLang="ja-JP" dirty="0"/>
          </a:p>
          <a:p>
            <a:r>
              <a:rPr kumimoji="1" lang="ja-JP" altLang="en-US" dirty="0"/>
              <a:t>例えば、 </a:t>
            </a:r>
            <a:r>
              <a:rPr kumimoji="1" lang="en-US" altLang="ja-JP" dirty="0"/>
              <a:t>A 4 </a:t>
            </a:r>
            <a:r>
              <a:rPr kumimoji="1" lang="ja-JP" altLang="en-US" dirty="0"/>
              <a:t>票 </a:t>
            </a:r>
            <a:r>
              <a:rPr kumimoji="1" lang="en-US" altLang="ja-JP" dirty="0"/>
              <a:t>B 3</a:t>
            </a:r>
            <a:r>
              <a:rPr kumimoji="1" lang="ja-JP" altLang="en-US" dirty="0"/>
              <a:t>票 </a:t>
            </a:r>
            <a:r>
              <a:rPr kumimoji="1" lang="en-US" altLang="ja-JP" dirty="0"/>
              <a:t>C</a:t>
            </a:r>
            <a:r>
              <a:rPr kumimoji="1" lang="ja-JP" altLang="en-US" dirty="0"/>
              <a:t> </a:t>
            </a:r>
            <a:r>
              <a:rPr kumimoji="1" lang="en-US" altLang="ja-JP" dirty="0"/>
              <a:t>2 </a:t>
            </a:r>
            <a:r>
              <a:rPr kumimoji="1" lang="ja-JP" altLang="en-US" dirty="0"/>
              <a:t>票 </a:t>
            </a:r>
            <a:r>
              <a:rPr kumimoji="1" lang="en-US" altLang="ja-JP" dirty="0"/>
              <a:t>D 1 </a:t>
            </a:r>
            <a:r>
              <a:rPr kumimoji="1" lang="ja-JP" altLang="en-US" dirty="0"/>
              <a:t>票の計</a:t>
            </a:r>
            <a:r>
              <a:rPr kumimoji="1" lang="en-US" altLang="ja-JP" dirty="0"/>
              <a:t>10</a:t>
            </a:r>
            <a:r>
              <a:rPr kumimoji="1" lang="ja-JP" altLang="en-US" dirty="0"/>
              <a:t>票で多数決し、</a:t>
            </a:r>
            <a:r>
              <a:rPr kumimoji="1" lang="en-US" altLang="ja-JP" dirty="0"/>
              <a:t>5</a:t>
            </a:r>
            <a:r>
              <a:rPr kumimoji="1" lang="ja-JP" altLang="en-US" dirty="0"/>
              <a:t>票で可決される場合を考えてみます。</a:t>
            </a:r>
            <a:endParaRPr kumimoji="1" lang="en-US" altLang="ja-JP" dirty="0"/>
          </a:p>
          <a:p>
            <a:r>
              <a:rPr kumimoji="1" lang="ja-JP" altLang="en-US" dirty="0"/>
              <a:t>得票数のカルノー図を描くとこうなります。</a:t>
            </a:r>
            <a:endParaRPr kumimoji="1" lang="en-US" altLang="ja-JP" dirty="0"/>
          </a:p>
          <a:p>
            <a:r>
              <a:rPr kumimoji="1" lang="en-US" altLang="ja-JP" dirty="0"/>
              <a:t>5</a:t>
            </a:r>
            <a:r>
              <a:rPr kumimoji="1" lang="ja-JP" altLang="en-US" dirty="0"/>
              <a:t>票以上あるのはこの部分ですので、ここから論理回路を設計するとこうなります。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50</a:t>
            </a:fld>
            <a:endParaRPr kumimoji="1" lang="ja-JP" altLang="en-US"/>
          </a:p>
        </p:txBody>
      </p:sp>
    </p:spTree>
    <p:extLst>
      <p:ext uri="{BB962C8B-B14F-4D97-AF65-F5344CB8AC3E}">
        <p14:creationId xmlns:p14="http://schemas.microsoft.com/office/powerpoint/2010/main" val="16633619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残りの時間は演習問題をやってみましょう。</a:t>
            </a:r>
            <a:endParaRPr kumimoji="1" lang="en-US" altLang="ja-JP" dirty="0"/>
          </a:p>
          <a:p>
            <a:r>
              <a:rPr kumimoji="1" lang="ja-JP" altLang="en-US" dirty="0"/>
              <a:t>論理回路の公式ページ、および </a:t>
            </a:r>
            <a:r>
              <a:rPr kumimoji="1" lang="en-US" altLang="ja-JP" dirty="0"/>
              <a:t>Google Classroom </a:t>
            </a:r>
            <a:r>
              <a:rPr kumimoji="1" lang="ja-JP" altLang="en-US" dirty="0"/>
              <a:t>の</a:t>
            </a:r>
            <a:endParaRPr kumimoji="1" lang="en-US" altLang="ja-JP" dirty="0"/>
          </a:p>
          <a:p>
            <a:r>
              <a:rPr kumimoji="1" lang="ja-JP" altLang="en-US" dirty="0"/>
              <a:t>第</a:t>
            </a:r>
            <a:r>
              <a:rPr kumimoji="1" lang="en-US" altLang="ja-JP" dirty="0"/>
              <a:t>5</a:t>
            </a:r>
            <a:r>
              <a:rPr kumimoji="1" lang="ja-JP" altLang="en-US" dirty="0"/>
              <a:t>回講義資料に、今回の演習問題の </a:t>
            </a:r>
            <a:r>
              <a:rPr kumimoji="1" lang="en-US" altLang="ja-JP" dirty="0"/>
              <a:t>pdf </a:t>
            </a:r>
            <a:r>
              <a:rPr kumimoji="1" lang="ja-JP" altLang="en-US" dirty="0"/>
              <a:t>ファイルを置いていますので、必要なら</a:t>
            </a:r>
            <a:endParaRPr kumimoji="1" lang="en-US" altLang="ja-JP" dirty="0"/>
          </a:p>
          <a:p>
            <a:r>
              <a:rPr kumimoji="1" lang="ja-JP" altLang="en-US" dirty="0"/>
              <a:t>そちらをダウンロードしてください。</a:t>
            </a:r>
            <a:endParaRPr kumimoji="1" lang="en-US" altLang="ja-JP" dirty="0"/>
          </a:p>
          <a:p>
            <a:r>
              <a:rPr kumimoji="1" lang="ja-JP" altLang="en-US" dirty="0"/>
              <a:t>まずは</a:t>
            </a:r>
            <a:r>
              <a:rPr kumimoji="1" lang="en-US" altLang="ja-JP" dirty="0"/>
              <a:t>1</a:t>
            </a:r>
            <a:r>
              <a:rPr kumimoji="1" lang="ja-JP" altLang="en-US" dirty="0"/>
              <a:t>ビット選択器を設計しましょう。</a:t>
            </a:r>
            <a:endParaRPr kumimoji="1" lang="en-US" altLang="ja-JP" dirty="0"/>
          </a:p>
          <a:p>
            <a:r>
              <a:rPr kumimoji="1" lang="ja-JP" altLang="en-US" dirty="0"/>
              <a:t>こちらの真理値表から、</a:t>
            </a:r>
            <a:r>
              <a:rPr kumimoji="1" lang="en-US" altLang="ja-JP" dirty="0"/>
              <a:t>1</a:t>
            </a:r>
            <a:r>
              <a:rPr kumimoji="1" lang="ja-JP" altLang="en-US" dirty="0"/>
              <a:t>ビット選択器を設計してみてください。</a:t>
            </a:r>
            <a:endParaRPr kumimoji="1" lang="en-US" altLang="ja-JP" dirty="0"/>
          </a:p>
          <a:p>
            <a:r>
              <a:rPr kumimoji="1" lang="ja-JP" altLang="en-US" dirty="0"/>
              <a:t>論理式を求めるとこうなります。</a:t>
            </a:r>
            <a:endParaRPr kumimoji="1" lang="en-US" altLang="ja-JP" dirty="0"/>
          </a:p>
          <a:p>
            <a:r>
              <a:rPr kumimoji="1" lang="ja-JP" altLang="en-US" dirty="0"/>
              <a:t>論理式から、</a:t>
            </a:r>
            <a:r>
              <a:rPr kumimoji="1" lang="en-US" altLang="ja-JP" dirty="0"/>
              <a:t>1</a:t>
            </a:r>
            <a:r>
              <a:rPr kumimoji="1" lang="ja-JP" altLang="en-US" dirty="0"/>
              <a:t>ビット選択器の論理回路を設計するとこうなります。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51</a:t>
            </a:fld>
            <a:endParaRPr kumimoji="1" lang="ja-JP" altLang="en-US"/>
          </a:p>
        </p:txBody>
      </p:sp>
    </p:spTree>
    <p:extLst>
      <p:ext uri="{BB962C8B-B14F-4D97-AF65-F5344CB8AC3E}">
        <p14:creationId xmlns:p14="http://schemas.microsoft.com/office/powerpoint/2010/main" val="16048104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1</a:t>
            </a:r>
            <a:r>
              <a:rPr kumimoji="1" lang="ja-JP" altLang="en-US" dirty="0"/>
              <a:t>ビット分配器を設計しましょう。</a:t>
            </a:r>
            <a:endParaRPr kumimoji="1" lang="en-US" altLang="ja-JP" dirty="0"/>
          </a:p>
          <a:p>
            <a:r>
              <a:rPr kumimoji="1" lang="ja-JP" altLang="en-US" dirty="0"/>
              <a:t>こちらの真理値表から、</a:t>
            </a:r>
            <a:r>
              <a:rPr kumimoji="1" lang="en-US" altLang="ja-JP" dirty="0"/>
              <a:t>1</a:t>
            </a:r>
            <a:r>
              <a:rPr kumimoji="1" lang="ja-JP" altLang="en-US" dirty="0"/>
              <a:t>ビット分配器を設計してみてください。</a:t>
            </a:r>
            <a:endParaRPr kumimoji="1" lang="en-US" altLang="ja-JP" dirty="0"/>
          </a:p>
          <a:p>
            <a:r>
              <a:rPr kumimoji="1" lang="ja-JP" altLang="en-US" dirty="0"/>
              <a:t>論理式を求めるとこうなります。</a:t>
            </a:r>
            <a:endParaRPr kumimoji="1" lang="en-US" altLang="ja-JP" dirty="0"/>
          </a:p>
          <a:p>
            <a:r>
              <a:rPr kumimoji="1" lang="ja-JP" altLang="en-US" dirty="0"/>
              <a:t>論理式から、</a:t>
            </a:r>
            <a:r>
              <a:rPr kumimoji="1" lang="en-US" altLang="ja-JP" dirty="0"/>
              <a:t>1</a:t>
            </a:r>
            <a:r>
              <a:rPr kumimoji="1" lang="ja-JP" altLang="en-US" dirty="0"/>
              <a:t>ビット分配器の論理回路を設計するとこうなります。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52</a:t>
            </a:fld>
            <a:endParaRPr kumimoji="1" lang="ja-JP" altLang="en-US"/>
          </a:p>
        </p:txBody>
      </p:sp>
    </p:spTree>
    <p:extLst>
      <p:ext uri="{BB962C8B-B14F-4D97-AF65-F5344CB8AC3E}">
        <p14:creationId xmlns:p14="http://schemas.microsoft.com/office/powerpoint/2010/main" val="259463595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2</a:t>
            </a:r>
            <a:r>
              <a:rPr kumimoji="1" lang="ja-JP" altLang="en-US" dirty="0"/>
              <a:t>ビット符号化器を設計しましょう。</a:t>
            </a:r>
            <a:endParaRPr kumimoji="1" lang="en-US" altLang="ja-JP" dirty="0"/>
          </a:p>
          <a:p>
            <a:r>
              <a:rPr kumimoji="1" lang="ja-JP" altLang="en-US" dirty="0"/>
              <a:t>こちらの真理値表から、</a:t>
            </a:r>
            <a:r>
              <a:rPr kumimoji="1" lang="en-US" altLang="ja-JP" dirty="0"/>
              <a:t>2</a:t>
            </a:r>
            <a:r>
              <a:rPr kumimoji="1" lang="ja-JP" altLang="en-US" dirty="0"/>
              <a:t>ビット符号化器を設計してみてください。</a:t>
            </a:r>
            <a:endParaRPr kumimoji="1" lang="en-US" altLang="ja-JP" dirty="0"/>
          </a:p>
          <a:p>
            <a:r>
              <a:rPr kumimoji="1" lang="ja-JP" altLang="en-US" dirty="0"/>
              <a:t>論理式を求めるとこうなります。</a:t>
            </a:r>
            <a:endParaRPr kumimoji="1" lang="en-US" altLang="ja-JP" dirty="0"/>
          </a:p>
          <a:p>
            <a:r>
              <a:rPr kumimoji="1" lang="ja-JP" altLang="en-US" dirty="0"/>
              <a:t>論理式から、</a:t>
            </a:r>
            <a:r>
              <a:rPr kumimoji="1" lang="en-US" altLang="ja-JP" dirty="0"/>
              <a:t>2</a:t>
            </a:r>
            <a:r>
              <a:rPr kumimoji="1" lang="ja-JP" altLang="en-US" dirty="0"/>
              <a:t>ビット符号化器の論理回路を設計するとこうなります。</a:t>
            </a:r>
            <a:endParaRPr kumimoji="1" lang="en-US" altLang="ja-JP" dirty="0"/>
          </a:p>
          <a:p>
            <a:r>
              <a:rPr kumimoji="1" lang="ja-JP" altLang="en-US" dirty="0"/>
              <a:t>入力 </a:t>
            </a:r>
            <a:r>
              <a:rPr kumimoji="1" lang="en-US" altLang="ja-JP" dirty="0"/>
              <a:t>D0 </a:t>
            </a:r>
            <a:r>
              <a:rPr kumimoji="1" lang="ja-JP" altLang="en-US" dirty="0"/>
              <a:t>はどこへも配線しません。</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53</a:t>
            </a:fld>
            <a:endParaRPr kumimoji="1" lang="ja-JP" altLang="en-US"/>
          </a:p>
        </p:txBody>
      </p:sp>
    </p:spTree>
    <p:extLst>
      <p:ext uri="{BB962C8B-B14F-4D97-AF65-F5344CB8AC3E}">
        <p14:creationId xmlns:p14="http://schemas.microsoft.com/office/powerpoint/2010/main" val="32733350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1</a:t>
            </a:r>
            <a:r>
              <a:rPr kumimoji="1" lang="ja-JP" altLang="en-US" dirty="0"/>
              <a:t>ビット半加算器を設計しましょう。</a:t>
            </a:r>
            <a:endParaRPr kumimoji="1" lang="en-US" altLang="ja-JP" dirty="0"/>
          </a:p>
          <a:p>
            <a:r>
              <a:rPr kumimoji="1" lang="ja-JP" altLang="en-US" dirty="0"/>
              <a:t>こちらの真理値表から、</a:t>
            </a:r>
            <a:r>
              <a:rPr kumimoji="1" lang="en-US" altLang="ja-JP" dirty="0"/>
              <a:t>1</a:t>
            </a:r>
            <a:r>
              <a:rPr kumimoji="1" lang="ja-JP" altLang="en-US" dirty="0"/>
              <a:t>ビット半加算器を設計してみてください。</a:t>
            </a:r>
            <a:endParaRPr kumimoji="1" lang="en-US" altLang="ja-JP" dirty="0"/>
          </a:p>
          <a:p>
            <a:r>
              <a:rPr kumimoji="1" lang="ja-JP" altLang="en-US" dirty="0"/>
              <a:t>論理式を求めるとこうなります。</a:t>
            </a:r>
            <a:endParaRPr kumimoji="1" lang="en-US" altLang="ja-JP" dirty="0"/>
          </a:p>
          <a:p>
            <a:r>
              <a:rPr kumimoji="1" lang="ja-JP" altLang="en-US" dirty="0"/>
              <a:t>論理式から、</a:t>
            </a:r>
            <a:r>
              <a:rPr kumimoji="1" lang="en-US" altLang="ja-JP" dirty="0"/>
              <a:t>1</a:t>
            </a:r>
            <a:r>
              <a:rPr kumimoji="1" lang="ja-JP" altLang="en-US" dirty="0"/>
              <a:t>ビット半加算器の論理回路を設計するとこうなります。</a:t>
            </a:r>
            <a:endParaRPr kumimoji="1" lang="en-US" altLang="ja-JP" dirty="0"/>
          </a:p>
          <a:p>
            <a:r>
              <a:rPr kumimoji="1" lang="en-US" altLang="ja-JP" dirty="0"/>
              <a:t>EXOR </a:t>
            </a:r>
            <a:r>
              <a:rPr kumimoji="1" lang="ja-JP" altLang="en-US" dirty="0"/>
              <a:t>ゲートを使うならこうなります。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54</a:t>
            </a:fld>
            <a:endParaRPr kumimoji="1" lang="ja-JP" altLang="en-US"/>
          </a:p>
        </p:txBody>
      </p:sp>
    </p:spTree>
    <p:extLst>
      <p:ext uri="{BB962C8B-B14F-4D97-AF65-F5344CB8AC3E}">
        <p14:creationId xmlns:p14="http://schemas.microsoft.com/office/powerpoint/2010/main" val="37471928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1</a:t>
            </a:r>
            <a:r>
              <a:rPr kumimoji="1" lang="ja-JP" altLang="en-US" dirty="0"/>
              <a:t>ビット全加算器を設計しましょう。</a:t>
            </a:r>
            <a:endParaRPr kumimoji="1" lang="en-US" altLang="ja-JP" dirty="0"/>
          </a:p>
          <a:p>
            <a:r>
              <a:rPr kumimoji="1" lang="ja-JP" altLang="en-US" dirty="0"/>
              <a:t>こちらの真理値表から、</a:t>
            </a:r>
            <a:r>
              <a:rPr kumimoji="1" lang="en-US" altLang="ja-JP" dirty="0"/>
              <a:t>1</a:t>
            </a:r>
            <a:r>
              <a:rPr kumimoji="1" lang="ja-JP" altLang="en-US" dirty="0"/>
              <a:t>ビット全加算器を設計してみてください。</a:t>
            </a:r>
            <a:endParaRPr kumimoji="1" lang="en-US" altLang="ja-JP" dirty="0"/>
          </a:p>
          <a:p>
            <a:r>
              <a:rPr kumimoji="1" lang="ja-JP" altLang="en-US" dirty="0"/>
              <a:t>論理式を求めるとこうなります。</a:t>
            </a:r>
            <a:endParaRPr kumimoji="1" lang="en-US" altLang="ja-JP" dirty="0"/>
          </a:p>
          <a:p>
            <a:r>
              <a:rPr kumimoji="1" lang="ja-JP" altLang="en-US" dirty="0"/>
              <a:t>論理式から、</a:t>
            </a:r>
            <a:r>
              <a:rPr kumimoji="1" lang="en-US" altLang="ja-JP" dirty="0"/>
              <a:t>1</a:t>
            </a:r>
            <a:r>
              <a:rPr kumimoji="1" lang="ja-JP" altLang="en-US" dirty="0"/>
              <a:t>ビット全加算器の論理回路を設計するとこうなります。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55</a:t>
            </a:fld>
            <a:endParaRPr kumimoji="1" lang="ja-JP" altLang="en-US"/>
          </a:p>
        </p:txBody>
      </p:sp>
    </p:spTree>
    <p:extLst>
      <p:ext uri="{BB962C8B-B14F-4D97-AF65-F5344CB8AC3E}">
        <p14:creationId xmlns:p14="http://schemas.microsoft.com/office/powerpoint/2010/main" val="114278322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最後は、</a:t>
            </a:r>
            <a:r>
              <a:rPr kumimoji="1" lang="en-US" altLang="ja-JP" dirty="0"/>
              <a:t>1</a:t>
            </a:r>
            <a:r>
              <a:rPr kumimoji="1" lang="ja-JP" altLang="en-US" dirty="0"/>
              <a:t>ビット全加算器モジュール</a:t>
            </a:r>
            <a:r>
              <a:rPr kumimoji="1" lang="en-US" altLang="ja-JP" dirty="0"/>
              <a:t>2</a:t>
            </a:r>
            <a:r>
              <a:rPr kumimoji="1" lang="ja-JP" altLang="en-US" dirty="0"/>
              <a:t>個を使って</a:t>
            </a:r>
            <a:r>
              <a:rPr kumimoji="1" lang="en-US" altLang="ja-JP" dirty="0"/>
              <a:t>2</a:t>
            </a:r>
            <a:r>
              <a:rPr kumimoji="1" lang="ja-JP" altLang="en-US" dirty="0"/>
              <a:t>ビット全加算器を設計してみましょう。</a:t>
            </a:r>
            <a:endParaRPr kumimoji="1" lang="en-US" altLang="ja-JP" dirty="0"/>
          </a:p>
          <a:p>
            <a:r>
              <a:rPr kumimoji="1" lang="ja-JP" altLang="en-US" dirty="0"/>
              <a:t>まず </a:t>
            </a:r>
            <a:r>
              <a:rPr kumimoji="1" lang="en-US" altLang="ja-JP" dirty="0"/>
              <a:t>X1, Y1 </a:t>
            </a:r>
            <a:r>
              <a:rPr kumimoji="1" lang="ja-JP" altLang="en-US" dirty="0"/>
              <a:t>を上の全加算器モジュールの</a:t>
            </a:r>
            <a:r>
              <a:rPr kumimoji="1" lang="en-US" altLang="ja-JP" dirty="0"/>
              <a:t>X,Y</a:t>
            </a:r>
            <a:r>
              <a:rPr kumimoji="1" lang="ja-JP" altLang="en-US" dirty="0"/>
              <a:t>入力に、</a:t>
            </a:r>
            <a:r>
              <a:rPr kumimoji="1" lang="en-US" altLang="ja-JP" dirty="0"/>
              <a:t>X0Y0 </a:t>
            </a:r>
            <a:r>
              <a:rPr kumimoji="1" lang="ja-JP" altLang="en-US" dirty="0"/>
              <a:t>を下の全加算器モジュールの</a:t>
            </a:r>
            <a:r>
              <a:rPr kumimoji="1" lang="en-US" altLang="ja-JP" dirty="0"/>
              <a:t>X,Y</a:t>
            </a:r>
            <a:r>
              <a:rPr kumimoji="1" lang="ja-JP" altLang="en-US" dirty="0"/>
              <a:t>入力に入れます。</a:t>
            </a:r>
            <a:r>
              <a:rPr kumimoji="1" lang="en-US" altLang="ja-JP" dirty="0"/>
              <a:t> </a:t>
            </a:r>
          </a:p>
          <a:p>
            <a:r>
              <a:rPr kumimoji="1" lang="en-US" altLang="ja-JP" dirty="0"/>
              <a:t>Ci </a:t>
            </a:r>
            <a:r>
              <a:rPr kumimoji="1" lang="ja-JP" altLang="en-US" dirty="0"/>
              <a:t>は下の全加算器モジュールの </a:t>
            </a:r>
            <a:r>
              <a:rPr kumimoji="1" lang="en-US" altLang="ja-JP" dirty="0"/>
              <a:t>Ci </a:t>
            </a:r>
            <a:r>
              <a:rPr kumimoji="1" lang="ja-JP" altLang="en-US" dirty="0"/>
              <a:t>入力に入れます。</a:t>
            </a:r>
            <a:endParaRPr kumimoji="1" lang="en-US" altLang="ja-JP" dirty="0"/>
          </a:p>
          <a:p>
            <a:r>
              <a:rPr kumimoji="1" lang="ja-JP" altLang="en-US" dirty="0"/>
              <a:t>下側の </a:t>
            </a:r>
            <a:r>
              <a:rPr kumimoji="1" lang="en-US" altLang="ja-JP" dirty="0"/>
              <a:t>Co</a:t>
            </a:r>
            <a:r>
              <a:rPr kumimoji="1" lang="ja-JP" altLang="en-US" dirty="0"/>
              <a:t>出力</a:t>
            </a:r>
            <a:r>
              <a:rPr kumimoji="1" lang="en-US" altLang="ja-JP" dirty="0"/>
              <a:t> </a:t>
            </a:r>
            <a:r>
              <a:rPr kumimoji="1" lang="ja-JP" altLang="en-US" dirty="0"/>
              <a:t>を上側の </a:t>
            </a:r>
            <a:r>
              <a:rPr kumimoji="1" lang="en-US" altLang="ja-JP" dirty="0"/>
              <a:t>Ci </a:t>
            </a:r>
            <a:r>
              <a:rPr kumimoji="1" lang="ja-JP" altLang="en-US" dirty="0"/>
              <a:t>入力に入れます。</a:t>
            </a:r>
            <a:endParaRPr kumimoji="1" lang="en-US" altLang="ja-JP" dirty="0"/>
          </a:p>
          <a:p>
            <a:r>
              <a:rPr kumimoji="1" lang="ja-JP" altLang="en-US" dirty="0"/>
              <a:t>各全加算器モジュールの </a:t>
            </a:r>
            <a:r>
              <a:rPr kumimoji="1" lang="en-US" altLang="ja-JP" dirty="0"/>
              <a:t>S </a:t>
            </a:r>
            <a:r>
              <a:rPr kumimoji="1" lang="ja-JP" altLang="en-US" dirty="0"/>
              <a:t>出力を外部の Ｓ 出力へつなぎ、</a:t>
            </a:r>
            <a:endParaRPr kumimoji="1" lang="en-US" altLang="ja-JP" dirty="0"/>
          </a:p>
          <a:p>
            <a:r>
              <a:rPr kumimoji="1" lang="ja-JP" altLang="en-US" dirty="0"/>
              <a:t>上側の </a:t>
            </a:r>
            <a:r>
              <a:rPr kumimoji="1" lang="en-US" altLang="ja-JP" dirty="0"/>
              <a:t>Co </a:t>
            </a:r>
            <a:r>
              <a:rPr kumimoji="1" lang="ja-JP" altLang="en-US" dirty="0"/>
              <a:t>を外部の </a:t>
            </a:r>
            <a:r>
              <a:rPr kumimoji="1" lang="en-US" altLang="ja-JP" dirty="0"/>
              <a:t>Co </a:t>
            </a:r>
            <a:r>
              <a:rPr kumimoji="1" lang="ja-JP" altLang="en-US" dirty="0"/>
              <a:t>出力に繋ぎます。</a:t>
            </a:r>
            <a:endParaRPr kumimoji="1" lang="en-US" altLang="ja-JP" dirty="0"/>
          </a:p>
          <a:p>
            <a:r>
              <a:rPr kumimoji="1" lang="ja-JP" altLang="en-US" dirty="0"/>
              <a:t>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56</a:t>
            </a:fld>
            <a:endParaRPr kumimoji="1" lang="ja-JP" altLang="en-US"/>
          </a:p>
        </p:txBody>
      </p:sp>
    </p:spTree>
    <p:extLst>
      <p:ext uri="{BB962C8B-B14F-4D97-AF65-F5344CB8AC3E}">
        <p14:creationId xmlns:p14="http://schemas.microsoft.com/office/powerpoint/2010/main" val="243596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選択器の論理式が求まりましたので、次は論理回路を設計します。</a:t>
            </a:r>
            <a:endParaRPr kumimoji="1" lang="en-US" altLang="ja-JP" dirty="0"/>
          </a:p>
          <a:p>
            <a:r>
              <a:rPr kumimoji="1" lang="ja-JP" altLang="en-US" dirty="0"/>
              <a:t>論理回路は、演算の優先順位の高いものから配置していきます。</a:t>
            </a:r>
            <a:endParaRPr kumimoji="1" lang="en-US" altLang="ja-JP" dirty="0"/>
          </a:p>
          <a:p>
            <a:r>
              <a:rPr kumimoji="1" lang="ja-JP" altLang="en-US" dirty="0"/>
              <a:t>優先順位の最も高いのは </a:t>
            </a:r>
            <a:r>
              <a:rPr kumimoji="1" lang="en-US" altLang="ja-JP" dirty="0"/>
              <a:t>S_ </a:t>
            </a:r>
            <a:r>
              <a:rPr kumimoji="1" lang="ja-JP" altLang="en-US" dirty="0"/>
              <a:t>ですので、まず </a:t>
            </a:r>
            <a:r>
              <a:rPr kumimoji="1" lang="en-US" altLang="ja-JP" dirty="0"/>
              <a:t>S </a:t>
            </a:r>
            <a:r>
              <a:rPr kumimoji="1" lang="ja-JP" altLang="en-US" dirty="0"/>
              <a:t>に </a:t>
            </a:r>
            <a:r>
              <a:rPr kumimoji="1" lang="en-US" altLang="ja-JP" dirty="0"/>
              <a:t>NOT </a:t>
            </a:r>
            <a:r>
              <a:rPr kumimoji="1" lang="ja-JP" altLang="en-US" dirty="0"/>
              <a:t>ゲートを通ります。</a:t>
            </a:r>
            <a:endParaRPr kumimoji="1" lang="en-US" altLang="ja-JP" dirty="0"/>
          </a:p>
          <a:p>
            <a:r>
              <a:rPr kumimoji="1" lang="ja-JP" altLang="en-US" dirty="0"/>
              <a:t>次に</a:t>
            </a:r>
            <a:r>
              <a:rPr kumimoji="1" lang="en-US" altLang="ja-JP" dirty="0"/>
              <a:t>AND</a:t>
            </a:r>
            <a:r>
              <a:rPr kumimoji="1" lang="ja-JP" altLang="en-US" dirty="0"/>
              <a:t>演算が来ますので、</a:t>
            </a:r>
            <a:r>
              <a:rPr kumimoji="1" lang="en-US" altLang="ja-JP" dirty="0"/>
              <a:t>AND </a:t>
            </a:r>
            <a:r>
              <a:rPr kumimoji="1" lang="ja-JP" altLang="en-US" dirty="0"/>
              <a:t>ゲートを配置します。</a:t>
            </a:r>
            <a:endParaRPr kumimoji="1" lang="en-US" altLang="ja-JP" dirty="0"/>
          </a:p>
          <a:p>
            <a:r>
              <a:rPr kumimoji="1" lang="ja-JP" altLang="en-US" dirty="0"/>
              <a:t>最後に </a:t>
            </a:r>
            <a:r>
              <a:rPr kumimoji="1" lang="en-US" altLang="ja-JP" dirty="0"/>
              <a:t>OR </a:t>
            </a:r>
            <a:r>
              <a:rPr kumimoji="1" lang="ja-JP" altLang="en-US" dirty="0"/>
              <a:t>ゲートを通します。</a:t>
            </a:r>
            <a:endParaRPr kumimoji="1" lang="en-US" altLang="ja-JP" dirty="0"/>
          </a:p>
          <a:p>
            <a:r>
              <a:rPr kumimoji="1" lang="ja-JP" altLang="en-US" dirty="0"/>
              <a:t>これで</a:t>
            </a:r>
            <a:r>
              <a:rPr kumimoji="1" lang="en-US" altLang="ja-JP" dirty="0"/>
              <a:t>1</a:t>
            </a:r>
            <a:r>
              <a:rPr kumimoji="1" lang="ja-JP" altLang="en-US" dirty="0"/>
              <a:t>ビット選択器の論理回路が作れました。</a:t>
            </a:r>
            <a:endParaRPr kumimoji="1" lang="en-US" altLang="ja-JP"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6</a:t>
            </a:fld>
            <a:endParaRPr kumimoji="1" lang="ja-JP" altLang="en-US"/>
          </a:p>
        </p:txBody>
      </p:sp>
    </p:spTree>
    <p:extLst>
      <p:ext uri="{BB962C8B-B14F-4D97-AF65-F5344CB8AC3E}">
        <p14:creationId xmlns:p14="http://schemas.microsoft.com/office/powerpoint/2010/main" val="2715013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2</a:t>
            </a:r>
            <a:r>
              <a:rPr kumimoji="1" lang="ja-JP" altLang="en-US" dirty="0"/>
              <a:t>ビット選択器を作りましょう。</a:t>
            </a:r>
            <a:endParaRPr kumimoji="1" lang="en-US" altLang="ja-JP" dirty="0"/>
          </a:p>
          <a:p>
            <a:r>
              <a:rPr kumimoji="1" lang="en-US" altLang="ja-JP" dirty="0"/>
              <a:t>2</a:t>
            </a:r>
            <a:r>
              <a:rPr kumimoji="1" lang="ja-JP" altLang="en-US" dirty="0"/>
              <a:t>ビット選択器は、</a:t>
            </a:r>
            <a:r>
              <a:rPr kumimoji="1" lang="en-US" altLang="ja-JP" dirty="0"/>
              <a:t>2</a:t>
            </a:r>
            <a:r>
              <a:rPr kumimoji="1" lang="ja-JP" altLang="en-US" dirty="0"/>
              <a:t>ビットの制御信号で</a:t>
            </a:r>
            <a:r>
              <a:rPr kumimoji="1" lang="en-US" altLang="ja-JP" dirty="0"/>
              <a:t>4</a:t>
            </a:r>
            <a:r>
              <a:rPr kumimoji="1" lang="ja-JP" altLang="en-US" dirty="0"/>
              <a:t>本の入力信号の中から</a:t>
            </a:r>
            <a:r>
              <a:rPr kumimoji="1" lang="en-US" altLang="ja-JP" dirty="0"/>
              <a:t>1</a:t>
            </a:r>
            <a:r>
              <a:rPr kumimoji="1" lang="ja-JP" altLang="en-US" dirty="0"/>
              <a:t>本を選択します。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2</a:t>
            </a:r>
            <a:r>
              <a:rPr kumimoji="1" lang="ja-JP" altLang="en-US" dirty="0"/>
              <a:t>ビット選択器の真理値表はこのようになります。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7</a:t>
            </a:fld>
            <a:endParaRPr kumimoji="1" lang="ja-JP" altLang="en-US"/>
          </a:p>
        </p:txBody>
      </p:sp>
    </p:spTree>
    <p:extLst>
      <p:ext uri="{BB962C8B-B14F-4D97-AF65-F5344CB8AC3E}">
        <p14:creationId xmlns:p14="http://schemas.microsoft.com/office/powerpoint/2010/main" val="613346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ビット選択器の真理値表をもう少し詳しく書くと右の表になります。</a:t>
            </a:r>
            <a:endParaRPr kumimoji="1" lang="en-US" altLang="ja-JP" dirty="0"/>
          </a:p>
          <a:p>
            <a:r>
              <a:rPr kumimoji="1" lang="ja-JP" altLang="en-US" dirty="0"/>
              <a:t>この表で、出力が</a:t>
            </a:r>
            <a:r>
              <a:rPr kumimoji="1" lang="en-US" altLang="ja-JP" dirty="0"/>
              <a:t>1</a:t>
            </a:r>
            <a:r>
              <a:rPr kumimoji="1" lang="ja-JP" altLang="en-US" dirty="0"/>
              <a:t>になる部分から論理式を求めると。</a:t>
            </a:r>
            <a:endParaRPr kumimoji="1" lang="en-US" altLang="ja-JP" dirty="0"/>
          </a:p>
          <a:p>
            <a:r>
              <a:rPr kumimoji="1" lang="en-US" altLang="ja-JP" dirty="0"/>
              <a:t>Q= S1_S0_D0 OR S1_S0 D1 OR S1 S0_D2 OR S1 S0 D3 </a:t>
            </a:r>
            <a:r>
              <a:rPr kumimoji="1" lang="ja-JP" altLang="en-US" dirty="0"/>
              <a:t>となります。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8</a:t>
            </a:fld>
            <a:endParaRPr kumimoji="1" lang="ja-JP" altLang="en-US"/>
          </a:p>
        </p:txBody>
      </p:sp>
    </p:spTree>
    <p:extLst>
      <p:ext uri="{BB962C8B-B14F-4D97-AF65-F5344CB8AC3E}">
        <p14:creationId xmlns:p14="http://schemas.microsoft.com/office/powerpoint/2010/main" val="4208370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論理式が求まりましたので、論理回路を設計してみましょう。</a:t>
            </a:r>
            <a:endParaRPr kumimoji="1" lang="en-US" altLang="ja-JP" dirty="0"/>
          </a:p>
          <a:p>
            <a:r>
              <a:rPr kumimoji="1" lang="ja-JP" altLang="en-US" dirty="0"/>
              <a:t>それぞれの制御信号を </a:t>
            </a:r>
            <a:r>
              <a:rPr kumimoji="1" lang="en-US" altLang="ja-JP" dirty="0"/>
              <a:t>NOT </a:t>
            </a:r>
            <a:r>
              <a:rPr kumimoji="1" lang="ja-JP" altLang="en-US" dirty="0"/>
              <a:t>ゲートに通し、制御信号と各入力信号を </a:t>
            </a:r>
            <a:r>
              <a:rPr kumimoji="1" lang="en-US" altLang="ja-JP" dirty="0"/>
              <a:t>AND </a:t>
            </a:r>
            <a:r>
              <a:rPr kumimoji="1" lang="ja-JP" altLang="en-US" dirty="0"/>
              <a:t>ゲートで結び、最後に </a:t>
            </a:r>
            <a:r>
              <a:rPr kumimoji="1" lang="en-US" altLang="ja-JP" dirty="0"/>
              <a:t>OR </a:t>
            </a:r>
            <a:r>
              <a:rPr kumimoji="1" lang="ja-JP" altLang="en-US" dirty="0"/>
              <a:t>ゲートに通します。</a:t>
            </a:r>
          </a:p>
        </p:txBody>
      </p:sp>
      <p:sp>
        <p:nvSpPr>
          <p:cNvPr id="4" name="スライド番号プレースホルダー 3"/>
          <p:cNvSpPr>
            <a:spLocks noGrp="1"/>
          </p:cNvSpPr>
          <p:nvPr>
            <p:ph type="sldNum" sz="quarter" idx="5"/>
          </p:nvPr>
        </p:nvSpPr>
        <p:spPr/>
        <p:txBody>
          <a:bodyPr/>
          <a:lstStyle/>
          <a:p>
            <a:fld id="{E8707320-97FC-4E0B-8B82-F04EB59FACD4}" type="slidenum">
              <a:rPr kumimoji="1" lang="ja-JP" altLang="en-US" smtClean="0"/>
              <a:t>9</a:t>
            </a:fld>
            <a:endParaRPr kumimoji="1" lang="ja-JP" altLang="en-US"/>
          </a:p>
        </p:txBody>
      </p:sp>
    </p:spTree>
    <p:extLst>
      <p:ext uri="{BB962C8B-B14F-4D97-AF65-F5344CB8AC3E}">
        <p14:creationId xmlns:p14="http://schemas.microsoft.com/office/powerpoint/2010/main" val="2665537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170" name="Group 2"/>
          <p:cNvGrpSpPr>
            <a:grpSpLocks/>
          </p:cNvGrpSpPr>
          <p:nvPr/>
        </p:nvGrpSpPr>
        <p:grpSpPr bwMode="auto">
          <a:xfrm>
            <a:off x="0" y="6350"/>
            <a:ext cx="9140825" cy="6851650"/>
            <a:chOff x="0" y="4"/>
            <a:chExt cx="5758" cy="4316"/>
          </a:xfrm>
        </p:grpSpPr>
        <p:grpSp>
          <p:nvGrpSpPr>
            <p:cNvPr id="7171" name="Group 3"/>
            <p:cNvGrpSpPr>
              <a:grpSpLocks/>
            </p:cNvGrpSpPr>
            <p:nvPr/>
          </p:nvGrpSpPr>
          <p:grpSpPr bwMode="auto">
            <a:xfrm>
              <a:off x="0" y="1161"/>
              <a:ext cx="5758" cy="3159"/>
              <a:chOff x="0" y="1161"/>
              <a:chExt cx="5758" cy="3159"/>
            </a:xfrm>
          </p:grpSpPr>
          <p:sp>
            <p:nvSpPr>
              <p:cNvPr id="7172"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73"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7174"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75"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76"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7177" name="Group 9"/>
            <p:cNvGrpSpPr>
              <a:grpSpLocks/>
            </p:cNvGrpSpPr>
            <p:nvPr/>
          </p:nvGrpSpPr>
          <p:grpSpPr bwMode="auto">
            <a:xfrm>
              <a:off x="348" y="4"/>
              <a:ext cx="5410" cy="4316"/>
              <a:chOff x="348" y="4"/>
              <a:chExt cx="5410" cy="4316"/>
            </a:xfrm>
          </p:grpSpPr>
          <p:sp>
            <p:nvSpPr>
              <p:cNvPr id="7178"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79"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80"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81"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82"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183"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sp>
        <p:nvSpPr>
          <p:cNvPr id="7184"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ja-JP" altLang="en-US" noProof="0"/>
              <a:t>マスタ タイトルの書式設定</a:t>
            </a:r>
          </a:p>
        </p:txBody>
      </p:sp>
      <p:sp>
        <p:nvSpPr>
          <p:cNvPr id="7185" name="Rectangle 17"/>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ja-JP" altLang="en-US" noProof="0"/>
              <a:t>マスタ サブタイトルの書式設定</a:t>
            </a:r>
          </a:p>
        </p:txBody>
      </p:sp>
      <p:sp>
        <p:nvSpPr>
          <p:cNvPr id="7186" name="Rectangle 18"/>
          <p:cNvSpPr>
            <a:spLocks noGrp="1" noChangeArrowheads="1"/>
          </p:cNvSpPr>
          <p:nvPr>
            <p:ph type="dt" sz="quarter" idx="2"/>
          </p:nvPr>
        </p:nvSpPr>
        <p:spPr/>
        <p:txBody>
          <a:bodyPr/>
          <a:lstStyle>
            <a:lvl1pPr>
              <a:defRPr/>
            </a:lvl1pPr>
          </a:lstStyle>
          <a:p>
            <a:endParaRPr lang="en-US" altLang="ja-JP"/>
          </a:p>
        </p:txBody>
      </p:sp>
      <p:sp>
        <p:nvSpPr>
          <p:cNvPr id="7187" name="Rectangle 19"/>
          <p:cNvSpPr>
            <a:spLocks noGrp="1" noChangeArrowheads="1"/>
          </p:cNvSpPr>
          <p:nvPr>
            <p:ph type="ftr" sz="quarter" idx="3"/>
          </p:nvPr>
        </p:nvSpPr>
        <p:spPr>
          <a:xfrm>
            <a:off x="3352800" y="6248400"/>
            <a:ext cx="2895600" cy="457200"/>
          </a:xfrm>
        </p:spPr>
        <p:txBody>
          <a:bodyPr/>
          <a:lstStyle>
            <a:lvl1pPr>
              <a:defRPr/>
            </a:lvl1pPr>
          </a:lstStyle>
          <a:p>
            <a:endParaRPr lang="en-US" altLang="ja-JP"/>
          </a:p>
        </p:txBody>
      </p:sp>
      <p:sp>
        <p:nvSpPr>
          <p:cNvPr id="7188" name="Rectangle 20"/>
          <p:cNvSpPr>
            <a:spLocks noGrp="1" noChangeArrowheads="1"/>
          </p:cNvSpPr>
          <p:nvPr>
            <p:ph type="sldNum" sz="quarter" idx="4"/>
          </p:nvPr>
        </p:nvSpPr>
        <p:spPr/>
        <p:txBody>
          <a:bodyPr/>
          <a:lstStyle>
            <a:lvl1pPr>
              <a:defRPr/>
            </a:lvl1pPr>
          </a:lstStyle>
          <a:p>
            <a:fld id="{821D7C4F-C64D-4244-BBB5-A8E8C3B7D8C1}"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EAB40415-886E-42DF-9483-D9B47D604F5A}" type="slidenum">
              <a:rPr lang="en-US" altLang="ja-JP"/>
              <a:pPr/>
              <a:t>‹#›</a:t>
            </a:fld>
            <a:endParaRPr lang="en-US" altLang="ja-JP"/>
          </a:p>
        </p:txBody>
      </p:sp>
    </p:spTree>
    <p:extLst>
      <p:ext uri="{BB962C8B-B14F-4D97-AF65-F5344CB8AC3E}">
        <p14:creationId xmlns:p14="http://schemas.microsoft.com/office/powerpoint/2010/main" val="1855374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24650" y="304800"/>
            <a:ext cx="1885950" cy="5791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066800" y="304800"/>
            <a:ext cx="5505450" cy="5791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F27374E-308F-4708-8B1B-FAC55A7DC568}" type="slidenum">
              <a:rPr lang="en-US" altLang="ja-JP"/>
              <a:pPr/>
              <a:t>‹#›</a:t>
            </a:fld>
            <a:endParaRPr lang="en-US" altLang="ja-JP"/>
          </a:p>
        </p:txBody>
      </p:sp>
    </p:spTree>
    <p:extLst>
      <p:ext uri="{BB962C8B-B14F-4D97-AF65-F5344CB8AC3E}">
        <p14:creationId xmlns:p14="http://schemas.microsoft.com/office/powerpoint/2010/main" val="283649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6067DFF9-1934-40C0-832A-C0AC95630621}" type="slidenum">
              <a:rPr lang="en-US" altLang="ja-JP"/>
              <a:pPr/>
              <a:t>‹#›</a:t>
            </a:fld>
            <a:endParaRPr lang="en-US" altLang="ja-JP"/>
          </a:p>
        </p:txBody>
      </p:sp>
    </p:spTree>
    <p:extLst>
      <p:ext uri="{BB962C8B-B14F-4D97-AF65-F5344CB8AC3E}">
        <p14:creationId xmlns:p14="http://schemas.microsoft.com/office/powerpoint/2010/main" val="61365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2057266-28EA-4E3B-A1DA-0374528D8ADE}" type="slidenum">
              <a:rPr lang="en-US" altLang="ja-JP"/>
              <a:pPr/>
              <a:t>‹#›</a:t>
            </a:fld>
            <a:endParaRPr lang="en-US" altLang="ja-JP"/>
          </a:p>
        </p:txBody>
      </p:sp>
    </p:spTree>
    <p:extLst>
      <p:ext uri="{BB962C8B-B14F-4D97-AF65-F5344CB8AC3E}">
        <p14:creationId xmlns:p14="http://schemas.microsoft.com/office/powerpoint/2010/main" val="402421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066800" y="1981200"/>
            <a:ext cx="36957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914900" y="1981200"/>
            <a:ext cx="36957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9CE4829-E7EC-497E-B033-AB8F3DAC6C56}" type="slidenum">
              <a:rPr lang="en-US" altLang="ja-JP"/>
              <a:pPr/>
              <a:t>‹#›</a:t>
            </a:fld>
            <a:endParaRPr lang="en-US" altLang="ja-JP"/>
          </a:p>
        </p:txBody>
      </p:sp>
    </p:spTree>
    <p:extLst>
      <p:ext uri="{BB962C8B-B14F-4D97-AF65-F5344CB8AC3E}">
        <p14:creationId xmlns:p14="http://schemas.microsoft.com/office/powerpoint/2010/main" val="305322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B3EC3063-9F1C-46BF-A946-F7D26B9BC9F6}" type="slidenum">
              <a:rPr lang="en-US" altLang="ja-JP"/>
              <a:pPr/>
              <a:t>‹#›</a:t>
            </a:fld>
            <a:endParaRPr lang="en-US" altLang="ja-JP"/>
          </a:p>
        </p:txBody>
      </p:sp>
    </p:spTree>
    <p:extLst>
      <p:ext uri="{BB962C8B-B14F-4D97-AF65-F5344CB8AC3E}">
        <p14:creationId xmlns:p14="http://schemas.microsoft.com/office/powerpoint/2010/main" val="349228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AEED47C1-EF7B-4B23-89EB-42D5E053758B}" type="slidenum">
              <a:rPr lang="en-US" altLang="ja-JP"/>
              <a:pPr/>
              <a:t>‹#›</a:t>
            </a:fld>
            <a:endParaRPr lang="en-US" altLang="ja-JP"/>
          </a:p>
        </p:txBody>
      </p:sp>
    </p:spTree>
    <p:extLst>
      <p:ext uri="{BB962C8B-B14F-4D97-AF65-F5344CB8AC3E}">
        <p14:creationId xmlns:p14="http://schemas.microsoft.com/office/powerpoint/2010/main" val="52814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0BD910B2-CF25-445E-B88A-038D61080E66}" type="slidenum">
              <a:rPr lang="en-US" altLang="ja-JP"/>
              <a:pPr/>
              <a:t>‹#›</a:t>
            </a:fld>
            <a:endParaRPr lang="en-US" altLang="ja-JP"/>
          </a:p>
        </p:txBody>
      </p:sp>
    </p:spTree>
    <p:extLst>
      <p:ext uri="{BB962C8B-B14F-4D97-AF65-F5344CB8AC3E}">
        <p14:creationId xmlns:p14="http://schemas.microsoft.com/office/powerpoint/2010/main" val="679520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04EB088-4C66-42A4-BDA8-F96E31FEA7D0}" type="slidenum">
              <a:rPr lang="en-US" altLang="ja-JP"/>
              <a:pPr/>
              <a:t>‹#›</a:t>
            </a:fld>
            <a:endParaRPr lang="en-US" altLang="ja-JP"/>
          </a:p>
        </p:txBody>
      </p:sp>
    </p:spTree>
    <p:extLst>
      <p:ext uri="{BB962C8B-B14F-4D97-AF65-F5344CB8AC3E}">
        <p14:creationId xmlns:p14="http://schemas.microsoft.com/office/powerpoint/2010/main" val="3289673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93407718-F1CE-47C9-8AB2-EC12A16BBC83}" type="slidenum">
              <a:rPr lang="en-US" altLang="ja-JP"/>
              <a:pPr/>
              <a:t>‹#›</a:t>
            </a:fld>
            <a:endParaRPr lang="en-US" altLang="ja-JP"/>
          </a:p>
        </p:txBody>
      </p:sp>
    </p:spTree>
    <p:extLst>
      <p:ext uri="{BB962C8B-B14F-4D97-AF65-F5344CB8AC3E}">
        <p14:creationId xmlns:p14="http://schemas.microsoft.com/office/powerpoint/2010/main" val="49667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6350"/>
            <a:ext cx="9140825" cy="6851650"/>
            <a:chOff x="0" y="4"/>
            <a:chExt cx="5758" cy="4316"/>
          </a:xfrm>
        </p:grpSpPr>
        <p:sp>
          <p:nvSpPr>
            <p:cNvPr id="6147"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48"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6149" name="Group 5"/>
            <p:cNvGrpSpPr>
              <a:grpSpLocks/>
            </p:cNvGrpSpPr>
            <p:nvPr userDrawn="1"/>
          </p:nvGrpSpPr>
          <p:grpSpPr bwMode="auto">
            <a:xfrm>
              <a:off x="0" y="4"/>
              <a:ext cx="5758" cy="4316"/>
              <a:chOff x="0" y="4"/>
              <a:chExt cx="5758" cy="4316"/>
            </a:xfrm>
          </p:grpSpPr>
          <p:sp>
            <p:nvSpPr>
              <p:cNvPr id="6150"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1"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2"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3"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4"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5"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6"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7"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58"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sp>
        <p:nvSpPr>
          <p:cNvPr id="6159"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6160"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161"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kumimoji="0" sz="1000">
                <a:effectLst>
                  <a:outerShdw blurRad="38100" dist="38100" dir="2700000" algn="tl">
                    <a:srgbClr val="000000"/>
                  </a:outerShdw>
                </a:effectLst>
              </a:defRPr>
            </a:lvl1pPr>
          </a:lstStyle>
          <a:p>
            <a:endParaRPr lang="en-US" altLang="ja-JP"/>
          </a:p>
        </p:txBody>
      </p:sp>
      <p:sp>
        <p:nvSpPr>
          <p:cNvPr id="6162"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kumimoji="0" sz="1000">
                <a:effectLst>
                  <a:outerShdw blurRad="38100" dist="38100" dir="2700000" algn="tl">
                    <a:srgbClr val="000000"/>
                  </a:outerShdw>
                </a:effectLst>
              </a:defRPr>
            </a:lvl1pPr>
          </a:lstStyle>
          <a:p>
            <a:endParaRPr lang="en-US" altLang="ja-JP"/>
          </a:p>
        </p:txBody>
      </p:sp>
      <p:sp>
        <p:nvSpPr>
          <p:cNvPr id="6163"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kumimoji="0" sz="1000">
                <a:effectLst>
                  <a:outerShdw blurRad="38100" dist="38100" dir="2700000" algn="tl">
                    <a:srgbClr val="000000"/>
                  </a:outerShdw>
                </a:effectLst>
              </a:defRPr>
            </a:lvl1pPr>
          </a:lstStyle>
          <a:p>
            <a:fld id="{1B669914-7C82-4923-84F8-4D0E6BCAE23B}"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nfo.kindai.ac.jp/L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7.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emf"/><Relationship Id="rId4" Type="http://schemas.openxmlformats.org/officeDocument/2006/relationships/oleObject" Target="../embeddings/oleObject3.bin"/><Relationship Id="rId9" Type="http://schemas.openxmlformats.org/officeDocument/2006/relationships/image" Target="../media/image6.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19.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7.emf"/><Relationship Id="rId4" Type="http://schemas.openxmlformats.org/officeDocument/2006/relationships/oleObject" Target="../embeddings/oleObject6.bin"/><Relationship Id="rId9" Type="http://schemas.openxmlformats.org/officeDocument/2006/relationships/image" Target="../media/image9.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6.emf"/><Relationship Id="rId3" Type="http://schemas.openxmlformats.org/officeDocument/2006/relationships/notesSlide" Target="../notesSlides/notesSlide27.xml"/><Relationship Id="rId7" Type="http://schemas.openxmlformats.org/officeDocument/2006/relationships/image" Target="../media/image13.emf"/><Relationship Id="rId12"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2.bin"/><Relationship Id="rId11" Type="http://schemas.openxmlformats.org/officeDocument/2006/relationships/image" Target="../media/image15.emf"/><Relationship Id="rId5" Type="http://schemas.openxmlformats.org/officeDocument/2006/relationships/image" Target="../media/image12.e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4.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image" Target="../media/image17.emf"/><Relationship Id="rId4" Type="http://schemas.openxmlformats.org/officeDocument/2006/relationships/oleObject" Target="../embeddings/oleObject16.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18.emf"/><Relationship Id="rId4" Type="http://schemas.openxmlformats.org/officeDocument/2006/relationships/oleObject" Target="../embeddings/oleObject17.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9.emf"/><Relationship Id="rId4" Type="http://schemas.openxmlformats.org/officeDocument/2006/relationships/oleObject" Target="../embeddings/oleObject18.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0.emf"/><Relationship Id="rId4" Type="http://schemas.openxmlformats.org/officeDocument/2006/relationships/oleObject" Target="../embeddings/oleObject19.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40.xml"/><Relationship Id="rId7" Type="http://schemas.openxmlformats.org/officeDocument/2006/relationships/image" Target="../media/image22.e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1.emf"/><Relationship Id="rId4" Type="http://schemas.openxmlformats.org/officeDocument/2006/relationships/oleObject" Target="../embeddings/oleObject20.bin"/><Relationship Id="rId9" Type="http://schemas.openxmlformats.org/officeDocument/2006/relationships/image" Target="../media/image23.emf"/></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4.emf"/><Relationship Id="rId4" Type="http://schemas.openxmlformats.org/officeDocument/2006/relationships/oleObject" Target="../embeddings/oleObject23.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29.emf"/><Relationship Id="rId3" Type="http://schemas.openxmlformats.org/officeDocument/2006/relationships/notesSlide" Target="../notesSlides/notesSlide42.xml"/><Relationship Id="rId7" Type="http://schemas.openxmlformats.org/officeDocument/2006/relationships/image" Target="../media/image26.emf"/><Relationship Id="rId12"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25.bin"/><Relationship Id="rId11" Type="http://schemas.openxmlformats.org/officeDocument/2006/relationships/image" Target="../media/image28.emf"/><Relationship Id="rId5" Type="http://schemas.openxmlformats.org/officeDocument/2006/relationships/image" Target="../media/image25.e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27.emf"/></Relationships>
</file>

<file path=ppt/slides/_rels/slide4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30.emf"/><Relationship Id="rId4" Type="http://schemas.openxmlformats.org/officeDocument/2006/relationships/oleObject" Target="../embeddings/oleObject29.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1.emf"/><Relationship Id="rId4" Type="http://schemas.openxmlformats.org/officeDocument/2006/relationships/oleObject" Target="../embeddings/oleObject30.bin"/></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7" Type="http://schemas.openxmlformats.org/officeDocument/2006/relationships/image" Target="../media/image33.emf"/><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32.bin"/><Relationship Id="rId5" Type="http://schemas.openxmlformats.org/officeDocument/2006/relationships/image" Target="../media/image32.emf"/><Relationship Id="rId4" Type="http://schemas.openxmlformats.org/officeDocument/2006/relationships/oleObject" Target="../embeddings/oleObject31.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6.xml"/><Relationship Id="rId1" Type="http://schemas.openxmlformats.org/officeDocument/2006/relationships/vmlDrawing" Target="../drawings/vmlDrawing18.vml"/><Relationship Id="rId5" Type="http://schemas.openxmlformats.org/officeDocument/2006/relationships/image" Target="../media/image34.emf"/><Relationship Id="rId4" Type="http://schemas.openxmlformats.org/officeDocument/2006/relationships/oleObject" Target="../embeddings/oleObject33.bin"/></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990600" y="1676400"/>
            <a:ext cx="7086600" cy="898525"/>
          </a:xfrm>
        </p:spPr>
        <p:txBody>
          <a:bodyPr/>
          <a:lstStyle/>
          <a:p>
            <a:r>
              <a:rPr lang="ja-JP" altLang="en-US">
                <a:latin typeface="Times New Roman" panose="02020603050405020304" pitchFamily="18" charset="0"/>
              </a:rPr>
              <a:t>論理回路</a:t>
            </a:r>
          </a:p>
        </p:txBody>
      </p:sp>
      <p:sp>
        <p:nvSpPr>
          <p:cNvPr id="17411" name="Rectangle 3"/>
          <p:cNvSpPr>
            <a:spLocks noGrp="1" noChangeArrowheads="1"/>
          </p:cNvSpPr>
          <p:nvPr>
            <p:ph type="subTitle" idx="1"/>
          </p:nvPr>
        </p:nvSpPr>
        <p:spPr>
          <a:xfrm>
            <a:off x="990600" y="2743200"/>
            <a:ext cx="7162800" cy="3124200"/>
          </a:xfrm>
        </p:spPr>
        <p:txBody>
          <a:bodyPr/>
          <a:lstStyle/>
          <a:p>
            <a:r>
              <a:rPr lang="ja-JP" altLang="en-US" dirty="0">
                <a:latin typeface="Times New Roman" panose="02020603050405020304" pitchFamily="18" charset="0"/>
              </a:rPr>
              <a:t>第</a:t>
            </a:r>
            <a:r>
              <a:rPr lang="en-US" altLang="ja-JP" dirty="0">
                <a:latin typeface="Times New Roman" panose="02020603050405020304" pitchFamily="18" charset="0"/>
              </a:rPr>
              <a:t>5</a:t>
            </a:r>
            <a:r>
              <a:rPr lang="ja-JP" altLang="en-US" dirty="0">
                <a:latin typeface="Times New Roman" panose="02020603050405020304" pitchFamily="18" charset="0"/>
              </a:rPr>
              <a:t>回 代表的な組み合わせ論理回路</a:t>
            </a:r>
          </a:p>
          <a:p>
            <a:endParaRPr lang="ja-JP" altLang="en-US" dirty="0">
              <a:latin typeface="Times New Roman" panose="02020603050405020304" pitchFamily="18" charset="0"/>
            </a:endParaRPr>
          </a:p>
          <a:p>
            <a:pPr algn="r"/>
            <a:r>
              <a:rPr lang="en-US" altLang="ja-JP" dirty="0">
                <a:latin typeface="Times New Roman" panose="02020603050405020304" pitchFamily="18" charset="0"/>
                <a:hlinkClick r:id="rId3"/>
              </a:rPr>
              <a:t>http://www.info.kindai.ac.jp/LC</a:t>
            </a:r>
            <a:endParaRPr lang="en-US" altLang="ja-JP" dirty="0">
              <a:latin typeface="Times New Roman" panose="02020603050405020304" pitchFamily="18" charset="0"/>
            </a:endParaRPr>
          </a:p>
          <a:p>
            <a:pPr algn="r"/>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a:r>
              <a:rPr lang="en-US" altLang="ja-JP" dirty="0">
                <a:latin typeface="Times New Roman" panose="02020603050405020304" pitchFamily="18" charset="0"/>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61" name="Text Box 5"/>
          <p:cNvSpPr txBox="1">
            <a:spLocks noChangeArrowheads="1"/>
          </p:cNvSpPr>
          <p:nvPr/>
        </p:nvSpPr>
        <p:spPr bwMode="auto">
          <a:xfrm>
            <a:off x="3962400" y="6172200"/>
            <a:ext cx="15103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Times New Roman" panose="02020603050405020304" pitchFamily="18" charset="0"/>
              </a:rPr>
              <a:t>MP2.circ</a:t>
            </a: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361" y="564356"/>
            <a:ext cx="8108156" cy="5607844"/>
          </a:xfrm>
          <a:prstGeom prst="rect">
            <a:avLst/>
          </a:prstGeom>
        </p:spPr>
      </p:pic>
      <p:grpSp>
        <p:nvGrpSpPr>
          <p:cNvPr id="5" name="Group 7"/>
          <p:cNvGrpSpPr>
            <a:grpSpLocks/>
          </p:cNvGrpSpPr>
          <p:nvPr/>
        </p:nvGrpSpPr>
        <p:grpSpPr bwMode="auto">
          <a:xfrm>
            <a:off x="5867400" y="2362200"/>
            <a:ext cx="2713038" cy="3352800"/>
            <a:chOff x="3696" y="1488"/>
            <a:chExt cx="1709" cy="2112"/>
          </a:xfrm>
        </p:grpSpPr>
        <p:sp>
          <p:nvSpPr>
            <p:cNvPr id="6" name="AutoShape 5"/>
            <p:cNvSpPr>
              <a:spLocks noChangeArrowheads="1"/>
            </p:cNvSpPr>
            <p:nvPr/>
          </p:nvSpPr>
          <p:spPr bwMode="auto">
            <a:xfrm>
              <a:off x="3696" y="1776"/>
              <a:ext cx="1440" cy="1824"/>
            </a:xfrm>
            <a:prstGeom prst="roundRect">
              <a:avLst>
                <a:gd name="adj" fmla="val 16667"/>
              </a:avLst>
            </a:prstGeom>
            <a:noFill/>
            <a:ln w="3810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 name="Text Box 6"/>
            <p:cNvSpPr txBox="1">
              <a:spLocks noChangeArrowheads="1"/>
            </p:cNvSpPr>
            <p:nvPr/>
          </p:nvSpPr>
          <p:spPr bwMode="auto">
            <a:xfrm>
              <a:off x="4176" y="1488"/>
              <a:ext cx="122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solidFill>
                    <a:srgbClr val="000000"/>
                  </a:solidFill>
                  <a:effectLst>
                    <a:outerShdw blurRad="38100" dist="38100" dir="2700000" algn="tl">
                      <a:srgbClr val="FFFFFF"/>
                    </a:outerShdw>
                  </a:effectLst>
                </a:rPr>
                <a:t>1</a:t>
              </a:r>
              <a:r>
                <a:rPr lang="ja-JP" altLang="en-US" sz="2400">
                  <a:solidFill>
                    <a:srgbClr val="000000"/>
                  </a:solidFill>
                  <a:effectLst>
                    <a:outerShdw blurRad="38100" dist="38100" dir="2700000" algn="tl">
                      <a:srgbClr val="FFFFFF"/>
                    </a:outerShdw>
                  </a:effectLst>
                </a:rPr>
                <a:t>ビット選択器</a:t>
              </a:r>
            </a:p>
          </p:txBody>
        </p:sp>
      </p:grpSp>
      <p:sp>
        <p:nvSpPr>
          <p:cNvPr id="8" name="AutoShape 8"/>
          <p:cNvSpPr>
            <a:spLocks noChangeArrowheads="1"/>
          </p:cNvSpPr>
          <p:nvPr/>
        </p:nvSpPr>
        <p:spPr bwMode="auto">
          <a:xfrm>
            <a:off x="3505200" y="2743200"/>
            <a:ext cx="2286000" cy="1600200"/>
          </a:xfrm>
          <a:prstGeom prst="roundRect">
            <a:avLst>
              <a:gd name="adj" fmla="val 16667"/>
            </a:avLst>
          </a:prstGeom>
          <a:noFill/>
          <a:ln w="3810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 name="AutoShape 9"/>
          <p:cNvSpPr>
            <a:spLocks noChangeArrowheads="1"/>
          </p:cNvSpPr>
          <p:nvPr/>
        </p:nvSpPr>
        <p:spPr bwMode="auto">
          <a:xfrm>
            <a:off x="3491550" y="4457700"/>
            <a:ext cx="2286000" cy="1600200"/>
          </a:xfrm>
          <a:prstGeom prst="roundRect">
            <a:avLst>
              <a:gd name="adj" fmla="val 16667"/>
            </a:avLst>
          </a:prstGeom>
          <a:noFill/>
          <a:ln w="3810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472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ja-JP" altLang="en-US">
                <a:latin typeface="Times New Roman" panose="02020603050405020304" pitchFamily="18" charset="0"/>
              </a:rPr>
              <a:t>分配器</a:t>
            </a:r>
            <a:r>
              <a:rPr lang="en-US" altLang="ja-JP">
                <a:latin typeface="Times New Roman" panose="02020603050405020304" pitchFamily="18" charset="0"/>
              </a:rPr>
              <a:t>(demultiplexor)</a:t>
            </a:r>
          </a:p>
        </p:txBody>
      </p:sp>
      <p:sp>
        <p:nvSpPr>
          <p:cNvPr id="158723" name="Rectangle 3"/>
          <p:cNvSpPr>
            <a:spLocks noGrp="1" noChangeArrowheads="1"/>
          </p:cNvSpPr>
          <p:nvPr>
            <p:ph type="body" idx="1"/>
          </p:nvPr>
        </p:nvSpPr>
        <p:spPr>
          <a:xfrm>
            <a:off x="990600" y="1447800"/>
            <a:ext cx="7543800" cy="685800"/>
          </a:xfrm>
        </p:spPr>
        <p:txBody>
          <a:bodyPr/>
          <a:lstStyle/>
          <a:p>
            <a:r>
              <a:rPr lang="ja-JP" altLang="en-US">
                <a:latin typeface="Times New Roman" panose="02020603050405020304" pitchFamily="18" charset="0"/>
              </a:rPr>
              <a:t>信号を</a:t>
            </a:r>
            <a:r>
              <a:rPr lang="en-US" altLang="ja-JP">
                <a:latin typeface="Times New Roman" panose="02020603050405020304" pitchFamily="18" charset="0"/>
              </a:rPr>
              <a:t>2</a:t>
            </a:r>
            <a:r>
              <a:rPr lang="en-US" altLang="ja-JP" i="1" baseline="30000">
                <a:latin typeface="Times New Roman" panose="02020603050405020304" pitchFamily="18" charset="0"/>
              </a:rPr>
              <a:t>n</a:t>
            </a:r>
            <a:r>
              <a:rPr lang="ja-JP" altLang="en-US">
                <a:latin typeface="Times New Roman" panose="02020603050405020304" pitchFamily="18" charset="0"/>
              </a:rPr>
              <a:t>本のうち</a:t>
            </a:r>
            <a:r>
              <a:rPr lang="en-US" altLang="ja-JP">
                <a:latin typeface="Times New Roman" panose="02020603050405020304" pitchFamily="18" charset="0"/>
              </a:rPr>
              <a:t>1</a:t>
            </a:r>
            <a:r>
              <a:rPr lang="ja-JP" altLang="en-US">
                <a:latin typeface="Times New Roman" panose="02020603050405020304" pitchFamily="18" charset="0"/>
              </a:rPr>
              <a:t>本に出力する回路</a:t>
            </a:r>
          </a:p>
        </p:txBody>
      </p:sp>
      <p:sp>
        <p:nvSpPr>
          <p:cNvPr id="158725" name="Text Box 5"/>
          <p:cNvSpPr txBox="1">
            <a:spLocks noChangeArrowheads="1"/>
          </p:cNvSpPr>
          <p:nvPr/>
        </p:nvSpPr>
        <p:spPr bwMode="auto">
          <a:xfrm>
            <a:off x="609600" y="1914525"/>
            <a:ext cx="4721225" cy="139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buClr>
                <a:schemeClr val="tx1"/>
              </a:buClr>
              <a:buSzTx/>
              <a:buFontTx/>
              <a:buChar char="•"/>
            </a:pPr>
            <a:r>
              <a:rPr lang="en-US" altLang="ja-JP">
                <a:effectLst>
                  <a:outerShdw blurRad="38100" dist="38100" dir="2700000" algn="tl">
                    <a:srgbClr val="000000"/>
                  </a:outerShdw>
                </a:effectLst>
                <a:latin typeface="Times New Roman" panose="02020603050405020304" pitchFamily="18" charset="0"/>
              </a:rPr>
              <a:t> </a:t>
            </a:r>
            <a:r>
              <a:rPr lang="en-US" altLang="ja-JP" i="1">
                <a:effectLst>
                  <a:outerShdw blurRad="38100" dist="38100" dir="2700000" algn="tl">
                    <a:srgbClr val="000000"/>
                  </a:outerShdw>
                </a:effectLst>
                <a:latin typeface="Times New Roman" panose="02020603050405020304" pitchFamily="18" charset="0"/>
              </a:rPr>
              <a:t>n</a:t>
            </a:r>
            <a:r>
              <a:rPr lang="en-US" altLang="ja-JP">
                <a:effectLst>
                  <a:outerShdw blurRad="38100" dist="38100" dir="2700000" algn="tl">
                    <a:srgbClr val="000000"/>
                  </a:outerShdw>
                </a:effectLst>
                <a:latin typeface="Times New Roman" panose="02020603050405020304" pitchFamily="18" charset="0"/>
              </a:rPr>
              <a:t> +1</a:t>
            </a:r>
            <a:r>
              <a:rPr lang="ja-JP" altLang="en-US">
                <a:effectLst>
                  <a:outerShdw blurRad="38100" dist="38100" dir="2700000" algn="tl">
                    <a:srgbClr val="000000"/>
                  </a:outerShdw>
                </a:effectLst>
                <a:latin typeface="Times New Roman" panose="02020603050405020304" pitchFamily="18" charset="0"/>
              </a:rPr>
              <a:t>入力</a:t>
            </a:r>
            <a:r>
              <a:rPr lang="en-US" altLang="ja-JP">
                <a:effectLst>
                  <a:outerShdw blurRad="38100" dist="38100" dir="2700000" algn="tl">
                    <a:srgbClr val="000000"/>
                  </a:outerShdw>
                </a:effectLst>
                <a:latin typeface="Times New Roman" panose="02020603050405020304" pitchFamily="18" charset="0"/>
              </a:rPr>
              <a:t>2</a:t>
            </a:r>
            <a:r>
              <a:rPr lang="en-US" altLang="ja-JP" i="1" baseline="30000">
                <a:effectLst>
                  <a:outerShdw blurRad="38100" dist="38100" dir="2700000" algn="tl">
                    <a:srgbClr val="000000"/>
                  </a:outerShdw>
                </a:effectLst>
                <a:latin typeface="Times New Roman" panose="02020603050405020304" pitchFamily="18" charset="0"/>
              </a:rPr>
              <a:t>n</a:t>
            </a:r>
            <a:r>
              <a:rPr lang="ja-JP" altLang="en-US">
                <a:effectLst>
                  <a:outerShdw blurRad="38100" dist="38100" dir="2700000" algn="tl">
                    <a:srgbClr val="000000"/>
                  </a:outerShdw>
                </a:effectLst>
                <a:latin typeface="Times New Roman" panose="02020603050405020304" pitchFamily="18" charset="0"/>
              </a:rPr>
              <a:t>出力</a:t>
            </a:r>
          </a:p>
          <a:p>
            <a:pPr lvl="2">
              <a:buFont typeface="Tahoma" panose="020B0604030504040204" pitchFamily="34" charset="0"/>
              <a:buChar char="–"/>
            </a:pPr>
            <a:r>
              <a:rPr lang="ja-JP" altLang="en-US" sz="2400">
                <a:effectLst>
                  <a:outerShdw blurRad="38100" dist="38100" dir="2700000" algn="tl">
                    <a:srgbClr val="000000"/>
                  </a:outerShdw>
                </a:effectLst>
                <a:latin typeface="Times New Roman" panose="02020603050405020304" pitchFamily="18" charset="0"/>
              </a:rPr>
              <a:t>入力</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D, n</a:t>
            </a:r>
            <a:r>
              <a:rPr lang="en-US" altLang="ja-JP" sz="2400">
                <a:effectLst>
                  <a:outerShdw blurRad="38100" dist="38100" dir="2700000" algn="tl">
                    <a:srgbClr val="000000"/>
                  </a:outerShdw>
                </a:effectLst>
                <a:latin typeface="Times New Roman" panose="02020603050405020304" pitchFamily="18" charset="0"/>
              </a:rPr>
              <a:t> </a:t>
            </a:r>
            <a:r>
              <a:rPr lang="ja-JP" altLang="en-US" sz="2400">
                <a:effectLst>
                  <a:outerShdw blurRad="38100" dist="38100" dir="2700000" algn="tl">
                    <a:srgbClr val="000000"/>
                  </a:outerShdw>
                </a:effectLst>
                <a:latin typeface="Times New Roman" panose="02020603050405020304" pitchFamily="18" charset="0"/>
              </a:rPr>
              <a:t>ビット制御信号</a:t>
            </a:r>
            <a:r>
              <a:rPr lang="en-US" altLang="ja-JP" sz="2400" i="1">
                <a:effectLst>
                  <a:outerShdw blurRad="38100" dist="38100" dir="2700000" algn="tl">
                    <a:srgbClr val="000000"/>
                  </a:outerShdw>
                </a:effectLst>
                <a:latin typeface="Times New Roman" panose="02020603050405020304" pitchFamily="18" charset="0"/>
              </a:rPr>
              <a:t>S</a:t>
            </a:r>
            <a:r>
              <a:rPr lang="en-US" altLang="ja-JP" sz="2400">
                <a:effectLst>
                  <a:outerShdw blurRad="38100" dist="38100" dir="2700000" algn="tl">
                    <a:srgbClr val="000000"/>
                  </a:outerShdw>
                </a:effectLst>
                <a:latin typeface="Times New Roman" panose="02020603050405020304" pitchFamily="18" charset="0"/>
              </a:rPr>
              <a:t> </a:t>
            </a:r>
          </a:p>
          <a:p>
            <a:pPr lvl="2">
              <a:buFont typeface="Tahoma" panose="020B0604030504040204" pitchFamily="34" charset="0"/>
              <a:buChar char="–"/>
            </a:pPr>
            <a:r>
              <a:rPr lang="ja-JP" altLang="en-US" sz="2400">
                <a:effectLst>
                  <a:outerShdw blurRad="38100" dist="38100" dir="2700000" algn="tl">
                    <a:srgbClr val="000000"/>
                  </a:outerShdw>
                </a:effectLst>
                <a:latin typeface="Times New Roman" panose="02020603050405020304" pitchFamily="18" charset="0"/>
              </a:rPr>
              <a:t>出力</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Q = </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Q</a:t>
            </a:r>
            <a:r>
              <a:rPr lang="en-US" altLang="ja-JP" sz="2400" baseline="-25000">
                <a:effectLst>
                  <a:outerShdw blurRad="38100" dist="38100" dir="2700000" algn="tl">
                    <a:srgbClr val="000000"/>
                  </a:outerShdw>
                </a:effectLst>
                <a:latin typeface="Times New Roman" panose="02020603050405020304" pitchFamily="18" charset="0"/>
              </a:rPr>
              <a:t>0</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Q</a:t>
            </a:r>
            <a:r>
              <a:rPr lang="en-US" altLang="ja-JP" sz="2400" baseline="-25000">
                <a:effectLst>
                  <a:outerShdw blurRad="38100" dist="38100" dir="2700000" algn="tl">
                    <a:srgbClr val="000000"/>
                  </a:outerShdw>
                </a:effectLst>
                <a:latin typeface="Times New Roman" panose="02020603050405020304" pitchFamily="18" charset="0"/>
              </a:rPr>
              <a:t>1</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Q</a:t>
            </a:r>
            <a:r>
              <a:rPr lang="en-US" altLang="ja-JP" sz="2400" baseline="-25000">
                <a:effectLst>
                  <a:outerShdw blurRad="38100" dist="38100" dir="2700000" algn="tl">
                    <a:srgbClr val="000000"/>
                  </a:outerShdw>
                </a:effectLst>
                <a:latin typeface="Times New Roman" panose="02020603050405020304" pitchFamily="18" charset="0"/>
              </a:rPr>
              <a:t>2</a:t>
            </a:r>
            <a:r>
              <a:rPr lang="en-US" altLang="ja-JP" sz="2400" i="1" baseline="-10000">
                <a:effectLst>
                  <a:outerShdw blurRad="38100" dist="38100" dir="2700000" algn="tl">
                    <a:srgbClr val="000000"/>
                  </a:outerShdw>
                </a:effectLst>
                <a:latin typeface="Times New Roman" panose="02020603050405020304" pitchFamily="18" charset="0"/>
              </a:rPr>
              <a:t>n</a:t>
            </a:r>
            <a:r>
              <a:rPr lang="en-US" altLang="ja-JP" sz="2400" i="1" baseline="-25000">
                <a:effectLst>
                  <a:outerShdw blurRad="38100" dist="38100" dir="2700000" algn="tl">
                    <a:srgbClr val="000000"/>
                  </a:outerShdw>
                </a:effectLst>
                <a:latin typeface="Times New Roman" panose="02020603050405020304" pitchFamily="18" charset="0"/>
              </a:rPr>
              <a:t> </a:t>
            </a:r>
            <a:r>
              <a:rPr lang="en-US" altLang="ja-JP" sz="2400" baseline="-25000">
                <a:effectLst>
                  <a:outerShdw blurRad="38100" dist="38100" dir="2700000" algn="tl">
                    <a:srgbClr val="000000"/>
                  </a:outerShdw>
                </a:effectLst>
                <a:latin typeface="Times New Roman" panose="02020603050405020304" pitchFamily="18" charset="0"/>
              </a:rPr>
              <a:t>-1</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 </a:t>
            </a:r>
          </a:p>
        </p:txBody>
      </p:sp>
      <p:grpSp>
        <p:nvGrpSpPr>
          <p:cNvPr id="158852" name="Group 132"/>
          <p:cNvGrpSpPr>
            <a:grpSpLocks/>
          </p:cNvGrpSpPr>
          <p:nvPr/>
        </p:nvGrpSpPr>
        <p:grpSpPr bwMode="auto">
          <a:xfrm>
            <a:off x="609600" y="3886200"/>
            <a:ext cx="4248150" cy="2814638"/>
            <a:chOff x="384" y="2448"/>
            <a:chExt cx="2676" cy="1773"/>
          </a:xfrm>
        </p:grpSpPr>
        <p:sp>
          <p:nvSpPr>
            <p:cNvPr id="158727" name="Text Box 7"/>
            <p:cNvSpPr txBox="1">
              <a:spLocks noChangeArrowheads="1"/>
            </p:cNvSpPr>
            <p:nvPr/>
          </p:nvSpPr>
          <p:spPr bwMode="auto">
            <a:xfrm>
              <a:off x="2592" y="288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58728" name="Text Box 8"/>
            <p:cNvSpPr txBox="1">
              <a:spLocks noChangeArrowheads="1"/>
            </p:cNvSpPr>
            <p:nvPr/>
          </p:nvSpPr>
          <p:spPr bwMode="auto">
            <a:xfrm>
              <a:off x="2592" y="322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58729" name="Text Box 9"/>
            <p:cNvSpPr txBox="1">
              <a:spLocks noChangeArrowheads="1"/>
            </p:cNvSpPr>
            <p:nvPr/>
          </p:nvSpPr>
          <p:spPr bwMode="auto">
            <a:xfrm>
              <a:off x="2592" y="355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i="1">
                <a:effectLst>
                  <a:outerShdw blurRad="38100" dist="38100" dir="2700000" algn="tl">
                    <a:srgbClr val="000000"/>
                  </a:outerShdw>
                </a:effectLst>
                <a:latin typeface="Times New Roman" panose="02020603050405020304" pitchFamily="18" charset="0"/>
              </a:endParaRPr>
            </a:p>
          </p:txBody>
        </p:sp>
        <p:sp>
          <p:nvSpPr>
            <p:cNvPr id="158730" name="Text Box 10"/>
            <p:cNvSpPr txBox="1">
              <a:spLocks noChangeArrowheads="1"/>
            </p:cNvSpPr>
            <p:nvPr/>
          </p:nvSpPr>
          <p:spPr bwMode="auto">
            <a:xfrm>
              <a:off x="2592" y="3894"/>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i="1">
                <a:effectLst>
                  <a:outerShdw blurRad="38100" dist="38100" dir="2700000" algn="tl">
                    <a:srgbClr val="000000"/>
                  </a:outerShdw>
                </a:effectLst>
                <a:latin typeface="Times New Roman" panose="02020603050405020304" pitchFamily="18" charset="0"/>
              </a:endParaRPr>
            </a:p>
          </p:txBody>
        </p:sp>
        <p:sp>
          <p:nvSpPr>
            <p:cNvPr id="158731" name="Line 11"/>
            <p:cNvSpPr>
              <a:spLocks noChangeShapeType="1"/>
            </p:cNvSpPr>
            <p:nvPr/>
          </p:nvSpPr>
          <p:spPr bwMode="auto">
            <a:xfrm>
              <a:off x="2016" y="3120"/>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32" name="Oval 12"/>
            <p:cNvSpPr>
              <a:spLocks noChangeArrowheads="1"/>
            </p:cNvSpPr>
            <p:nvPr/>
          </p:nvSpPr>
          <p:spPr bwMode="auto">
            <a:xfrm>
              <a:off x="1920" y="3072"/>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8733" name="Line 13"/>
            <p:cNvSpPr>
              <a:spLocks noChangeShapeType="1"/>
            </p:cNvSpPr>
            <p:nvPr/>
          </p:nvSpPr>
          <p:spPr bwMode="auto">
            <a:xfrm>
              <a:off x="2208" y="345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34" name="Oval 14"/>
            <p:cNvSpPr>
              <a:spLocks noChangeArrowheads="1"/>
            </p:cNvSpPr>
            <p:nvPr/>
          </p:nvSpPr>
          <p:spPr bwMode="auto">
            <a:xfrm>
              <a:off x="2112" y="340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8741" name="Text Box 21"/>
            <p:cNvSpPr txBox="1">
              <a:spLocks noChangeArrowheads="1"/>
            </p:cNvSpPr>
            <p:nvPr/>
          </p:nvSpPr>
          <p:spPr bwMode="auto">
            <a:xfrm>
              <a:off x="480" y="3408"/>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p>
          </p:txBody>
        </p:sp>
        <p:sp>
          <p:nvSpPr>
            <p:cNvPr id="158742" name="Line 22"/>
            <p:cNvSpPr>
              <a:spLocks noChangeShapeType="1"/>
            </p:cNvSpPr>
            <p:nvPr/>
          </p:nvSpPr>
          <p:spPr bwMode="auto">
            <a:xfrm flipH="1">
              <a:off x="1440" y="3177"/>
              <a:ext cx="480" cy="384"/>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43" name="Line 23"/>
            <p:cNvSpPr>
              <a:spLocks noChangeShapeType="1"/>
            </p:cNvSpPr>
            <p:nvPr/>
          </p:nvSpPr>
          <p:spPr bwMode="auto">
            <a:xfrm flipV="1">
              <a:off x="1680" y="2784"/>
              <a:ext cx="0" cy="528"/>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44" name="Text Box 24"/>
            <p:cNvSpPr txBox="1">
              <a:spLocks noChangeArrowheads="1"/>
            </p:cNvSpPr>
            <p:nvPr/>
          </p:nvSpPr>
          <p:spPr bwMode="auto">
            <a:xfrm>
              <a:off x="1104" y="2448"/>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58745" name="Text Box 25"/>
            <p:cNvSpPr txBox="1">
              <a:spLocks noChangeArrowheads="1"/>
            </p:cNvSpPr>
            <p:nvPr/>
          </p:nvSpPr>
          <p:spPr bwMode="auto">
            <a:xfrm>
              <a:off x="384" y="3120"/>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58746" name="Text Box 26"/>
            <p:cNvSpPr txBox="1">
              <a:spLocks noChangeArrowheads="1"/>
            </p:cNvSpPr>
            <p:nvPr/>
          </p:nvSpPr>
          <p:spPr bwMode="auto">
            <a:xfrm>
              <a:off x="2496" y="2592"/>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58747" name="Text Box 27"/>
            <p:cNvSpPr txBox="1">
              <a:spLocks noChangeArrowheads="1"/>
            </p:cNvSpPr>
            <p:nvPr/>
          </p:nvSpPr>
          <p:spPr bwMode="auto">
            <a:xfrm>
              <a:off x="1920" y="2884"/>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8748" name="Text Box 28"/>
            <p:cNvSpPr txBox="1">
              <a:spLocks noChangeArrowheads="1"/>
            </p:cNvSpPr>
            <p:nvPr/>
          </p:nvSpPr>
          <p:spPr bwMode="auto">
            <a:xfrm>
              <a:off x="2112" y="3220"/>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8749" name="Text Box 29"/>
            <p:cNvSpPr txBox="1">
              <a:spLocks noChangeArrowheads="1"/>
            </p:cNvSpPr>
            <p:nvPr/>
          </p:nvSpPr>
          <p:spPr bwMode="auto">
            <a:xfrm>
              <a:off x="2112" y="3556"/>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=2</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8751" name="Line 31"/>
            <p:cNvSpPr>
              <a:spLocks noChangeShapeType="1"/>
            </p:cNvSpPr>
            <p:nvPr/>
          </p:nvSpPr>
          <p:spPr bwMode="auto">
            <a:xfrm>
              <a:off x="1728" y="2784"/>
              <a:ext cx="0" cy="480"/>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54" name="Line 34"/>
            <p:cNvSpPr>
              <a:spLocks noChangeShapeType="1"/>
            </p:cNvSpPr>
            <p:nvPr/>
          </p:nvSpPr>
          <p:spPr bwMode="auto">
            <a:xfrm>
              <a:off x="768" y="3600"/>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55" name="Oval 35"/>
            <p:cNvSpPr>
              <a:spLocks noChangeArrowheads="1"/>
            </p:cNvSpPr>
            <p:nvPr/>
          </p:nvSpPr>
          <p:spPr bwMode="auto">
            <a:xfrm>
              <a:off x="1344" y="3552"/>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8756" name="Text Box 36"/>
            <p:cNvSpPr txBox="1">
              <a:spLocks noChangeArrowheads="1"/>
            </p:cNvSpPr>
            <p:nvPr/>
          </p:nvSpPr>
          <p:spPr bwMode="auto">
            <a:xfrm>
              <a:off x="1920" y="3892"/>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=3</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8783" name="Line 63"/>
            <p:cNvSpPr>
              <a:spLocks noChangeShapeType="1"/>
            </p:cNvSpPr>
            <p:nvPr/>
          </p:nvSpPr>
          <p:spPr bwMode="auto">
            <a:xfrm>
              <a:off x="2208" y="379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84" name="Oval 64"/>
            <p:cNvSpPr>
              <a:spLocks noChangeArrowheads="1"/>
            </p:cNvSpPr>
            <p:nvPr/>
          </p:nvSpPr>
          <p:spPr bwMode="auto">
            <a:xfrm>
              <a:off x="2112" y="374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8785" name="Line 65"/>
            <p:cNvSpPr>
              <a:spLocks noChangeShapeType="1"/>
            </p:cNvSpPr>
            <p:nvPr/>
          </p:nvSpPr>
          <p:spPr bwMode="auto">
            <a:xfrm>
              <a:off x="2016" y="4128"/>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8786" name="Oval 66"/>
            <p:cNvSpPr>
              <a:spLocks noChangeArrowheads="1"/>
            </p:cNvSpPr>
            <p:nvPr/>
          </p:nvSpPr>
          <p:spPr bwMode="auto">
            <a:xfrm>
              <a:off x="1920" y="4080"/>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158858" name="Group 138"/>
          <p:cNvGraphicFramePr>
            <a:graphicFrameLocks noGrp="1"/>
          </p:cNvGraphicFramePr>
          <p:nvPr/>
        </p:nvGraphicFramePr>
        <p:xfrm>
          <a:off x="4953000" y="3429000"/>
          <a:ext cx="3962400" cy="2971801"/>
        </p:xfrm>
        <a:graphic>
          <a:graphicData uri="http://schemas.openxmlformats.org/drawingml/2006/table">
            <a:tbl>
              <a:tblPr/>
              <a:tblGrid>
                <a:gridCol w="647700">
                  <a:extLst>
                    <a:ext uri="{9D8B030D-6E8A-4147-A177-3AD203B41FA5}">
                      <a16:colId xmlns:a16="http://schemas.microsoft.com/office/drawing/2014/main" val="20000"/>
                    </a:ext>
                  </a:extLst>
                </a:gridCol>
                <a:gridCol w="1050925">
                  <a:extLst>
                    <a:ext uri="{9D8B030D-6E8A-4147-A177-3AD203B41FA5}">
                      <a16:colId xmlns:a16="http://schemas.microsoft.com/office/drawing/2014/main" val="20001"/>
                    </a:ext>
                  </a:extLst>
                </a:gridCol>
                <a:gridCol w="2263775">
                  <a:extLst>
                    <a:ext uri="{9D8B030D-6E8A-4147-A177-3AD203B41FA5}">
                      <a16:colId xmlns:a16="http://schemas.microsoft.com/office/drawing/2014/main" val="20002"/>
                    </a:ext>
                  </a:extLst>
                </a:gridCol>
              </a:tblGrid>
              <a:tr h="5953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0  0  0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0  0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3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0  0  0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58850" name="Text Box 130"/>
          <p:cNvSpPr txBox="1">
            <a:spLocks noChangeArrowheads="1"/>
          </p:cNvSpPr>
          <p:nvPr/>
        </p:nvSpPr>
        <p:spPr bwMode="auto">
          <a:xfrm>
            <a:off x="1371600" y="3362325"/>
            <a:ext cx="3059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ü"/>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例</a:t>
            </a:r>
            <a:r>
              <a:rPr lang="en-US" altLang="ja-JP">
                <a:effectLst>
                  <a:outerShdw blurRad="38100" dist="38100" dir="2700000" algn="tl">
                    <a:srgbClr val="000000"/>
                  </a:outerShdw>
                </a:effectLst>
                <a:latin typeface="Times New Roman" panose="02020603050405020304" pitchFamily="18" charset="0"/>
              </a:rPr>
              <a:t>: 2</a:t>
            </a:r>
            <a:r>
              <a:rPr lang="ja-JP" altLang="en-US">
                <a:effectLst>
                  <a:outerShdw blurRad="38100" dist="38100" dir="2700000" algn="tl">
                    <a:srgbClr val="000000"/>
                  </a:outerShdw>
                </a:effectLst>
                <a:latin typeface="Times New Roman" panose="02020603050405020304" pitchFamily="18" charset="0"/>
              </a:rPr>
              <a:t>ビット分配器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8850"/>
                                        </p:tgtEl>
                                        <p:attrNameLst>
                                          <p:attrName>style.visibility</p:attrName>
                                        </p:attrNameLst>
                                      </p:cBhvr>
                                      <p:to>
                                        <p:strVal val="visible"/>
                                      </p:to>
                                    </p:set>
                                    <p:anim calcmode="lin" valueType="num">
                                      <p:cBhvr additive="base">
                                        <p:cTn id="7" dur="500" fill="hold"/>
                                        <p:tgtEl>
                                          <p:spTgt spid="158850"/>
                                        </p:tgtEl>
                                        <p:attrNameLst>
                                          <p:attrName>ppt_x</p:attrName>
                                        </p:attrNameLst>
                                      </p:cBhvr>
                                      <p:tavLst>
                                        <p:tav tm="0">
                                          <p:val>
                                            <p:strVal val="#ppt_x"/>
                                          </p:val>
                                        </p:tav>
                                        <p:tav tm="100000">
                                          <p:val>
                                            <p:strVal val="#ppt_x"/>
                                          </p:val>
                                        </p:tav>
                                      </p:tavLst>
                                    </p:anim>
                                    <p:anim calcmode="lin" valueType="num">
                                      <p:cBhvr additive="base">
                                        <p:cTn id="8" dur="500" fill="hold"/>
                                        <p:tgtEl>
                                          <p:spTgt spid="1588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158852"/>
                                        </p:tgtEl>
                                        <p:attrNameLst>
                                          <p:attrName>style.visibility</p:attrName>
                                        </p:attrNameLst>
                                      </p:cBhvr>
                                      <p:to>
                                        <p:strVal val="visible"/>
                                      </p:to>
                                    </p:set>
                                    <p:animEffect transition="in" filter="checkerboard(across)">
                                      <p:cBhvr>
                                        <p:cTn id="13" dur="500"/>
                                        <p:tgtEl>
                                          <p:spTgt spid="15885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58858"/>
                                        </p:tgtEl>
                                        <p:attrNameLst>
                                          <p:attrName>style.visibility</p:attrName>
                                        </p:attrNameLst>
                                      </p:cBhvr>
                                      <p:to>
                                        <p:strVal val="visible"/>
                                      </p:to>
                                    </p:set>
                                    <p:animEffect transition="in" filter="checkerboard(across)">
                                      <p:cBhvr>
                                        <p:cTn id="18" dur="500"/>
                                        <p:tgtEl>
                                          <p:spTgt spid="158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85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ja-JP" altLang="en-US">
                <a:latin typeface="Times New Roman" panose="02020603050405020304" pitchFamily="18" charset="0"/>
              </a:rPr>
              <a:t>分配器</a:t>
            </a:r>
          </a:p>
        </p:txBody>
      </p:sp>
      <p:sp>
        <p:nvSpPr>
          <p:cNvPr id="160771" name="Rectangle 3"/>
          <p:cNvSpPr>
            <a:spLocks noGrp="1" noChangeArrowheads="1"/>
          </p:cNvSpPr>
          <p:nvPr>
            <p:ph type="body" idx="1"/>
          </p:nvPr>
        </p:nvSpPr>
        <p:spPr>
          <a:xfrm>
            <a:off x="1066800" y="1447800"/>
            <a:ext cx="7543800" cy="1752600"/>
          </a:xfrm>
        </p:spPr>
        <p:txBody>
          <a:bodyPr/>
          <a:lstStyle/>
          <a:p>
            <a:pPr lvl="1">
              <a:buFontTx/>
              <a:buChar char="•"/>
            </a:pPr>
            <a:r>
              <a:rPr lang="en-US" altLang="ja-JP" i="1">
                <a:latin typeface="Times New Roman" panose="02020603050405020304" pitchFamily="18" charset="0"/>
              </a:rPr>
              <a:t>D</a:t>
            </a:r>
            <a:r>
              <a:rPr lang="en-US" altLang="ja-JP">
                <a:latin typeface="Times New Roman" panose="02020603050405020304" pitchFamily="18" charset="0"/>
              </a:rPr>
              <a:t> : </a:t>
            </a:r>
            <a:r>
              <a:rPr lang="ja-JP" altLang="en-US">
                <a:latin typeface="Times New Roman" panose="02020603050405020304" pitchFamily="18" charset="0"/>
              </a:rPr>
              <a:t>入力</a:t>
            </a:r>
            <a:endParaRPr lang="ja-JP" altLang="en-US" i="1">
              <a:latin typeface="Times New Roman" panose="02020603050405020304" pitchFamily="18" charset="0"/>
            </a:endParaRPr>
          </a:p>
          <a:p>
            <a:pPr lvl="1">
              <a:buFontTx/>
              <a:buChar char="•"/>
            </a:pPr>
            <a:r>
              <a:rPr lang="en-US" altLang="ja-JP" i="1">
                <a:latin typeface="Times New Roman" panose="02020603050405020304" pitchFamily="18" charset="0"/>
              </a:rPr>
              <a:t>S</a:t>
            </a:r>
            <a:r>
              <a:rPr lang="en-US" altLang="ja-JP">
                <a:latin typeface="Times New Roman" panose="02020603050405020304" pitchFamily="18" charset="0"/>
              </a:rPr>
              <a:t> : </a:t>
            </a:r>
            <a:r>
              <a:rPr lang="en-US" altLang="ja-JP" i="1">
                <a:latin typeface="Times New Roman" panose="02020603050405020304" pitchFamily="18" charset="0"/>
              </a:rPr>
              <a:t>n</a:t>
            </a:r>
            <a:r>
              <a:rPr lang="en-US" altLang="ja-JP">
                <a:latin typeface="Times New Roman" panose="02020603050405020304" pitchFamily="18" charset="0"/>
              </a:rPr>
              <a:t> </a:t>
            </a:r>
            <a:r>
              <a:rPr lang="ja-JP" altLang="en-US">
                <a:latin typeface="Times New Roman" panose="02020603050405020304" pitchFamily="18" charset="0"/>
              </a:rPr>
              <a:t>ビット制御信号</a:t>
            </a:r>
          </a:p>
          <a:p>
            <a:pPr lvl="1">
              <a:buFontTx/>
              <a:buChar char="•"/>
            </a:pPr>
            <a:r>
              <a:rPr lang="en-US" altLang="ja-JP" i="1">
                <a:latin typeface="Times New Roman" panose="02020603050405020304" pitchFamily="18" charset="0"/>
              </a:rPr>
              <a:t>Q</a:t>
            </a:r>
            <a:r>
              <a:rPr lang="en-US" altLang="ja-JP">
                <a:latin typeface="Times New Roman" panose="02020603050405020304" pitchFamily="18" charset="0"/>
              </a:rPr>
              <a:t> = (</a:t>
            </a:r>
            <a:r>
              <a:rPr lang="en-US" altLang="ja-JP" i="1">
                <a:latin typeface="Times New Roman" panose="02020603050405020304" pitchFamily="18" charset="0"/>
              </a:rPr>
              <a:t>Q</a:t>
            </a:r>
            <a:r>
              <a:rPr lang="en-US" altLang="ja-JP" baseline="-25000">
                <a:latin typeface="Times New Roman" panose="02020603050405020304" pitchFamily="18" charset="0"/>
              </a:rPr>
              <a:t>0</a:t>
            </a:r>
            <a:r>
              <a:rPr lang="en-US" altLang="ja-JP">
                <a:latin typeface="Times New Roman" panose="02020603050405020304" pitchFamily="18" charset="0"/>
              </a:rPr>
              <a:t>,</a:t>
            </a:r>
            <a:r>
              <a:rPr lang="en-US" altLang="ja-JP" i="1">
                <a:latin typeface="Times New Roman" panose="02020603050405020304" pitchFamily="18" charset="0"/>
              </a:rPr>
              <a:t>Q</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Q</a:t>
            </a:r>
            <a:r>
              <a:rPr lang="en-US" altLang="ja-JP" baseline="-25000">
                <a:latin typeface="Times New Roman" panose="02020603050405020304" pitchFamily="18" charset="0"/>
              </a:rPr>
              <a:t>2</a:t>
            </a:r>
            <a:r>
              <a:rPr lang="en-US" altLang="ja-JP" i="1" baseline="-10000">
                <a:latin typeface="Times New Roman" panose="02020603050405020304" pitchFamily="18" charset="0"/>
              </a:rPr>
              <a:t>n</a:t>
            </a:r>
            <a:r>
              <a:rPr lang="en-US" altLang="ja-JP" i="1" baseline="-25000">
                <a:latin typeface="Times New Roman" panose="02020603050405020304" pitchFamily="18" charset="0"/>
              </a:rPr>
              <a:t> </a:t>
            </a:r>
            <a:r>
              <a:rPr lang="en-US" altLang="ja-JP" baseline="-25000">
                <a:latin typeface="Times New Roman" panose="02020603050405020304" pitchFamily="18" charset="0"/>
              </a:rPr>
              <a:t>–1</a:t>
            </a:r>
            <a:r>
              <a:rPr lang="en-US" altLang="ja-JP">
                <a:latin typeface="Times New Roman" panose="02020603050405020304" pitchFamily="18" charset="0"/>
              </a:rPr>
              <a:t>) : </a:t>
            </a:r>
            <a:r>
              <a:rPr lang="ja-JP" altLang="en-US">
                <a:latin typeface="Times New Roman" panose="02020603050405020304" pitchFamily="18" charset="0"/>
              </a:rPr>
              <a:t>出力</a:t>
            </a:r>
          </a:p>
        </p:txBody>
      </p:sp>
      <p:grpSp>
        <p:nvGrpSpPr>
          <p:cNvPr id="160772" name="Group 4"/>
          <p:cNvGrpSpPr>
            <a:grpSpLocks/>
          </p:cNvGrpSpPr>
          <p:nvPr/>
        </p:nvGrpSpPr>
        <p:grpSpPr bwMode="auto">
          <a:xfrm>
            <a:off x="1905000" y="3048000"/>
            <a:ext cx="5105400" cy="3657600"/>
            <a:chOff x="1200" y="1920"/>
            <a:chExt cx="3216" cy="2304"/>
          </a:xfrm>
        </p:grpSpPr>
        <p:sp>
          <p:nvSpPr>
            <p:cNvPr id="160773" name="Rectangle 5"/>
            <p:cNvSpPr>
              <a:spLocks noChangeArrowheads="1"/>
            </p:cNvSpPr>
            <p:nvPr/>
          </p:nvSpPr>
          <p:spPr bwMode="auto">
            <a:xfrm>
              <a:off x="1200" y="1920"/>
              <a:ext cx="3216" cy="2304"/>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sz="2400" dirty="0" err="1">
                  <a:effectLst>
                    <a:outerShdw blurRad="38100" dist="38100" dir="2700000" algn="tl">
                      <a:srgbClr val="000099"/>
                    </a:outerShdw>
                  </a:effectLst>
                  <a:latin typeface="Times New Roman" panose="02020603050405020304" pitchFamily="18" charset="0"/>
                </a:rPr>
                <a:t>DeMulPle</a:t>
              </a:r>
              <a:r>
                <a:rPr lang="en-US" altLang="ja-JP" sz="2400" dirty="0">
                  <a:effectLst>
                    <a:outerShdw blurRad="38100" dist="38100" dir="2700000" algn="tl">
                      <a:srgbClr val="000099"/>
                    </a:outerShdw>
                  </a:effectLst>
                  <a:latin typeface="Times New Roman" panose="02020603050405020304" pitchFamily="18" charset="0"/>
                </a:rPr>
                <a:t> (</a:t>
              </a:r>
              <a:r>
                <a:rPr lang="en-US" altLang="ja-JP" sz="2400" i="1" dirty="0">
                  <a:effectLst>
                    <a:outerShdw blurRad="38100" dist="38100" dir="2700000" algn="tl">
                      <a:srgbClr val="000099"/>
                    </a:outerShdw>
                  </a:effectLst>
                  <a:latin typeface="Times New Roman" panose="02020603050405020304" pitchFamily="18" charset="0"/>
                </a:rPr>
                <a:t>D</a:t>
              </a:r>
              <a:r>
                <a:rPr lang="en-US" altLang="ja-JP" sz="2400" dirty="0">
                  <a:effectLst>
                    <a:outerShdw blurRad="38100" dist="38100" dir="2700000" algn="tl">
                      <a:srgbClr val="000099"/>
                    </a:outerShdw>
                  </a:effectLst>
                  <a:latin typeface="Times New Roman" panose="02020603050405020304" pitchFamily="18" charset="0"/>
                </a:rPr>
                <a:t>,</a:t>
              </a:r>
              <a:r>
                <a:rPr lang="en-US" altLang="ja-JP" sz="2400" i="1" dirty="0">
                  <a:effectLst>
                    <a:outerShdw blurRad="38100" dist="38100" dir="2700000" algn="tl">
                      <a:srgbClr val="000099"/>
                    </a:outerShdw>
                  </a:effectLst>
                  <a:latin typeface="Times New Roman" panose="02020603050405020304" pitchFamily="18" charset="0"/>
                </a:rPr>
                <a:t>S</a:t>
              </a:r>
              <a:r>
                <a:rPr lang="en-US" altLang="ja-JP" sz="2400" dirty="0">
                  <a:effectLst>
                    <a:outerShdw blurRad="38100" dist="38100" dir="2700000" algn="tl">
                      <a:srgbClr val="000099"/>
                    </a:outerShdw>
                  </a:effectLst>
                  <a:latin typeface="Times New Roman" panose="02020603050405020304" pitchFamily="18" charset="0"/>
                </a:rPr>
                <a:t> ) {</a:t>
              </a:r>
            </a:p>
            <a:p>
              <a:r>
                <a:rPr lang="en-US" altLang="ja-JP" sz="2400" dirty="0">
                  <a:effectLst>
                    <a:outerShdw blurRad="38100" dist="38100" dir="2700000" algn="tl">
                      <a:srgbClr val="000099"/>
                    </a:outerShdw>
                  </a:effectLst>
                  <a:latin typeface="Times New Roman" panose="02020603050405020304" pitchFamily="18" charset="0"/>
                </a:rPr>
                <a:t>	switch (</a:t>
              </a:r>
              <a:r>
                <a:rPr lang="en-US" altLang="ja-JP" sz="2400" i="1" dirty="0">
                  <a:effectLst>
                    <a:outerShdw blurRad="38100" dist="38100" dir="2700000" algn="tl">
                      <a:srgbClr val="000099"/>
                    </a:outerShdw>
                  </a:effectLst>
                  <a:latin typeface="Times New Roman" panose="02020603050405020304" pitchFamily="18" charset="0"/>
                </a:rPr>
                <a:t>S</a:t>
              </a:r>
              <a:r>
                <a:rPr lang="en-US" altLang="ja-JP" sz="2400" dirty="0">
                  <a:effectLst>
                    <a:outerShdw blurRad="38100" dist="38100" dir="2700000" algn="tl">
                      <a:srgbClr val="000099"/>
                    </a:outerShdw>
                  </a:effectLst>
                  <a:latin typeface="Times New Roman" panose="02020603050405020304" pitchFamily="18" charset="0"/>
                </a:rPr>
                <a:t> ) {</a:t>
              </a:r>
            </a:p>
            <a:p>
              <a:r>
                <a:rPr lang="en-US" altLang="ja-JP" sz="2400" dirty="0">
                  <a:effectLst>
                    <a:outerShdw blurRad="38100" dist="38100" dir="2700000" algn="tl">
                      <a:srgbClr val="000099"/>
                    </a:outerShdw>
                  </a:effectLst>
                  <a:latin typeface="Times New Roman" panose="02020603050405020304" pitchFamily="18" charset="0"/>
                </a:rPr>
                <a:t>	case 0    : </a:t>
              </a:r>
              <a:r>
                <a:rPr lang="en-US" altLang="ja-JP" sz="2400" i="1" dirty="0">
                  <a:effectLst>
                    <a:outerShdw blurRad="38100" dist="38100" dir="2700000" algn="tl">
                      <a:srgbClr val="000099"/>
                    </a:outerShdw>
                  </a:effectLst>
                  <a:latin typeface="Times New Roman" panose="02020603050405020304" pitchFamily="18" charset="0"/>
                </a:rPr>
                <a:t>Q</a:t>
              </a:r>
              <a:r>
                <a:rPr lang="en-US" altLang="ja-JP" sz="2400" baseline="-25000" dirty="0">
                  <a:effectLst>
                    <a:outerShdw blurRad="38100" dist="38100" dir="2700000" algn="tl">
                      <a:srgbClr val="000099"/>
                    </a:outerShdw>
                  </a:effectLst>
                  <a:latin typeface="Times New Roman" panose="02020603050405020304" pitchFamily="18" charset="0"/>
                </a:rPr>
                <a:t>0</a:t>
              </a:r>
              <a:r>
                <a:rPr lang="en-US" altLang="ja-JP" sz="2400" dirty="0">
                  <a:effectLst>
                    <a:outerShdw blurRad="38100" dist="38100" dir="2700000" algn="tl">
                      <a:srgbClr val="000099"/>
                    </a:outerShdw>
                  </a:effectLst>
                  <a:latin typeface="Times New Roman" panose="02020603050405020304" pitchFamily="18" charset="0"/>
                </a:rPr>
                <a:t> =</a:t>
              </a:r>
              <a:r>
                <a:rPr lang="en-US" altLang="ja-JP" sz="2400" i="1" dirty="0">
                  <a:effectLst>
                    <a:outerShdw blurRad="38100" dist="38100" dir="2700000" algn="tl">
                      <a:srgbClr val="000099"/>
                    </a:outerShdw>
                  </a:effectLst>
                  <a:latin typeface="Times New Roman" panose="02020603050405020304" pitchFamily="18" charset="0"/>
                </a:rPr>
                <a:t>D</a:t>
              </a:r>
              <a:r>
                <a:rPr lang="en-US" altLang="ja-JP" sz="2400" dirty="0">
                  <a:effectLst>
                    <a:outerShdw blurRad="38100" dist="38100" dir="2700000" algn="tl">
                      <a:srgbClr val="000099"/>
                    </a:outerShdw>
                  </a:effectLst>
                  <a:latin typeface="Times New Roman" panose="02020603050405020304" pitchFamily="18" charset="0"/>
                </a:rPr>
                <a:t> ;    break;</a:t>
              </a:r>
            </a:p>
            <a:p>
              <a:r>
                <a:rPr lang="en-US" altLang="ja-JP" sz="2400" dirty="0">
                  <a:effectLst>
                    <a:outerShdw blurRad="38100" dist="38100" dir="2700000" algn="tl">
                      <a:srgbClr val="000099"/>
                    </a:outerShdw>
                  </a:effectLst>
                  <a:latin typeface="Times New Roman" panose="02020603050405020304" pitchFamily="18" charset="0"/>
                </a:rPr>
                <a:t>	case 1    : </a:t>
              </a:r>
              <a:r>
                <a:rPr lang="en-US" altLang="ja-JP" sz="2400" i="1" dirty="0">
                  <a:effectLst>
                    <a:outerShdw blurRad="38100" dist="38100" dir="2700000" algn="tl">
                      <a:srgbClr val="000099"/>
                    </a:outerShdw>
                  </a:effectLst>
                  <a:latin typeface="Times New Roman" panose="02020603050405020304" pitchFamily="18" charset="0"/>
                </a:rPr>
                <a:t>Q</a:t>
              </a:r>
              <a:r>
                <a:rPr lang="en-US" altLang="ja-JP" sz="2400" baseline="-25000" dirty="0">
                  <a:effectLst>
                    <a:outerShdw blurRad="38100" dist="38100" dir="2700000" algn="tl">
                      <a:srgbClr val="000099"/>
                    </a:outerShdw>
                  </a:effectLst>
                  <a:latin typeface="Times New Roman" panose="02020603050405020304" pitchFamily="18" charset="0"/>
                </a:rPr>
                <a:t>1</a:t>
              </a:r>
              <a:r>
                <a:rPr lang="en-US" altLang="ja-JP" sz="2400" dirty="0">
                  <a:effectLst>
                    <a:outerShdw blurRad="38100" dist="38100" dir="2700000" algn="tl">
                      <a:srgbClr val="000099"/>
                    </a:outerShdw>
                  </a:effectLst>
                  <a:latin typeface="Times New Roman" panose="02020603050405020304" pitchFamily="18" charset="0"/>
                </a:rPr>
                <a:t> =</a:t>
              </a:r>
              <a:r>
                <a:rPr lang="en-US" altLang="ja-JP" sz="2400" i="1" dirty="0">
                  <a:effectLst>
                    <a:outerShdw blurRad="38100" dist="38100" dir="2700000" algn="tl">
                      <a:srgbClr val="000099"/>
                    </a:outerShdw>
                  </a:effectLst>
                  <a:latin typeface="Times New Roman" panose="02020603050405020304" pitchFamily="18" charset="0"/>
                </a:rPr>
                <a:t>D</a:t>
              </a:r>
              <a:r>
                <a:rPr lang="en-US" altLang="ja-JP" sz="2400" dirty="0">
                  <a:effectLst>
                    <a:outerShdw blurRad="38100" dist="38100" dir="2700000" algn="tl">
                      <a:srgbClr val="000099"/>
                    </a:outerShdw>
                  </a:effectLst>
                  <a:latin typeface="Times New Roman" panose="02020603050405020304" pitchFamily="18" charset="0"/>
                </a:rPr>
                <a:t> ;    break;</a:t>
              </a:r>
            </a:p>
            <a:p>
              <a:endParaRPr lang="en-US" altLang="ja-JP" sz="2400" dirty="0">
                <a:effectLst>
                  <a:outerShdw blurRad="38100" dist="38100" dir="2700000" algn="tl">
                    <a:srgbClr val="000099"/>
                  </a:outerShdw>
                </a:effectLst>
                <a:latin typeface="Times New Roman" panose="02020603050405020304" pitchFamily="18" charset="0"/>
              </a:endParaRPr>
            </a:p>
            <a:p>
              <a:r>
                <a:rPr lang="en-US" altLang="ja-JP" sz="2400" dirty="0">
                  <a:effectLst>
                    <a:outerShdw blurRad="38100" dist="38100" dir="2700000" algn="tl">
                      <a:srgbClr val="000099"/>
                    </a:outerShdw>
                  </a:effectLst>
                  <a:latin typeface="Times New Roman" panose="02020603050405020304" pitchFamily="18" charset="0"/>
                </a:rPr>
                <a:t>	case 2</a:t>
              </a:r>
              <a:r>
                <a:rPr lang="en-US" altLang="ja-JP" sz="2400" i="1" baseline="30000" dirty="0">
                  <a:effectLst>
                    <a:outerShdw blurRad="38100" dist="38100" dir="2700000" algn="tl">
                      <a:srgbClr val="000099"/>
                    </a:outerShdw>
                  </a:effectLst>
                  <a:latin typeface="Times New Roman" panose="02020603050405020304" pitchFamily="18" charset="0"/>
                </a:rPr>
                <a:t>n</a:t>
              </a:r>
              <a:r>
                <a:rPr lang="en-US" altLang="ja-JP" sz="2400" dirty="0">
                  <a:effectLst>
                    <a:outerShdw blurRad="38100" dist="38100" dir="2700000" algn="tl">
                      <a:srgbClr val="000099"/>
                    </a:outerShdw>
                  </a:effectLst>
                  <a:latin typeface="Times New Roman" panose="02020603050405020304" pitchFamily="18" charset="0"/>
                </a:rPr>
                <a:t>-1: </a:t>
              </a:r>
              <a:r>
                <a:rPr lang="en-US" altLang="ja-JP" sz="2400" i="1" dirty="0">
                  <a:effectLst>
                    <a:outerShdw blurRad="38100" dist="38100" dir="2700000" algn="tl">
                      <a:srgbClr val="000099"/>
                    </a:outerShdw>
                  </a:effectLst>
                  <a:latin typeface="Times New Roman" panose="02020603050405020304" pitchFamily="18" charset="0"/>
                </a:rPr>
                <a:t>Q</a:t>
              </a:r>
              <a:r>
                <a:rPr lang="en-US" altLang="ja-JP" sz="2400" baseline="-25000" dirty="0">
                  <a:effectLst>
                    <a:outerShdw blurRad="38100" dist="38100" dir="2700000" algn="tl">
                      <a:srgbClr val="000099"/>
                    </a:outerShdw>
                  </a:effectLst>
                  <a:latin typeface="Times New Roman" panose="02020603050405020304" pitchFamily="18" charset="0"/>
                </a:rPr>
                <a:t>2</a:t>
              </a:r>
              <a:r>
                <a:rPr lang="en-US" altLang="ja-JP" sz="2400" i="1" baseline="-10000" dirty="0">
                  <a:effectLst>
                    <a:outerShdw blurRad="38100" dist="38100" dir="2700000" algn="tl">
                      <a:srgbClr val="000099"/>
                    </a:outerShdw>
                  </a:effectLst>
                  <a:latin typeface="Times New Roman" panose="02020603050405020304" pitchFamily="18" charset="0"/>
                </a:rPr>
                <a:t>n</a:t>
              </a:r>
              <a:r>
                <a:rPr lang="en-US" altLang="ja-JP" sz="2400" baseline="-25000" dirty="0">
                  <a:effectLst>
                    <a:outerShdw blurRad="38100" dist="38100" dir="2700000" algn="tl">
                      <a:srgbClr val="000099"/>
                    </a:outerShdw>
                  </a:effectLst>
                  <a:latin typeface="Times New Roman" panose="02020603050405020304" pitchFamily="18" charset="0"/>
                </a:rPr>
                <a:t> -1</a:t>
              </a:r>
              <a:r>
                <a:rPr lang="en-US" altLang="ja-JP" sz="2400" i="1" dirty="0">
                  <a:effectLst>
                    <a:outerShdw blurRad="38100" dist="38100" dir="2700000" algn="tl">
                      <a:srgbClr val="000099"/>
                    </a:outerShdw>
                  </a:effectLst>
                  <a:latin typeface="Times New Roman" panose="02020603050405020304" pitchFamily="18" charset="0"/>
                </a:rPr>
                <a:t> </a:t>
              </a:r>
              <a:r>
                <a:rPr lang="en-US" altLang="ja-JP" sz="2400" dirty="0">
                  <a:effectLst>
                    <a:outerShdw blurRad="38100" dist="38100" dir="2700000" algn="tl">
                      <a:srgbClr val="000099"/>
                    </a:outerShdw>
                  </a:effectLst>
                  <a:latin typeface="Times New Roman" panose="02020603050405020304" pitchFamily="18" charset="0"/>
                </a:rPr>
                <a:t>=</a:t>
              </a:r>
              <a:r>
                <a:rPr lang="en-US" altLang="ja-JP" sz="2400" i="1" dirty="0">
                  <a:effectLst>
                    <a:outerShdw blurRad="38100" dist="38100" dir="2700000" algn="tl">
                      <a:srgbClr val="000099"/>
                    </a:outerShdw>
                  </a:effectLst>
                  <a:latin typeface="Times New Roman" panose="02020603050405020304" pitchFamily="18" charset="0"/>
                </a:rPr>
                <a:t>D</a:t>
              </a:r>
              <a:r>
                <a:rPr lang="en-US" altLang="ja-JP" sz="2400" dirty="0">
                  <a:effectLst>
                    <a:outerShdw blurRad="38100" dist="38100" dir="2700000" algn="tl">
                      <a:srgbClr val="000099"/>
                    </a:outerShdw>
                  </a:effectLst>
                  <a:latin typeface="Times New Roman" panose="02020603050405020304" pitchFamily="18" charset="0"/>
                </a:rPr>
                <a:t> ; break;</a:t>
              </a:r>
            </a:p>
            <a:p>
              <a:r>
                <a:rPr lang="en-US" altLang="ja-JP" sz="2400" dirty="0">
                  <a:effectLst>
                    <a:outerShdw blurRad="38100" dist="38100" dir="2700000" algn="tl">
                      <a:srgbClr val="000099"/>
                    </a:outerShdw>
                  </a:effectLst>
                  <a:latin typeface="Times New Roman" panose="02020603050405020304" pitchFamily="18" charset="0"/>
                </a:rPr>
                <a:t>	}</a:t>
              </a:r>
              <a:endParaRPr lang="en-US" altLang="ja-JP" sz="2400" baseline="-25000" dirty="0">
                <a:effectLst>
                  <a:outerShdw blurRad="38100" dist="38100" dir="2700000" algn="tl">
                    <a:srgbClr val="000099"/>
                  </a:outerShdw>
                </a:effectLst>
                <a:latin typeface="Times New Roman" panose="02020603050405020304" pitchFamily="18" charset="0"/>
              </a:endParaRPr>
            </a:p>
            <a:p>
              <a:r>
                <a:rPr lang="en-US" altLang="ja-JP" sz="2400" dirty="0">
                  <a:effectLst>
                    <a:outerShdw blurRad="38100" dist="38100" dir="2700000" algn="tl">
                      <a:srgbClr val="000099"/>
                    </a:outerShdw>
                  </a:effectLst>
                  <a:latin typeface="Times New Roman" panose="02020603050405020304" pitchFamily="18" charset="0"/>
                </a:rPr>
                <a:t>}</a:t>
              </a:r>
            </a:p>
          </p:txBody>
        </p:sp>
        <p:sp>
          <p:nvSpPr>
            <p:cNvPr id="160774" name="Line 6"/>
            <p:cNvSpPr>
              <a:spLocks noChangeShapeType="1"/>
            </p:cNvSpPr>
            <p:nvPr/>
          </p:nvSpPr>
          <p:spPr bwMode="auto">
            <a:xfrm>
              <a:off x="2736" y="3072"/>
              <a:ext cx="0" cy="336"/>
            </a:xfrm>
            <a:prstGeom prst="line">
              <a:avLst/>
            </a:prstGeom>
            <a:noFill/>
            <a:ln w="571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0772"/>
                                        </p:tgtEl>
                                        <p:attrNameLst>
                                          <p:attrName>style.visibility</p:attrName>
                                        </p:attrNameLst>
                                      </p:cBhvr>
                                      <p:to>
                                        <p:strVal val="visible"/>
                                      </p:to>
                                    </p:set>
                                    <p:animEffect transition="in" filter="checkerboard(across)">
                                      <p:cBhvr>
                                        <p:cTn id="7" dur="500"/>
                                        <p:tgtEl>
                                          <p:spTgt spid="160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ビット分配器</a:t>
            </a:r>
          </a:p>
        </p:txBody>
      </p:sp>
      <p:sp>
        <p:nvSpPr>
          <p:cNvPr id="173059" name="Rectangle 3"/>
          <p:cNvSpPr>
            <a:spLocks noGrp="1" noChangeArrowheads="1"/>
          </p:cNvSpPr>
          <p:nvPr>
            <p:ph type="body" idx="1"/>
          </p:nvPr>
        </p:nvSpPr>
        <p:spPr>
          <a:xfrm>
            <a:off x="1066800" y="1981200"/>
            <a:ext cx="7543800" cy="1295400"/>
          </a:xfrm>
        </p:spPr>
        <p:txBody>
          <a:bodyPr/>
          <a:lstStyle/>
          <a:p>
            <a:r>
              <a:rPr lang="ja-JP" altLang="en-US" dirty="0">
                <a:latin typeface="Times New Roman" panose="02020603050405020304" pitchFamily="18" charset="0"/>
              </a:rPr>
              <a:t>信号を</a:t>
            </a:r>
            <a:r>
              <a:rPr lang="en-US" altLang="ja-JP" dirty="0">
                <a:latin typeface="Times New Roman" panose="02020603050405020304" pitchFamily="18" charset="0"/>
              </a:rPr>
              <a:t>2</a:t>
            </a:r>
            <a:r>
              <a:rPr lang="ja-JP" altLang="en-US" dirty="0">
                <a:latin typeface="Times New Roman" panose="02020603050405020304" pitchFamily="18" charset="0"/>
              </a:rPr>
              <a:t>本のうち</a:t>
            </a:r>
            <a:r>
              <a:rPr lang="en-US" altLang="ja-JP" dirty="0">
                <a:latin typeface="Times New Roman" panose="02020603050405020304" pitchFamily="18" charset="0"/>
              </a:rPr>
              <a:t>1</a:t>
            </a:r>
            <a:r>
              <a:rPr lang="ja-JP" altLang="en-US" dirty="0">
                <a:latin typeface="Times New Roman" panose="02020603050405020304" pitchFamily="18" charset="0"/>
              </a:rPr>
              <a:t>本に出力</a:t>
            </a:r>
          </a:p>
          <a:p>
            <a:pPr lvl="1"/>
            <a:r>
              <a:rPr lang="en-US" altLang="ja-JP" sz="3200" dirty="0">
                <a:latin typeface="Times New Roman" panose="02020603050405020304" pitchFamily="18" charset="0"/>
              </a:rPr>
              <a:t>1</a:t>
            </a:r>
            <a:r>
              <a:rPr lang="ja-JP" altLang="en-US" sz="3200" dirty="0">
                <a:latin typeface="Times New Roman" panose="02020603050405020304" pitchFamily="18" charset="0"/>
              </a:rPr>
              <a:t>ビット信号</a:t>
            </a:r>
            <a:r>
              <a:rPr lang="en-US" altLang="ja-JP" sz="3200" i="1" dirty="0">
                <a:latin typeface="Times New Roman" panose="02020603050405020304" pitchFamily="18" charset="0"/>
              </a:rPr>
              <a:t>S</a:t>
            </a:r>
            <a:r>
              <a:rPr lang="en-US" altLang="ja-JP" sz="3200" dirty="0">
                <a:latin typeface="Times New Roman" panose="02020603050405020304" pitchFamily="18" charset="0"/>
              </a:rPr>
              <a:t> </a:t>
            </a:r>
            <a:r>
              <a:rPr lang="ja-JP" altLang="en-US" sz="3200" dirty="0">
                <a:latin typeface="Times New Roman" panose="02020603050405020304" pitchFamily="18" charset="0"/>
              </a:rPr>
              <a:t>で制御</a:t>
            </a:r>
            <a:endParaRPr lang="ja-JP" altLang="en-US" dirty="0">
              <a:latin typeface="Times New Roman" panose="02020603050405020304" pitchFamily="18" charset="0"/>
            </a:endParaRPr>
          </a:p>
        </p:txBody>
      </p:sp>
      <p:graphicFrame>
        <p:nvGraphicFramePr>
          <p:cNvPr id="173265" name="Group 209"/>
          <p:cNvGraphicFramePr>
            <a:graphicFrameLocks noGrp="1"/>
          </p:cNvGraphicFramePr>
          <p:nvPr/>
        </p:nvGraphicFramePr>
        <p:xfrm>
          <a:off x="5410200" y="3352800"/>
          <a:ext cx="3276600" cy="2973389"/>
        </p:xfrm>
        <a:graphic>
          <a:graphicData uri="http://schemas.openxmlformats.org/drawingml/2006/table">
            <a:tbl>
              <a:tblPr/>
              <a:tblGrid>
                <a:gridCol w="842963">
                  <a:extLst>
                    <a:ext uri="{9D8B030D-6E8A-4147-A177-3AD203B41FA5}">
                      <a16:colId xmlns:a16="http://schemas.microsoft.com/office/drawing/2014/main" val="20000"/>
                    </a:ext>
                  </a:extLst>
                </a:gridCol>
                <a:gridCol w="841375">
                  <a:extLst>
                    <a:ext uri="{9D8B030D-6E8A-4147-A177-3AD203B41FA5}">
                      <a16:colId xmlns:a16="http://schemas.microsoft.com/office/drawing/2014/main" val="20001"/>
                    </a:ext>
                  </a:extLst>
                </a:gridCol>
                <a:gridCol w="1592262">
                  <a:extLst>
                    <a:ext uri="{9D8B030D-6E8A-4147-A177-3AD203B41FA5}">
                      <a16:colId xmlns:a16="http://schemas.microsoft.com/office/drawing/2014/main" val="20002"/>
                    </a:ext>
                  </a:extLst>
                </a:gridCol>
              </a:tblGrid>
              <a:tr h="5953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53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3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173197" name="Group 141"/>
          <p:cNvGrpSpPr>
            <a:grpSpLocks/>
          </p:cNvGrpSpPr>
          <p:nvPr/>
        </p:nvGrpSpPr>
        <p:grpSpPr bwMode="auto">
          <a:xfrm>
            <a:off x="1143000" y="3352800"/>
            <a:ext cx="3409950" cy="1900238"/>
            <a:chOff x="720" y="2112"/>
            <a:chExt cx="2148" cy="1197"/>
          </a:xfrm>
        </p:grpSpPr>
        <p:sp>
          <p:nvSpPr>
            <p:cNvPr id="173198" name="Text Box 142"/>
            <p:cNvSpPr txBox="1">
              <a:spLocks noChangeArrowheads="1"/>
            </p:cNvSpPr>
            <p:nvPr/>
          </p:nvSpPr>
          <p:spPr bwMode="auto">
            <a:xfrm>
              <a:off x="2400" y="259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73199" name="Text Box 143"/>
            <p:cNvSpPr txBox="1">
              <a:spLocks noChangeArrowheads="1"/>
            </p:cNvSpPr>
            <p:nvPr/>
          </p:nvSpPr>
          <p:spPr bwMode="auto">
            <a:xfrm>
              <a:off x="2400" y="298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73200" name="Line 144"/>
            <p:cNvSpPr>
              <a:spLocks noChangeShapeType="1"/>
            </p:cNvSpPr>
            <p:nvPr/>
          </p:nvSpPr>
          <p:spPr bwMode="auto">
            <a:xfrm>
              <a:off x="2064" y="2784"/>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201" name="Oval 145"/>
            <p:cNvSpPr>
              <a:spLocks noChangeArrowheads="1"/>
            </p:cNvSpPr>
            <p:nvPr/>
          </p:nvSpPr>
          <p:spPr bwMode="auto">
            <a:xfrm>
              <a:off x="1968" y="273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202" name="Line 146"/>
            <p:cNvSpPr>
              <a:spLocks noChangeShapeType="1"/>
            </p:cNvSpPr>
            <p:nvPr/>
          </p:nvSpPr>
          <p:spPr bwMode="auto">
            <a:xfrm>
              <a:off x="2064" y="3168"/>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203" name="Text Box 147"/>
            <p:cNvSpPr txBox="1">
              <a:spLocks noChangeArrowheads="1"/>
            </p:cNvSpPr>
            <p:nvPr/>
          </p:nvSpPr>
          <p:spPr bwMode="auto">
            <a:xfrm>
              <a:off x="816" y="278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p>
          </p:txBody>
        </p:sp>
        <p:sp>
          <p:nvSpPr>
            <p:cNvPr id="173204" name="Line 148"/>
            <p:cNvSpPr>
              <a:spLocks noChangeShapeType="1"/>
            </p:cNvSpPr>
            <p:nvPr/>
          </p:nvSpPr>
          <p:spPr bwMode="auto">
            <a:xfrm flipH="1">
              <a:off x="1584" y="2784"/>
              <a:ext cx="384" cy="19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205" name="Line 149"/>
            <p:cNvSpPr>
              <a:spLocks noChangeShapeType="1"/>
            </p:cNvSpPr>
            <p:nvPr/>
          </p:nvSpPr>
          <p:spPr bwMode="auto">
            <a:xfrm flipV="1">
              <a:off x="1728" y="2448"/>
              <a:ext cx="0" cy="384"/>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206" name="Text Box 150"/>
            <p:cNvSpPr txBox="1">
              <a:spLocks noChangeArrowheads="1"/>
            </p:cNvSpPr>
            <p:nvPr/>
          </p:nvSpPr>
          <p:spPr bwMode="auto">
            <a:xfrm>
              <a:off x="1152" y="2112"/>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73207" name="Text Box 151"/>
            <p:cNvSpPr txBox="1">
              <a:spLocks noChangeArrowheads="1"/>
            </p:cNvSpPr>
            <p:nvPr/>
          </p:nvSpPr>
          <p:spPr bwMode="auto">
            <a:xfrm>
              <a:off x="720" y="249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73208" name="Text Box 152"/>
            <p:cNvSpPr txBox="1">
              <a:spLocks noChangeArrowheads="1"/>
            </p:cNvSpPr>
            <p:nvPr/>
          </p:nvSpPr>
          <p:spPr bwMode="auto">
            <a:xfrm>
              <a:off x="2304" y="230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73209" name="Text Box 153"/>
            <p:cNvSpPr txBox="1">
              <a:spLocks noChangeArrowheads="1"/>
            </p:cNvSpPr>
            <p:nvPr/>
          </p:nvSpPr>
          <p:spPr bwMode="auto">
            <a:xfrm>
              <a:off x="1968" y="2548"/>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73210" name="Text Box 154"/>
            <p:cNvSpPr txBox="1">
              <a:spLocks noChangeArrowheads="1"/>
            </p:cNvSpPr>
            <p:nvPr/>
          </p:nvSpPr>
          <p:spPr bwMode="auto">
            <a:xfrm>
              <a:off x="1968" y="2932"/>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73211" name="Line 155"/>
            <p:cNvSpPr>
              <a:spLocks noChangeShapeType="1"/>
            </p:cNvSpPr>
            <p:nvPr/>
          </p:nvSpPr>
          <p:spPr bwMode="auto">
            <a:xfrm>
              <a:off x="1104" y="297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212" name="Oval 156"/>
            <p:cNvSpPr>
              <a:spLocks noChangeArrowheads="1"/>
            </p:cNvSpPr>
            <p:nvPr/>
          </p:nvSpPr>
          <p:spPr bwMode="auto">
            <a:xfrm>
              <a:off x="1488" y="292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213" name="Oval 157"/>
            <p:cNvSpPr>
              <a:spLocks noChangeArrowheads="1"/>
            </p:cNvSpPr>
            <p:nvPr/>
          </p:nvSpPr>
          <p:spPr bwMode="auto">
            <a:xfrm>
              <a:off x="1968" y="3120"/>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mc:AlternateContent xmlns:mc="http://schemas.openxmlformats.org/markup-compatibility/2006" xmlns:a14="http://schemas.microsoft.com/office/drawing/2010/main">
        <mc:Choice Requires="a14">
          <p:sp>
            <p:nvSpPr>
              <p:cNvPr id="2" name="テキスト ボックス 1"/>
              <p:cNvSpPr txBox="1"/>
              <p:nvPr/>
            </p:nvSpPr>
            <p:spPr>
              <a:xfrm>
                <a:off x="1114063" y="5348890"/>
                <a:ext cx="2564933" cy="11955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kumimoji="1" lang="en-US" altLang="ja-JP" sz="3600" i="1" smtClean="0">
                              <a:latin typeface="Cambria Math" panose="02040503050406030204" pitchFamily="18" charset="0"/>
                            </a:rPr>
                          </m:ctrlPr>
                        </m:mPr>
                        <m:mr>
                          <m:e>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𝑄</m:t>
                                </m:r>
                              </m:e>
                              <m:sub>
                                <m:r>
                                  <a:rPr kumimoji="1" lang="en-US" altLang="ja-JP" sz="3600" b="0" i="1" smtClean="0">
                                    <a:latin typeface="Cambria Math" panose="02040503050406030204" pitchFamily="18" charset="0"/>
                                  </a:rPr>
                                  <m:t>0</m:t>
                                </m:r>
                              </m:sub>
                            </m:sSub>
                            <m:r>
                              <m:rPr>
                                <m:brk m:alnAt="7"/>
                              </m:rPr>
                              <a:rPr kumimoji="1" lang="en-US" altLang="ja-JP" sz="3600" b="0" i="1" smtClean="0">
                                <a:latin typeface="Cambria Math" panose="02040503050406030204" pitchFamily="18" charset="0"/>
                              </a:rPr>
                              <m:t>=</m:t>
                            </m:r>
                            <m:acc>
                              <m:accPr>
                                <m:chr m:val="̅"/>
                                <m:ctrlPr>
                                  <a:rPr kumimoji="1" lang="en-US" altLang="ja-JP" sz="3600" b="0" i="1" smtClean="0">
                                    <a:latin typeface="Cambria Math" panose="02040503050406030204" pitchFamily="18" charset="0"/>
                                  </a:rPr>
                                </m:ctrlPr>
                              </m:accPr>
                              <m:e>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rPr>
                                  <m:t>𝑆</m:t>
                                </m:r>
                                <m:r>
                                  <a:rPr kumimoji="1" lang="en-US" altLang="ja-JP" sz="3600" b="0" i="1" smtClean="0">
                                    <a:latin typeface="Cambria Math" panose="02040503050406030204" pitchFamily="18" charset="0"/>
                                  </a:rPr>
                                  <m:t> </m:t>
                                </m:r>
                              </m:e>
                            </m:acc>
                            <m:r>
                              <m:rPr>
                                <m:brk m:alnAt="7"/>
                              </m:rPr>
                              <a:rPr kumimoji="1" lang="en-US" altLang="ja-JP" sz="3600" i="1" smtClean="0">
                                <a:latin typeface="Cambria Math" panose="02040503050406030204" pitchFamily="18" charset="0"/>
                                <a:ea typeface="Cambria Math" panose="02040503050406030204" pitchFamily="18" charset="0"/>
                              </a:rPr>
                              <m:t>⋅</m:t>
                            </m:r>
                            <m:r>
                              <a:rPr kumimoji="1" lang="en-US" altLang="ja-JP" sz="3600" b="0" i="1" smtClean="0">
                                <a:latin typeface="Cambria Math" panose="02040503050406030204" pitchFamily="18" charset="0"/>
                                <a:ea typeface="Cambria Math" panose="02040503050406030204" pitchFamily="18" charset="0"/>
                              </a:rPr>
                              <m:t>𝐷</m:t>
                            </m:r>
                          </m:e>
                        </m:mr>
                        <m:mr>
                          <m:e>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𝑄</m:t>
                                </m:r>
                              </m:e>
                              <m:sub>
                                <m:r>
                                  <a:rPr kumimoji="1" lang="en-US" altLang="ja-JP" sz="3600" b="0" i="1" smtClean="0">
                                    <a:latin typeface="Cambria Math" panose="02040503050406030204" pitchFamily="18" charset="0"/>
                                  </a:rPr>
                                  <m:t>1</m:t>
                                </m:r>
                              </m:sub>
                            </m:sSub>
                            <m:r>
                              <a:rPr kumimoji="1" lang="en-US" altLang="ja-JP" sz="3600" b="0" i="1" smtClean="0">
                                <a:latin typeface="Cambria Math" panose="02040503050406030204" pitchFamily="18" charset="0"/>
                              </a:rPr>
                              <m:t>=</m:t>
                            </m:r>
                            <m:r>
                              <a:rPr kumimoji="1" lang="en-US" altLang="ja-JP" sz="3600" b="0" i="1" smtClean="0">
                                <a:latin typeface="Cambria Math" panose="02040503050406030204" pitchFamily="18" charset="0"/>
                              </a:rPr>
                              <m:t>𝑆</m:t>
                            </m:r>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ea typeface="Cambria Math" panose="02040503050406030204" pitchFamily="18" charset="0"/>
                              </a:rPr>
                              <m:t>𝐷</m:t>
                            </m:r>
                          </m:e>
                        </m:mr>
                      </m:m>
                    </m:oMath>
                  </m:oMathPara>
                </a14:m>
                <a:endParaRPr kumimoji="1" lang="ja-JP" altLang="en-US" sz="36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1114063" y="5348890"/>
                <a:ext cx="2564933" cy="1195520"/>
              </a:xfrm>
              <a:prstGeom prst="rect">
                <a:avLst/>
              </a:prstGeom>
              <a:blipFill rotWithShape="0">
                <a:blip r:embed="rId3"/>
                <a:stretch>
                  <a:fillRect b="-1015"/>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73197"/>
                                        </p:tgtEl>
                                        <p:attrNameLst>
                                          <p:attrName>style.visibility</p:attrName>
                                        </p:attrNameLst>
                                      </p:cBhvr>
                                      <p:to>
                                        <p:strVal val="visible"/>
                                      </p:to>
                                    </p:set>
                                    <p:animEffect transition="in" filter="checkerboard(across)">
                                      <p:cBhvr>
                                        <p:cTn id="7" dur="500"/>
                                        <p:tgtEl>
                                          <p:spTgt spid="1731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73265"/>
                                        </p:tgtEl>
                                        <p:attrNameLst>
                                          <p:attrName>style.visibility</p:attrName>
                                        </p:attrNameLst>
                                      </p:cBhvr>
                                      <p:to>
                                        <p:strVal val="visible"/>
                                      </p:to>
                                    </p:set>
                                    <p:animEffect transition="in" filter="checkerboard(across)">
                                      <p:cBhvr>
                                        <p:cTn id="12" dur="500"/>
                                        <p:tgtEl>
                                          <p:spTgt spid="17326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762000" y="304800"/>
            <a:ext cx="7848600" cy="1431925"/>
          </a:xfrm>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ビット分配器の設計</a:t>
            </a:r>
          </a:p>
        </p:txBody>
      </p:sp>
      <p:grpSp>
        <p:nvGrpSpPr>
          <p:cNvPr id="174196" name="Group 116"/>
          <p:cNvGrpSpPr>
            <a:grpSpLocks/>
          </p:cNvGrpSpPr>
          <p:nvPr/>
        </p:nvGrpSpPr>
        <p:grpSpPr bwMode="auto">
          <a:xfrm>
            <a:off x="1143000" y="3352800"/>
            <a:ext cx="3409950" cy="1900238"/>
            <a:chOff x="720" y="2112"/>
            <a:chExt cx="2148" cy="1197"/>
          </a:xfrm>
        </p:grpSpPr>
        <p:sp>
          <p:nvSpPr>
            <p:cNvPr id="174088" name="Text Box 8"/>
            <p:cNvSpPr txBox="1">
              <a:spLocks noChangeArrowheads="1"/>
            </p:cNvSpPr>
            <p:nvPr/>
          </p:nvSpPr>
          <p:spPr bwMode="auto">
            <a:xfrm>
              <a:off x="2400" y="259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74089" name="Text Box 9"/>
            <p:cNvSpPr txBox="1">
              <a:spLocks noChangeArrowheads="1"/>
            </p:cNvSpPr>
            <p:nvPr/>
          </p:nvSpPr>
          <p:spPr bwMode="auto">
            <a:xfrm>
              <a:off x="2400" y="298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74090" name="Line 10"/>
            <p:cNvSpPr>
              <a:spLocks noChangeShapeType="1"/>
            </p:cNvSpPr>
            <p:nvPr/>
          </p:nvSpPr>
          <p:spPr bwMode="auto">
            <a:xfrm>
              <a:off x="2064" y="2784"/>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091" name="Oval 11"/>
            <p:cNvSpPr>
              <a:spLocks noChangeArrowheads="1"/>
            </p:cNvSpPr>
            <p:nvPr/>
          </p:nvSpPr>
          <p:spPr bwMode="auto">
            <a:xfrm>
              <a:off x="1968" y="273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092" name="Line 12"/>
            <p:cNvSpPr>
              <a:spLocks noChangeShapeType="1"/>
            </p:cNvSpPr>
            <p:nvPr/>
          </p:nvSpPr>
          <p:spPr bwMode="auto">
            <a:xfrm>
              <a:off x="2064" y="3168"/>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093" name="Text Box 13"/>
            <p:cNvSpPr txBox="1">
              <a:spLocks noChangeArrowheads="1"/>
            </p:cNvSpPr>
            <p:nvPr/>
          </p:nvSpPr>
          <p:spPr bwMode="auto">
            <a:xfrm>
              <a:off x="816" y="278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p>
          </p:txBody>
        </p:sp>
        <p:sp>
          <p:nvSpPr>
            <p:cNvPr id="174094" name="Line 14"/>
            <p:cNvSpPr>
              <a:spLocks noChangeShapeType="1"/>
            </p:cNvSpPr>
            <p:nvPr/>
          </p:nvSpPr>
          <p:spPr bwMode="auto">
            <a:xfrm flipH="1">
              <a:off x="1584" y="2784"/>
              <a:ext cx="384" cy="19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095" name="Line 15"/>
            <p:cNvSpPr>
              <a:spLocks noChangeShapeType="1"/>
            </p:cNvSpPr>
            <p:nvPr/>
          </p:nvSpPr>
          <p:spPr bwMode="auto">
            <a:xfrm flipV="1">
              <a:off x="1728" y="2448"/>
              <a:ext cx="0" cy="384"/>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096" name="Text Box 16"/>
            <p:cNvSpPr txBox="1">
              <a:spLocks noChangeArrowheads="1"/>
            </p:cNvSpPr>
            <p:nvPr/>
          </p:nvSpPr>
          <p:spPr bwMode="auto">
            <a:xfrm>
              <a:off x="1152" y="2112"/>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74097" name="Text Box 17"/>
            <p:cNvSpPr txBox="1">
              <a:spLocks noChangeArrowheads="1"/>
            </p:cNvSpPr>
            <p:nvPr/>
          </p:nvSpPr>
          <p:spPr bwMode="auto">
            <a:xfrm>
              <a:off x="720" y="249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74098" name="Text Box 18"/>
            <p:cNvSpPr txBox="1">
              <a:spLocks noChangeArrowheads="1"/>
            </p:cNvSpPr>
            <p:nvPr/>
          </p:nvSpPr>
          <p:spPr bwMode="auto">
            <a:xfrm>
              <a:off x="2304" y="230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74099" name="Text Box 19"/>
            <p:cNvSpPr txBox="1">
              <a:spLocks noChangeArrowheads="1"/>
            </p:cNvSpPr>
            <p:nvPr/>
          </p:nvSpPr>
          <p:spPr bwMode="auto">
            <a:xfrm>
              <a:off x="1968" y="2548"/>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74100" name="Text Box 20"/>
            <p:cNvSpPr txBox="1">
              <a:spLocks noChangeArrowheads="1"/>
            </p:cNvSpPr>
            <p:nvPr/>
          </p:nvSpPr>
          <p:spPr bwMode="auto">
            <a:xfrm>
              <a:off x="1968" y="2932"/>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74101" name="Line 21"/>
            <p:cNvSpPr>
              <a:spLocks noChangeShapeType="1"/>
            </p:cNvSpPr>
            <p:nvPr/>
          </p:nvSpPr>
          <p:spPr bwMode="auto">
            <a:xfrm>
              <a:off x="1104" y="297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02" name="Oval 22"/>
            <p:cNvSpPr>
              <a:spLocks noChangeArrowheads="1"/>
            </p:cNvSpPr>
            <p:nvPr/>
          </p:nvSpPr>
          <p:spPr bwMode="auto">
            <a:xfrm>
              <a:off x="1488" y="292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03" name="Oval 23"/>
            <p:cNvSpPr>
              <a:spLocks noChangeArrowheads="1"/>
            </p:cNvSpPr>
            <p:nvPr/>
          </p:nvSpPr>
          <p:spPr bwMode="auto">
            <a:xfrm>
              <a:off x="1968" y="3120"/>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4198" name="Group 118"/>
          <p:cNvGrpSpPr>
            <a:grpSpLocks/>
          </p:cNvGrpSpPr>
          <p:nvPr/>
        </p:nvGrpSpPr>
        <p:grpSpPr bwMode="auto">
          <a:xfrm>
            <a:off x="4572000" y="2057400"/>
            <a:ext cx="4248150" cy="3962400"/>
            <a:chOff x="2880" y="1296"/>
            <a:chExt cx="2676" cy="2496"/>
          </a:xfrm>
        </p:grpSpPr>
        <p:sp>
          <p:nvSpPr>
            <p:cNvPr id="174172" name="Text Box 92"/>
            <p:cNvSpPr txBox="1">
              <a:spLocks noChangeArrowheads="1"/>
            </p:cNvSpPr>
            <p:nvPr/>
          </p:nvSpPr>
          <p:spPr bwMode="auto">
            <a:xfrm>
              <a:off x="5088" y="2454"/>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74173" name="Text Box 93"/>
            <p:cNvSpPr txBox="1">
              <a:spLocks noChangeArrowheads="1"/>
            </p:cNvSpPr>
            <p:nvPr/>
          </p:nvSpPr>
          <p:spPr bwMode="auto">
            <a:xfrm>
              <a:off x="5088" y="303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74174" name="Line 94"/>
            <p:cNvSpPr>
              <a:spLocks noChangeShapeType="1"/>
            </p:cNvSpPr>
            <p:nvPr/>
          </p:nvSpPr>
          <p:spPr bwMode="auto">
            <a:xfrm>
              <a:off x="4944" y="264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75" name="Line 95"/>
            <p:cNvSpPr>
              <a:spLocks noChangeShapeType="1"/>
            </p:cNvSpPr>
            <p:nvPr/>
          </p:nvSpPr>
          <p:spPr bwMode="auto">
            <a:xfrm>
              <a:off x="4944" y="321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76" name="Line 96"/>
            <p:cNvSpPr>
              <a:spLocks noChangeShapeType="1"/>
            </p:cNvSpPr>
            <p:nvPr/>
          </p:nvSpPr>
          <p:spPr bwMode="auto">
            <a:xfrm>
              <a:off x="3264" y="297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77" name="Text Box 97"/>
            <p:cNvSpPr txBox="1">
              <a:spLocks noChangeArrowheads="1"/>
            </p:cNvSpPr>
            <p:nvPr/>
          </p:nvSpPr>
          <p:spPr bwMode="auto">
            <a:xfrm>
              <a:off x="2976" y="278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p>
          </p:txBody>
        </p:sp>
        <p:sp>
          <p:nvSpPr>
            <p:cNvPr id="174178" name="Text Box 98"/>
            <p:cNvSpPr txBox="1">
              <a:spLocks noChangeArrowheads="1"/>
            </p:cNvSpPr>
            <p:nvPr/>
          </p:nvSpPr>
          <p:spPr bwMode="auto">
            <a:xfrm>
              <a:off x="3120" y="1296"/>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endParaRPr lang="ja-JP" altLang="en-US" i="1">
                <a:effectLst>
                  <a:outerShdw blurRad="38100" dist="38100" dir="2700000" algn="tl">
                    <a:srgbClr val="000000"/>
                  </a:outerShdw>
                </a:effectLst>
                <a:latin typeface="Times New Roman" panose="02020603050405020304" pitchFamily="18" charset="0"/>
              </a:endParaRPr>
            </a:p>
          </p:txBody>
        </p:sp>
        <p:sp>
          <p:nvSpPr>
            <p:cNvPr id="174179" name="Text Box 99"/>
            <p:cNvSpPr txBox="1">
              <a:spLocks noChangeArrowheads="1"/>
            </p:cNvSpPr>
            <p:nvPr/>
          </p:nvSpPr>
          <p:spPr bwMode="auto">
            <a:xfrm>
              <a:off x="2880" y="249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74180" name="Text Box 100"/>
            <p:cNvSpPr txBox="1">
              <a:spLocks noChangeArrowheads="1"/>
            </p:cNvSpPr>
            <p:nvPr/>
          </p:nvSpPr>
          <p:spPr bwMode="auto">
            <a:xfrm>
              <a:off x="4992" y="2160"/>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74181" name="Text Box 101"/>
            <p:cNvSpPr txBox="1">
              <a:spLocks noChangeArrowheads="1"/>
            </p:cNvSpPr>
            <p:nvPr/>
          </p:nvSpPr>
          <p:spPr bwMode="auto">
            <a:xfrm>
              <a:off x="3504" y="1542"/>
              <a:ext cx="2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a:effectLst>
                    <a:outerShdw blurRad="38100" dist="38100" dir="2700000" algn="tl">
                      <a:srgbClr val="000000"/>
                    </a:outerShdw>
                  </a:effectLst>
                  <a:latin typeface="Times New Roman" panose="02020603050405020304" pitchFamily="18" charset="0"/>
                </a:rPr>
                <a:t> </a:t>
              </a:r>
            </a:p>
          </p:txBody>
        </p:sp>
        <p:sp>
          <p:nvSpPr>
            <p:cNvPr id="174182" name="Rectangle 102"/>
            <p:cNvSpPr>
              <a:spLocks noChangeArrowheads="1"/>
            </p:cNvSpPr>
            <p:nvPr/>
          </p:nvSpPr>
          <p:spPr bwMode="auto">
            <a:xfrm>
              <a:off x="3456" y="1920"/>
              <a:ext cx="1488" cy="1872"/>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83" name="Line 103"/>
            <p:cNvSpPr>
              <a:spLocks noChangeShapeType="1"/>
            </p:cNvSpPr>
            <p:nvPr/>
          </p:nvSpPr>
          <p:spPr bwMode="auto">
            <a:xfrm>
              <a:off x="3648" y="1824"/>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84" name="Text Box 104"/>
            <p:cNvSpPr txBox="1">
              <a:spLocks noChangeArrowheads="1"/>
            </p:cNvSpPr>
            <p:nvPr/>
          </p:nvSpPr>
          <p:spPr bwMode="auto">
            <a:xfrm>
              <a:off x="3840" y="1782"/>
              <a:ext cx="1036"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DeMulPle</a:t>
              </a:r>
            </a:p>
          </p:txBody>
        </p:sp>
      </p:grpSp>
      <p:grpSp>
        <p:nvGrpSpPr>
          <p:cNvPr id="174187" name="Group 107"/>
          <p:cNvGrpSpPr>
            <a:grpSpLocks/>
          </p:cNvGrpSpPr>
          <p:nvPr/>
        </p:nvGrpSpPr>
        <p:grpSpPr bwMode="auto">
          <a:xfrm>
            <a:off x="5486400" y="3124200"/>
            <a:ext cx="2362200" cy="2209800"/>
            <a:chOff x="3456" y="1968"/>
            <a:chExt cx="1488" cy="1392"/>
          </a:xfrm>
        </p:grpSpPr>
        <p:grpSp>
          <p:nvGrpSpPr>
            <p:cNvPr id="174138" name="Group 58"/>
            <p:cNvGrpSpPr>
              <a:grpSpLocks/>
            </p:cNvGrpSpPr>
            <p:nvPr/>
          </p:nvGrpSpPr>
          <p:grpSpPr bwMode="auto">
            <a:xfrm>
              <a:off x="4272" y="3072"/>
              <a:ext cx="288" cy="288"/>
              <a:chOff x="3264" y="2544"/>
              <a:chExt cx="288" cy="288"/>
            </a:xfrm>
          </p:grpSpPr>
          <p:sp>
            <p:nvSpPr>
              <p:cNvPr id="174139" name="Arc 5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40" name="Arc 6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41" name="Line 6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142" name="Line 62"/>
            <p:cNvSpPr>
              <a:spLocks noChangeShapeType="1"/>
            </p:cNvSpPr>
            <p:nvPr/>
          </p:nvSpPr>
          <p:spPr bwMode="auto">
            <a:xfrm>
              <a:off x="4560" y="2640"/>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4143" name="Group 63"/>
            <p:cNvGrpSpPr>
              <a:grpSpLocks/>
            </p:cNvGrpSpPr>
            <p:nvPr/>
          </p:nvGrpSpPr>
          <p:grpSpPr bwMode="auto">
            <a:xfrm>
              <a:off x="4272" y="2496"/>
              <a:ext cx="288" cy="288"/>
              <a:chOff x="3264" y="2544"/>
              <a:chExt cx="288" cy="288"/>
            </a:xfrm>
          </p:grpSpPr>
          <p:sp>
            <p:nvSpPr>
              <p:cNvPr id="174144" name="Arc 6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45" name="Arc 6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46" name="Line 6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147" name="Line 67"/>
            <p:cNvSpPr>
              <a:spLocks noChangeShapeType="1"/>
            </p:cNvSpPr>
            <p:nvPr/>
          </p:nvSpPr>
          <p:spPr bwMode="auto">
            <a:xfrm>
              <a:off x="4560" y="321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48" name="Line 68"/>
            <p:cNvSpPr>
              <a:spLocks noChangeShapeType="1"/>
            </p:cNvSpPr>
            <p:nvPr/>
          </p:nvSpPr>
          <p:spPr bwMode="auto">
            <a:xfrm>
              <a:off x="3552" y="3264"/>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49" name="Line 69"/>
            <p:cNvSpPr>
              <a:spLocks noChangeShapeType="1"/>
            </p:cNvSpPr>
            <p:nvPr/>
          </p:nvSpPr>
          <p:spPr bwMode="auto">
            <a:xfrm>
              <a:off x="3552" y="2688"/>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0" name="Line 70"/>
            <p:cNvSpPr>
              <a:spLocks noChangeShapeType="1"/>
            </p:cNvSpPr>
            <p:nvPr/>
          </p:nvSpPr>
          <p:spPr bwMode="auto">
            <a:xfrm flipH="1">
              <a:off x="3792" y="2496"/>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1" name="Line 71"/>
            <p:cNvSpPr>
              <a:spLocks noChangeShapeType="1"/>
            </p:cNvSpPr>
            <p:nvPr/>
          </p:nvSpPr>
          <p:spPr bwMode="auto">
            <a:xfrm flipH="1">
              <a:off x="3792" y="2592"/>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2" name="Line 72"/>
            <p:cNvSpPr>
              <a:spLocks noChangeShapeType="1"/>
            </p:cNvSpPr>
            <p:nvPr/>
          </p:nvSpPr>
          <p:spPr bwMode="auto">
            <a:xfrm>
              <a:off x="3648" y="2016"/>
              <a:ext cx="0"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3" name="Line 73"/>
            <p:cNvSpPr>
              <a:spLocks noChangeShapeType="1"/>
            </p:cNvSpPr>
            <p:nvPr/>
          </p:nvSpPr>
          <p:spPr bwMode="auto">
            <a:xfrm>
              <a:off x="3648" y="3168"/>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4" name="Oval 74"/>
            <p:cNvSpPr>
              <a:spLocks noChangeArrowheads="1"/>
            </p:cNvSpPr>
            <p:nvPr/>
          </p:nvSpPr>
          <p:spPr bwMode="auto">
            <a:xfrm>
              <a:off x="3600" y="196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69" name="Line 89"/>
            <p:cNvSpPr>
              <a:spLocks noChangeShapeType="1"/>
            </p:cNvSpPr>
            <p:nvPr/>
          </p:nvSpPr>
          <p:spPr bwMode="auto">
            <a:xfrm>
              <a:off x="3552" y="2688"/>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70" name="Line 90"/>
            <p:cNvSpPr>
              <a:spLocks noChangeShapeType="1"/>
            </p:cNvSpPr>
            <p:nvPr/>
          </p:nvSpPr>
          <p:spPr bwMode="auto">
            <a:xfrm flipH="1">
              <a:off x="3456"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86" name="Oval 106"/>
            <p:cNvSpPr>
              <a:spLocks noChangeArrowheads="1"/>
            </p:cNvSpPr>
            <p:nvPr/>
          </p:nvSpPr>
          <p:spPr bwMode="auto">
            <a:xfrm>
              <a:off x="3504" y="29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4188" name="Group 108"/>
          <p:cNvGrpSpPr>
            <a:grpSpLocks/>
          </p:cNvGrpSpPr>
          <p:nvPr/>
        </p:nvGrpSpPr>
        <p:grpSpPr bwMode="auto">
          <a:xfrm>
            <a:off x="5791200" y="3048000"/>
            <a:ext cx="381000" cy="914400"/>
            <a:chOff x="1440" y="2352"/>
            <a:chExt cx="240" cy="576"/>
          </a:xfrm>
        </p:grpSpPr>
        <p:sp>
          <p:nvSpPr>
            <p:cNvPr id="174189" name="Line 109"/>
            <p:cNvSpPr>
              <a:spLocks noChangeShapeType="1"/>
            </p:cNvSpPr>
            <p:nvPr/>
          </p:nvSpPr>
          <p:spPr bwMode="auto">
            <a:xfrm>
              <a:off x="1440" y="235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4190" name="Group 110"/>
            <p:cNvGrpSpPr>
              <a:grpSpLocks/>
            </p:cNvGrpSpPr>
            <p:nvPr/>
          </p:nvGrpSpPr>
          <p:grpSpPr bwMode="auto">
            <a:xfrm rot="5400000">
              <a:off x="1440" y="2640"/>
              <a:ext cx="288" cy="192"/>
              <a:chOff x="2640" y="1968"/>
              <a:chExt cx="288" cy="192"/>
            </a:xfrm>
          </p:grpSpPr>
          <p:sp>
            <p:nvSpPr>
              <p:cNvPr id="174191" name="AutoShape 111"/>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192" name="Oval 112"/>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4193" name="Line 113"/>
            <p:cNvSpPr>
              <a:spLocks noChangeShapeType="1"/>
            </p:cNvSpPr>
            <p:nvPr/>
          </p:nvSpPr>
          <p:spPr bwMode="auto">
            <a:xfrm rot="-5400000">
              <a:off x="1512" y="2519"/>
              <a:ext cx="143"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94" name="Line 114"/>
            <p:cNvSpPr>
              <a:spLocks noChangeShapeType="1"/>
            </p:cNvSpPr>
            <p:nvPr/>
          </p:nvSpPr>
          <p:spPr bwMode="auto">
            <a:xfrm>
              <a:off x="1440" y="24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95" name="Line 115"/>
            <p:cNvSpPr>
              <a:spLocks noChangeShapeType="1"/>
            </p:cNvSpPr>
            <p:nvPr/>
          </p:nvSpPr>
          <p:spPr bwMode="auto">
            <a:xfrm>
              <a:off x="1584" y="2880"/>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mc:AlternateContent xmlns:mc="http://schemas.openxmlformats.org/markup-compatibility/2006" xmlns:a14="http://schemas.microsoft.com/office/drawing/2010/main">
        <mc:Choice Requires="a14">
          <p:sp>
            <p:nvSpPr>
              <p:cNvPr id="64" name="テキスト ボックス 63"/>
              <p:cNvSpPr txBox="1"/>
              <p:nvPr/>
            </p:nvSpPr>
            <p:spPr>
              <a:xfrm>
                <a:off x="1111717" y="1590477"/>
                <a:ext cx="2564933" cy="11955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kumimoji="1" lang="en-US" altLang="ja-JP" sz="3600" i="1" smtClean="0">
                              <a:latin typeface="Cambria Math" panose="02040503050406030204" pitchFamily="18" charset="0"/>
                            </a:rPr>
                          </m:ctrlPr>
                        </m:mPr>
                        <m:mr>
                          <m:e>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𝑄</m:t>
                                </m:r>
                              </m:e>
                              <m:sub>
                                <m:r>
                                  <a:rPr kumimoji="1" lang="en-US" altLang="ja-JP" sz="3600" b="0" i="1" smtClean="0">
                                    <a:latin typeface="Cambria Math" panose="02040503050406030204" pitchFamily="18" charset="0"/>
                                  </a:rPr>
                                  <m:t>0</m:t>
                                </m:r>
                              </m:sub>
                            </m:sSub>
                            <m:r>
                              <m:rPr>
                                <m:brk m:alnAt="7"/>
                              </m:rPr>
                              <a:rPr kumimoji="1" lang="en-US" altLang="ja-JP" sz="3600" b="0" i="1" smtClean="0">
                                <a:latin typeface="Cambria Math" panose="02040503050406030204" pitchFamily="18" charset="0"/>
                              </a:rPr>
                              <m:t>=</m:t>
                            </m:r>
                            <m:acc>
                              <m:accPr>
                                <m:chr m:val="̅"/>
                                <m:ctrlPr>
                                  <a:rPr kumimoji="1" lang="en-US" altLang="ja-JP" sz="3600" b="0" i="1" smtClean="0">
                                    <a:latin typeface="Cambria Math" panose="02040503050406030204" pitchFamily="18" charset="0"/>
                                  </a:rPr>
                                </m:ctrlPr>
                              </m:accPr>
                              <m:e>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rPr>
                                  <m:t>𝑆</m:t>
                                </m:r>
                                <m:r>
                                  <a:rPr kumimoji="1" lang="en-US" altLang="ja-JP" sz="3600" b="0" i="1" smtClean="0">
                                    <a:latin typeface="Cambria Math" panose="02040503050406030204" pitchFamily="18" charset="0"/>
                                  </a:rPr>
                                  <m:t> </m:t>
                                </m:r>
                              </m:e>
                            </m:acc>
                            <m:r>
                              <m:rPr>
                                <m:brk m:alnAt="7"/>
                              </m:rPr>
                              <a:rPr kumimoji="1" lang="en-US" altLang="ja-JP" sz="3600" i="1" smtClean="0">
                                <a:latin typeface="Cambria Math" panose="02040503050406030204" pitchFamily="18" charset="0"/>
                                <a:ea typeface="Cambria Math" panose="02040503050406030204" pitchFamily="18" charset="0"/>
                              </a:rPr>
                              <m:t>⋅</m:t>
                            </m:r>
                            <m:r>
                              <a:rPr kumimoji="1" lang="en-US" altLang="ja-JP" sz="3600" b="0" i="1" smtClean="0">
                                <a:latin typeface="Cambria Math" panose="02040503050406030204" pitchFamily="18" charset="0"/>
                                <a:ea typeface="Cambria Math" panose="02040503050406030204" pitchFamily="18" charset="0"/>
                              </a:rPr>
                              <m:t>𝐷</m:t>
                            </m:r>
                          </m:e>
                        </m:mr>
                        <m:mr>
                          <m:e>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𝑄</m:t>
                                </m:r>
                              </m:e>
                              <m:sub>
                                <m:r>
                                  <a:rPr kumimoji="1" lang="en-US" altLang="ja-JP" sz="3600" b="0" i="1" smtClean="0">
                                    <a:latin typeface="Cambria Math" panose="02040503050406030204" pitchFamily="18" charset="0"/>
                                  </a:rPr>
                                  <m:t>1</m:t>
                                </m:r>
                              </m:sub>
                            </m:sSub>
                            <m:r>
                              <a:rPr kumimoji="1" lang="en-US" altLang="ja-JP" sz="3600" b="0" i="1" smtClean="0">
                                <a:latin typeface="Cambria Math" panose="02040503050406030204" pitchFamily="18" charset="0"/>
                              </a:rPr>
                              <m:t>=</m:t>
                            </m:r>
                            <m:r>
                              <a:rPr kumimoji="1" lang="en-US" altLang="ja-JP" sz="3600" b="0" i="1" smtClean="0">
                                <a:latin typeface="Cambria Math" panose="02040503050406030204" pitchFamily="18" charset="0"/>
                              </a:rPr>
                              <m:t>𝑆</m:t>
                            </m:r>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ea typeface="Cambria Math" panose="02040503050406030204" pitchFamily="18" charset="0"/>
                              </a:rPr>
                              <m:t>𝐷</m:t>
                            </m:r>
                          </m:e>
                        </m:mr>
                      </m:m>
                    </m:oMath>
                  </m:oMathPara>
                </a14:m>
                <a:endParaRPr kumimoji="1" lang="ja-JP" altLang="en-US" sz="3600" dirty="0"/>
              </a:p>
            </p:txBody>
          </p:sp>
        </mc:Choice>
        <mc:Fallback xmlns="">
          <p:sp>
            <p:nvSpPr>
              <p:cNvPr id="64" name="テキスト ボックス 63"/>
              <p:cNvSpPr txBox="1">
                <a:spLocks noRot="1" noChangeAspect="1" noMove="1" noResize="1" noEditPoints="1" noAdjustHandles="1" noChangeArrowheads="1" noChangeShapeType="1" noTextEdit="1"/>
              </p:cNvSpPr>
              <p:nvPr/>
            </p:nvSpPr>
            <p:spPr>
              <a:xfrm>
                <a:off x="1111717" y="1590477"/>
                <a:ext cx="2564933" cy="1195520"/>
              </a:xfrm>
              <a:prstGeom prst="rect">
                <a:avLst/>
              </a:prstGeom>
              <a:blipFill rotWithShape="0">
                <a:blip r:embed="rId3"/>
                <a:stretch>
                  <a:fillRect b="-1531"/>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74188"/>
                                        </p:tgtEl>
                                        <p:attrNameLst>
                                          <p:attrName>style.visibility</p:attrName>
                                        </p:attrNameLst>
                                      </p:cBhvr>
                                      <p:to>
                                        <p:strVal val="visible"/>
                                      </p:to>
                                    </p:set>
                                    <p:animEffect transition="in" filter="wipe(up)">
                                      <p:cBhvr>
                                        <p:cTn id="7" dur="500"/>
                                        <p:tgtEl>
                                          <p:spTgt spid="174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4187"/>
                                        </p:tgtEl>
                                        <p:attrNameLst>
                                          <p:attrName>style.visibility</p:attrName>
                                        </p:attrNameLst>
                                      </p:cBhvr>
                                      <p:to>
                                        <p:strVal val="visible"/>
                                      </p:to>
                                    </p:set>
                                    <p:animEffect transition="in" filter="wipe(left)">
                                      <p:cBhvr>
                                        <p:cTn id="12" dur="500"/>
                                        <p:tgtEl>
                                          <p:spTgt spid="174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ja-JP" altLang="en-US">
                <a:latin typeface="Times New Roman" panose="02020603050405020304" pitchFamily="18" charset="0"/>
              </a:rPr>
              <a:t>比較器</a:t>
            </a:r>
            <a:r>
              <a:rPr lang="ja-JP" altLang="en-US" sz="3600">
                <a:latin typeface="Times New Roman" panose="02020603050405020304" pitchFamily="18" charset="0"/>
              </a:rPr>
              <a:t> </a:t>
            </a:r>
            <a:r>
              <a:rPr lang="en-US" altLang="ja-JP" sz="3200">
                <a:latin typeface="Times New Roman" panose="02020603050405020304" pitchFamily="18" charset="0"/>
              </a:rPr>
              <a:t>(comparator)</a:t>
            </a:r>
          </a:p>
        </p:txBody>
      </p:sp>
      <p:sp>
        <p:nvSpPr>
          <p:cNvPr id="146435" name="Rectangle 3"/>
          <p:cNvSpPr>
            <a:spLocks noGrp="1" noChangeArrowheads="1"/>
          </p:cNvSpPr>
          <p:nvPr>
            <p:ph type="body" idx="1"/>
          </p:nvPr>
        </p:nvSpPr>
        <p:spPr>
          <a:xfrm>
            <a:off x="1066800" y="1371600"/>
            <a:ext cx="7543800" cy="685800"/>
          </a:xfrm>
        </p:spPr>
        <p:txBody>
          <a:bodyPr/>
          <a:lstStyle/>
          <a:p>
            <a:r>
              <a:rPr lang="ja-JP" altLang="en-US">
                <a:latin typeface="Times New Roman" panose="02020603050405020304" pitchFamily="18" charset="0"/>
              </a:rPr>
              <a:t>入力の大小を比較する</a:t>
            </a:r>
          </a:p>
        </p:txBody>
      </p:sp>
      <p:sp>
        <p:nvSpPr>
          <p:cNvPr id="146437" name="Text Box 5"/>
          <p:cNvSpPr txBox="1">
            <a:spLocks noChangeArrowheads="1"/>
          </p:cNvSpPr>
          <p:nvPr/>
        </p:nvSpPr>
        <p:spPr bwMode="auto">
          <a:xfrm>
            <a:off x="4953000" y="1905000"/>
            <a:ext cx="3590925"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X</a:t>
            </a:r>
            <a:r>
              <a:rPr lang="en-US" altLang="ja-JP" sz="3200">
                <a:effectLst>
                  <a:outerShdw blurRad="38100" dist="38100" dir="2700000" algn="tl">
                    <a:srgbClr val="000000"/>
                  </a:outerShdw>
                </a:effectLst>
                <a:latin typeface="Times New Roman" panose="02020603050405020304" pitchFamily="18" charset="0"/>
              </a:rPr>
              <a:t> :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の方が大きい</a:t>
            </a:r>
          </a:p>
          <a:p>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Y</a:t>
            </a:r>
            <a:r>
              <a:rPr lang="en-US" altLang="ja-JP" sz="3200">
                <a:effectLst>
                  <a:outerShdw blurRad="38100" dist="38100" dir="2700000" algn="tl">
                    <a:srgbClr val="000000"/>
                  </a:outerShdw>
                </a:effectLst>
                <a:latin typeface="Times New Roman" panose="02020603050405020304" pitchFamily="18" charset="0"/>
              </a:rPr>
              <a:t> : </a:t>
            </a:r>
            <a:r>
              <a:rPr lang="en-US" altLang="ja-JP" sz="3200" i="1">
                <a:effectLst>
                  <a:outerShdw blurRad="38100" dist="38100" dir="2700000" algn="tl">
                    <a:srgbClr val="000000"/>
                  </a:outerShdw>
                </a:effectLst>
                <a:latin typeface="Times New Roman" panose="02020603050405020304" pitchFamily="18" charset="0"/>
              </a:rPr>
              <a:t>Y</a:t>
            </a:r>
            <a:r>
              <a:rPr lang="en-US" altLang="ja-JP" sz="3200">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の方が大きい</a:t>
            </a:r>
          </a:p>
          <a:p>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eq</a:t>
            </a: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と</a:t>
            </a:r>
            <a:r>
              <a:rPr lang="en-US" altLang="ja-JP" sz="3200" i="1">
                <a:effectLst>
                  <a:outerShdw blurRad="38100" dist="38100" dir="2700000" algn="tl">
                    <a:srgbClr val="000000"/>
                  </a:outerShdw>
                </a:effectLst>
                <a:latin typeface="Times New Roman" panose="02020603050405020304" pitchFamily="18" charset="0"/>
              </a:rPr>
              <a:t>Y</a:t>
            </a:r>
            <a:r>
              <a:rPr lang="en-US" altLang="ja-JP" sz="3200">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が同じ</a:t>
            </a:r>
          </a:p>
        </p:txBody>
      </p:sp>
      <p:sp>
        <p:nvSpPr>
          <p:cNvPr id="146438" name="Text Box 6"/>
          <p:cNvSpPr txBox="1">
            <a:spLocks noChangeArrowheads="1"/>
          </p:cNvSpPr>
          <p:nvPr/>
        </p:nvSpPr>
        <p:spPr bwMode="auto">
          <a:xfrm>
            <a:off x="1447800" y="1905000"/>
            <a:ext cx="3581400"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Tahoma" panose="020B0604030504040204" pitchFamily="34" charset="0"/>
              <a:buChar char="•"/>
            </a:pPr>
            <a:r>
              <a:rPr lang="en-US" altLang="ja-JP" sz="3200">
                <a:effectLst>
                  <a:outerShdw blurRad="38100" dist="38100" dir="2700000" algn="tl">
                    <a:srgbClr val="000000"/>
                  </a:outerShdw>
                </a:effectLst>
                <a:latin typeface="Times New Roman" panose="02020603050405020304" pitchFamily="18" charset="0"/>
              </a:rPr>
              <a:t> 2</a:t>
            </a:r>
            <a:r>
              <a:rPr lang="ja-JP" altLang="en-US" sz="3200">
                <a:effectLst>
                  <a:outerShdw blurRad="38100" dist="38100" dir="2700000" algn="tl">
                    <a:srgbClr val="000000"/>
                  </a:outerShdw>
                </a:effectLst>
                <a:latin typeface="Times New Roman" panose="02020603050405020304" pitchFamily="18" charset="0"/>
              </a:rPr>
              <a:t>入力</a:t>
            </a:r>
            <a:r>
              <a:rPr lang="en-US" altLang="ja-JP" sz="3200">
                <a:effectLst>
                  <a:outerShdw blurRad="38100" dist="38100" dir="2700000" algn="tl">
                    <a:srgbClr val="000000"/>
                  </a:outerShdw>
                </a:effectLst>
                <a:latin typeface="Times New Roman" panose="02020603050405020304" pitchFamily="18" charset="0"/>
              </a:rPr>
              <a:t>3</a:t>
            </a:r>
            <a:r>
              <a:rPr lang="ja-JP" altLang="en-US" sz="3200">
                <a:effectLst>
                  <a:outerShdw blurRad="38100" dist="38100" dir="2700000" algn="tl">
                    <a:srgbClr val="000000"/>
                  </a:outerShdw>
                </a:effectLst>
                <a:latin typeface="Times New Roman" panose="02020603050405020304" pitchFamily="18" charset="0"/>
              </a:rPr>
              <a:t>出力</a:t>
            </a:r>
          </a:p>
          <a:p>
            <a:pPr lvl="1">
              <a:buFont typeface="Tahoma" panose="020B0604030504040204" pitchFamily="34" charset="0"/>
              <a:buChar char="–"/>
            </a:pPr>
            <a:r>
              <a:rPr lang="ja-JP" altLang="en-US" sz="3200">
                <a:effectLst>
                  <a:outerShdw blurRad="38100" dist="38100" dir="2700000" algn="tl">
                    <a:srgbClr val="000000"/>
                  </a:outerShdw>
                </a:effectLst>
                <a:latin typeface="Times New Roman" panose="02020603050405020304" pitchFamily="18" charset="0"/>
              </a:rPr>
              <a:t>入力 </a:t>
            </a: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Y</a:t>
            </a:r>
          </a:p>
          <a:p>
            <a:pPr lvl="1">
              <a:buFont typeface="Tahoma" panose="020B0604030504040204" pitchFamily="34" charset="0"/>
              <a:buChar char="–"/>
            </a:pPr>
            <a:r>
              <a:rPr lang="ja-JP" altLang="en-US" sz="3200">
                <a:effectLst>
                  <a:outerShdw blurRad="38100" dist="38100" dir="2700000" algn="tl">
                    <a:srgbClr val="000000"/>
                  </a:outerShdw>
                </a:effectLst>
                <a:latin typeface="Times New Roman" panose="02020603050405020304" pitchFamily="18" charset="0"/>
              </a:rPr>
              <a:t>出力 </a:t>
            </a: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X</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Y</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eq</a:t>
            </a:r>
          </a:p>
        </p:txBody>
      </p:sp>
      <p:sp>
        <p:nvSpPr>
          <p:cNvPr id="146439" name="Rectangle 7"/>
          <p:cNvSpPr>
            <a:spLocks noChangeArrowheads="1"/>
          </p:cNvSpPr>
          <p:nvPr/>
        </p:nvSpPr>
        <p:spPr bwMode="auto">
          <a:xfrm>
            <a:off x="1905000" y="3886200"/>
            <a:ext cx="5105400" cy="27432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dirty="0">
                <a:effectLst>
                  <a:outerShdw blurRad="38100" dist="38100" dir="2700000" algn="tl">
                    <a:srgbClr val="000099"/>
                  </a:outerShdw>
                </a:effectLst>
                <a:latin typeface="Times New Roman" panose="02020603050405020304" pitchFamily="18" charset="0"/>
              </a:rPr>
              <a:t>Comp (</a:t>
            </a:r>
            <a:r>
              <a:rPr lang="en-US" altLang="ja-JP" i="1" dirty="0">
                <a:effectLst>
                  <a:outerShdw blurRad="38100" dist="38100" dir="2700000" algn="tl">
                    <a:srgbClr val="000099"/>
                  </a:outerShdw>
                </a:effectLst>
                <a:latin typeface="Times New Roman" panose="02020603050405020304" pitchFamily="18" charset="0"/>
              </a:rPr>
              <a:t>X</a:t>
            </a:r>
            <a:r>
              <a:rPr lang="en-US" altLang="ja-JP" dirty="0">
                <a:effectLst>
                  <a:outerShdw blurRad="38100" dist="38100" dir="2700000" algn="tl">
                    <a:srgbClr val="000099"/>
                  </a:outerShdw>
                </a:effectLst>
                <a:latin typeface="Times New Roman" panose="02020603050405020304" pitchFamily="18" charset="0"/>
              </a:rPr>
              <a:t>,</a:t>
            </a:r>
            <a:r>
              <a:rPr lang="en-US" altLang="ja-JP" i="1" dirty="0">
                <a:effectLst>
                  <a:outerShdw blurRad="38100" dist="38100" dir="2700000" algn="tl">
                    <a:srgbClr val="000099"/>
                  </a:outerShdw>
                </a:effectLst>
                <a:latin typeface="Times New Roman" panose="02020603050405020304" pitchFamily="18" charset="0"/>
              </a:rPr>
              <a:t>Y</a:t>
            </a:r>
            <a:r>
              <a:rPr lang="en-US" altLang="ja-JP" dirty="0">
                <a:effectLst>
                  <a:outerShdw blurRad="38100" dist="38100" dir="2700000" algn="tl">
                    <a:srgbClr val="000099"/>
                  </a:outerShdw>
                </a:effectLst>
                <a:latin typeface="Times New Roman" panose="02020603050405020304" pitchFamily="18" charset="0"/>
              </a:rPr>
              <a:t> ) {</a:t>
            </a:r>
          </a:p>
          <a:p>
            <a:r>
              <a:rPr lang="en-US" altLang="ja-JP" dirty="0">
                <a:effectLst>
                  <a:outerShdw blurRad="38100" dist="38100" dir="2700000" algn="tl">
                    <a:srgbClr val="000099"/>
                  </a:outerShdw>
                </a:effectLst>
                <a:latin typeface="Times New Roman" panose="02020603050405020304" pitchFamily="18" charset="0"/>
              </a:rPr>
              <a:t>	if (</a:t>
            </a:r>
            <a:r>
              <a:rPr lang="en-US" altLang="ja-JP" i="1" dirty="0">
                <a:effectLst>
                  <a:outerShdw blurRad="38100" dist="38100" dir="2700000" algn="tl">
                    <a:srgbClr val="000099"/>
                  </a:outerShdw>
                </a:effectLst>
                <a:latin typeface="Times New Roman" panose="02020603050405020304" pitchFamily="18" charset="0"/>
              </a:rPr>
              <a:t>X</a:t>
            </a:r>
            <a:r>
              <a:rPr lang="en-US" altLang="ja-JP" dirty="0">
                <a:effectLst>
                  <a:outerShdw blurRad="38100" dist="38100" dir="2700000" algn="tl">
                    <a:srgbClr val="000099"/>
                  </a:outerShdw>
                </a:effectLst>
                <a:latin typeface="Times New Roman" panose="02020603050405020304" pitchFamily="18" charset="0"/>
              </a:rPr>
              <a:t> &gt;</a:t>
            </a:r>
            <a:r>
              <a:rPr lang="en-US" altLang="ja-JP" i="1" dirty="0">
                <a:effectLst>
                  <a:outerShdw blurRad="38100" dist="38100" dir="2700000" algn="tl">
                    <a:srgbClr val="000099"/>
                  </a:outerShdw>
                </a:effectLst>
                <a:latin typeface="Times New Roman" panose="02020603050405020304" pitchFamily="18" charset="0"/>
              </a:rPr>
              <a:t>Y</a:t>
            </a:r>
            <a:r>
              <a:rPr lang="en-US" altLang="ja-JP" dirty="0">
                <a:effectLst>
                  <a:outerShdw blurRad="38100" dist="38100" dir="2700000" algn="tl">
                    <a:srgbClr val="000099"/>
                  </a:outerShdw>
                </a:effectLst>
                <a:latin typeface="Times New Roman" panose="02020603050405020304" pitchFamily="18" charset="0"/>
              </a:rPr>
              <a:t> ) </a:t>
            </a:r>
            <a:r>
              <a:rPr lang="en-US" altLang="ja-JP" i="1" dirty="0">
                <a:effectLst>
                  <a:outerShdw blurRad="38100" dist="38100" dir="2700000" algn="tl">
                    <a:srgbClr val="000099"/>
                  </a:outerShdw>
                </a:effectLst>
                <a:latin typeface="Times New Roman" panose="02020603050405020304" pitchFamily="18" charset="0"/>
              </a:rPr>
              <a:t>Z</a:t>
            </a:r>
            <a:r>
              <a:rPr lang="en-US" altLang="ja-JP" i="1" baseline="-25000" dirty="0">
                <a:effectLst>
                  <a:outerShdw blurRad="38100" dist="38100" dir="2700000" algn="tl">
                    <a:srgbClr val="000099"/>
                  </a:outerShdw>
                </a:effectLst>
                <a:latin typeface="Times New Roman" panose="02020603050405020304" pitchFamily="18" charset="0"/>
              </a:rPr>
              <a:t>X</a:t>
            </a:r>
            <a:r>
              <a:rPr lang="en-US" altLang="ja-JP" dirty="0">
                <a:effectLst>
                  <a:outerShdw blurRad="38100" dist="38100" dir="2700000" algn="tl">
                    <a:srgbClr val="000099"/>
                  </a:outerShdw>
                </a:effectLst>
                <a:latin typeface="Times New Roman" panose="02020603050405020304" pitchFamily="18" charset="0"/>
              </a:rPr>
              <a:t> = true;</a:t>
            </a:r>
          </a:p>
          <a:p>
            <a:r>
              <a:rPr lang="en-US" altLang="ja-JP" dirty="0">
                <a:effectLst>
                  <a:outerShdw blurRad="38100" dist="38100" dir="2700000" algn="tl">
                    <a:srgbClr val="000099"/>
                  </a:outerShdw>
                </a:effectLst>
                <a:latin typeface="Times New Roman" panose="02020603050405020304" pitchFamily="18" charset="0"/>
              </a:rPr>
              <a:t>	else if (</a:t>
            </a:r>
            <a:r>
              <a:rPr lang="en-US" altLang="ja-JP" i="1" dirty="0">
                <a:effectLst>
                  <a:outerShdw blurRad="38100" dist="38100" dir="2700000" algn="tl">
                    <a:srgbClr val="000099"/>
                  </a:outerShdw>
                </a:effectLst>
                <a:latin typeface="Times New Roman" panose="02020603050405020304" pitchFamily="18" charset="0"/>
              </a:rPr>
              <a:t>Y</a:t>
            </a:r>
            <a:r>
              <a:rPr lang="en-US" altLang="ja-JP" dirty="0">
                <a:effectLst>
                  <a:outerShdw blurRad="38100" dist="38100" dir="2700000" algn="tl">
                    <a:srgbClr val="000099"/>
                  </a:outerShdw>
                </a:effectLst>
                <a:latin typeface="Times New Roman" panose="02020603050405020304" pitchFamily="18" charset="0"/>
              </a:rPr>
              <a:t> &gt;</a:t>
            </a:r>
            <a:r>
              <a:rPr lang="en-US" altLang="ja-JP" i="1" dirty="0">
                <a:effectLst>
                  <a:outerShdw blurRad="38100" dist="38100" dir="2700000" algn="tl">
                    <a:srgbClr val="000099"/>
                  </a:outerShdw>
                </a:effectLst>
                <a:latin typeface="Times New Roman" panose="02020603050405020304" pitchFamily="18" charset="0"/>
              </a:rPr>
              <a:t>X</a:t>
            </a:r>
            <a:r>
              <a:rPr lang="en-US" altLang="ja-JP" dirty="0">
                <a:effectLst>
                  <a:outerShdw blurRad="38100" dist="38100" dir="2700000" algn="tl">
                    <a:srgbClr val="000099"/>
                  </a:outerShdw>
                </a:effectLst>
                <a:latin typeface="Times New Roman" panose="02020603050405020304" pitchFamily="18" charset="0"/>
              </a:rPr>
              <a:t> ) </a:t>
            </a:r>
            <a:r>
              <a:rPr lang="en-US" altLang="ja-JP" i="1" dirty="0">
                <a:effectLst>
                  <a:outerShdw blurRad="38100" dist="38100" dir="2700000" algn="tl">
                    <a:srgbClr val="000099"/>
                  </a:outerShdw>
                </a:effectLst>
                <a:latin typeface="Times New Roman" panose="02020603050405020304" pitchFamily="18" charset="0"/>
              </a:rPr>
              <a:t>Z</a:t>
            </a:r>
            <a:r>
              <a:rPr lang="en-US" altLang="ja-JP" i="1" baseline="-25000" dirty="0">
                <a:effectLst>
                  <a:outerShdw blurRad="38100" dist="38100" dir="2700000" algn="tl">
                    <a:srgbClr val="000099"/>
                  </a:outerShdw>
                </a:effectLst>
                <a:latin typeface="Times New Roman" panose="02020603050405020304" pitchFamily="18" charset="0"/>
              </a:rPr>
              <a:t>Y</a:t>
            </a:r>
            <a:r>
              <a:rPr lang="en-US" altLang="ja-JP" dirty="0">
                <a:effectLst>
                  <a:outerShdw blurRad="38100" dist="38100" dir="2700000" algn="tl">
                    <a:srgbClr val="000099"/>
                  </a:outerShdw>
                </a:effectLst>
                <a:latin typeface="Times New Roman" panose="02020603050405020304" pitchFamily="18" charset="0"/>
              </a:rPr>
              <a:t> = true;</a:t>
            </a:r>
          </a:p>
          <a:p>
            <a:r>
              <a:rPr lang="en-US" altLang="ja-JP" dirty="0">
                <a:effectLst>
                  <a:outerShdw blurRad="38100" dist="38100" dir="2700000" algn="tl">
                    <a:srgbClr val="000099"/>
                  </a:outerShdw>
                </a:effectLst>
                <a:latin typeface="Times New Roman" panose="02020603050405020304" pitchFamily="18" charset="0"/>
              </a:rPr>
              <a:t>	else </a:t>
            </a:r>
            <a:r>
              <a:rPr lang="en-US" altLang="ja-JP" i="1" dirty="0" err="1">
                <a:effectLst>
                  <a:outerShdw blurRad="38100" dist="38100" dir="2700000" algn="tl">
                    <a:srgbClr val="000099"/>
                  </a:outerShdw>
                </a:effectLst>
                <a:latin typeface="Times New Roman" panose="02020603050405020304" pitchFamily="18" charset="0"/>
              </a:rPr>
              <a:t>Z</a:t>
            </a:r>
            <a:r>
              <a:rPr lang="en-US" altLang="ja-JP" i="1" baseline="-25000" dirty="0" err="1">
                <a:effectLst>
                  <a:outerShdw blurRad="38100" dist="38100" dir="2700000" algn="tl">
                    <a:srgbClr val="000099"/>
                  </a:outerShdw>
                </a:effectLst>
                <a:latin typeface="Times New Roman" panose="02020603050405020304" pitchFamily="18" charset="0"/>
              </a:rPr>
              <a:t>eq</a:t>
            </a:r>
            <a:r>
              <a:rPr lang="en-US" altLang="ja-JP" dirty="0">
                <a:effectLst>
                  <a:outerShdw blurRad="38100" dist="38100" dir="2700000" algn="tl">
                    <a:srgbClr val="000099"/>
                  </a:outerShdw>
                </a:effectLst>
                <a:latin typeface="Times New Roman" panose="02020603050405020304" pitchFamily="18" charset="0"/>
              </a:rPr>
              <a:t> = true;</a:t>
            </a:r>
          </a:p>
          <a:p>
            <a:r>
              <a:rPr lang="en-US" altLang="ja-JP" dirty="0">
                <a:effectLst>
                  <a:outerShdw blurRad="38100" dist="38100" dir="2700000" algn="tl">
                    <a:srgbClr val="000099"/>
                  </a:outerShdw>
                </a:effectLst>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6438"/>
                                        </p:tgtEl>
                                        <p:attrNameLst>
                                          <p:attrName>style.visibility</p:attrName>
                                        </p:attrNameLst>
                                      </p:cBhvr>
                                      <p:to>
                                        <p:strVal val="visible"/>
                                      </p:to>
                                    </p:set>
                                    <p:anim calcmode="lin" valueType="num">
                                      <p:cBhvr additive="base">
                                        <p:cTn id="7" dur="500" fill="hold"/>
                                        <p:tgtEl>
                                          <p:spTgt spid="146438"/>
                                        </p:tgtEl>
                                        <p:attrNameLst>
                                          <p:attrName>ppt_x</p:attrName>
                                        </p:attrNameLst>
                                      </p:cBhvr>
                                      <p:tavLst>
                                        <p:tav tm="0">
                                          <p:val>
                                            <p:strVal val="#ppt_x"/>
                                          </p:val>
                                        </p:tav>
                                        <p:tav tm="100000">
                                          <p:val>
                                            <p:strVal val="#ppt_x"/>
                                          </p:val>
                                        </p:tav>
                                      </p:tavLst>
                                    </p:anim>
                                    <p:anim calcmode="lin" valueType="num">
                                      <p:cBhvr additive="base">
                                        <p:cTn id="8" dur="500" fill="hold"/>
                                        <p:tgtEl>
                                          <p:spTgt spid="14643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6437"/>
                                        </p:tgtEl>
                                        <p:attrNameLst>
                                          <p:attrName>style.visibility</p:attrName>
                                        </p:attrNameLst>
                                      </p:cBhvr>
                                      <p:to>
                                        <p:strVal val="visible"/>
                                      </p:to>
                                    </p:set>
                                    <p:anim calcmode="lin" valueType="num">
                                      <p:cBhvr additive="base">
                                        <p:cTn id="13" dur="500" fill="hold"/>
                                        <p:tgtEl>
                                          <p:spTgt spid="146437"/>
                                        </p:tgtEl>
                                        <p:attrNameLst>
                                          <p:attrName>ppt_x</p:attrName>
                                        </p:attrNameLst>
                                      </p:cBhvr>
                                      <p:tavLst>
                                        <p:tav tm="0">
                                          <p:val>
                                            <p:strVal val="#ppt_x"/>
                                          </p:val>
                                        </p:tav>
                                        <p:tav tm="100000">
                                          <p:val>
                                            <p:strVal val="#ppt_x"/>
                                          </p:val>
                                        </p:tav>
                                      </p:tavLst>
                                    </p:anim>
                                    <p:anim calcmode="lin" valueType="num">
                                      <p:cBhvr additive="base">
                                        <p:cTn id="14" dur="500" fill="hold"/>
                                        <p:tgtEl>
                                          <p:spTgt spid="14643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46439"/>
                                        </p:tgtEl>
                                        <p:attrNameLst>
                                          <p:attrName>style.visibility</p:attrName>
                                        </p:attrNameLst>
                                      </p:cBhvr>
                                      <p:to>
                                        <p:strVal val="visible"/>
                                      </p:to>
                                    </p:set>
                                    <p:animEffect transition="in" filter="checkerboard(across)">
                                      <p:cBhvr>
                                        <p:cTn id="19" dur="500"/>
                                        <p:tgtEl>
                                          <p:spTgt spid="146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7" grpId="0" autoUpdateAnimBg="0"/>
      <p:bldP spid="146438" grpId="0" autoUpdateAnimBg="0"/>
      <p:bldP spid="146439"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ビット比較器の論理関数</a:t>
            </a:r>
          </a:p>
        </p:txBody>
      </p:sp>
      <p:graphicFrame>
        <p:nvGraphicFramePr>
          <p:cNvPr id="148531" name="Group 51"/>
          <p:cNvGraphicFramePr>
            <a:graphicFrameLocks noGrp="1"/>
          </p:cNvGraphicFramePr>
          <p:nvPr/>
        </p:nvGraphicFramePr>
        <p:xfrm>
          <a:off x="1524000" y="1600200"/>
          <a:ext cx="5105400" cy="3049588"/>
        </p:xfrm>
        <a:graphic>
          <a:graphicData uri="http://schemas.openxmlformats.org/drawingml/2006/table">
            <a:tbl>
              <a:tblPr/>
              <a:tblGrid>
                <a:gridCol w="1276350">
                  <a:extLst>
                    <a:ext uri="{9D8B030D-6E8A-4147-A177-3AD203B41FA5}">
                      <a16:colId xmlns:a16="http://schemas.microsoft.com/office/drawing/2014/main" val="20000"/>
                    </a:ext>
                  </a:extLst>
                </a:gridCol>
                <a:gridCol w="1276350">
                  <a:extLst>
                    <a:ext uri="{9D8B030D-6E8A-4147-A177-3AD203B41FA5}">
                      <a16:colId xmlns:a16="http://schemas.microsoft.com/office/drawing/2014/main" val="20001"/>
                    </a:ext>
                  </a:extLst>
                </a:gridCol>
                <a:gridCol w="1276350">
                  <a:extLst>
                    <a:ext uri="{9D8B030D-6E8A-4147-A177-3AD203B41FA5}">
                      <a16:colId xmlns:a16="http://schemas.microsoft.com/office/drawing/2014/main" val="20002"/>
                    </a:ext>
                  </a:extLst>
                </a:gridCol>
                <a:gridCol w="1276350">
                  <a:extLst>
                    <a:ext uri="{9D8B030D-6E8A-4147-A177-3AD203B41FA5}">
                      <a16:colId xmlns:a16="http://schemas.microsoft.com/office/drawing/2014/main" val="20003"/>
                    </a:ext>
                  </a:extLst>
                </a:gridCol>
              </a:tblGrid>
              <a:tr h="6096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32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32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32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eq</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96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11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96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96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3" name="テキスト ボックス 2"/>
              <p:cNvSpPr txBox="1"/>
              <p:nvPr/>
            </p:nvSpPr>
            <p:spPr>
              <a:xfrm>
                <a:off x="1905000" y="4800600"/>
                <a:ext cx="4427879" cy="1928990"/>
              </a:xfrm>
              <a:prstGeom prst="rect">
                <a:avLst/>
              </a:prstGeom>
              <a:noFill/>
            </p:spPr>
            <p:txBody>
              <a:bodyPr wrap="none" rtlCol="0">
                <a:spAutoFit/>
              </a:bodyPr>
              <a:lstStyle/>
              <a:p>
                <a14:m>
                  <m:oMath xmlns:m="http://schemas.openxmlformats.org/officeDocument/2006/math">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𝑍</m:t>
                        </m:r>
                      </m:e>
                      <m:sub>
                        <m:r>
                          <a:rPr kumimoji="1" lang="en-US" altLang="ja-JP" sz="3600" b="0" i="1" smtClean="0">
                            <a:latin typeface="Cambria Math" panose="02040503050406030204" pitchFamily="18" charset="0"/>
                          </a:rPr>
                          <m:t>𝑋</m:t>
                        </m:r>
                      </m:sub>
                    </m:sSub>
                    <m:r>
                      <a:rPr kumimoji="1" lang="en-US" altLang="ja-JP" sz="3600" b="0" i="1" smtClean="0">
                        <a:latin typeface="Cambria Math" panose="02040503050406030204" pitchFamily="18" charset="0"/>
                      </a:rPr>
                      <m:t>=</m:t>
                    </m:r>
                    <m:r>
                      <a:rPr kumimoji="1" lang="en-US" altLang="ja-JP" sz="3600" b="0" i="1" smtClean="0">
                        <a:latin typeface="Cambria Math" panose="02040503050406030204" pitchFamily="18" charset="0"/>
                      </a:rPr>
                      <m:t>𝑋</m:t>
                    </m:r>
                    <m:r>
                      <a:rPr kumimoji="1" lang="en-US" altLang="ja-JP" sz="3600" b="0" i="1" smtClean="0">
                        <a:latin typeface="Cambria Math" panose="02040503050406030204" pitchFamily="18" charset="0"/>
                        <a:ea typeface="Cambria Math" panose="02040503050406030204" pitchFamily="18" charset="0"/>
                      </a:rPr>
                      <m:t>⋅</m:t>
                    </m:r>
                    <m:acc>
                      <m:accPr>
                        <m:chr m:val="̅"/>
                        <m:ctrlPr>
                          <a:rPr kumimoji="1" lang="en-US" altLang="ja-JP" sz="3600" b="0" i="1" smtClean="0">
                            <a:latin typeface="Cambria Math" panose="02040503050406030204" pitchFamily="18" charset="0"/>
                            <a:ea typeface="Cambria Math" panose="02040503050406030204" pitchFamily="18" charset="0"/>
                          </a:rPr>
                        </m:ctrlPr>
                      </m:accPr>
                      <m:e>
                        <m:r>
                          <a:rPr kumimoji="1" lang="en-US" altLang="ja-JP" sz="3600" b="0" i="1" smtClean="0">
                            <a:latin typeface="Cambria Math" panose="02040503050406030204" pitchFamily="18" charset="0"/>
                            <a:ea typeface="Cambria Math" panose="02040503050406030204" pitchFamily="18" charset="0"/>
                          </a:rPr>
                          <m:t> </m:t>
                        </m:r>
                        <m:r>
                          <a:rPr kumimoji="1" lang="en-US" altLang="ja-JP" sz="3600" b="0" i="1" smtClean="0">
                            <a:latin typeface="Cambria Math" panose="02040503050406030204" pitchFamily="18" charset="0"/>
                            <a:ea typeface="Cambria Math" panose="02040503050406030204" pitchFamily="18" charset="0"/>
                          </a:rPr>
                          <m:t>𝑌</m:t>
                        </m:r>
                        <m:r>
                          <a:rPr kumimoji="1" lang="en-US" altLang="ja-JP" sz="3600" b="0" i="1" smtClean="0">
                            <a:latin typeface="Cambria Math" panose="02040503050406030204" pitchFamily="18" charset="0"/>
                            <a:ea typeface="Cambria Math" panose="02040503050406030204" pitchFamily="18" charset="0"/>
                          </a:rPr>
                          <m:t> </m:t>
                        </m:r>
                      </m:e>
                    </m:acc>
                  </m:oMath>
                </a14:m>
                <a:r>
                  <a:rPr kumimoji="1" lang="en-US" altLang="ja-JP" sz="3600" dirty="0"/>
                  <a:t> </a:t>
                </a:r>
              </a:p>
              <a:p>
                <a:pPr/>
                <a14:m>
                  <m:oMathPara xmlns:m="http://schemas.openxmlformats.org/officeDocument/2006/math">
                    <m:oMathParaPr>
                      <m:jc m:val="left"/>
                    </m:oMathParaPr>
                    <m:oMath xmlns:m="http://schemas.openxmlformats.org/officeDocument/2006/math">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𝑍</m:t>
                          </m:r>
                        </m:e>
                        <m:sub>
                          <m:r>
                            <a:rPr kumimoji="1" lang="en-US" altLang="ja-JP" sz="3600" b="0" i="1" smtClean="0">
                              <a:latin typeface="Cambria Math" panose="02040503050406030204" pitchFamily="18" charset="0"/>
                            </a:rPr>
                            <m:t>𝑌</m:t>
                          </m:r>
                        </m:sub>
                      </m:sSub>
                      <m:r>
                        <a:rPr kumimoji="1" lang="en-US" altLang="ja-JP" sz="3600" b="0" i="1" smtClean="0">
                          <a:latin typeface="Cambria Math" panose="02040503050406030204" pitchFamily="18" charset="0"/>
                        </a:rPr>
                        <m:t>=</m:t>
                      </m:r>
                      <m:acc>
                        <m:accPr>
                          <m:chr m:val="̅"/>
                          <m:ctrlPr>
                            <a:rPr kumimoji="1" lang="en-US" altLang="ja-JP" sz="3600" b="0" i="1" smtClean="0">
                              <a:latin typeface="Cambria Math" panose="02040503050406030204" pitchFamily="18" charset="0"/>
                            </a:rPr>
                          </m:ctrlPr>
                        </m:accPr>
                        <m:e>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rPr>
                            <m:t>𝑋</m:t>
                          </m:r>
                          <m:r>
                            <a:rPr kumimoji="1" lang="en-US" altLang="ja-JP" sz="3600" b="0" i="1" smtClean="0">
                              <a:latin typeface="Cambria Math" panose="02040503050406030204" pitchFamily="18" charset="0"/>
                            </a:rPr>
                            <m:t> </m:t>
                          </m:r>
                        </m:e>
                      </m:acc>
                      <m:r>
                        <a:rPr kumimoji="1" lang="en-US" altLang="ja-JP" sz="3600" i="1" smtClean="0">
                          <a:latin typeface="Cambria Math" panose="02040503050406030204" pitchFamily="18" charset="0"/>
                          <a:ea typeface="Cambria Math" panose="02040503050406030204" pitchFamily="18" charset="0"/>
                        </a:rPr>
                        <m:t>⋅</m:t>
                      </m:r>
                      <m:r>
                        <a:rPr kumimoji="1" lang="en-US" altLang="ja-JP" sz="3600" b="0" i="1" smtClean="0">
                          <a:latin typeface="Cambria Math" panose="02040503050406030204" pitchFamily="18" charset="0"/>
                          <a:ea typeface="Cambria Math" panose="02040503050406030204" pitchFamily="18" charset="0"/>
                        </a:rPr>
                        <m:t>𝑌</m:t>
                      </m:r>
                    </m:oMath>
                  </m:oMathPara>
                </a14:m>
                <a:endParaRPr kumimoji="1" lang="en-US" altLang="ja-JP" sz="3600" b="0" dirty="0">
                  <a:ea typeface="Cambria Math" panose="02040503050406030204" pitchFamily="18" charset="0"/>
                </a:endParaRPr>
              </a:p>
              <a:p>
                <a14:m>
                  <m:oMath xmlns:m="http://schemas.openxmlformats.org/officeDocument/2006/math">
                    <m:sSub>
                      <m:sSubPr>
                        <m:ctrlPr>
                          <a:rPr kumimoji="1" lang="en-US" altLang="ja-JP" sz="3600" i="1" smtClean="0">
                            <a:latin typeface="Cambria Math" panose="02040503050406030204" pitchFamily="18" charset="0"/>
                          </a:rPr>
                        </m:ctrlPr>
                      </m:sSubPr>
                      <m:e>
                        <m:r>
                          <a:rPr kumimoji="1" lang="en-US" altLang="ja-JP" sz="3600" b="0" i="1" smtClean="0">
                            <a:latin typeface="Cambria Math" panose="02040503050406030204" pitchFamily="18" charset="0"/>
                          </a:rPr>
                          <m:t>𝑍</m:t>
                        </m:r>
                      </m:e>
                      <m:sub>
                        <m:r>
                          <a:rPr kumimoji="1" lang="en-US" altLang="ja-JP" sz="3600" b="0" i="1" smtClean="0">
                            <a:latin typeface="Cambria Math" panose="02040503050406030204" pitchFamily="18" charset="0"/>
                          </a:rPr>
                          <m:t>𝑒𝑞</m:t>
                        </m:r>
                      </m:sub>
                    </m:sSub>
                    <m:r>
                      <a:rPr kumimoji="1" lang="en-US" altLang="ja-JP" sz="3600" b="0" i="1" smtClean="0">
                        <a:latin typeface="Cambria Math" panose="02040503050406030204" pitchFamily="18" charset="0"/>
                      </a:rPr>
                      <m:t>=</m:t>
                    </m:r>
                    <m:acc>
                      <m:accPr>
                        <m:chr m:val="̅"/>
                        <m:ctrlPr>
                          <a:rPr kumimoji="1" lang="en-US" altLang="ja-JP" sz="3600" b="0" i="1" smtClean="0">
                            <a:latin typeface="Cambria Math" panose="02040503050406030204" pitchFamily="18" charset="0"/>
                          </a:rPr>
                        </m:ctrlPr>
                      </m:accPr>
                      <m:e>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rPr>
                          <m:t>𝑋</m:t>
                        </m:r>
                        <m:r>
                          <a:rPr kumimoji="1" lang="en-US" altLang="ja-JP" sz="3600" b="0" i="1" smtClean="0">
                            <a:latin typeface="Cambria Math" panose="02040503050406030204" pitchFamily="18" charset="0"/>
                          </a:rPr>
                          <m:t> </m:t>
                        </m:r>
                      </m:e>
                    </m:acc>
                    <m:r>
                      <a:rPr kumimoji="1" lang="en-US" altLang="ja-JP" sz="3600" i="1" smtClean="0">
                        <a:latin typeface="Cambria Math" panose="02040503050406030204" pitchFamily="18" charset="0"/>
                        <a:ea typeface="Cambria Math" panose="02040503050406030204" pitchFamily="18" charset="0"/>
                      </a:rPr>
                      <m:t>⋅</m:t>
                    </m:r>
                    <m:acc>
                      <m:accPr>
                        <m:chr m:val="̅"/>
                        <m:ctrlPr>
                          <a:rPr kumimoji="1" lang="en-US" altLang="ja-JP" sz="3600" i="1" smtClean="0">
                            <a:latin typeface="Cambria Math" panose="02040503050406030204" pitchFamily="18" charset="0"/>
                            <a:ea typeface="Cambria Math" panose="02040503050406030204" pitchFamily="18" charset="0"/>
                          </a:rPr>
                        </m:ctrlPr>
                      </m:accPr>
                      <m:e>
                        <m:r>
                          <a:rPr kumimoji="1" lang="en-US" altLang="ja-JP" sz="3600" b="0" i="1" smtClean="0">
                            <a:latin typeface="Cambria Math" panose="02040503050406030204" pitchFamily="18" charset="0"/>
                            <a:ea typeface="Cambria Math" panose="02040503050406030204" pitchFamily="18" charset="0"/>
                          </a:rPr>
                          <m:t> </m:t>
                        </m:r>
                        <m:r>
                          <a:rPr kumimoji="1" lang="en-US" altLang="ja-JP" sz="3600" b="0" i="1" smtClean="0">
                            <a:latin typeface="Cambria Math" panose="02040503050406030204" pitchFamily="18" charset="0"/>
                            <a:ea typeface="Cambria Math" panose="02040503050406030204" pitchFamily="18" charset="0"/>
                          </a:rPr>
                          <m:t>𝑌</m:t>
                        </m:r>
                        <m:r>
                          <a:rPr kumimoji="1" lang="en-US" altLang="ja-JP" sz="3600" b="0" i="1" smtClean="0">
                            <a:latin typeface="Cambria Math" panose="02040503050406030204" pitchFamily="18" charset="0"/>
                            <a:ea typeface="Cambria Math" panose="02040503050406030204" pitchFamily="18" charset="0"/>
                          </a:rPr>
                          <m:t> </m:t>
                        </m:r>
                      </m:e>
                    </m:acc>
                    <m:r>
                      <a:rPr kumimoji="1" lang="en-US" altLang="ja-JP" sz="3600" b="0" i="1" smtClean="0">
                        <a:latin typeface="Cambria Math" panose="02040503050406030204" pitchFamily="18" charset="0"/>
                      </a:rPr>
                      <m:t>+</m:t>
                    </m:r>
                    <m:r>
                      <a:rPr kumimoji="1" lang="en-US" altLang="ja-JP" sz="3600" b="0" i="1" smtClean="0">
                        <a:latin typeface="Cambria Math" panose="02040503050406030204" pitchFamily="18" charset="0"/>
                      </a:rPr>
                      <m:t>𝑋</m:t>
                    </m:r>
                    <m:r>
                      <a:rPr kumimoji="1" lang="en-US" altLang="ja-JP" sz="3600" b="0" i="1" smtClean="0">
                        <a:latin typeface="Cambria Math" panose="02040503050406030204" pitchFamily="18" charset="0"/>
                        <a:ea typeface="Cambria Math" panose="02040503050406030204" pitchFamily="18" charset="0"/>
                      </a:rPr>
                      <m:t>⋅</m:t>
                    </m:r>
                    <m:r>
                      <a:rPr kumimoji="1" lang="en-US" altLang="ja-JP" sz="3600" b="0" i="1" smtClean="0">
                        <a:latin typeface="Cambria Math" panose="02040503050406030204" pitchFamily="18" charset="0"/>
                        <a:ea typeface="Cambria Math" panose="02040503050406030204" pitchFamily="18" charset="0"/>
                      </a:rPr>
                      <m:t>𝑌</m:t>
                    </m:r>
                  </m:oMath>
                </a14:m>
                <a:r>
                  <a:rPr kumimoji="1" lang="ja-JP" altLang="en-US" sz="3600" dirty="0"/>
                  <a:t> </a:t>
                </a:r>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905000" y="4800600"/>
                <a:ext cx="4427879" cy="1928990"/>
              </a:xfrm>
              <a:prstGeom prst="rect">
                <a:avLst/>
              </a:prstGeom>
              <a:blipFill rotWithShape="0">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ビット比較器の設計</a:t>
            </a:r>
          </a:p>
        </p:txBody>
      </p:sp>
      <p:grpSp>
        <p:nvGrpSpPr>
          <p:cNvPr id="147906" name="Group 450"/>
          <p:cNvGrpSpPr>
            <a:grpSpLocks/>
          </p:cNvGrpSpPr>
          <p:nvPr/>
        </p:nvGrpSpPr>
        <p:grpSpPr bwMode="auto">
          <a:xfrm>
            <a:off x="5334000" y="3962400"/>
            <a:ext cx="2743200" cy="1981200"/>
            <a:chOff x="3360" y="2496"/>
            <a:chExt cx="1728" cy="1248"/>
          </a:xfrm>
        </p:grpSpPr>
        <p:grpSp>
          <p:nvGrpSpPr>
            <p:cNvPr id="147907" name="Group 451"/>
            <p:cNvGrpSpPr>
              <a:grpSpLocks/>
            </p:cNvGrpSpPr>
            <p:nvPr/>
          </p:nvGrpSpPr>
          <p:grpSpPr bwMode="auto">
            <a:xfrm>
              <a:off x="3360" y="2736"/>
              <a:ext cx="576" cy="240"/>
              <a:chOff x="576" y="2592"/>
              <a:chExt cx="576" cy="240"/>
            </a:xfrm>
          </p:grpSpPr>
          <p:grpSp>
            <p:nvGrpSpPr>
              <p:cNvPr id="147908" name="Group 452"/>
              <p:cNvGrpSpPr>
                <a:grpSpLocks/>
              </p:cNvGrpSpPr>
              <p:nvPr/>
            </p:nvGrpSpPr>
            <p:grpSpPr bwMode="auto">
              <a:xfrm>
                <a:off x="768" y="2640"/>
                <a:ext cx="288" cy="192"/>
                <a:chOff x="2640" y="1968"/>
                <a:chExt cx="288" cy="192"/>
              </a:xfrm>
            </p:grpSpPr>
            <p:sp>
              <p:nvSpPr>
                <p:cNvPr id="147909" name="AutoShape 453"/>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10" name="Oval 454"/>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7911" name="Line 455"/>
              <p:cNvSpPr>
                <a:spLocks noChangeShapeType="1"/>
              </p:cNvSpPr>
              <p:nvPr/>
            </p:nvSpPr>
            <p:spPr bwMode="auto">
              <a:xfrm flipH="1">
                <a:off x="672"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12" name="Line 456"/>
              <p:cNvSpPr>
                <a:spLocks noChangeShapeType="1"/>
              </p:cNvSpPr>
              <p:nvPr/>
            </p:nvSpPr>
            <p:spPr bwMode="auto">
              <a:xfrm>
                <a:off x="1056"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13" name="Line 457"/>
              <p:cNvSpPr>
                <a:spLocks noChangeShapeType="1"/>
              </p:cNvSpPr>
              <p:nvPr/>
            </p:nvSpPr>
            <p:spPr bwMode="auto">
              <a:xfrm>
                <a:off x="672" y="259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14" name="Line 458"/>
              <p:cNvSpPr>
                <a:spLocks noChangeShapeType="1"/>
              </p:cNvSpPr>
              <p:nvPr/>
            </p:nvSpPr>
            <p:spPr bwMode="auto">
              <a:xfrm flipH="1">
                <a:off x="576" y="259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7915" name="Group 459"/>
            <p:cNvGrpSpPr>
              <a:grpSpLocks/>
            </p:cNvGrpSpPr>
            <p:nvPr/>
          </p:nvGrpSpPr>
          <p:grpSpPr bwMode="auto">
            <a:xfrm>
              <a:off x="3408" y="2496"/>
              <a:ext cx="1680" cy="864"/>
              <a:chOff x="624" y="1968"/>
              <a:chExt cx="1680" cy="864"/>
            </a:xfrm>
          </p:grpSpPr>
          <p:grpSp>
            <p:nvGrpSpPr>
              <p:cNvPr id="147916" name="Group 460"/>
              <p:cNvGrpSpPr>
                <a:grpSpLocks/>
              </p:cNvGrpSpPr>
              <p:nvPr/>
            </p:nvGrpSpPr>
            <p:grpSpPr bwMode="auto">
              <a:xfrm>
                <a:off x="1344" y="1968"/>
                <a:ext cx="288" cy="288"/>
                <a:chOff x="3264" y="2544"/>
                <a:chExt cx="288" cy="288"/>
              </a:xfrm>
            </p:grpSpPr>
            <p:sp>
              <p:nvSpPr>
                <p:cNvPr id="147917" name="Arc 461"/>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18" name="Arc 462"/>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19" name="Line 463"/>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7920" name="Line 464"/>
              <p:cNvSpPr>
                <a:spLocks noChangeShapeType="1"/>
              </p:cNvSpPr>
              <p:nvPr/>
            </p:nvSpPr>
            <p:spPr bwMode="auto">
              <a:xfrm>
                <a:off x="1632" y="2112"/>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21" name="Line 465"/>
              <p:cNvSpPr>
                <a:spLocks noChangeShapeType="1"/>
              </p:cNvSpPr>
              <p:nvPr/>
            </p:nvSpPr>
            <p:spPr bwMode="auto">
              <a:xfrm flipV="1">
                <a:off x="672" y="206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22" name="Line 466"/>
              <p:cNvSpPr>
                <a:spLocks noChangeShapeType="1"/>
              </p:cNvSpPr>
              <p:nvPr/>
            </p:nvSpPr>
            <p:spPr bwMode="auto">
              <a:xfrm>
                <a:off x="672" y="2064"/>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23" name="Line 467"/>
              <p:cNvSpPr>
                <a:spLocks noChangeShapeType="1"/>
              </p:cNvSpPr>
              <p:nvPr/>
            </p:nvSpPr>
            <p:spPr bwMode="auto">
              <a:xfrm>
                <a:off x="1152" y="283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24" name="Line 468"/>
              <p:cNvSpPr>
                <a:spLocks noChangeShapeType="1"/>
              </p:cNvSpPr>
              <p:nvPr/>
            </p:nvSpPr>
            <p:spPr bwMode="auto">
              <a:xfrm flipV="1">
                <a:off x="1248" y="2160"/>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25" name="Line 469"/>
              <p:cNvSpPr>
                <a:spLocks noChangeShapeType="1"/>
              </p:cNvSpPr>
              <p:nvPr/>
            </p:nvSpPr>
            <p:spPr bwMode="auto">
              <a:xfrm>
                <a:off x="1248" y="21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26" name="Oval 470"/>
              <p:cNvSpPr>
                <a:spLocks noChangeArrowheads="1"/>
              </p:cNvSpPr>
              <p:nvPr/>
            </p:nvSpPr>
            <p:spPr bwMode="auto">
              <a:xfrm>
                <a:off x="624" y="216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47927" name="Group 471"/>
            <p:cNvGrpSpPr>
              <a:grpSpLocks/>
            </p:cNvGrpSpPr>
            <p:nvPr/>
          </p:nvGrpSpPr>
          <p:grpSpPr bwMode="auto">
            <a:xfrm>
              <a:off x="3360" y="3264"/>
              <a:ext cx="576" cy="240"/>
              <a:chOff x="1392" y="3072"/>
              <a:chExt cx="576" cy="240"/>
            </a:xfrm>
          </p:grpSpPr>
          <p:grpSp>
            <p:nvGrpSpPr>
              <p:cNvPr id="147928" name="Group 472"/>
              <p:cNvGrpSpPr>
                <a:grpSpLocks/>
              </p:cNvGrpSpPr>
              <p:nvPr/>
            </p:nvGrpSpPr>
            <p:grpSpPr bwMode="auto">
              <a:xfrm>
                <a:off x="1584" y="3072"/>
                <a:ext cx="288" cy="192"/>
                <a:chOff x="2640" y="1968"/>
                <a:chExt cx="288" cy="192"/>
              </a:xfrm>
            </p:grpSpPr>
            <p:sp>
              <p:nvSpPr>
                <p:cNvPr id="147929" name="AutoShape 473"/>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30" name="Oval 474"/>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7931" name="Line 475"/>
              <p:cNvSpPr>
                <a:spLocks noChangeShapeType="1"/>
              </p:cNvSpPr>
              <p:nvPr/>
            </p:nvSpPr>
            <p:spPr bwMode="auto">
              <a:xfrm flipH="1">
                <a:off x="1488" y="316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32" name="Line 476"/>
              <p:cNvSpPr>
                <a:spLocks noChangeShapeType="1"/>
              </p:cNvSpPr>
              <p:nvPr/>
            </p:nvSpPr>
            <p:spPr bwMode="auto">
              <a:xfrm>
                <a:off x="1872" y="316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33" name="Line 477"/>
              <p:cNvSpPr>
                <a:spLocks noChangeShapeType="1"/>
              </p:cNvSpPr>
              <p:nvPr/>
            </p:nvSpPr>
            <p:spPr bwMode="auto">
              <a:xfrm>
                <a:off x="1488" y="3168"/>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34" name="Line 478"/>
              <p:cNvSpPr>
                <a:spLocks noChangeShapeType="1"/>
              </p:cNvSpPr>
              <p:nvPr/>
            </p:nvSpPr>
            <p:spPr bwMode="auto">
              <a:xfrm flipH="1">
                <a:off x="1392" y="331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7935" name="Group 479"/>
            <p:cNvGrpSpPr>
              <a:grpSpLocks/>
            </p:cNvGrpSpPr>
            <p:nvPr/>
          </p:nvGrpSpPr>
          <p:grpSpPr bwMode="auto">
            <a:xfrm>
              <a:off x="3408" y="2880"/>
              <a:ext cx="1680" cy="864"/>
              <a:chOff x="3216" y="2880"/>
              <a:chExt cx="1680" cy="864"/>
            </a:xfrm>
          </p:grpSpPr>
          <p:sp>
            <p:nvSpPr>
              <p:cNvPr id="147936" name="Line 480"/>
              <p:cNvSpPr>
                <a:spLocks noChangeShapeType="1"/>
              </p:cNvSpPr>
              <p:nvPr/>
            </p:nvSpPr>
            <p:spPr bwMode="auto">
              <a:xfrm>
                <a:off x="4224" y="3600"/>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7937" name="Group 481"/>
              <p:cNvGrpSpPr>
                <a:grpSpLocks/>
              </p:cNvGrpSpPr>
              <p:nvPr/>
            </p:nvGrpSpPr>
            <p:grpSpPr bwMode="auto">
              <a:xfrm>
                <a:off x="3936" y="3456"/>
                <a:ext cx="288" cy="288"/>
                <a:chOff x="3264" y="2544"/>
                <a:chExt cx="288" cy="288"/>
              </a:xfrm>
            </p:grpSpPr>
            <p:sp>
              <p:nvSpPr>
                <p:cNvPr id="147938" name="Arc 48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39" name="Arc 48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40" name="Line 48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7941" name="Line 485"/>
              <p:cNvSpPr>
                <a:spLocks noChangeShapeType="1"/>
              </p:cNvSpPr>
              <p:nvPr/>
            </p:nvSpPr>
            <p:spPr bwMode="auto">
              <a:xfrm>
                <a:off x="3744" y="355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42" name="Line 486"/>
              <p:cNvSpPr>
                <a:spLocks noChangeShapeType="1"/>
              </p:cNvSpPr>
              <p:nvPr/>
            </p:nvSpPr>
            <p:spPr bwMode="auto">
              <a:xfrm>
                <a:off x="3264" y="3648"/>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43" name="Line 487"/>
              <p:cNvSpPr>
                <a:spLocks noChangeShapeType="1"/>
              </p:cNvSpPr>
              <p:nvPr/>
            </p:nvSpPr>
            <p:spPr bwMode="auto">
              <a:xfrm>
                <a:off x="3264" y="350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44" name="Oval 488"/>
              <p:cNvSpPr>
                <a:spLocks noChangeArrowheads="1"/>
              </p:cNvSpPr>
              <p:nvPr/>
            </p:nvSpPr>
            <p:spPr bwMode="auto">
              <a:xfrm>
                <a:off x="3216" y="345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45" name="Line 489"/>
              <p:cNvSpPr>
                <a:spLocks noChangeShapeType="1"/>
              </p:cNvSpPr>
              <p:nvPr/>
            </p:nvSpPr>
            <p:spPr bwMode="auto">
              <a:xfrm flipV="1">
                <a:off x="3744" y="2880"/>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147946" name="Group 490"/>
          <p:cNvGrpSpPr>
            <a:grpSpLocks/>
          </p:cNvGrpSpPr>
          <p:nvPr/>
        </p:nvGrpSpPr>
        <p:grpSpPr bwMode="auto">
          <a:xfrm>
            <a:off x="7086600" y="4114800"/>
            <a:ext cx="990600" cy="1676400"/>
            <a:chOff x="2256" y="2592"/>
            <a:chExt cx="624" cy="1056"/>
          </a:xfrm>
        </p:grpSpPr>
        <p:sp>
          <p:nvSpPr>
            <p:cNvPr id="147947" name="Oval 491"/>
            <p:cNvSpPr>
              <a:spLocks noChangeArrowheads="1"/>
            </p:cNvSpPr>
            <p:nvPr/>
          </p:nvSpPr>
          <p:spPr bwMode="auto">
            <a:xfrm>
              <a:off x="2256" y="355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48" name="Oval 492"/>
            <p:cNvSpPr>
              <a:spLocks noChangeArrowheads="1"/>
            </p:cNvSpPr>
            <p:nvPr/>
          </p:nvSpPr>
          <p:spPr bwMode="auto">
            <a:xfrm>
              <a:off x="2256" y="259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49" name="Line 493"/>
            <p:cNvSpPr>
              <a:spLocks noChangeShapeType="1"/>
            </p:cNvSpPr>
            <p:nvPr/>
          </p:nvSpPr>
          <p:spPr bwMode="auto">
            <a:xfrm>
              <a:off x="2304" y="2640"/>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50" name="Line 494"/>
            <p:cNvSpPr>
              <a:spLocks noChangeShapeType="1"/>
            </p:cNvSpPr>
            <p:nvPr/>
          </p:nvSpPr>
          <p:spPr bwMode="auto">
            <a:xfrm>
              <a:off x="2784" y="31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51" name="Line 495"/>
            <p:cNvSpPr>
              <a:spLocks noChangeShapeType="1"/>
            </p:cNvSpPr>
            <p:nvPr/>
          </p:nvSpPr>
          <p:spPr bwMode="auto">
            <a:xfrm>
              <a:off x="2304" y="307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52" name="Line 496"/>
            <p:cNvSpPr>
              <a:spLocks noChangeShapeType="1"/>
            </p:cNvSpPr>
            <p:nvPr/>
          </p:nvSpPr>
          <p:spPr bwMode="auto">
            <a:xfrm>
              <a:off x="2304" y="316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7953" name="Group 497"/>
            <p:cNvGrpSpPr>
              <a:grpSpLocks/>
            </p:cNvGrpSpPr>
            <p:nvPr/>
          </p:nvGrpSpPr>
          <p:grpSpPr bwMode="auto">
            <a:xfrm>
              <a:off x="2400" y="2976"/>
              <a:ext cx="288" cy="288"/>
              <a:chOff x="3264" y="3648"/>
              <a:chExt cx="288" cy="288"/>
            </a:xfrm>
          </p:grpSpPr>
          <p:sp>
            <p:nvSpPr>
              <p:cNvPr id="147954" name="Arc 498"/>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55" name="Arc 499"/>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56" name="Arc 500"/>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57" name="Arc 501"/>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7958" name="Line 502"/>
            <p:cNvSpPr>
              <a:spLocks noChangeShapeType="1"/>
            </p:cNvSpPr>
            <p:nvPr/>
          </p:nvSpPr>
          <p:spPr bwMode="auto">
            <a:xfrm>
              <a:off x="2304" y="316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59" name="Oval 503"/>
            <p:cNvSpPr>
              <a:spLocks noChangeArrowheads="1"/>
            </p:cNvSpPr>
            <p:nvPr/>
          </p:nvSpPr>
          <p:spPr bwMode="auto">
            <a:xfrm>
              <a:off x="2688" y="3072"/>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47973" name="Group 517"/>
          <p:cNvGrpSpPr>
            <a:grpSpLocks/>
          </p:cNvGrpSpPr>
          <p:nvPr/>
        </p:nvGrpSpPr>
        <p:grpSpPr bwMode="auto">
          <a:xfrm>
            <a:off x="914400" y="4343400"/>
            <a:ext cx="914400" cy="1219200"/>
            <a:chOff x="576" y="2736"/>
            <a:chExt cx="576" cy="768"/>
          </a:xfrm>
        </p:grpSpPr>
        <p:grpSp>
          <p:nvGrpSpPr>
            <p:cNvPr id="147974" name="Group 518"/>
            <p:cNvGrpSpPr>
              <a:grpSpLocks/>
            </p:cNvGrpSpPr>
            <p:nvPr/>
          </p:nvGrpSpPr>
          <p:grpSpPr bwMode="auto">
            <a:xfrm>
              <a:off x="576" y="2736"/>
              <a:ext cx="576" cy="240"/>
              <a:chOff x="864" y="2736"/>
              <a:chExt cx="576" cy="240"/>
            </a:xfrm>
          </p:grpSpPr>
          <p:grpSp>
            <p:nvGrpSpPr>
              <p:cNvPr id="147975" name="Group 519"/>
              <p:cNvGrpSpPr>
                <a:grpSpLocks/>
              </p:cNvGrpSpPr>
              <p:nvPr/>
            </p:nvGrpSpPr>
            <p:grpSpPr bwMode="auto">
              <a:xfrm>
                <a:off x="1056" y="2784"/>
                <a:ext cx="288" cy="192"/>
                <a:chOff x="2640" y="1968"/>
                <a:chExt cx="288" cy="192"/>
              </a:xfrm>
            </p:grpSpPr>
            <p:sp>
              <p:nvSpPr>
                <p:cNvPr id="147976" name="AutoShape 520"/>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77" name="Oval 521"/>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7978" name="Line 522"/>
              <p:cNvSpPr>
                <a:spLocks noChangeShapeType="1"/>
              </p:cNvSpPr>
              <p:nvPr/>
            </p:nvSpPr>
            <p:spPr bwMode="auto">
              <a:xfrm flipH="1">
                <a:off x="960" y="28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79" name="Line 523"/>
              <p:cNvSpPr>
                <a:spLocks noChangeShapeType="1"/>
              </p:cNvSpPr>
              <p:nvPr/>
            </p:nvSpPr>
            <p:spPr bwMode="auto">
              <a:xfrm>
                <a:off x="1344" y="28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80" name="Line 524"/>
              <p:cNvSpPr>
                <a:spLocks noChangeShapeType="1"/>
              </p:cNvSpPr>
              <p:nvPr/>
            </p:nvSpPr>
            <p:spPr bwMode="auto">
              <a:xfrm>
                <a:off x="960" y="273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81" name="Line 525"/>
              <p:cNvSpPr>
                <a:spLocks noChangeShapeType="1"/>
              </p:cNvSpPr>
              <p:nvPr/>
            </p:nvSpPr>
            <p:spPr bwMode="auto">
              <a:xfrm flipH="1">
                <a:off x="864"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7982" name="Group 526"/>
            <p:cNvGrpSpPr>
              <a:grpSpLocks/>
            </p:cNvGrpSpPr>
            <p:nvPr/>
          </p:nvGrpSpPr>
          <p:grpSpPr bwMode="auto">
            <a:xfrm>
              <a:off x="576" y="3264"/>
              <a:ext cx="576" cy="240"/>
              <a:chOff x="864" y="3264"/>
              <a:chExt cx="576" cy="240"/>
            </a:xfrm>
          </p:grpSpPr>
          <p:grpSp>
            <p:nvGrpSpPr>
              <p:cNvPr id="147983" name="Group 527"/>
              <p:cNvGrpSpPr>
                <a:grpSpLocks/>
              </p:cNvGrpSpPr>
              <p:nvPr/>
            </p:nvGrpSpPr>
            <p:grpSpPr bwMode="auto">
              <a:xfrm>
                <a:off x="1056" y="3264"/>
                <a:ext cx="288" cy="192"/>
                <a:chOff x="2640" y="1968"/>
                <a:chExt cx="288" cy="192"/>
              </a:xfrm>
            </p:grpSpPr>
            <p:sp>
              <p:nvSpPr>
                <p:cNvPr id="147984" name="AutoShape 528"/>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85" name="Oval 529"/>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7986" name="Line 530"/>
              <p:cNvSpPr>
                <a:spLocks noChangeShapeType="1"/>
              </p:cNvSpPr>
              <p:nvPr/>
            </p:nvSpPr>
            <p:spPr bwMode="auto">
              <a:xfrm flipH="1">
                <a:off x="960"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87" name="Line 531"/>
              <p:cNvSpPr>
                <a:spLocks noChangeShapeType="1"/>
              </p:cNvSpPr>
              <p:nvPr/>
            </p:nvSpPr>
            <p:spPr bwMode="auto">
              <a:xfrm>
                <a:off x="1344"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88" name="Line 532"/>
              <p:cNvSpPr>
                <a:spLocks noChangeShapeType="1"/>
              </p:cNvSpPr>
              <p:nvPr/>
            </p:nvSpPr>
            <p:spPr bwMode="auto">
              <a:xfrm>
                <a:off x="960" y="336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89" name="Line 533"/>
              <p:cNvSpPr>
                <a:spLocks noChangeShapeType="1"/>
              </p:cNvSpPr>
              <p:nvPr/>
            </p:nvSpPr>
            <p:spPr bwMode="auto">
              <a:xfrm flipH="1">
                <a:off x="864" y="350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147990" name="Group 534"/>
          <p:cNvGrpSpPr>
            <a:grpSpLocks/>
          </p:cNvGrpSpPr>
          <p:nvPr/>
        </p:nvGrpSpPr>
        <p:grpSpPr bwMode="auto">
          <a:xfrm>
            <a:off x="990600" y="3962400"/>
            <a:ext cx="2971800" cy="1981200"/>
            <a:chOff x="624" y="2496"/>
            <a:chExt cx="1872" cy="1248"/>
          </a:xfrm>
        </p:grpSpPr>
        <p:grpSp>
          <p:nvGrpSpPr>
            <p:cNvPr id="147991" name="Group 535"/>
            <p:cNvGrpSpPr>
              <a:grpSpLocks/>
            </p:cNvGrpSpPr>
            <p:nvPr/>
          </p:nvGrpSpPr>
          <p:grpSpPr bwMode="auto">
            <a:xfrm>
              <a:off x="624" y="2496"/>
              <a:ext cx="1872" cy="864"/>
              <a:chOff x="3120" y="1296"/>
              <a:chExt cx="1872" cy="864"/>
            </a:xfrm>
          </p:grpSpPr>
          <p:grpSp>
            <p:nvGrpSpPr>
              <p:cNvPr id="147992" name="Group 536"/>
              <p:cNvGrpSpPr>
                <a:grpSpLocks/>
              </p:cNvGrpSpPr>
              <p:nvPr/>
            </p:nvGrpSpPr>
            <p:grpSpPr bwMode="auto">
              <a:xfrm>
                <a:off x="4368" y="1296"/>
                <a:ext cx="288" cy="288"/>
                <a:chOff x="3264" y="2544"/>
                <a:chExt cx="288" cy="288"/>
              </a:xfrm>
            </p:grpSpPr>
            <p:sp>
              <p:nvSpPr>
                <p:cNvPr id="147993" name="Arc 537"/>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94" name="Arc 538"/>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7995" name="Line 539"/>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7996" name="Line 540"/>
              <p:cNvSpPr>
                <a:spLocks noChangeShapeType="1"/>
              </p:cNvSpPr>
              <p:nvPr/>
            </p:nvSpPr>
            <p:spPr bwMode="auto">
              <a:xfrm>
                <a:off x="4656" y="1440"/>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97" name="Line 541"/>
              <p:cNvSpPr>
                <a:spLocks noChangeShapeType="1"/>
              </p:cNvSpPr>
              <p:nvPr/>
            </p:nvSpPr>
            <p:spPr bwMode="auto">
              <a:xfrm flipV="1">
                <a:off x="3168" y="139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98" name="Line 542"/>
              <p:cNvSpPr>
                <a:spLocks noChangeShapeType="1"/>
              </p:cNvSpPr>
              <p:nvPr/>
            </p:nvSpPr>
            <p:spPr bwMode="auto">
              <a:xfrm>
                <a:off x="3168" y="1392"/>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7999" name="Line 543"/>
              <p:cNvSpPr>
                <a:spLocks noChangeShapeType="1"/>
              </p:cNvSpPr>
              <p:nvPr/>
            </p:nvSpPr>
            <p:spPr bwMode="auto">
              <a:xfrm>
                <a:off x="3648" y="216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00" name="Line 544"/>
              <p:cNvSpPr>
                <a:spLocks noChangeShapeType="1"/>
              </p:cNvSpPr>
              <p:nvPr/>
            </p:nvSpPr>
            <p:spPr bwMode="auto">
              <a:xfrm flipV="1">
                <a:off x="3792" y="1488"/>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01" name="Line 545"/>
              <p:cNvSpPr>
                <a:spLocks noChangeShapeType="1"/>
              </p:cNvSpPr>
              <p:nvPr/>
            </p:nvSpPr>
            <p:spPr bwMode="auto">
              <a:xfrm>
                <a:off x="3792" y="1488"/>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02" name="Oval 546"/>
              <p:cNvSpPr>
                <a:spLocks noChangeArrowheads="1"/>
              </p:cNvSpPr>
              <p:nvPr/>
            </p:nvSpPr>
            <p:spPr bwMode="auto">
              <a:xfrm>
                <a:off x="3120" y="148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48003" name="Group 547"/>
            <p:cNvGrpSpPr>
              <a:grpSpLocks/>
            </p:cNvGrpSpPr>
            <p:nvPr/>
          </p:nvGrpSpPr>
          <p:grpSpPr bwMode="auto">
            <a:xfrm>
              <a:off x="624" y="2880"/>
              <a:ext cx="1872" cy="864"/>
              <a:chOff x="3216" y="768"/>
              <a:chExt cx="1872" cy="864"/>
            </a:xfrm>
          </p:grpSpPr>
          <p:grpSp>
            <p:nvGrpSpPr>
              <p:cNvPr id="148004" name="Group 548"/>
              <p:cNvGrpSpPr>
                <a:grpSpLocks/>
              </p:cNvGrpSpPr>
              <p:nvPr/>
            </p:nvGrpSpPr>
            <p:grpSpPr bwMode="auto">
              <a:xfrm>
                <a:off x="4464" y="1344"/>
                <a:ext cx="288" cy="288"/>
                <a:chOff x="3264" y="2544"/>
                <a:chExt cx="288" cy="288"/>
              </a:xfrm>
            </p:grpSpPr>
            <p:sp>
              <p:nvSpPr>
                <p:cNvPr id="148005" name="Arc 54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06" name="Arc 55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07" name="Line 55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8008" name="Line 552"/>
              <p:cNvSpPr>
                <a:spLocks noChangeShapeType="1"/>
              </p:cNvSpPr>
              <p:nvPr/>
            </p:nvSpPr>
            <p:spPr bwMode="auto">
              <a:xfrm>
                <a:off x="4752" y="148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09" name="Line 553"/>
              <p:cNvSpPr>
                <a:spLocks noChangeShapeType="1"/>
              </p:cNvSpPr>
              <p:nvPr/>
            </p:nvSpPr>
            <p:spPr bwMode="auto">
              <a:xfrm>
                <a:off x="3744" y="1440"/>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10" name="Line 554"/>
              <p:cNvSpPr>
                <a:spLocks noChangeShapeType="1"/>
              </p:cNvSpPr>
              <p:nvPr/>
            </p:nvSpPr>
            <p:spPr bwMode="auto">
              <a:xfrm>
                <a:off x="3264" y="1536"/>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11" name="Line 555"/>
              <p:cNvSpPr>
                <a:spLocks noChangeShapeType="1"/>
              </p:cNvSpPr>
              <p:nvPr/>
            </p:nvSpPr>
            <p:spPr bwMode="auto">
              <a:xfrm>
                <a:off x="3264" y="139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12" name="Oval 556"/>
              <p:cNvSpPr>
                <a:spLocks noChangeArrowheads="1"/>
              </p:cNvSpPr>
              <p:nvPr/>
            </p:nvSpPr>
            <p:spPr bwMode="auto">
              <a:xfrm>
                <a:off x="3216" y="134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13" name="Line 557"/>
              <p:cNvSpPr>
                <a:spLocks noChangeShapeType="1"/>
              </p:cNvSpPr>
              <p:nvPr/>
            </p:nvSpPr>
            <p:spPr bwMode="auto">
              <a:xfrm flipV="1">
                <a:off x="3744" y="768"/>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148014" name="Group 558"/>
          <p:cNvGrpSpPr>
            <a:grpSpLocks/>
          </p:cNvGrpSpPr>
          <p:nvPr/>
        </p:nvGrpSpPr>
        <p:grpSpPr bwMode="auto">
          <a:xfrm>
            <a:off x="1752600" y="4038600"/>
            <a:ext cx="1371600" cy="1828800"/>
            <a:chOff x="1104" y="2544"/>
            <a:chExt cx="864" cy="1152"/>
          </a:xfrm>
        </p:grpSpPr>
        <p:grpSp>
          <p:nvGrpSpPr>
            <p:cNvPr id="148015" name="Group 559"/>
            <p:cNvGrpSpPr>
              <a:grpSpLocks/>
            </p:cNvGrpSpPr>
            <p:nvPr/>
          </p:nvGrpSpPr>
          <p:grpSpPr bwMode="auto">
            <a:xfrm>
              <a:off x="1104" y="2784"/>
              <a:ext cx="864" cy="288"/>
              <a:chOff x="1104" y="2784"/>
              <a:chExt cx="864" cy="288"/>
            </a:xfrm>
          </p:grpSpPr>
          <p:sp>
            <p:nvSpPr>
              <p:cNvPr id="148016" name="Line 560"/>
              <p:cNvSpPr>
                <a:spLocks noChangeShapeType="1"/>
              </p:cNvSpPr>
              <p:nvPr/>
            </p:nvSpPr>
            <p:spPr bwMode="auto">
              <a:xfrm>
                <a:off x="1872" y="292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8017" name="Group 561"/>
              <p:cNvGrpSpPr>
                <a:grpSpLocks/>
              </p:cNvGrpSpPr>
              <p:nvPr/>
            </p:nvGrpSpPr>
            <p:grpSpPr bwMode="auto">
              <a:xfrm>
                <a:off x="1584" y="2784"/>
                <a:ext cx="288" cy="288"/>
                <a:chOff x="3264" y="2544"/>
                <a:chExt cx="288" cy="288"/>
              </a:xfrm>
            </p:grpSpPr>
            <p:sp>
              <p:nvSpPr>
                <p:cNvPr id="148018" name="Arc 56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19" name="Arc 56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20" name="Line 56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8021" name="Line 565"/>
              <p:cNvSpPr>
                <a:spLocks noChangeShapeType="1"/>
              </p:cNvSpPr>
              <p:nvPr/>
            </p:nvSpPr>
            <p:spPr bwMode="auto">
              <a:xfrm flipH="1">
                <a:off x="1152" y="2880"/>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22" name="Line 566"/>
              <p:cNvSpPr>
                <a:spLocks noChangeShapeType="1"/>
              </p:cNvSpPr>
              <p:nvPr/>
            </p:nvSpPr>
            <p:spPr bwMode="auto">
              <a:xfrm flipH="1">
                <a:off x="1296" y="297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23" name="Oval 567"/>
              <p:cNvSpPr>
                <a:spLocks noChangeArrowheads="1"/>
              </p:cNvSpPr>
              <p:nvPr/>
            </p:nvSpPr>
            <p:spPr bwMode="auto">
              <a:xfrm>
                <a:off x="1104" y="283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24" name="Oval 568"/>
              <p:cNvSpPr>
                <a:spLocks noChangeArrowheads="1"/>
              </p:cNvSpPr>
              <p:nvPr/>
            </p:nvSpPr>
            <p:spPr bwMode="auto">
              <a:xfrm>
                <a:off x="1248" y="29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48025" name="Group 569"/>
            <p:cNvGrpSpPr>
              <a:grpSpLocks/>
            </p:cNvGrpSpPr>
            <p:nvPr/>
          </p:nvGrpSpPr>
          <p:grpSpPr bwMode="auto">
            <a:xfrm>
              <a:off x="1392" y="2544"/>
              <a:ext cx="576" cy="1152"/>
              <a:chOff x="3696" y="2208"/>
              <a:chExt cx="576" cy="1152"/>
            </a:xfrm>
          </p:grpSpPr>
          <p:sp>
            <p:nvSpPr>
              <p:cNvPr id="148026" name="Line 570"/>
              <p:cNvSpPr>
                <a:spLocks noChangeShapeType="1"/>
              </p:cNvSpPr>
              <p:nvPr/>
            </p:nvSpPr>
            <p:spPr bwMode="auto">
              <a:xfrm>
                <a:off x="4176"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8027" name="Group 571"/>
              <p:cNvGrpSpPr>
                <a:grpSpLocks/>
              </p:cNvGrpSpPr>
              <p:nvPr/>
            </p:nvGrpSpPr>
            <p:grpSpPr bwMode="auto">
              <a:xfrm>
                <a:off x="3888" y="2832"/>
                <a:ext cx="288" cy="288"/>
                <a:chOff x="3264" y="2544"/>
                <a:chExt cx="288" cy="288"/>
              </a:xfrm>
            </p:grpSpPr>
            <p:sp>
              <p:nvSpPr>
                <p:cNvPr id="148028" name="Arc 57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29" name="Arc 57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30" name="Line 57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8031" name="Line 575"/>
              <p:cNvSpPr>
                <a:spLocks noChangeShapeType="1"/>
              </p:cNvSpPr>
              <p:nvPr/>
            </p:nvSpPr>
            <p:spPr bwMode="auto">
              <a:xfrm flipH="1">
                <a:off x="3744" y="292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32" name="Line 576"/>
              <p:cNvSpPr>
                <a:spLocks noChangeShapeType="1"/>
              </p:cNvSpPr>
              <p:nvPr/>
            </p:nvSpPr>
            <p:spPr bwMode="auto">
              <a:xfrm flipV="1">
                <a:off x="3744" y="302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33" name="Line 577"/>
              <p:cNvSpPr>
                <a:spLocks noChangeShapeType="1"/>
              </p:cNvSpPr>
              <p:nvPr/>
            </p:nvSpPr>
            <p:spPr bwMode="auto">
              <a:xfrm>
                <a:off x="3744" y="302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34" name="Line 578"/>
              <p:cNvSpPr>
                <a:spLocks noChangeShapeType="1"/>
              </p:cNvSpPr>
              <p:nvPr/>
            </p:nvSpPr>
            <p:spPr bwMode="auto">
              <a:xfrm>
                <a:off x="3744" y="2256"/>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35" name="Oval 579"/>
              <p:cNvSpPr>
                <a:spLocks noChangeArrowheads="1"/>
              </p:cNvSpPr>
              <p:nvPr/>
            </p:nvSpPr>
            <p:spPr bwMode="auto">
              <a:xfrm>
                <a:off x="3696" y="326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36" name="Oval 580"/>
              <p:cNvSpPr>
                <a:spLocks noChangeArrowheads="1"/>
              </p:cNvSpPr>
              <p:nvPr/>
            </p:nvSpPr>
            <p:spPr bwMode="auto">
              <a:xfrm>
                <a:off x="3696" y="220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48037" name="Group 581"/>
          <p:cNvGrpSpPr>
            <a:grpSpLocks/>
          </p:cNvGrpSpPr>
          <p:nvPr/>
        </p:nvGrpSpPr>
        <p:grpSpPr bwMode="auto">
          <a:xfrm>
            <a:off x="3124200" y="4648200"/>
            <a:ext cx="838200" cy="609600"/>
            <a:chOff x="4224" y="816"/>
            <a:chExt cx="528" cy="384"/>
          </a:xfrm>
        </p:grpSpPr>
        <p:sp>
          <p:nvSpPr>
            <p:cNvPr id="148038" name="Line 582"/>
            <p:cNvSpPr>
              <a:spLocks noChangeShapeType="1"/>
            </p:cNvSpPr>
            <p:nvPr/>
          </p:nvSpPr>
          <p:spPr bwMode="auto">
            <a:xfrm>
              <a:off x="4224" y="8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39" name="Line 583"/>
            <p:cNvSpPr>
              <a:spLocks noChangeShapeType="1"/>
            </p:cNvSpPr>
            <p:nvPr/>
          </p:nvSpPr>
          <p:spPr bwMode="auto">
            <a:xfrm>
              <a:off x="4656" y="100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40" name="Line 584"/>
            <p:cNvSpPr>
              <a:spLocks noChangeShapeType="1"/>
            </p:cNvSpPr>
            <p:nvPr/>
          </p:nvSpPr>
          <p:spPr bwMode="auto">
            <a:xfrm>
              <a:off x="4224" y="96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41" name="Line 585"/>
            <p:cNvSpPr>
              <a:spLocks noChangeShapeType="1"/>
            </p:cNvSpPr>
            <p:nvPr/>
          </p:nvSpPr>
          <p:spPr bwMode="auto">
            <a:xfrm flipV="1">
              <a:off x="4224" y="105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8042" name="Group 586"/>
            <p:cNvGrpSpPr>
              <a:grpSpLocks/>
            </p:cNvGrpSpPr>
            <p:nvPr/>
          </p:nvGrpSpPr>
          <p:grpSpPr bwMode="auto">
            <a:xfrm>
              <a:off x="4368" y="864"/>
              <a:ext cx="288" cy="288"/>
              <a:chOff x="3264" y="3648"/>
              <a:chExt cx="288" cy="288"/>
            </a:xfrm>
          </p:grpSpPr>
          <p:sp>
            <p:nvSpPr>
              <p:cNvPr id="148043" name="Arc 587"/>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44" name="Arc 588"/>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45" name="Arc 589"/>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46" name="Arc 590"/>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8047" name="Line 591"/>
            <p:cNvSpPr>
              <a:spLocks noChangeShapeType="1"/>
            </p:cNvSpPr>
            <p:nvPr/>
          </p:nvSpPr>
          <p:spPr bwMode="auto">
            <a:xfrm>
              <a:off x="4224" y="105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8057" name="Group 601"/>
          <p:cNvGrpSpPr>
            <a:grpSpLocks/>
          </p:cNvGrpSpPr>
          <p:nvPr/>
        </p:nvGrpSpPr>
        <p:grpSpPr bwMode="auto">
          <a:xfrm>
            <a:off x="304800" y="3362325"/>
            <a:ext cx="4508500" cy="2886075"/>
            <a:chOff x="192" y="2118"/>
            <a:chExt cx="2840" cy="1818"/>
          </a:xfrm>
        </p:grpSpPr>
        <p:sp>
          <p:nvSpPr>
            <p:cNvPr id="148058" name="Text Box 602"/>
            <p:cNvSpPr txBox="1">
              <a:spLocks noChangeArrowheads="1"/>
            </p:cNvSpPr>
            <p:nvPr/>
          </p:nvSpPr>
          <p:spPr bwMode="auto">
            <a:xfrm>
              <a:off x="2592" y="2934"/>
              <a:ext cx="4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eq</a:t>
              </a:r>
              <a:r>
                <a:rPr lang="en-US" altLang="ja-JP">
                  <a:effectLst>
                    <a:outerShdw blurRad="38100" dist="38100" dir="2700000" algn="tl">
                      <a:srgbClr val="000000"/>
                    </a:outerShdw>
                  </a:effectLst>
                  <a:latin typeface="Times New Roman" panose="02020603050405020304" pitchFamily="18" charset="0"/>
                </a:rPr>
                <a:t> </a:t>
              </a:r>
            </a:p>
          </p:txBody>
        </p:sp>
        <p:sp>
          <p:nvSpPr>
            <p:cNvPr id="148059" name="Text Box 603"/>
            <p:cNvSpPr txBox="1">
              <a:spLocks noChangeArrowheads="1"/>
            </p:cNvSpPr>
            <p:nvPr/>
          </p:nvSpPr>
          <p:spPr bwMode="auto">
            <a:xfrm>
              <a:off x="192" y="2550"/>
              <a:ext cx="30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48060" name="Text Box 604"/>
            <p:cNvSpPr txBox="1">
              <a:spLocks noChangeArrowheads="1"/>
            </p:cNvSpPr>
            <p:nvPr/>
          </p:nvSpPr>
          <p:spPr bwMode="auto">
            <a:xfrm>
              <a:off x="192" y="3366"/>
              <a:ext cx="29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48061" name="Rectangle 605"/>
            <p:cNvSpPr>
              <a:spLocks noChangeArrowheads="1"/>
            </p:cNvSpPr>
            <p:nvPr/>
          </p:nvSpPr>
          <p:spPr bwMode="auto">
            <a:xfrm>
              <a:off x="576" y="2304"/>
              <a:ext cx="1920" cy="1632"/>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62" name="Line 606"/>
            <p:cNvSpPr>
              <a:spLocks noChangeShapeType="1"/>
            </p:cNvSpPr>
            <p:nvPr/>
          </p:nvSpPr>
          <p:spPr bwMode="auto">
            <a:xfrm>
              <a:off x="432" y="27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63" name="Line 607"/>
            <p:cNvSpPr>
              <a:spLocks noChangeShapeType="1"/>
            </p:cNvSpPr>
            <p:nvPr/>
          </p:nvSpPr>
          <p:spPr bwMode="auto">
            <a:xfrm>
              <a:off x="432"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64" name="Line 608"/>
            <p:cNvSpPr>
              <a:spLocks noChangeShapeType="1"/>
            </p:cNvSpPr>
            <p:nvPr/>
          </p:nvSpPr>
          <p:spPr bwMode="auto">
            <a:xfrm>
              <a:off x="2496" y="26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65" name="Line 609"/>
            <p:cNvSpPr>
              <a:spLocks noChangeShapeType="1"/>
            </p:cNvSpPr>
            <p:nvPr/>
          </p:nvSpPr>
          <p:spPr bwMode="auto">
            <a:xfrm>
              <a:off x="2496" y="3600"/>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66" name="Line 610"/>
            <p:cNvSpPr>
              <a:spLocks noChangeShapeType="1"/>
            </p:cNvSpPr>
            <p:nvPr/>
          </p:nvSpPr>
          <p:spPr bwMode="auto">
            <a:xfrm>
              <a:off x="2496" y="312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67" name="Text Box 611"/>
            <p:cNvSpPr txBox="1">
              <a:spLocks noChangeArrowheads="1"/>
            </p:cNvSpPr>
            <p:nvPr/>
          </p:nvSpPr>
          <p:spPr bwMode="auto">
            <a:xfrm>
              <a:off x="2592" y="2454"/>
              <a:ext cx="3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p>
          </p:txBody>
        </p:sp>
        <p:sp>
          <p:nvSpPr>
            <p:cNvPr id="148068" name="Text Box 612"/>
            <p:cNvSpPr txBox="1">
              <a:spLocks noChangeArrowheads="1"/>
            </p:cNvSpPr>
            <p:nvPr/>
          </p:nvSpPr>
          <p:spPr bwMode="auto">
            <a:xfrm>
              <a:off x="2592" y="3462"/>
              <a:ext cx="38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sp useBgFill="1">
          <p:nvSpPr>
            <p:cNvPr id="148069" name="Text Box 613"/>
            <p:cNvSpPr txBox="1">
              <a:spLocks noChangeArrowheads="1"/>
            </p:cNvSpPr>
            <p:nvPr/>
          </p:nvSpPr>
          <p:spPr bwMode="auto">
            <a:xfrm>
              <a:off x="672" y="2118"/>
              <a:ext cx="663"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Comp</a:t>
              </a:r>
            </a:p>
          </p:txBody>
        </p:sp>
      </p:grpSp>
      <p:grpSp>
        <p:nvGrpSpPr>
          <p:cNvPr id="148086" name="Group 630"/>
          <p:cNvGrpSpPr>
            <a:grpSpLocks/>
          </p:cNvGrpSpPr>
          <p:nvPr/>
        </p:nvGrpSpPr>
        <p:grpSpPr bwMode="auto">
          <a:xfrm>
            <a:off x="4724400" y="3362325"/>
            <a:ext cx="4203700" cy="2886075"/>
            <a:chOff x="2976" y="2118"/>
            <a:chExt cx="2648" cy="1818"/>
          </a:xfrm>
        </p:grpSpPr>
        <p:sp>
          <p:nvSpPr>
            <p:cNvPr id="148071" name="Text Box 615"/>
            <p:cNvSpPr txBox="1">
              <a:spLocks noChangeArrowheads="1"/>
            </p:cNvSpPr>
            <p:nvPr/>
          </p:nvSpPr>
          <p:spPr bwMode="auto">
            <a:xfrm>
              <a:off x="2976" y="2550"/>
              <a:ext cx="30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48072" name="Text Box 616"/>
            <p:cNvSpPr txBox="1">
              <a:spLocks noChangeArrowheads="1"/>
            </p:cNvSpPr>
            <p:nvPr/>
          </p:nvSpPr>
          <p:spPr bwMode="auto">
            <a:xfrm>
              <a:off x="2976" y="3366"/>
              <a:ext cx="29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48073" name="Rectangle 617"/>
            <p:cNvSpPr>
              <a:spLocks noChangeArrowheads="1"/>
            </p:cNvSpPr>
            <p:nvPr/>
          </p:nvSpPr>
          <p:spPr bwMode="auto">
            <a:xfrm>
              <a:off x="3360" y="2304"/>
              <a:ext cx="1728" cy="1632"/>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8074" name="Line 618"/>
            <p:cNvSpPr>
              <a:spLocks noChangeShapeType="1"/>
            </p:cNvSpPr>
            <p:nvPr/>
          </p:nvSpPr>
          <p:spPr bwMode="auto">
            <a:xfrm>
              <a:off x="3216" y="27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75" name="Line 619"/>
            <p:cNvSpPr>
              <a:spLocks noChangeShapeType="1"/>
            </p:cNvSpPr>
            <p:nvPr/>
          </p:nvSpPr>
          <p:spPr bwMode="auto">
            <a:xfrm>
              <a:off x="3216"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76" name="Line 620"/>
            <p:cNvSpPr>
              <a:spLocks noChangeShapeType="1"/>
            </p:cNvSpPr>
            <p:nvPr/>
          </p:nvSpPr>
          <p:spPr bwMode="auto">
            <a:xfrm>
              <a:off x="5088" y="26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77" name="Line 621"/>
            <p:cNvSpPr>
              <a:spLocks noChangeShapeType="1"/>
            </p:cNvSpPr>
            <p:nvPr/>
          </p:nvSpPr>
          <p:spPr bwMode="auto">
            <a:xfrm>
              <a:off x="5088" y="3600"/>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78" name="Line 622"/>
            <p:cNvSpPr>
              <a:spLocks noChangeShapeType="1"/>
            </p:cNvSpPr>
            <p:nvPr/>
          </p:nvSpPr>
          <p:spPr bwMode="auto">
            <a:xfrm>
              <a:off x="5088" y="312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8079" name="Text Box 623"/>
            <p:cNvSpPr txBox="1">
              <a:spLocks noChangeArrowheads="1"/>
            </p:cNvSpPr>
            <p:nvPr/>
          </p:nvSpPr>
          <p:spPr bwMode="auto">
            <a:xfrm>
              <a:off x="5184" y="2454"/>
              <a:ext cx="3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p>
          </p:txBody>
        </p:sp>
        <p:sp>
          <p:nvSpPr>
            <p:cNvPr id="148080" name="Text Box 624"/>
            <p:cNvSpPr txBox="1">
              <a:spLocks noChangeArrowheads="1"/>
            </p:cNvSpPr>
            <p:nvPr/>
          </p:nvSpPr>
          <p:spPr bwMode="auto">
            <a:xfrm>
              <a:off x="5184" y="3462"/>
              <a:ext cx="38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sp>
          <p:nvSpPr>
            <p:cNvPr id="148081" name="Text Box 625"/>
            <p:cNvSpPr txBox="1">
              <a:spLocks noChangeArrowheads="1"/>
            </p:cNvSpPr>
            <p:nvPr/>
          </p:nvSpPr>
          <p:spPr bwMode="auto">
            <a:xfrm>
              <a:off x="5184" y="2934"/>
              <a:ext cx="4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eq</a:t>
              </a:r>
              <a:r>
                <a:rPr lang="en-US" altLang="ja-JP">
                  <a:effectLst>
                    <a:outerShdw blurRad="38100" dist="38100" dir="2700000" algn="tl">
                      <a:srgbClr val="000000"/>
                    </a:outerShdw>
                  </a:effectLst>
                  <a:latin typeface="Times New Roman" panose="02020603050405020304" pitchFamily="18" charset="0"/>
                </a:rPr>
                <a:t> </a:t>
              </a:r>
            </a:p>
          </p:txBody>
        </p:sp>
        <p:sp>
          <p:nvSpPr>
            <p:cNvPr id="148082" name="Text Box 626"/>
            <p:cNvSpPr txBox="1">
              <a:spLocks noChangeArrowheads="1"/>
            </p:cNvSpPr>
            <p:nvPr/>
          </p:nvSpPr>
          <p:spPr bwMode="auto">
            <a:xfrm>
              <a:off x="3456" y="2118"/>
              <a:ext cx="663"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Comp</a:t>
              </a:r>
            </a:p>
          </p:txBody>
        </p:sp>
      </p:grpSp>
      <p:graphicFrame>
        <p:nvGraphicFramePr>
          <p:cNvPr id="148083" name="Object 627"/>
          <p:cNvGraphicFramePr>
            <a:graphicFrameLocks noChangeAspect="1"/>
          </p:cNvGraphicFramePr>
          <p:nvPr/>
        </p:nvGraphicFramePr>
        <p:xfrm>
          <a:off x="990600" y="1600200"/>
          <a:ext cx="3106738" cy="1709738"/>
        </p:xfrm>
        <a:graphic>
          <a:graphicData uri="http://schemas.openxmlformats.org/presentationml/2006/ole">
            <mc:AlternateContent xmlns:mc="http://schemas.openxmlformats.org/markup-compatibility/2006">
              <mc:Choice xmlns:v="urn:schemas-microsoft-com:vml" Requires="v">
                <p:oleObj spid="_x0000_s3074" name="数式" r:id="rId4" imgW="1130040" imgH="622080" progId="Equation.3">
                  <p:embed/>
                </p:oleObj>
              </mc:Choice>
              <mc:Fallback>
                <p:oleObj name="数式" r:id="rId4" imgW="1130040" imgH="622080" progId="Equation.3">
                  <p:embed/>
                  <p:pic>
                    <p:nvPicPr>
                      <p:cNvPr id="0" name="Object 6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600200"/>
                        <a:ext cx="3106738" cy="170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8084" name="Object 628"/>
          <p:cNvGraphicFramePr>
            <a:graphicFrameLocks noChangeAspect="1"/>
          </p:cNvGraphicFramePr>
          <p:nvPr/>
        </p:nvGraphicFramePr>
        <p:xfrm>
          <a:off x="4038600" y="2514600"/>
          <a:ext cx="3071813" cy="731838"/>
        </p:xfrm>
        <a:graphic>
          <a:graphicData uri="http://schemas.openxmlformats.org/presentationml/2006/ole">
            <mc:AlternateContent xmlns:mc="http://schemas.openxmlformats.org/markup-compatibility/2006">
              <mc:Choice xmlns:v="urn:schemas-microsoft-com:vml" Requires="v">
                <p:oleObj spid="_x0000_s3075" name="数式" r:id="rId6" imgW="1117440" imgH="266400" progId="Equation.3">
                  <p:embed/>
                </p:oleObj>
              </mc:Choice>
              <mc:Fallback>
                <p:oleObj name="数式" r:id="rId6" imgW="1117440" imgH="266400" progId="Equation.3">
                  <p:embed/>
                  <p:pic>
                    <p:nvPicPr>
                      <p:cNvPr id="0" name="Object 6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600" y="2514600"/>
                        <a:ext cx="3071813"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8085" name="Object 629"/>
          <p:cNvGraphicFramePr>
            <a:graphicFrameLocks noChangeAspect="1"/>
          </p:cNvGraphicFramePr>
          <p:nvPr/>
        </p:nvGraphicFramePr>
        <p:xfrm>
          <a:off x="7086600" y="2590800"/>
          <a:ext cx="1814513" cy="663575"/>
        </p:xfrm>
        <a:graphic>
          <a:graphicData uri="http://schemas.openxmlformats.org/presentationml/2006/ole">
            <mc:AlternateContent xmlns:mc="http://schemas.openxmlformats.org/markup-compatibility/2006">
              <mc:Choice xmlns:v="urn:schemas-microsoft-com:vml" Requires="v">
                <p:oleObj spid="_x0000_s3076" name="数式" r:id="rId8" imgW="660240" imgH="241200" progId="Equation.3">
                  <p:embed/>
                </p:oleObj>
              </mc:Choice>
              <mc:Fallback>
                <p:oleObj name="数式" r:id="rId8" imgW="660240" imgH="241200" progId="Equation.3">
                  <p:embed/>
                  <p:pic>
                    <p:nvPicPr>
                      <p:cNvPr id="0" name="Object 6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6600" y="2590800"/>
                        <a:ext cx="1814513"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7973"/>
                                        </p:tgtEl>
                                        <p:attrNameLst>
                                          <p:attrName>style.visibility</p:attrName>
                                        </p:attrNameLst>
                                      </p:cBhvr>
                                      <p:to>
                                        <p:strVal val="visible"/>
                                      </p:to>
                                    </p:set>
                                    <p:animEffect transition="in" filter="wipe(left)">
                                      <p:cBhvr>
                                        <p:cTn id="7" dur="500"/>
                                        <p:tgtEl>
                                          <p:spTgt spid="1479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7990"/>
                                        </p:tgtEl>
                                        <p:attrNameLst>
                                          <p:attrName>style.visibility</p:attrName>
                                        </p:attrNameLst>
                                      </p:cBhvr>
                                      <p:to>
                                        <p:strVal val="visible"/>
                                      </p:to>
                                    </p:set>
                                    <p:animEffect transition="in" filter="wipe(left)">
                                      <p:cBhvr>
                                        <p:cTn id="12" dur="500"/>
                                        <p:tgtEl>
                                          <p:spTgt spid="1479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8014"/>
                                        </p:tgtEl>
                                        <p:attrNameLst>
                                          <p:attrName>style.visibility</p:attrName>
                                        </p:attrNameLst>
                                      </p:cBhvr>
                                      <p:to>
                                        <p:strVal val="visible"/>
                                      </p:to>
                                    </p:set>
                                    <p:animEffect transition="in" filter="wipe(left)">
                                      <p:cBhvr>
                                        <p:cTn id="17" dur="500"/>
                                        <p:tgtEl>
                                          <p:spTgt spid="1480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48037"/>
                                        </p:tgtEl>
                                        <p:attrNameLst>
                                          <p:attrName>style.visibility</p:attrName>
                                        </p:attrNameLst>
                                      </p:cBhvr>
                                      <p:to>
                                        <p:strVal val="visible"/>
                                      </p:to>
                                    </p:set>
                                    <p:animEffect transition="in" filter="wipe(left)">
                                      <p:cBhvr>
                                        <p:cTn id="22" dur="500"/>
                                        <p:tgtEl>
                                          <p:spTgt spid="1480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48084"/>
                                        </p:tgtEl>
                                        <p:attrNameLst>
                                          <p:attrName>style.visibility</p:attrName>
                                        </p:attrNameLst>
                                      </p:cBhvr>
                                      <p:to>
                                        <p:strVal val="visible"/>
                                      </p:to>
                                    </p:set>
                                    <p:animEffect transition="in" filter="wipe(left)">
                                      <p:cBhvr>
                                        <p:cTn id="27" dur="500"/>
                                        <p:tgtEl>
                                          <p:spTgt spid="14808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48085"/>
                                        </p:tgtEl>
                                        <p:attrNameLst>
                                          <p:attrName>style.visibility</p:attrName>
                                        </p:attrNameLst>
                                      </p:cBhvr>
                                      <p:to>
                                        <p:strVal val="visible"/>
                                      </p:to>
                                    </p:set>
                                    <p:animEffect transition="in" filter="wipe(left)">
                                      <p:cBhvr>
                                        <p:cTn id="32" dur="500"/>
                                        <p:tgtEl>
                                          <p:spTgt spid="1480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48086"/>
                                        </p:tgtEl>
                                        <p:attrNameLst>
                                          <p:attrName>style.visibility</p:attrName>
                                        </p:attrNameLst>
                                      </p:cBhvr>
                                      <p:to>
                                        <p:strVal val="visible"/>
                                      </p:to>
                                    </p:set>
                                    <p:animEffect transition="in" filter="checkerboard(across)">
                                      <p:cBhvr>
                                        <p:cTn id="37" dur="500"/>
                                        <p:tgtEl>
                                          <p:spTgt spid="14808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47906"/>
                                        </p:tgtEl>
                                        <p:attrNameLst>
                                          <p:attrName>style.visibility</p:attrName>
                                        </p:attrNameLst>
                                      </p:cBhvr>
                                      <p:to>
                                        <p:strVal val="visible"/>
                                      </p:to>
                                    </p:set>
                                    <p:animEffect transition="in" filter="wipe(left)">
                                      <p:cBhvr>
                                        <p:cTn id="42" dur="500"/>
                                        <p:tgtEl>
                                          <p:spTgt spid="14790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47946"/>
                                        </p:tgtEl>
                                        <p:attrNameLst>
                                          <p:attrName>style.visibility</p:attrName>
                                        </p:attrNameLst>
                                      </p:cBhvr>
                                      <p:to>
                                        <p:strVal val="visible"/>
                                      </p:to>
                                    </p:set>
                                    <p:animEffect transition="in" filter="wipe(left)">
                                      <p:cBhvr>
                                        <p:cTn id="47" dur="500"/>
                                        <p:tgtEl>
                                          <p:spTgt spid="1479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ビット比較器の真理値表</a:t>
            </a:r>
          </a:p>
        </p:txBody>
      </p:sp>
      <p:sp>
        <p:nvSpPr>
          <p:cNvPr id="157856" name="Text Box 160"/>
          <p:cNvSpPr txBox="1">
            <a:spLocks noChangeArrowheads="1"/>
          </p:cNvSpPr>
          <p:nvPr/>
        </p:nvSpPr>
        <p:spPr bwMode="auto">
          <a:xfrm>
            <a:off x="1447800" y="1219200"/>
            <a:ext cx="5715000" cy="145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Tahoma" panose="020B0604030504040204" pitchFamily="34" charset="0"/>
              <a:buChar char="•"/>
            </a:pPr>
            <a:r>
              <a:rPr lang="en-US" altLang="ja-JP" sz="3200">
                <a:effectLst>
                  <a:outerShdw blurRad="38100" dist="38100" dir="2700000" algn="tl">
                    <a:srgbClr val="000000"/>
                  </a:outerShdw>
                </a:effectLst>
                <a:latin typeface="Times New Roman" panose="02020603050405020304" pitchFamily="18" charset="0"/>
              </a:rPr>
              <a:t> </a:t>
            </a:r>
            <a:r>
              <a:rPr lang="en-US" altLang="ja-JP">
                <a:effectLst>
                  <a:outerShdw blurRad="38100" dist="38100" dir="2700000" algn="tl">
                    <a:srgbClr val="000000"/>
                  </a:outerShdw>
                </a:effectLst>
                <a:latin typeface="Times New Roman" panose="02020603050405020304" pitchFamily="18" charset="0"/>
              </a:rPr>
              <a:t>2</a:t>
            </a:r>
            <a:r>
              <a:rPr lang="ja-JP" altLang="en-US">
                <a:effectLst>
                  <a:outerShdw blurRad="38100" dist="38100" dir="2700000" algn="tl">
                    <a:srgbClr val="000000"/>
                  </a:outerShdw>
                </a:effectLst>
                <a:latin typeface="Times New Roman" panose="02020603050405020304" pitchFamily="18" charset="0"/>
              </a:rPr>
              <a:t>ビット</a:t>
            </a:r>
            <a:r>
              <a:rPr lang="en-US" altLang="ja-JP">
                <a:effectLst>
                  <a:outerShdw blurRad="38100" dist="38100" dir="2700000" algn="tl">
                    <a:srgbClr val="000000"/>
                  </a:outerShdw>
                </a:effectLst>
                <a:latin typeface="Times New Roman" panose="02020603050405020304" pitchFamily="18" charset="0"/>
              </a:rPr>
              <a:t>×2</a:t>
            </a:r>
            <a:r>
              <a:rPr lang="ja-JP" altLang="en-US">
                <a:effectLst>
                  <a:outerShdw blurRad="38100" dist="38100" dir="2700000" algn="tl">
                    <a:srgbClr val="000000"/>
                  </a:outerShdw>
                </a:effectLst>
                <a:latin typeface="Times New Roman" panose="02020603050405020304" pitchFamily="18" charset="0"/>
              </a:rPr>
              <a:t>入力</a:t>
            </a:r>
            <a:r>
              <a:rPr lang="en-US" altLang="ja-JP">
                <a:effectLst>
                  <a:outerShdw blurRad="38100" dist="38100" dir="2700000" algn="tl">
                    <a:srgbClr val="000000"/>
                  </a:outerShdw>
                </a:effectLst>
                <a:latin typeface="Times New Roman" panose="02020603050405020304" pitchFamily="18" charset="0"/>
              </a:rPr>
              <a:t>3</a:t>
            </a:r>
            <a:r>
              <a:rPr lang="ja-JP" altLang="en-US">
                <a:effectLst>
                  <a:outerShdw blurRad="38100" dist="38100" dir="2700000" algn="tl">
                    <a:srgbClr val="000000"/>
                  </a:outerShdw>
                </a:effectLst>
                <a:latin typeface="Times New Roman" panose="02020603050405020304" pitchFamily="18" charset="0"/>
              </a:rPr>
              <a:t>出力</a:t>
            </a:r>
          </a:p>
          <a:p>
            <a:pPr lvl="1">
              <a:buFont typeface="Tahoma" panose="020B0604030504040204" pitchFamily="34" charset="0"/>
              <a:buChar char="–"/>
            </a:pPr>
            <a:r>
              <a:rPr lang="ja-JP" altLang="en-US" sz="2400">
                <a:effectLst>
                  <a:outerShdw blurRad="38100" dist="38100" dir="2700000" algn="tl">
                    <a:srgbClr val="000000"/>
                  </a:outerShdw>
                </a:effectLst>
                <a:latin typeface="Times New Roman" panose="02020603050405020304" pitchFamily="18" charset="0"/>
              </a:rPr>
              <a:t>入力 </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X</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X</a:t>
            </a:r>
            <a:r>
              <a:rPr lang="en-US" altLang="ja-JP" sz="2400" baseline="-25000">
                <a:effectLst>
                  <a:outerShdw blurRad="38100" dist="38100" dir="2700000" algn="tl">
                    <a:srgbClr val="000000"/>
                  </a:outerShdw>
                </a:effectLst>
                <a:latin typeface="Times New Roman" panose="02020603050405020304" pitchFamily="18" charset="0"/>
              </a:rPr>
              <a:t>1</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X</a:t>
            </a:r>
            <a:r>
              <a:rPr lang="en-US" altLang="ja-JP" sz="2400" baseline="-25000">
                <a:effectLst>
                  <a:outerShdw blurRad="38100" dist="38100" dir="2700000" algn="tl">
                    <a:srgbClr val="000000"/>
                  </a:outerShdw>
                </a:effectLst>
                <a:latin typeface="Times New Roman" panose="02020603050405020304" pitchFamily="18" charset="0"/>
              </a:rPr>
              <a:t>0</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Y</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Y</a:t>
            </a:r>
            <a:r>
              <a:rPr lang="en-US" altLang="ja-JP" sz="2400" baseline="-25000">
                <a:effectLst>
                  <a:outerShdw blurRad="38100" dist="38100" dir="2700000" algn="tl">
                    <a:srgbClr val="000000"/>
                  </a:outerShdw>
                </a:effectLst>
                <a:latin typeface="Times New Roman" panose="02020603050405020304" pitchFamily="18" charset="0"/>
              </a:rPr>
              <a:t>1</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Y</a:t>
            </a:r>
            <a:r>
              <a:rPr lang="en-US" altLang="ja-JP" sz="2400" baseline="-25000">
                <a:effectLst>
                  <a:outerShdw blurRad="38100" dist="38100" dir="2700000" algn="tl">
                    <a:srgbClr val="000000"/>
                  </a:outerShdw>
                </a:effectLst>
                <a:latin typeface="Times New Roman" panose="02020603050405020304" pitchFamily="18" charset="0"/>
              </a:rPr>
              <a:t>0</a:t>
            </a:r>
            <a:r>
              <a:rPr lang="en-US" altLang="ja-JP" sz="2400">
                <a:effectLst>
                  <a:outerShdw blurRad="38100" dist="38100" dir="2700000" algn="tl">
                    <a:srgbClr val="000000"/>
                  </a:outerShdw>
                </a:effectLst>
                <a:latin typeface="Times New Roman" panose="02020603050405020304" pitchFamily="18" charset="0"/>
              </a:rPr>
              <a:t>)</a:t>
            </a:r>
            <a:endParaRPr lang="en-US" altLang="ja-JP" sz="2400" i="1">
              <a:effectLst>
                <a:outerShdw blurRad="38100" dist="38100" dir="2700000" algn="tl">
                  <a:srgbClr val="000000"/>
                </a:outerShdw>
              </a:effectLst>
              <a:latin typeface="Times New Roman" panose="02020603050405020304" pitchFamily="18" charset="0"/>
            </a:endParaRPr>
          </a:p>
          <a:p>
            <a:pPr lvl="1">
              <a:buFont typeface="Tahoma" panose="020B0604030504040204" pitchFamily="34" charset="0"/>
              <a:buChar char="–"/>
            </a:pPr>
            <a:r>
              <a:rPr lang="ja-JP" altLang="en-US" sz="2400">
                <a:effectLst>
                  <a:outerShdw blurRad="38100" dist="38100" dir="2700000" algn="tl">
                    <a:srgbClr val="000000"/>
                  </a:outerShdw>
                </a:effectLst>
                <a:latin typeface="Times New Roman" panose="02020603050405020304" pitchFamily="18" charset="0"/>
              </a:rPr>
              <a:t>出力 </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Z</a:t>
            </a:r>
            <a:r>
              <a:rPr lang="en-US" altLang="ja-JP" sz="2400" i="1" baseline="-25000">
                <a:effectLst>
                  <a:outerShdw blurRad="38100" dist="38100" dir="2700000" algn="tl">
                    <a:srgbClr val="000000"/>
                  </a:outerShdw>
                </a:effectLst>
                <a:latin typeface="Times New Roman" panose="02020603050405020304" pitchFamily="18" charset="0"/>
              </a:rPr>
              <a:t>X</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Z</a:t>
            </a:r>
            <a:r>
              <a:rPr lang="en-US" altLang="ja-JP" sz="2400" i="1" baseline="-25000">
                <a:effectLst>
                  <a:outerShdw blurRad="38100" dist="38100" dir="2700000" algn="tl">
                    <a:srgbClr val="000000"/>
                  </a:outerShdw>
                </a:effectLst>
                <a:latin typeface="Times New Roman" panose="02020603050405020304" pitchFamily="18" charset="0"/>
              </a:rPr>
              <a:t>Y</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Z</a:t>
            </a:r>
            <a:r>
              <a:rPr lang="en-US" altLang="ja-JP" sz="2400" i="1" baseline="-25000">
                <a:effectLst>
                  <a:outerShdw blurRad="38100" dist="38100" dir="2700000" algn="tl">
                    <a:srgbClr val="000000"/>
                  </a:outerShdw>
                </a:effectLst>
                <a:latin typeface="Times New Roman" panose="02020603050405020304" pitchFamily="18" charset="0"/>
              </a:rPr>
              <a:t>eq</a:t>
            </a:r>
          </a:p>
        </p:txBody>
      </p:sp>
      <p:graphicFrame>
        <p:nvGraphicFramePr>
          <p:cNvPr id="158257" name="Group 561"/>
          <p:cNvGraphicFramePr>
            <a:graphicFrameLocks noGrp="1"/>
          </p:cNvGraphicFramePr>
          <p:nvPr/>
        </p:nvGraphicFramePr>
        <p:xfrm>
          <a:off x="762000" y="2743200"/>
          <a:ext cx="3810000" cy="4134240"/>
        </p:xfrm>
        <a:graphic>
          <a:graphicData uri="http://schemas.openxmlformats.org/drawingml/2006/table">
            <a:tbl>
              <a:tblPr/>
              <a:tblGrid>
                <a:gridCol w="990600">
                  <a:extLst>
                    <a:ext uri="{9D8B030D-6E8A-4147-A177-3AD203B41FA5}">
                      <a16:colId xmlns:a16="http://schemas.microsoft.com/office/drawing/2014/main" val="20000"/>
                    </a:ext>
                  </a:extLst>
                </a:gridCol>
                <a:gridCol w="939800">
                  <a:extLst>
                    <a:ext uri="{9D8B030D-6E8A-4147-A177-3AD203B41FA5}">
                      <a16:colId xmlns:a16="http://schemas.microsoft.com/office/drawing/2014/main" val="20001"/>
                    </a:ext>
                  </a:extLst>
                </a:gridCol>
                <a:gridCol w="6604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tblGrid>
              <a:tr h="3984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24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24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24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eq</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875">
                <a:tc rowSpan="4">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875">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8463">
                <a:tc rowSpan="4">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875">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158256" name="Group 560"/>
          <p:cNvGraphicFramePr>
            <a:graphicFrameLocks noGrp="1"/>
          </p:cNvGraphicFramePr>
          <p:nvPr/>
        </p:nvGraphicFramePr>
        <p:xfrm>
          <a:off x="4724400" y="2743200"/>
          <a:ext cx="3810000" cy="4134240"/>
        </p:xfrm>
        <a:graphic>
          <a:graphicData uri="http://schemas.openxmlformats.org/drawingml/2006/table">
            <a:tbl>
              <a:tblPr/>
              <a:tblGrid>
                <a:gridCol w="990600">
                  <a:extLst>
                    <a:ext uri="{9D8B030D-6E8A-4147-A177-3AD203B41FA5}">
                      <a16:colId xmlns:a16="http://schemas.microsoft.com/office/drawing/2014/main" val="20000"/>
                    </a:ext>
                  </a:extLst>
                </a:gridCol>
                <a:gridCol w="939800">
                  <a:extLst>
                    <a:ext uri="{9D8B030D-6E8A-4147-A177-3AD203B41FA5}">
                      <a16:colId xmlns:a16="http://schemas.microsoft.com/office/drawing/2014/main" val="20001"/>
                    </a:ext>
                  </a:extLst>
                </a:gridCol>
                <a:gridCol w="6604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tblGrid>
              <a:tr h="3984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24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24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r>
                        <a:rPr kumimoji="1" lang="en-US" altLang="ja-JP" sz="24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eq</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875">
                <a:tc rowSpan="4">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875">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8463">
                <a:tc rowSpan="4">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875">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8463">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rgbClr val="FFFF00"/>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58253" name="AutoShape 557"/>
          <p:cNvSpPr>
            <a:spLocks noChangeArrowheads="1"/>
          </p:cNvSpPr>
          <p:nvPr/>
        </p:nvSpPr>
        <p:spPr bwMode="auto">
          <a:xfrm>
            <a:off x="6400800" y="1447800"/>
            <a:ext cx="2057400" cy="990600"/>
          </a:xfrm>
          <a:prstGeom prst="wedgeRoundRectCallout">
            <a:avLst>
              <a:gd name="adj1" fmla="val 6329"/>
              <a:gd name="adj2" fmla="val 770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ja-JP" sz="2400">
                <a:effectLst>
                  <a:outerShdw blurRad="38100" dist="38100" dir="2700000" algn="tl">
                    <a:srgbClr val="000000"/>
                  </a:outerShdw>
                </a:effectLst>
                <a:latin typeface="Times New Roman" panose="02020603050405020304" pitchFamily="18" charset="0"/>
              </a:rPr>
              <a:t>16</a:t>
            </a:r>
            <a:r>
              <a:rPr lang="ja-JP" altLang="en-US" sz="2400">
                <a:effectLst>
                  <a:outerShdw blurRad="38100" dist="38100" dir="2700000" algn="tl">
                    <a:srgbClr val="000000"/>
                  </a:outerShdw>
                </a:effectLst>
                <a:latin typeface="Times New Roman" panose="02020603050405020304" pitchFamily="18" charset="0"/>
              </a:rPr>
              <a:t>通りの</a:t>
            </a:r>
          </a:p>
          <a:p>
            <a:pPr algn="ctr"/>
            <a:r>
              <a:rPr lang="ja-JP" altLang="en-US" sz="2400">
                <a:effectLst>
                  <a:outerShdw blurRad="38100" dist="38100" dir="2700000" algn="tl">
                    <a:srgbClr val="000000"/>
                  </a:outerShdw>
                </a:effectLst>
                <a:latin typeface="Times New Roman" panose="02020603050405020304" pitchFamily="18" charset="0"/>
              </a:rPr>
              <a:t>組み合わせ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8257"/>
                                        </p:tgtEl>
                                        <p:attrNameLst>
                                          <p:attrName>style.visibility</p:attrName>
                                        </p:attrNameLst>
                                      </p:cBhvr>
                                      <p:to>
                                        <p:strVal val="visible"/>
                                      </p:to>
                                    </p:set>
                                    <p:animEffect transition="in" filter="checkerboard(across)">
                                      <p:cBhvr>
                                        <p:cTn id="7" dur="500"/>
                                        <p:tgtEl>
                                          <p:spTgt spid="158257"/>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158256"/>
                                        </p:tgtEl>
                                        <p:attrNameLst>
                                          <p:attrName>style.visibility</p:attrName>
                                        </p:attrNameLst>
                                      </p:cBhvr>
                                      <p:to>
                                        <p:strVal val="visible"/>
                                      </p:to>
                                    </p:set>
                                    <p:animEffect transition="in" filter="checkerboard(across)">
                                      <p:cBhvr>
                                        <p:cTn id="11" dur="500"/>
                                        <p:tgtEl>
                                          <p:spTgt spid="15825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58253"/>
                                        </p:tgtEl>
                                        <p:attrNameLst>
                                          <p:attrName>style.visibility</p:attrName>
                                        </p:attrNameLst>
                                      </p:cBhvr>
                                      <p:to>
                                        <p:strVal val="visible"/>
                                      </p:to>
                                    </p:set>
                                    <p:animEffect transition="in" filter="checkerboard(across)">
                                      <p:cBhvr>
                                        <p:cTn id="16" dur="500"/>
                                        <p:tgtEl>
                                          <p:spTgt spid="158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253"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ビット比較器の論理関数</a:t>
            </a:r>
          </a:p>
        </p:txBody>
      </p:sp>
      <p:graphicFrame>
        <p:nvGraphicFramePr>
          <p:cNvPr id="182360" name="Group 88"/>
          <p:cNvGraphicFramePr>
            <a:graphicFrameLocks noGrp="1"/>
          </p:cNvGraphicFramePr>
          <p:nvPr/>
        </p:nvGraphicFramePr>
        <p:xfrm>
          <a:off x="838200" y="1447800"/>
          <a:ext cx="6019800" cy="3505200"/>
        </p:xfrm>
        <a:graphic>
          <a:graphicData uri="http://schemas.openxmlformats.org/drawingml/2006/table">
            <a:tbl>
              <a:tblPr/>
              <a:tblGrid>
                <a:gridCol w="1203325">
                  <a:extLst>
                    <a:ext uri="{9D8B030D-6E8A-4147-A177-3AD203B41FA5}">
                      <a16:colId xmlns:a16="http://schemas.microsoft.com/office/drawing/2014/main" val="20000"/>
                    </a:ext>
                  </a:extLst>
                </a:gridCol>
                <a:gridCol w="1204913">
                  <a:extLst>
                    <a:ext uri="{9D8B030D-6E8A-4147-A177-3AD203B41FA5}">
                      <a16:colId xmlns:a16="http://schemas.microsoft.com/office/drawing/2014/main" val="20001"/>
                    </a:ext>
                  </a:extLst>
                </a:gridCol>
                <a:gridCol w="1203325">
                  <a:extLst>
                    <a:ext uri="{9D8B030D-6E8A-4147-A177-3AD203B41FA5}">
                      <a16:colId xmlns:a16="http://schemas.microsoft.com/office/drawing/2014/main" val="20002"/>
                    </a:ext>
                  </a:extLst>
                </a:gridCol>
                <a:gridCol w="1204912">
                  <a:extLst>
                    <a:ext uri="{9D8B030D-6E8A-4147-A177-3AD203B41FA5}">
                      <a16:colId xmlns:a16="http://schemas.microsoft.com/office/drawing/2014/main" val="20003"/>
                    </a:ext>
                  </a:extLst>
                </a:gridCol>
                <a:gridCol w="1203325">
                  <a:extLst>
                    <a:ext uri="{9D8B030D-6E8A-4147-A177-3AD203B41FA5}">
                      <a16:colId xmlns:a16="http://schemas.microsoft.com/office/drawing/2014/main" val="20004"/>
                    </a:ext>
                  </a:extLst>
                </a:gridCol>
              </a:tblGrid>
              <a:tr h="711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18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18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1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18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18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1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18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18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1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18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18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04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&lt;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&lt;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&lt;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1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&gt;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&lt;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&lt;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11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&gt;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&gt;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&gt;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1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&gt;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&gt;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&lt;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82319" name="Text Box 47"/>
          <p:cNvSpPr txBox="1">
            <a:spLocks noChangeArrowheads="1"/>
          </p:cNvSpPr>
          <p:nvPr/>
        </p:nvSpPr>
        <p:spPr bwMode="auto">
          <a:xfrm>
            <a:off x="6934200" y="1685925"/>
            <a:ext cx="1658938" cy="154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&gt; : </a:t>
            </a:r>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&gt;</a:t>
            </a:r>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 : </a:t>
            </a:r>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&lt; : </a:t>
            </a:r>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&lt;</a:t>
            </a:r>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sp>
        <p:nvSpPr>
          <p:cNvPr id="182320" name="AutoShape 48"/>
          <p:cNvSpPr>
            <a:spLocks noChangeArrowheads="1"/>
          </p:cNvSpPr>
          <p:nvPr/>
        </p:nvSpPr>
        <p:spPr bwMode="auto">
          <a:xfrm>
            <a:off x="2209800" y="3657600"/>
            <a:ext cx="2057400" cy="1143000"/>
          </a:xfrm>
          <a:prstGeom prst="roundRect">
            <a:avLst>
              <a:gd name="adj" fmla="val 16667"/>
            </a:avLst>
          </a:pr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2328" name="Group 56"/>
          <p:cNvGrpSpPr>
            <a:grpSpLocks/>
          </p:cNvGrpSpPr>
          <p:nvPr/>
        </p:nvGrpSpPr>
        <p:grpSpPr bwMode="auto">
          <a:xfrm>
            <a:off x="2057400" y="3657600"/>
            <a:ext cx="4800600" cy="457200"/>
            <a:chOff x="1296" y="3264"/>
            <a:chExt cx="3024" cy="288"/>
          </a:xfrm>
        </p:grpSpPr>
        <p:sp>
          <p:nvSpPr>
            <p:cNvPr id="182324" name="Arc 52"/>
            <p:cNvSpPr>
              <a:spLocks/>
            </p:cNvSpPr>
            <p:nvPr/>
          </p:nvSpPr>
          <p:spPr bwMode="auto">
            <a:xfrm>
              <a:off x="1296" y="3264"/>
              <a:ext cx="67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25" name="Arc 53"/>
            <p:cNvSpPr>
              <a:spLocks/>
            </p:cNvSpPr>
            <p:nvPr/>
          </p:nvSpPr>
          <p:spPr bwMode="auto">
            <a:xfrm flipV="1">
              <a:off x="1296" y="3408"/>
              <a:ext cx="67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26" name="Arc 54"/>
            <p:cNvSpPr>
              <a:spLocks/>
            </p:cNvSpPr>
            <p:nvPr/>
          </p:nvSpPr>
          <p:spPr bwMode="auto">
            <a:xfrm flipH="1">
              <a:off x="3648" y="3264"/>
              <a:ext cx="67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27" name="Arc 55"/>
            <p:cNvSpPr>
              <a:spLocks/>
            </p:cNvSpPr>
            <p:nvPr/>
          </p:nvSpPr>
          <p:spPr bwMode="auto">
            <a:xfrm flipH="1" flipV="1">
              <a:off x="3648" y="3408"/>
              <a:ext cx="67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2329" name="Oval 57"/>
          <p:cNvSpPr>
            <a:spLocks noChangeArrowheads="1"/>
          </p:cNvSpPr>
          <p:nvPr/>
        </p:nvSpPr>
        <p:spPr bwMode="auto">
          <a:xfrm>
            <a:off x="2286000" y="2819400"/>
            <a:ext cx="685800" cy="1447800"/>
          </a:xfrm>
          <a:prstGeom prst="ellipse">
            <a:avLst/>
          </a:pr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2334" name="Group 62"/>
          <p:cNvGrpSpPr>
            <a:grpSpLocks/>
          </p:cNvGrpSpPr>
          <p:nvPr/>
        </p:nvGrpSpPr>
        <p:grpSpPr bwMode="auto">
          <a:xfrm>
            <a:off x="4724400" y="2133600"/>
            <a:ext cx="762000" cy="2819400"/>
            <a:chOff x="4368" y="1440"/>
            <a:chExt cx="480" cy="1776"/>
          </a:xfrm>
        </p:grpSpPr>
        <p:sp>
          <p:nvSpPr>
            <p:cNvPr id="182330" name="Arc 58"/>
            <p:cNvSpPr>
              <a:spLocks/>
            </p:cNvSpPr>
            <p:nvPr/>
          </p:nvSpPr>
          <p:spPr bwMode="auto">
            <a:xfrm>
              <a:off x="4608" y="2784"/>
              <a:ext cx="240"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31" name="Arc 59"/>
            <p:cNvSpPr>
              <a:spLocks/>
            </p:cNvSpPr>
            <p:nvPr/>
          </p:nvSpPr>
          <p:spPr bwMode="auto">
            <a:xfrm flipH="1">
              <a:off x="4368" y="2784"/>
              <a:ext cx="240"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32" name="Arc 60"/>
            <p:cNvSpPr>
              <a:spLocks/>
            </p:cNvSpPr>
            <p:nvPr/>
          </p:nvSpPr>
          <p:spPr bwMode="auto">
            <a:xfrm flipV="1">
              <a:off x="4608" y="1440"/>
              <a:ext cx="240"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33" name="Arc 61"/>
            <p:cNvSpPr>
              <a:spLocks/>
            </p:cNvSpPr>
            <p:nvPr/>
          </p:nvSpPr>
          <p:spPr bwMode="auto">
            <a:xfrm flipH="1" flipV="1">
              <a:off x="4368" y="1440"/>
              <a:ext cx="240"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2335" name="AutoShape 63"/>
          <p:cNvSpPr>
            <a:spLocks noChangeArrowheads="1"/>
          </p:cNvSpPr>
          <p:nvPr/>
        </p:nvSpPr>
        <p:spPr bwMode="auto">
          <a:xfrm>
            <a:off x="4572000" y="2286000"/>
            <a:ext cx="2057400" cy="1143000"/>
          </a:xfrm>
          <a:prstGeom prst="roundRect">
            <a:avLst>
              <a:gd name="adj" fmla="val 16667"/>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36" name="Oval 64"/>
          <p:cNvSpPr>
            <a:spLocks noChangeArrowheads="1"/>
          </p:cNvSpPr>
          <p:nvPr/>
        </p:nvSpPr>
        <p:spPr bwMode="auto">
          <a:xfrm>
            <a:off x="3352800" y="2209800"/>
            <a:ext cx="2209800" cy="533400"/>
          </a:xfrm>
          <a:prstGeom prst="ellipse">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359" name="Line 87"/>
          <p:cNvSpPr>
            <a:spLocks noChangeShapeType="1"/>
          </p:cNvSpPr>
          <p:nvPr/>
        </p:nvSpPr>
        <p:spPr bwMode="auto">
          <a:xfrm>
            <a:off x="838200" y="1447800"/>
            <a:ext cx="12192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182361" name="Object 89"/>
          <p:cNvGraphicFramePr>
            <a:graphicFrameLocks noChangeAspect="1"/>
          </p:cNvGraphicFramePr>
          <p:nvPr/>
        </p:nvGraphicFramePr>
        <p:xfrm>
          <a:off x="685800" y="4953000"/>
          <a:ext cx="5819775" cy="755650"/>
        </p:xfrm>
        <a:graphic>
          <a:graphicData uri="http://schemas.openxmlformats.org/presentationml/2006/ole">
            <mc:AlternateContent xmlns:mc="http://schemas.openxmlformats.org/markup-compatibility/2006">
              <mc:Choice xmlns:v="urn:schemas-microsoft-com:vml" Requires="v">
                <p:oleObj spid="_x0000_s4098" name="数式" r:id="rId4" imgW="1663560" imgH="215640" progId="Equation.3">
                  <p:embed/>
                </p:oleObj>
              </mc:Choice>
              <mc:Fallback>
                <p:oleObj name="数式" r:id="rId4" imgW="1663560" imgH="215640" progId="Equation.3">
                  <p:embed/>
                  <p:pic>
                    <p:nvPicPr>
                      <p:cNvPr id="0" name="Object 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4953000"/>
                        <a:ext cx="5819775"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2362" name="Object 90"/>
          <p:cNvGraphicFramePr>
            <a:graphicFrameLocks noChangeAspect="1"/>
          </p:cNvGraphicFramePr>
          <p:nvPr/>
        </p:nvGraphicFramePr>
        <p:xfrm>
          <a:off x="685800" y="5562600"/>
          <a:ext cx="5556250" cy="755650"/>
        </p:xfrm>
        <a:graphic>
          <a:graphicData uri="http://schemas.openxmlformats.org/presentationml/2006/ole">
            <mc:AlternateContent xmlns:mc="http://schemas.openxmlformats.org/markup-compatibility/2006">
              <mc:Choice xmlns:v="urn:schemas-microsoft-com:vml" Requires="v">
                <p:oleObj spid="_x0000_s4099" name="数式" r:id="rId6" imgW="1587240" imgH="215640" progId="Equation.3">
                  <p:embed/>
                </p:oleObj>
              </mc:Choice>
              <mc:Fallback>
                <p:oleObj name="数式" r:id="rId6" imgW="1587240" imgH="215640" progId="Equation.3">
                  <p:embed/>
                  <p:pic>
                    <p:nvPicPr>
                      <p:cNvPr id="0" name="Object 9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562600"/>
                        <a:ext cx="5556250"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2363" name="Object 91"/>
          <p:cNvGraphicFramePr>
            <a:graphicFrameLocks noChangeAspect="1"/>
          </p:cNvGraphicFramePr>
          <p:nvPr/>
        </p:nvGraphicFramePr>
        <p:xfrm>
          <a:off x="719138" y="6167438"/>
          <a:ext cx="8424862" cy="725487"/>
        </p:xfrm>
        <a:graphic>
          <a:graphicData uri="http://schemas.openxmlformats.org/presentationml/2006/ole">
            <mc:AlternateContent xmlns:mc="http://schemas.openxmlformats.org/markup-compatibility/2006">
              <mc:Choice xmlns:v="urn:schemas-microsoft-com:vml" Requires="v">
                <p:oleObj spid="_x0000_s4100" name="数式" r:id="rId8" imgW="2806560" imgH="241200" progId="Equation.3">
                  <p:embed/>
                </p:oleObj>
              </mc:Choice>
              <mc:Fallback>
                <p:oleObj name="数式" r:id="rId8" imgW="2806560" imgH="241200" progId="Equation.3">
                  <p:embed/>
                  <p:pic>
                    <p:nvPicPr>
                      <p:cNvPr id="0" name="Object 9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9138" y="6167438"/>
                        <a:ext cx="8424862"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2320"/>
                                        </p:tgtEl>
                                        <p:attrNameLst>
                                          <p:attrName>style.visibility</p:attrName>
                                        </p:attrNameLst>
                                      </p:cBhvr>
                                      <p:to>
                                        <p:strVal val="visible"/>
                                      </p:to>
                                    </p:set>
                                    <p:animEffect transition="in" filter="checkerboard(across)">
                                      <p:cBhvr>
                                        <p:cTn id="7" dur="500"/>
                                        <p:tgtEl>
                                          <p:spTgt spid="1823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2329"/>
                                        </p:tgtEl>
                                        <p:attrNameLst>
                                          <p:attrName>style.visibility</p:attrName>
                                        </p:attrNameLst>
                                      </p:cBhvr>
                                      <p:to>
                                        <p:strVal val="visible"/>
                                      </p:to>
                                    </p:set>
                                    <p:animEffect transition="in" filter="checkerboard(across)">
                                      <p:cBhvr>
                                        <p:cTn id="12" dur="500"/>
                                        <p:tgtEl>
                                          <p:spTgt spid="1823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82328"/>
                                        </p:tgtEl>
                                        <p:attrNameLst>
                                          <p:attrName>style.visibility</p:attrName>
                                        </p:attrNameLst>
                                      </p:cBhvr>
                                      <p:to>
                                        <p:strVal val="visible"/>
                                      </p:to>
                                    </p:set>
                                    <p:animEffect transition="in" filter="checkerboard(across)">
                                      <p:cBhvr>
                                        <p:cTn id="17" dur="500"/>
                                        <p:tgtEl>
                                          <p:spTgt spid="1823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82361"/>
                                        </p:tgtEl>
                                        <p:attrNameLst>
                                          <p:attrName>style.visibility</p:attrName>
                                        </p:attrNameLst>
                                      </p:cBhvr>
                                      <p:to>
                                        <p:strVal val="visible"/>
                                      </p:to>
                                    </p:set>
                                    <p:anim calcmode="lin" valueType="num">
                                      <p:cBhvr additive="base">
                                        <p:cTn id="22" dur="500" fill="hold"/>
                                        <p:tgtEl>
                                          <p:spTgt spid="182361"/>
                                        </p:tgtEl>
                                        <p:attrNameLst>
                                          <p:attrName>ppt_x</p:attrName>
                                        </p:attrNameLst>
                                      </p:cBhvr>
                                      <p:tavLst>
                                        <p:tav tm="0">
                                          <p:val>
                                            <p:strVal val="#ppt_x"/>
                                          </p:val>
                                        </p:tav>
                                        <p:tav tm="100000">
                                          <p:val>
                                            <p:strVal val="#ppt_x"/>
                                          </p:val>
                                        </p:tav>
                                      </p:tavLst>
                                    </p:anim>
                                    <p:anim calcmode="lin" valueType="num">
                                      <p:cBhvr additive="base">
                                        <p:cTn id="23" dur="500" fill="hold"/>
                                        <p:tgtEl>
                                          <p:spTgt spid="182361"/>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82335"/>
                                        </p:tgtEl>
                                        <p:attrNameLst>
                                          <p:attrName>style.visibility</p:attrName>
                                        </p:attrNameLst>
                                      </p:cBhvr>
                                      <p:to>
                                        <p:strVal val="visible"/>
                                      </p:to>
                                    </p:set>
                                    <p:animEffect transition="in" filter="checkerboard(across)">
                                      <p:cBhvr>
                                        <p:cTn id="28" dur="500"/>
                                        <p:tgtEl>
                                          <p:spTgt spid="18233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82336"/>
                                        </p:tgtEl>
                                        <p:attrNameLst>
                                          <p:attrName>style.visibility</p:attrName>
                                        </p:attrNameLst>
                                      </p:cBhvr>
                                      <p:to>
                                        <p:strVal val="visible"/>
                                      </p:to>
                                    </p:set>
                                    <p:animEffect transition="in" filter="checkerboard(across)">
                                      <p:cBhvr>
                                        <p:cTn id="33" dur="500"/>
                                        <p:tgtEl>
                                          <p:spTgt spid="18233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182334"/>
                                        </p:tgtEl>
                                        <p:attrNameLst>
                                          <p:attrName>style.visibility</p:attrName>
                                        </p:attrNameLst>
                                      </p:cBhvr>
                                      <p:to>
                                        <p:strVal val="visible"/>
                                      </p:to>
                                    </p:set>
                                    <p:animEffect transition="in" filter="checkerboard(across)">
                                      <p:cBhvr>
                                        <p:cTn id="38" dur="500"/>
                                        <p:tgtEl>
                                          <p:spTgt spid="18233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82362"/>
                                        </p:tgtEl>
                                        <p:attrNameLst>
                                          <p:attrName>style.visibility</p:attrName>
                                        </p:attrNameLst>
                                      </p:cBhvr>
                                      <p:to>
                                        <p:strVal val="visible"/>
                                      </p:to>
                                    </p:set>
                                    <p:anim calcmode="lin" valueType="num">
                                      <p:cBhvr additive="base">
                                        <p:cTn id="43" dur="500" fill="hold"/>
                                        <p:tgtEl>
                                          <p:spTgt spid="182362"/>
                                        </p:tgtEl>
                                        <p:attrNameLst>
                                          <p:attrName>ppt_x</p:attrName>
                                        </p:attrNameLst>
                                      </p:cBhvr>
                                      <p:tavLst>
                                        <p:tav tm="0">
                                          <p:val>
                                            <p:strVal val="#ppt_x"/>
                                          </p:val>
                                        </p:tav>
                                        <p:tav tm="100000">
                                          <p:val>
                                            <p:strVal val="#ppt_x"/>
                                          </p:val>
                                        </p:tav>
                                      </p:tavLst>
                                    </p:anim>
                                    <p:anim calcmode="lin" valueType="num">
                                      <p:cBhvr additive="base">
                                        <p:cTn id="44" dur="500" fill="hold"/>
                                        <p:tgtEl>
                                          <p:spTgt spid="182362"/>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82363"/>
                                        </p:tgtEl>
                                        <p:attrNameLst>
                                          <p:attrName>style.visibility</p:attrName>
                                        </p:attrNameLst>
                                      </p:cBhvr>
                                      <p:to>
                                        <p:strVal val="visible"/>
                                      </p:to>
                                    </p:set>
                                    <p:anim calcmode="lin" valueType="num">
                                      <p:cBhvr additive="base">
                                        <p:cTn id="49" dur="500" fill="hold"/>
                                        <p:tgtEl>
                                          <p:spTgt spid="182363"/>
                                        </p:tgtEl>
                                        <p:attrNameLst>
                                          <p:attrName>ppt_x</p:attrName>
                                        </p:attrNameLst>
                                      </p:cBhvr>
                                      <p:tavLst>
                                        <p:tav tm="0">
                                          <p:val>
                                            <p:strVal val="#ppt_x"/>
                                          </p:val>
                                        </p:tav>
                                        <p:tav tm="100000">
                                          <p:val>
                                            <p:strVal val="#ppt_x"/>
                                          </p:val>
                                        </p:tav>
                                      </p:tavLst>
                                    </p:anim>
                                    <p:anim calcmode="lin" valueType="num">
                                      <p:cBhvr additive="base">
                                        <p:cTn id="50" dur="500" fill="hold"/>
                                        <p:tgtEl>
                                          <p:spTgt spid="182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320" grpId="0" animBg="1"/>
      <p:bldP spid="182329" grpId="0" animBg="1"/>
      <p:bldP spid="182335" grpId="0" animBg="1"/>
      <p:bldP spid="1823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ja-JP" altLang="en-US">
                <a:latin typeface="Times New Roman" panose="02020603050405020304" pitchFamily="18" charset="0"/>
              </a:rPr>
              <a:t>組み合わせ回路</a:t>
            </a:r>
          </a:p>
        </p:txBody>
      </p:sp>
      <p:sp>
        <p:nvSpPr>
          <p:cNvPr id="141315" name="Rectangle 3"/>
          <p:cNvSpPr>
            <a:spLocks noGrp="1" noChangeArrowheads="1"/>
          </p:cNvSpPr>
          <p:nvPr>
            <p:ph type="body" idx="1"/>
          </p:nvPr>
        </p:nvSpPr>
        <p:spPr/>
        <p:txBody>
          <a:bodyPr/>
          <a:lstStyle/>
          <a:p>
            <a:pPr>
              <a:buFont typeface="Wingdings" panose="05000000000000000000" pitchFamily="2" charset="2"/>
              <a:buChar char="u"/>
            </a:pPr>
            <a:r>
              <a:rPr lang="ja-JP" altLang="en-US" dirty="0">
                <a:latin typeface="Times New Roman" panose="02020603050405020304" pitchFamily="18" charset="0"/>
              </a:rPr>
              <a:t>定義</a:t>
            </a:r>
            <a:r>
              <a:rPr lang="en-US" altLang="ja-JP" dirty="0">
                <a:latin typeface="Times New Roman" panose="02020603050405020304" pitchFamily="18" charset="0"/>
              </a:rPr>
              <a:t>: </a:t>
            </a:r>
            <a:r>
              <a:rPr lang="ja-JP" altLang="en-US" dirty="0">
                <a:latin typeface="Times New Roman" panose="02020603050405020304" pitchFamily="18" charset="0"/>
              </a:rPr>
              <a:t>組み合わせ回路</a:t>
            </a:r>
            <a:endParaRPr lang="en-US" altLang="ja-JP" dirty="0">
              <a:latin typeface="Times New Roman" panose="02020603050405020304" pitchFamily="18" charset="0"/>
            </a:endParaRPr>
          </a:p>
          <a:p>
            <a:pPr lvl="1"/>
            <a:r>
              <a:rPr lang="ja-JP" altLang="en-US" dirty="0">
                <a:latin typeface="Times New Roman" panose="02020603050405020304" pitchFamily="18" charset="0"/>
              </a:rPr>
              <a:t>ある時刻の出力信号が、現在の入力信号だけで決まる回路</a:t>
            </a:r>
          </a:p>
          <a:p>
            <a:pPr>
              <a:buFont typeface="Wingdings" panose="05000000000000000000" pitchFamily="2" charset="2"/>
              <a:buChar char="u"/>
            </a:pPr>
            <a:r>
              <a:rPr lang="ja-JP" altLang="en-US" dirty="0">
                <a:latin typeface="Times New Roman" panose="02020603050405020304" pitchFamily="18" charset="0"/>
              </a:rPr>
              <a:t>定義</a:t>
            </a:r>
            <a:r>
              <a:rPr lang="en-US" altLang="ja-JP" dirty="0">
                <a:latin typeface="Times New Roman" panose="02020603050405020304" pitchFamily="18" charset="0"/>
              </a:rPr>
              <a:t>: </a:t>
            </a:r>
            <a:r>
              <a:rPr lang="ja-JP" altLang="en-US" dirty="0">
                <a:latin typeface="Times New Roman" panose="02020603050405020304" pitchFamily="18" charset="0"/>
              </a:rPr>
              <a:t>順序回路</a:t>
            </a:r>
            <a:endParaRPr lang="en-US" altLang="ja-JP" dirty="0">
              <a:latin typeface="Times New Roman" panose="02020603050405020304" pitchFamily="18" charset="0"/>
            </a:endParaRPr>
          </a:p>
          <a:p>
            <a:pPr lvl="1"/>
            <a:r>
              <a:rPr lang="ja-JP" altLang="en-US" dirty="0">
                <a:latin typeface="Times New Roman" panose="02020603050405020304" pitchFamily="18" charset="0"/>
              </a:rPr>
              <a:t>ある時刻の出力信号が、現在の入力信号だけでなく、過去の入力信号の影響も受ける回路 </a:t>
            </a:r>
            <a:r>
              <a:rPr lang="en-US" altLang="ja-JP" dirty="0">
                <a:latin typeface="Times New Roman" panose="02020603050405020304" pitchFamily="18" charset="0"/>
              </a:rPr>
              <a:t>(</a:t>
            </a:r>
            <a:r>
              <a:rPr lang="ja-JP" altLang="en-US" dirty="0">
                <a:latin typeface="Times New Roman" panose="02020603050405020304" pitchFamily="18" charset="0"/>
              </a:rPr>
              <a:t>回路内にバッファ・メモリがある</a:t>
            </a:r>
            <a:r>
              <a:rPr lang="en-US" altLang="ja-JP" dirty="0">
                <a:latin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3298" name="Group 2"/>
          <p:cNvGrpSpPr>
            <a:grpSpLocks/>
          </p:cNvGrpSpPr>
          <p:nvPr/>
        </p:nvGrpSpPr>
        <p:grpSpPr bwMode="auto">
          <a:xfrm>
            <a:off x="762000" y="1228725"/>
            <a:ext cx="7251700" cy="5476875"/>
            <a:chOff x="480" y="774"/>
            <a:chExt cx="4568" cy="3450"/>
          </a:xfrm>
        </p:grpSpPr>
        <p:sp>
          <p:nvSpPr>
            <p:cNvPr id="183299" name="Text Box 3"/>
            <p:cNvSpPr txBox="1">
              <a:spLocks noChangeArrowheads="1"/>
            </p:cNvSpPr>
            <p:nvPr/>
          </p:nvSpPr>
          <p:spPr bwMode="auto">
            <a:xfrm>
              <a:off x="4608" y="2406"/>
              <a:ext cx="4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eq</a:t>
              </a:r>
              <a:r>
                <a:rPr lang="en-US" altLang="ja-JP">
                  <a:effectLst>
                    <a:outerShdw blurRad="38100" dist="38100" dir="2700000" algn="tl">
                      <a:srgbClr val="000000"/>
                    </a:outerShdw>
                  </a:effectLst>
                  <a:latin typeface="Times New Roman" panose="02020603050405020304" pitchFamily="18" charset="0"/>
                </a:rPr>
                <a:t> </a:t>
              </a:r>
            </a:p>
          </p:txBody>
        </p:sp>
        <p:sp>
          <p:nvSpPr>
            <p:cNvPr id="183300" name="Rectangle 4"/>
            <p:cNvSpPr>
              <a:spLocks noChangeArrowheads="1"/>
            </p:cNvSpPr>
            <p:nvPr/>
          </p:nvSpPr>
          <p:spPr bwMode="auto">
            <a:xfrm>
              <a:off x="912" y="960"/>
              <a:ext cx="3600" cy="3264"/>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01" name="Line 5"/>
            <p:cNvSpPr>
              <a:spLocks noChangeShapeType="1"/>
            </p:cNvSpPr>
            <p:nvPr/>
          </p:nvSpPr>
          <p:spPr bwMode="auto">
            <a:xfrm>
              <a:off x="4512" y="168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02" name="Line 6"/>
            <p:cNvSpPr>
              <a:spLocks noChangeShapeType="1"/>
            </p:cNvSpPr>
            <p:nvPr/>
          </p:nvSpPr>
          <p:spPr bwMode="auto">
            <a:xfrm>
              <a:off x="4512"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03" name="Line 7"/>
            <p:cNvSpPr>
              <a:spLocks noChangeShapeType="1"/>
            </p:cNvSpPr>
            <p:nvPr/>
          </p:nvSpPr>
          <p:spPr bwMode="auto">
            <a:xfrm>
              <a:off x="4512" y="259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04" name="Text Box 8"/>
            <p:cNvSpPr txBox="1">
              <a:spLocks noChangeArrowheads="1"/>
            </p:cNvSpPr>
            <p:nvPr/>
          </p:nvSpPr>
          <p:spPr bwMode="auto">
            <a:xfrm>
              <a:off x="4608" y="1494"/>
              <a:ext cx="3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p>
          </p:txBody>
        </p:sp>
        <p:sp>
          <p:nvSpPr>
            <p:cNvPr id="183305" name="Text Box 9"/>
            <p:cNvSpPr txBox="1">
              <a:spLocks noChangeArrowheads="1"/>
            </p:cNvSpPr>
            <p:nvPr/>
          </p:nvSpPr>
          <p:spPr bwMode="auto">
            <a:xfrm>
              <a:off x="4608" y="3318"/>
              <a:ext cx="38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sp useBgFill="1">
          <p:nvSpPr>
            <p:cNvPr id="183306" name="Text Box 10"/>
            <p:cNvSpPr txBox="1">
              <a:spLocks noChangeArrowheads="1"/>
            </p:cNvSpPr>
            <p:nvPr/>
          </p:nvSpPr>
          <p:spPr bwMode="auto">
            <a:xfrm>
              <a:off x="1104" y="774"/>
              <a:ext cx="739"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Comp</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a:effectLst>
                  <a:outerShdw blurRad="38100" dist="38100" dir="2700000" algn="tl">
                    <a:srgbClr val="000000"/>
                  </a:outerShdw>
                </a:effectLst>
                <a:latin typeface="Times New Roman" panose="02020603050405020304" pitchFamily="18" charset="0"/>
              </a:endParaRPr>
            </a:p>
          </p:txBody>
        </p:sp>
        <p:sp>
          <p:nvSpPr>
            <p:cNvPr id="183307" name="Text Box 11"/>
            <p:cNvSpPr txBox="1">
              <a:spLocks noChangeArrowheads="1"/>
            </p:cNvSpPr>
            <p:nvPr/>
          </p:nvSpPr>
          <p:spPr bwMode="auto">
            <a:xfrm>
              <a:off x="480" y="1350"/>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83308" name="Line 12"/>
            <p:cNvSpPr>
              <a:spLocks noChangeShapeType="1"/>
            </p:cNvSpPr>
            <p:nvPr/>
          </p:nvSpPr>
          <p:spPr bwMode="auto">
            <a:xfrm>
              <a:off x="768" y="15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09" name="Text Box 13"/>
            <p:cNvSpPr txBox="1">
              <a:spLocks noChangeArrowheads="1"/>
            </p:cNvSpPr>
            <p:nvPr/>
          </p:nvSpPr>
          <p:spPr bwMode="auto">
            <a:xfrm>
              <a:off x="480" y="2022"/>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83310" name="Line 14"/>
            <p:cNvSpPr>
              <a:spLocks noChangeShapeType="1"/>
            </p:cNvSpPr>
            <p:nvPr/>
          </p:nvSpPr>
          <p:spPr bwMode="auto">
            <a:xfrm>
              <a:off x="768" y="220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11" name="Text Box 15"/>
            <p:cNvSpPr txBox="1">
              <a:spLocks noChangeArrowheads="1"/>
            </p:cNvSpPr>
            <p:nvPr/>
          </p:nvSpPr>
          <p:spPr bwMode="auto">
            <a:xfrm>
              <a:off x="480" y="2742"/>
              <a:ext cx="31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83312" name="Line 16"/>
            <p:cNvSpPr>
              <a:spLocks noChangeShapeType="1"/>
            </p:cNvSpPr>
            <p:nvPr/>
          </p:nvSpPr>
          <p:spPr bwMode="auto">
            <a:xfrm>
              <a:off x="768" y="292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13" name="Text Box 17"/>
            <p:cNvSpPr txBox="1">
              <a:spLocks noChangeArrowheads="1"/>
            </p:cNvSpPr>
            <p:nvPr/>
          </p:nvSpPr>
          <p:spPr bwMode="auto">
            <a:xfrm>
              <a:off x="480" y="3414"/>
              <a:ext cx="31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83314" name="Line 18"/>
            <p:cNvSpPr>
              <a:spLocks noChangeShapeType="1"/>
            </p:cNvSpPr>
            <p:nvPr/>
          </p:nvSpPr>
          <p:spPr bwMode="auto">
            <a:xfrm>
              <a:off x="768" y="360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3315" name="Rectangle 19"/>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ビット比較器の設計</a:t>
            </a:r>
          </a:p>
        </p:txBody>
      </p:sp>
      <p:grpSp>
        <p:nvGrpSpPr>
          <p:cNvPr id="183316" name="Group 20"/>
          <p:cNvGrpSpPr>
            <a:grpSpLocks/>
          </p:cNvGrpSpPr>
          <p:nvPr/>
        </p:nvGrpSpPr>
        <p:grpSpPr bwMode="auto">
          <a:xfrm>
            <a:off x="1447800" y="2438400"/>
            <a:ext cx="914400" cy="3276600"/>
            <a:chOff x="576" y="1584"/>
            <a:chExt cx="576" cy="2064"/>
          </a:xfrm>
        </p:grpSpPr>
        <p:grpSp>
          <p:nvGrpSpPr>
            <p:cNvPr id="183317" name="Group 21"/>
            <p:cNvGrpSpPr>
              <a:grpSpLocks/>
            </p:cNvGrpSpPr>
            <p:nvPr/>
          </p:nvGrpSpPr>
          <p:grpSpPr bwMode="auto">
            <a:xfrm>
              <a:off x="768" y="1584"/>
              <a:ext cx="288" cy="192"/>
              <a:chOff x="2640" y="1968"/>
              <a:chExt cx="288" cy="192"/>
            </a:xfrm>
          </p:grpSpPr>
          <p:sp>
            <p:nvSpPr>
              <p:cNvPr id="183318" name="AutoShape 2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19" name="Oval 2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320" name="Line 24"/>
            <p:cNvSpPr>
              <a:spLocks noChangeShapeType="1"/>
            </p:cNvSpPr>
            <p:nvPr/>
          </p:nvSpPr>
          <p:spPr bwMode="auto">
            <a:xfrm flipH="1">
              <a:off x="672" y="16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21" name="Line 25"/>
            <p:cNvSpPr>
              <a:spLocks noChangeShapeType="1"/>
            </p:cNvSpPr>
            <p:nvPr/>
          </p:nvSpPr>
          <p:spPr bwMode="auto">
            <a:xfrm>
              <a:off x="1056" y="16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22" name="Line 26"/>
            <p:cNvSpPr>
              <a:spLocks noChangeShapeType="1"/>
            </p:cNvSpPr>
            <p:nvPr/>
          </p:nvSpPr>
          <p:spPr bwMode="auto">
            <a:xfrm>
              <a:off x="672" y="1584"/>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23" name="Line 27"/>
            <p:cNvSpPr>
              <a:spLocks noChangeShapeType="1"/>
            </p:cNvSpPr>
            <p:nvPr/>
          </p:nvSpPr>
          <p:spPr bwMode="auto">
            <a:xfrm flipH="1">
              <a:off x="576" y="158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324" name="Group 28"/>
            <p:cNvGrpSpPr>
              <a:grpSpLocks/>
            </p:cNvGrpSpPr>
            <p:nvPr/>
          </p:nvGrpSpPr>
          <p:grpSpPr bwMode="auto">
            <a:xfrm>
              <a:off x="768" y="2784"/>
              <a:ext cx="288" cy="192"/>
              <a:chOff x="2640" y="1968"/>
              <a:chExt cx="288" cy="192"/>
            </a:xfrm>
          </p:grpSpPr>
          <p:sp>
            <p:nvSpPr>
              <p:cNvPr id="183325" name="AutoShape 29"/>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26" name="Oval 30"/>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327" name="Line 31"/>
            <p:cNvSpPr>
              <a:spLocks noChangeShapeType="1"/>
            </p:cNvSpPr>
            <p:nvPr/>
          </p:nvSpPr>
          <p:spPr bwMode="auto">
            <a:xfrm flipH="1">
              <a:off x="672" y="28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28" name="Line 32"/>
            <p:cNvSpPr>
              <a:spLocks noChangeShapeType="1"/>
            </p:cNvSpPr>
            <p:nvPr/>
          </p:nvSpPr>
          <p:spPr bwMode="auto">
            <a:xfrm>
              <a:off x="1056" y="28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29" name="Line 33"/>
            <p:cNvSpPr>
              <a:spLocks noChangeShapeType="1"/>
            </p:cNvSpPr>
            <p:nvPr/>
          </p:nvSpPr>
          <p:spPr bwMode="auto">
            <a:xfrm>
              <a:off x="672" y="2880"/>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30" name="Line 34"/>
            <p:cNvSpPr>
              <a:spLocks noChangeShapeType="1"/>
            </p:cNvSpPr>
            <p:nvPr/>
          </p:nvSpPr>
          <p:spPr bwMode="auto">
            <a:xfrm flipH="1">
              <a:off x="576"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331" name="Group 35"/>
            <p:cNvGrpSpPr>
              <a:grpSpLocks/>
            </p:cNvGrpSpPr>
            <p:nvPr/>
          </p:nvGrpSpPr>
          <p:grpSpPr bwMode="auto">
            <a:xfrm>
              <a:off x="768" y="3456"/>
              <a:ext cx="288" cy="192"/>
              <a:chOff x="2640" y="1968"/>
              <a:chExt cx="288" cy="192"/>
            </a:xfrm>
          </p:grpSpPr>
          <p:sp>
            <p:nvSpPr>
              <p:cNvPr id="183332" name="AutoShape 36"/>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33" name="Oval 37"/>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334" name="Line 38"/>
            <p:cNvSpPr>
              <a:spLocks noChangeShapeType="1"/>
            </p:cNvSpPr>
            <p:nvPr/>
          </p:nvSpPr>
          <p:spPr bwMode="auto">
            <a:xfrm flipH="1">
              <a:off x="672" y="35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35" name="Line 39"/>
            <p:cNvSpPr>
              <a:spLocks noChangeShapeType="1"/>
            </p:cNvSpPr>
            <p:nvPr/>
          </p:nvSpPr>
          <p:spPr bwMode="auto">
            <a:xfrm>
              <a:off x="1056" y="35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36" name="Line 40"/>
            <p:cNvSpPr>
              <a:spLocks noChangeShapeType="1"/>
            </p:cNvSpPr>
            <p:nvPr/>
          </p:nvSpPr>
          <p:spPr bwMode="auto">
            <a:xfrm>
              <a:off x="672" y="355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37" name="Line 41"/>
            <p:cNvSpPr>
              <a:spLocks noChangeShapeType="1"/>
            </p:cNvSpPr>
            <p:nvPr/>
          </p:nvSpPr>
          <p:spPr bwMode="auto">
            <a:xfrm flipH="1">
              <a:off x="576" y="36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338" name="Group 42"/>
            <p:cNvGrpSpPr>
              <a:grpSpLocks/>
            </p:cNvGrpSpPr>
            <p:nvPr/>
          </p:nvGrpSpPr>
          <p:grpSpPr bwMode="auto">
            <a:xfrm>
              <a:off x="768" y="2256"/>
              <a:ext cx="288" cy="192"/>
              <a:chOff x="2640" y="1968"/>
              <a:chExt cx="288" cy="192"/>
            </a:xfrm>
          </p:grpSpPr>
          <p:sp>
            <p:nvSpPr>
              <p:cNvPr id="183339" name="AutoShape 43"/>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40" name="Oval 44"/>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341" name="Line 45"/>
            <p:cNvSpPr>
              <a:spLocks noChangeShapeType="1"/>
            </p:cNvSpPr>
            <p:nvPr/>
          </p:nvSpPr>
          <p:spPr bwMode="auto">
            <a:xfrm flipH="1">
              <a:off x="672" y="23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42" name="Line 46"/>
            <p:cNvSpPr>
              <a:spLocks noChangeShapeType="1"/>
            </p:cNvSpPr>
            <p:nvPr/>
          </p:nvSpPr>
          <p:spPr bwMode="auto">
            <a:xfrm>
              <a:off x="1056" y="23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43" name="Line 47"/>
            <p:cNvSpPr>
              <a:spLocks noChangeShapeType="1"/>
            </p:cNvSpPr>
            <p:nvPr/>
          </p:nvSpPr>
          <p:spPr bwMode="auto">
            <a:xfrm>
              <a:off x="672" y="2256"/>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44" name="Line 48"/>
            <p:cNvSpPr>
              <a:spLocks noChangeShapeType="1"/>
            </p:cNvSpPr>
            <p:nvPr/>
          </p:nvSpPr>
          <p:spPr bwMode="auto">
            <a:xfrm flipH="1">
              <a:off x="576" y="225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83382" name="Group 86"/>
          <p:cNvGrpSpPr>
            <a:grpSpLocks/>
          </p:cNvGrpSpPr>
          <p:nvPr/>
        </p:nvGrpSpPr>
        <p:grpSpPr bwMode="auto">
          <a:xfrm>
            <a:off x="6096000" y="2590800"/>
            <a:ext cx="1066800" cy="3048000"/>
            <a:chOff x="3600" y="1632"/>
            <a:chExt cx="672" cy="1920"/>
          </a:xfrm>
        </p:grpSpPr>
        <p:sp>
          <p:nvSpPr>
            <p:cNvPr id="183383" name="Oval 87"/>
            <p:cNvSpPr>
              <a:spLocks noChangeArrowheads="1"/>
            </p:cNvSpPr>
            <p:nvPr/>
          </p:nvSpPr>
          <p:spPr bwMode="auto">
            <a:xfrm>
              <a:off x="3600" y="3456"/>
              <a:ext cx="96" cy="9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84" name="Oval 88"/>
            <p:cNvSpPr>
              <a:spLocks noChangeArrowheads="1"/>
            </p:cNvSpPr>
            <p:nvPr/>
          </p:nvSpPr>
          <p:spPr bwMode="auto">
            <a:xfrm>
              <a:off x="3600" y="1632"/>
              <a:ext cx="96" cy="9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85" name="Line 89"/>
            <p:cNvSpPr>
              <a:spLocks noChangeShapeType="1"/>
            </p:cNvSpPr>
            <p:nvPr/>
          </p:nvSpPr>
          <p:spPr bwMode="auto">
            <a:xfrm>
              <a:off x="3648" y="1632"/>
              <a:ext cx="0" cy="9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86" name="Line 90"/>
            <p:cNvSpPr>
              <a:spLocks noChangeShapeType="1"/>
            </p:cNvSpPr>
            <p:nvPr/>
          </p:nvSpPr>
          <p:spPr bwMode="auto">
            <a:xfrm>
              <a:off x="4128" y="259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87" name="Line 91"/>
            <p:cNvSpPr>
              <a:spLocks noChangeShapeType="1"/>
            </p:cNvSpPr>
            <p:nvPr/>
          </p:nvSpPr>
          <p:spPr bwMode="auto">
            <a:xfrm>
              <a:off x="3648" y="254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388" name="Line 92"/>
            <p:cNvSpPr>
              <a:spLocks noChangeShapeType="1"/>
            </p:cNvSpPr>
            <p:nvPr/>
          </p:nvSpPr>
          <p:spPr bwMode="auto">
            <a:xfrm>
              <a:off x="3648" y="26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389" name="Group 93"/>
            <p:cNvGrpSpPr>
              <a:grpSpLocks/>
            </p:cNvGrpSpPr>
            <p:nvPr/>
          </p:nvGrpSpPr>
          <p:grpSpPr bwMode="auto">
            <a:xfrm>
              <a:off x="3744" y="2448"/>
              <a:ext cx="288" cy="288"/>
              <a:chOff x="3264" y="3648"/>
              <a:chExt cx="288" cy="288"/>
            </a:xfrm>
          </p:grpSpPr>
          <p:sp>
            <p:nvSpPr>
              <p:cNvPr id="183390" name="Arc 94"/>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91" name="Arc 95"/>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92" name="Arc 96"/>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93" name="Arc 97"/>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394" name="Oval 98"/>
            <p:cNvSpPr>
              <a:spLocks noChangeArrowheads="1"/>
            </p:cNvSpPr>
            <p:nvPr/>
          </p:nvSpPr>
          <p:spPr bwMode="auto">
            <a:xfrm>
              <a:off x="4032" y="254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395" name="Line 99"/>
            <p:cNvSpPr>
              <a:spLocks noChangeShapeType="1"/>
            </p:cNvSpPr>
            <p:nvPr/>
          </p:nvSpPr>
          <p:spPr bwMode="auto">
            <a:xfrm>
              <a:off x="3648" y="2640"/>
              <a:ext cx="0" cy="9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83691" name="Group 395"/>
          <p:cNvGrpSpPr>
            <a:grpSpLocks/>
          </p:cNvGrpSpPr>
          <p:nvPr/>
        </p:nvGrpSpPr>
        <p:grpSpPr bwMode="auto">
          <a:xfrm>
            <a:off x="5105400" y="1905000"/>
            <a:ext cx="2057400" cy="4495800"/>
            <a:chOff x="3216" y="1200"/>
            <a:chExt cx="1296" cy="2832"/>
          </a:xfrm>
        </p:grpSpPr>
        <p:sp>
          <p:nvSpPr>
            <p:cNvPr id="183692" name="Line 396"/>
            <p:cNvSpPr>
              <a:spLocks noChangeShapeType="1"/>
            </p:cNvSpPr>
            <p:nvPr/>
          </p:nvSpPr>
          <p:spPr bwMode="auto">
            <a:xfrm>
              <a:off x="3216" y="1632"/>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3" name="Line 397"/>
            <p:cNvSpPr>
              <a:spLocks noChangeShapeType="1"/>
            </p:cNvSpPr>
            <p:nvPr/>
          </p:nvSpPr>
          <p:spPr bwMode="auto">
            <a:xfrm>
              <a:off x="3888" y="153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4" name="Line 398"/>
            <p:cNvSpPr>
              <a:spLocks noChangeShapeType="1"/>
            </p:cNvSpPr>
            <p:nvPr/>
          </p:nvSpPr>
          <p:spPr bwMode="auto">
            <a:xfrm>
              <a:off x="3216" y="1200"/>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5" name="Line 399"/>
            <p:cNvSpPr>
              <a:spLocks noChangeShapeType="1"/>
            </p:cNvSpPr>
            <p:nvPr/>
          </p:nvSpPr>
          <p:spPr bwMode="auto">
            <a:xfrm>
              <a:off x="3216" y="144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6" name="Line 400"/>
            <p:cNvSpPr>
              <a:spLocks noChangeShapeType="1"/>
            </p:cNvSpPr>
            <p:nvPr/>
          </p:nvSpPr>
          <p:spPr bwMode="auto">
            <a:xfrm>
              <a:off x="3696" y="153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7" name="Line 401"/>
            <p:cNvSpPr>
              <a:spLocks noChangeShapeType="1"/>
            </p:cNvSpPr>
            <p:nvPr/>
          </p:nvSpPr>
          <p:spPr bwMode="auto">
            <a:xfrm>
              <a:off x="3216" y="153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8" name="Line 402"/>
            <p:cNvSpPr>
              <a:spLocks noChangeShapeType="1"/>
            </p:cNvSpPr>
            <p:nvPr/>
          </p:nvSpPr>
          <p:spPr bwMode="auto">
            <a:xfrm>
              <a:off x="3216" y="163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699" name="Line 403"/>
            <p:cNvSpPr>
              <a:spLocks noChangeShapeType="1"/>
            </p:cNvSpPr>
            <p:nvPr/>
          </p:nvSpPr>
          <p:spPr bwMode="auto">
            <a:xfrm>
              <a:off x="3888" y="1680"/>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700" name="Group 404"/>
            <p:cNvGrpSpPr>
              <a:grpSpLocks/>
            </p:cNvGrpSpPr>
            <p:nvPr/>
          </p:nvGrpSpPr>
          <p:grpSpPr bwMode="auto">
            <a:xfrm>
              <a:off x="3408" y="1392"/>
              <a:ext cx="288" cy="288"/>
              <a:chOff x="3264" y="3648"/>
              <a:chExt cx="288" cy="288"/>
            </a:xfrm>
          </p:grpSpPr>
          <p:sp>
            <p:nvSpPr>
              <p:cNvPr id="183701" name="Arc 405"/>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702" name="Arc 406"/>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703" name="Arc 407"/>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704" name="Arc 408"/>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705" name="Line 409"/>
            <p:cNvSpPr>
              <a:spLocks noChangeShapeType="1"/>
            </p:cNvSpPr>
            <p:nvPr/>
          </p:nvSpPr>
          <p:spPr bwMode="auto">
            <a:xfrm>
              <a:off x="3216" y="3360"/>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706" name="Line 410"/>
            <p:cNvSpPr>
              <a:spLocks noChangeShapeType="1"/>
            </p:cNvSpPr>
            <p:nvPr/>
          </p:nvSpPr>
          <p:spPr bwMode="auto">
            <a:xfrm>
              <a:off x="3888" y="3504"/>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707" name="Line 411"/>
            <p:cNvSpPr>
              <a:spLocks noChangeShapeType="1"/>
            </p:cNvSpPr>
            <p:nvPr/>
          </p:nvSpPr>
          <p:spPr bwMode="auto">
            <a:xfrm>
              <a:off x="3216" y="3792"/>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708" name="Line 412"/>
            <p:cNvSpPr>
              <a:spLocks noChangeShapeType="1"/>
            </p:cNvSpPr>
            <p:nvPr/>
          </p:nvSpPr>
          <p:spPr bwMode="auto">
            <a:xfrm>
              <a:off x="3216" y="379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709" name="Line 413"/>
            <p:cNvSpPr>
              <a:spLocks noChangeShapeType="1"/>
            </p:cNvSpPr>
            <p:nvPr/>
          </p:nvSpPr>
          <p:spPr bwMode="auto">
            <a:xfrm>
              <a:off x="3216" y="360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710" name="Line 414"/>
            <p:cNvSpPr>
              <a:spLocks noChangeShapeType="1"/>
            </p:cNvSpPr>
            <p:nvPr/>
          </p:nvSpPr>
          <p:spPr bwMode="auto">
            <a:xfrm>
              <a:off x="3216" y="369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711" name="Line 415"/>
            <p:cNvSpPr>
              <a:spLocks noChangeShapeType="1"/>
            </p:cNvSpPr>
            <p:nvPr/>
          </p:nvSpPr>
          <p:spPr bwMode="auto">
            <a:xfrm>
              <a:off x="3888" y="3504"/>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712" name="Group 416"/>
            <p:cNvGrpSpPr>
              <a:grpSpLocks/>
            </p:cNvGrpSpPr>
            <p:nvPr/>
          </p:nvGrpSpPr>
          <p:grpSpPr bwMode="auto">
            <a:xfrm>
              <a:off x="3408" y="3552"/>
              <a:ext cx="288" cy="288"/>
              <a:chOff x="3264" y="3648"/>
              <a:chExt cx="288" cy="288"/>
            </a:xfrm>
          </p:grpSpPr>
          <p:sp>
            <p:nvSpPr>
              <p:cNvPr id="183713" name="Arc 417"/>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714" name="Arc 418"/>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715" name="Arc 419"/>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716" name="Arc 420"/>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3717" name="Line 421"/>
            <p:cNvSpPr>
              <a:spLocks noChangeShapeType="1"/>
            </p:cNvSpPr>
            <p:nvPr/>
          </p:nvSpPr>
          <p:spPr bwMode="auto">
            <a:xfrm>
              <a:off x="3696" y="369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83798" name="Group 502"/>
          <p:cNvGrpSpPr>
            <a:grpSpLocks/>
          </p:cNvGrpSpPr>
          <p:nvPr/>
        </p:nvGrpSpPr>
        <p:grpSpPr bwMode="auto">
          <a:xfrm>
            <a:off x="1524000" y="1676400"/>
            <a:ext cx="3581400" cy="4953000"/>
            <a:chOff x="960" y="1056"/>
            <a:chExt cx="2256" cy="3120"/>
          </a:xfrm>
        </p:grpSpPr>
        <p:grpSp>
          <p:nvGrpSpPr>
            <p:cNvPr id="183799" name="Group 503"/>
            <p:cNvGrpSpPr>
              <a:grpSpLocks/>
            </p:cNvGrpSpPr>
            <p:nvPr/>
          </p:nvGrpSpPr>
          <p:grpSpPr bwMode="auto">
            <a:xfrm>
              <a:off x="2832" y="1056"/>
              <a:ext cx="288" cy="288"/>
              <a:chOff x="3264" y="2544"/>
              <a:chExt cx="288" cy="288"/>
            </a:xfrm>
          </p:grpSpPr>
          <p:sp>
            <p:nvSpPr>
              <p:cNvPr id="183800" name="Arc 50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01" name="Arc 50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02" name="Line 50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3803" name="Line 507"/>
            <p:cNvSpPr>
              <a:spLocks noChangeShapeType="1"/>
            </p:cNvSpPr>
            <p:nvPr/>
          </p:nvSpPr>
          <p:spPr bwMode="auto">
            <a:xfrm>
              <a:off x="3120" y="120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04" name="Line 508"/>
            <p:cNvSpPr>
              <a:spLocks noChangeShapeType="1"/>
            </p:cNvSpPr>
            <p:nvPr/>
          </p:nvSpPr>
          <p:spPr bwMode="auto">
            <a:xfrm>
              <a:off x="1008" y="1440"/>
              <a:ext cx="18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05" name="Line 509"/>
            <p:cNvSpPr>
              <a:spLocks noChangeShapeType="1"/>
            </p:cNvSpPr>
            <p:nvPr/>
          </p:nvSpPr>
          <p:spPr bwMode="auto">
            <a:xfrm>
              <a:off x="1632" y="1152"/>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06" name="Line 510"/>
            <p:cNvSpPr>
              <a:spLocks noChangeShapeType="1"/>
            </p:cNvSpPr>
            <p:nvPr/>
          </p:nvSpPr>
          <p:spPr bwMode="auto">
            <a:xfrm>
              <a:off x="1008" y="153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07" name="Oval 511"/>
            <p:cNvSpPr>
              <a:spLocks noChangeArrowheads="1"/>
            </p:cNvSpPr>
            <p:nvPr/>
          </p:nvSpPr>
          <p:spPr bwMode="auto">
            <a:xfrm>
              <a:off x="960" y="158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08" name="Line 512"/>
            <p:cNvSpPr>
              <a:spLocks noChangeShapeType="1"/>
            </p:cNvSpPr>
            <p:nvPr/>
          </p:nvSpPr>
          <p:spPr bwMode="auto">
            <a:xfrm>
              <a:off x="1008" y="2112"/>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09" name="Oval 513"/>
            <p:cNvSpPr>
              <a:spLocks noChangeArrowheads="1"/>
            </p:cNvSpPr>
            <p:nvPr/>
          </p:nvSpPr>
          <p:spPr bwMode="auto">
            <a:xfrm>
              <a:off x="960" y="216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10" name="Line 514"/>
            <p:cNvSpPr>
              <a:spLocks noChangeShapeType="1"/>
            </p:cNvSpPr>
            <p:nvPr/>
          </p:nvSpPr>
          <p:spPr bwMode="auto">
            <a:xfrm>
              <a:off x="1008" y="3024"/>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1" name="Line 515"/>
            <p:cNvSpPr>
              <a:spLocks noChangeShapeType="1"/>
            </p:cNvSpPr>
            <p:nvPr/>
          </p:nvSpPr>
          <p:spPr bwMode="auto">
            <a:xfrm>
              <a:off x="1008" y="2928"/>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2" name="Oval 516"/>
            <p:cNvSpPr>
              <a:spLocks noChangeArrowheads="1"/>
            </p:cNvSpPr>
            <p:nvPr/>
          </p:nvSpPr>
          <p:spPr bwMode="auto">
            <a:xfrm>
              <a:off x="960" y="288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13" name="Line 517"/>
            <p:cNvSpPr>
              <a:spLocks noChangeShapeType="1"/>
            </p:cNvSpPr>
            <p:nvPr/>
          </p:nvSpPr>
          <p:spPr bwMode="auto">
            <a:xfrm>
              <a:off x="2208" y="3696"/>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4" name="Line 518"/>
            <p:cNvSpPr>
              <a:spLocks noChangeShapeType="1"/>
            </p:cNvSpPr>
            <p:nvPr/>
          </p:nvSpPr>
          <p:spPr bwMode="auto">
            <a:xfrm>
              <a:off x="1008" y="3600"/>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5" name="Oval 519"/>
            <p:cNvSpPr>
              <a:spLocks noChangeArrowheads="1"/>
            </p:cNvSpPr>
            <p:nvPr/>
          </p:nvSpPr>
          <p:spPr bwMode="auto">
            <a:xfrm>
              <a:off x="960" y="355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16" name="Line 520"/>
            <p:cNvSpPr>
              <a:spLocks noChangeShapeType="1"/>
            </p:cNvSpPr>
            <p:nvPr/>
          </p:nvSpPr>
          <p:spPr bwMode="auto">
            <a:xfrm>
              <a:off x="1632" y="1152"/>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7" name="Line 521"/>
            <p:cNvSpPr>
              <a:spLocks noChangeShapeType="1"/>
            </p:cNvSpPr>
            <p:nvPr/>
          </p:nvSpPr>
          <p:spPr bwMode="auto">
            <a:xfrm>
              <a:off x="1776" y="1536"/>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8" name="Line 522"/>
            <p:cNvSpPr>
              <a:spLocks noChangeShapeType="1"/>
            </p:cNvSpPr>
            <p:nvPr/>
          </p:nvSpPr>
          <p:spPr bwMode="auto">
            <a:xfrm flipH="1">
              <a:off x="2496" y="1872"/>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19" name="Line 523"/>
            <p:cNvSpPr>
              <a:spLocks noChangeShapeType="1"/>
            </p:cNvSpPr>
            <p:nvPr/>
          </p:nvSpPr>
          <p:spPr bwMode="auto">
            <a:xfrm flipH="1">
              <a:off x="2496" y="124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20" name="Line 524"/>
            <p:cNvSpPr>
              <a:spLocks noChangeShapeType="1"/>
            </p:cNvSpPr>
            <p:nvPr/>
          </p:nvSpPr>
          <p:spPr bwMode="auto">
            <a:xfrm>
              <a:off x="2640" y="1632"/>
              <a:ext cx="0" cy="18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21" name="Line 525"/>
            <p:cNvSpPr>
              <a:spLocks noChangeShapeType="1"/>
            </p:cNvSpPr>
            <p:nvPr/>
          </p:nvSpPr>
          <p:spPr bwMode="auto">
            <a:xfrm flipH="1">
              <a:off x="1488" y="3504"/>
              <a:ext cx="11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822" name="Group 526"/>
            <p:cNvGrpSpPr>
              <a:grpSpLocks/>
            </p:cNvGrpSpPr>
            <p:nvPr/>
          </p:nvGrpSpPr>
          <p:grpSpPr bwMode="auto">
            <a:xfrm>
              <a:off x="2832" y="1392"/>
              <a:ext cx="288" cy="288"/>
              <a:chOff x="3264" y="2544"/>
              <a:chExt cx="288" cy="288"/>
            </a:xfrm>
          </p:grpSpPr>
          <p:sp>
            <p:nvSpPr>
              <p:cNvPr id="183823" name="Arc 527"/>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24" name="Arc 528"/>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25" name="Line 529"/>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3826" name="Line 530"/>
            <p:cNvSpPr>
              <a:spLocks noChangeShapeType="1"/>
            </p:cNvSpPr>
            <p:nvPr/>
          </p:nvSpPr>
          <p:spPr bwMode="auto">
            <a:xfrm>
              <a:off x="2640" y="163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27" name="Line 531"/>
            <p:cNvSpPr>
              <a:spLocks noChangeShapeType="1"/>
            </p:cNvSpPr>
            <p:nvPr/>
          </p:nvSpPr>
          <p:spPr bwMode="auto">
            <a:xfrm>
              <a:off x="1776" y="1536"/>
              <a:ext cx="10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28" name="Line 532"/>
            <p:cNvSpPr>
              <a:spLocks noChangeShapeType="1"/>
            </p:cNvSpPr>
            <p:nvPr/>
          </p:nvSpPr>
          <p:spPr bwMode="auto">
            <a:xfrm>
              <a:off x="2496" y="1248"/>
              <a:ext cx="0" cy="158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29" name="Line 533"/>
            <p:cNvSpPr>
              <a:spLocks noChangeShapeType="1"/>
            </p:cNvSpPr>
            <p:nvPr/>
          </p:nvSpPr>
          <p:spPr bwMode="auto">
            <a:xfrm>
              <a:off x="1488" y="2832"/>
              <a:ext cx="100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30" name="Oval 534"/>
            <p:cNvSpPr>
              <a:spLocks noChangeArrowheads="1"/>
            </p:cNvSpPr>
            <p:nvPr/>
          </p:nvSpPr>
          <p:spPr bwMode="auto">
            <a:xfrm>
              <a:off x="1584" y="139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31" name="Oval 535"/>
            <p:cNvSpPr>
              <a:spLocks noChangeArrowheads="1"/>
            </p:cNvSpPr>
            <p:nvPr/>
          </p:nvSpPr>
          <p:spPr bwMode="auto">
            <a:xfrm>
              <a:off x="1728" y="17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3832" name="Group 536"/>
            <p:cNvGrpSpPr>
              <a:grpSpLocks/>
            </p:cNvGrpSpPr>
            <p:nvPr/>
          </p:nvGrpSpPr>
          <p:grpSpPr bwMode="auto">
            <a:xfrm>
              <a:off x="2832" y="1728"/>
              <a:ext cx="288" cy="288"/>
              <a:chOff x="3264" y="2544"/>
              <a:chExt cx="288" cy="288"/>
            </a:xfrm>
          </p:grpSpPr>
          <p:sp>
            <p:nvSpPr>
              <p:cNvPr id="183833" name="Arc 537"/>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34" name="Arc 538"/>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35" name="Line 539"/>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3836" name="Line 540"/>
            <p:cNvSpPr>
              <a:spLocks noChangeShapeType="1"/>
            </p:cNvSpPr>
            <p:nvPr/>
          </p:nvSpPr>
          <p:spPr bwMode="auto">
            <a:xfrm flipH="1">
              <a:off x="1776" y="1776"/>
              <a:ext cx="10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37" name="Line 541"/>
            <p:cNvSpPr>
              <a:spLocks noChangeShapeType="1"/>
            </p:cNvSpPr>
            <p:nvPr/>
          </p:nvSpPr>
          <p:spPr bwMode="auto">
            <a:xfrm flipH="1">
              <a:off x="2640" y="196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38" name="Oval 542"/>
            <p:cNvSpPr>
              <a:spLocks noChangeArrowheads="1"/>
            </p:cNvSpPr>
            <p:nvPr/>
          </p:nvSpPr>
          <p:spPr bwMode="auto">
            <a:xfrm>
              <a:off x="2592" y="192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39" name="Line 543"/>
            <p:cNvSpPr>
              <a:spLocks noChangeShapeType="1"/>
            </p:cNvSpPr>
            <p:nvPr/>
          </p:nvSpPr>
          <p:spPr bwMode="auto">
            <a:xfrm>
              <a:off x="1008" y="3696"/>
              <a:ext cx="10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0" name="Line 544"/>
            <p:cNvSpPr>
              <a:spLocks noChangeShapeType="1"/>
            </p:cNvSpPr>
            <p:nvPr/>
          </p:nvSpPr>
          <p:spPr bwMode="auto">
            <a:xfrm>
              <a:off x="1008" y="2112"/>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1" name="Line 545"/>
            <p:cNvSpPr>
              <a:spLocks noChangeShapeType="1"/>
            </p:cNvSpPr>
            <p:nvPr/>
          </p:nvSpPr>
          <p:spPr bwMode="auto">
            <a:xfrm>
              <a:off x="1920" y="3408"/>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2" name="Line 546"/>
            <p:cNvSpPr>
              <a:spLocks noChangeShapeType="1"/>
            </p:cNvSpPr>
            <p:nvPr/>
          </p:nvSpPr>
          <p:spPr bwMode="auto">
            <a:xfrm>
              <a:off x="3120" y="15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3" name="Line 547"/>
            <p:cNvSpPr>
              <a:spLocks noChangeShapeType="1"/>
            </p:cNvSpPr>
            <p:nvPr/>
          </p:nvSpPr>
          <p:spPr bwMode="auto">
            <a:xfrm>
              <a:off x="3120" y="18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4" name="Line 548"/>
            <p:cNvSpPr>
              <a:spLocks noChangeShapeType="1"/>
            </p:cNvSpPr>
            <p:nvPr/>
          </p:nvSpPr>
          <p:spPr bwMode="auto">
            <a:xfrm flipH="1" flipV="1">
              <a:off x="1920" y="4128"/>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5" name="Line 549"/>
            <p:cNvSpPr>
              <a:spLocks noChangeShapeType="1"/>
            </p:cNvSpPr>
            <p:nvPr/>
          </p:nvSpPr>
          <p:spPr bwMode="auto">
            <a:xfrm>
              <a:off x="1920" y="3024"/>
              <a:ext cx="0" cy="110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6" name="Oval 550"/>
            <p:cNvSpPr>
              <a:spLocks noChangeArrowheads="1"/>
            </p:cNvSpPr>
            <p:nvPr/>
          </p:nvSpPr>
          <p:spPr bwMode="auto">
            <a:xfrm>
              <a:off x="2304" y="326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47" name="Line 551"/>
            <p:cNvSpPr>
              <a:spLocks noChangeShapeType="1"/>
            </p:cNvSpPr>
            <p:nvPr/>
          </p:nvSpPr>
          <p:spPr bwMode="auto">
            <a:xfrm>
              <a:off x="2064" y="4032"/>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8" name="Line 552"/>
            <p:cNvSpPr>
              <a:spLocks noChangeShapeType="1"/>
            </p:cNvSpPr>
            <p:nvPr/>
          </p:nvSpPr>
          <p:spPr bwMode="auto">
            <a:xfrm>
              <a:off x="2064" y="3696"/>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49" name="Line 553"/>
            <p:cNvSpPr>
              <a:spLocks noChangeShapeType="1"/>
            </p:cNvSpPr>
            <p:nvPr/>
          </p:nvSpPr>
          <p:spPr bwMode="auto">
            <a:xfrm flipH="1">
              <a:off x="2208" y="3936"/>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50" name="Line 554"/>
            <p:cNvSpPr>
              <a:spLocks noChangeShapeType="1"/>
            </p:cNvSpPr>
            <p:nvPr/>
          </p:nvSpPr>
          <p:spPr bwMode="auto">
            <a:xfrm flipV="1">
              <a:off x="2352" y="1632"/>
              <a:ext cx="0" cy="19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51" name="Line 555"/>
            <p:cNvSpPr>
              <a:spLocks noChangeShapeType="1"/>
            </p:cNvSpPr>
            <p:nvPr/>
          </p:nvSpPr>
          <p:spPr bwMode="auto">
            <a:xfrm flipH="1">
              <a:off x="1488" y="1632"/>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52" name="Line 556"/>
            <p:cNvSpPr>
              <a:spLocks noChangeShapeType="1"/>
            </p:cNvSpPr>
            <p:nvPr/>
          </p:nvSpPr>
          <p:spPr bwMode="auto">
            <a:xfrm flipH="1">
              <a:off x="2064" y="3792"/>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53" name="Oval 557"/>
            <p:cNvSpPr>
              <a:spLocks noChangeArrowheads="1"/>
            </p:cNvSpPr>
            <p:nvPr/>
          </p:nvSpPr>
          <p:spPr bwMode="auto">
            <a:xfrm>
              <a:off x="2160" y="36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54" name="Line 558"/>
            <p:cNvSpPr>
              <a:spLocks noChangeShapeType="1"/>
            </p:cNvSpPr>
            <p:nvPr/>
          </p:nvSpPr>
          <p:spPr bwMode="auto">
            <a:xfrm>
              <a:off x="1488" y="2304"/>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3855" name="Group 559"/>
            <p:cNvGrpSpPr>
              <a:grpSpLocks/>
            </p:cNvGrpSpPr>
            <p:nvPr/>
          </p:nvGrpSpPr>
          <p:grpSpPr bwMode="auto">
            <a:xfrm>
              <a:off x="2832" y="3216"/>
              <a:ext cx="288" cy="288"/>
              <a:chOff x="3264" y="2544"/>
              <a:chExt cx="288" cy="288"/>
            </a:xfrm>
          </p:grpSpPr>
          <p:sp>
            <p:nvSpPr>
              <p:cNvPr id="183856" name="Arc 56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57" name="Arc 56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58" name="Line 56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83859" name="Group 563"/>
            <p:cNvGrpSpPr>
              <a:grpSpLocks/>
            </p:cNvGrpSpPr>
            <p:nvPr/>
          </p:nvGrpSpPr>
          <p:grpSpPr bwMode="auto">
            <a:xfrm>
              <a:off x="2832" y="3552"/>
              <a:ext cx="288" cy="288"/>
              <a:chOff x="3264" y="2544"/>
              <a:chExt cx="288" cy="288"/>
            </a:xfrm>
          </p:grpSpPr>
          <p:sp>
            <p:nvSpPr>
              <p:cNvPr id="183860" name="Arc 56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61" name="Arc 56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62" name="Line 56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83863" name="Group 567"/>
            <p:cNvGrpSpPr>
              <a:grpSpLocks/>
            </p:cNvGrpSpPr>
            <p:nvPr/>
          </p:nvGrpSpPr>
          <p:grpSpPr bwMode="auto">
            <a:xfrm>
              <a:off x="2832" y="3888"/>
              <a:ext cx="288" cy="288"/>
              <a:chOff x="3264" y="2544"/>
              <a:chExt cx="288" cy="288"/>
            </a:xfrm>
          </p:grpSpPr>
          <p:sp>
            <p:nvSpPr>
              <p:cNvPr id="183864" name="Arc 56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65" name="Arc 56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66" name="Line 57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3867" name="Line 571"/>
            <p:cNvSpPr>
              <a:spLocks noChangeShapeType="1"/>
            </p:cNvSpPr>
            <p:nvPr/>
          </p:nvSpPr>
          <p:spPr bwMode="auto">
            <a:xfrm>
              <a:off x="3120"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68" name="Line 572"/>
            <p:cNvSpPr>
              <a:spLocks noChangeShapeType="1"/>
            </p:cNvSpPr>
            <p:nvPr/>
          </p:nvSpPr>
          <p:spPr bwMode="auto">
            <a:xfrm>
              <a:off x="3120" y="369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69" name="Line 573"/>
            <p:cNvSpPr>
              <a:spLocks noChangeShapeType="1"/>
            </p:cNvSpPr>
            <p:nvPr/>
          </p:nvSpPr>
          <p:spPr bwMode="auto">
            <a:xfrm>
              <a:off x="3120" y="403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70" name="Line 574"/>
            <p:cNvSpPr>
              <a:spLocks noChangeShapeType="1"/>
            </p:cNvSpPr>
            <p:nvPr/>
          </p:nvSpPr>
          <p:spPr bwMode="auto">
            <a:xfrm flipH="1">
              <a:off x="2352" y="3600"/>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71" name="Line 575"/>
            <p:cNvSpPr>
              <a:spLocks noChangeShapeType="1"/>
            </p:cNvSpPr>
            <p:nvPr/>
          </p:nvSpPr>
          <p:spPr bwMode="auto">
            <a:xfrm>
              <a:off x="2208" y="2304"/>
              <a:ext cx="0" cy="16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72" name="Oval 576"/>
            <p:cNvSpPr>
              <a:spLocks noChangeArrowheads="1"/>
            </p:cNvSpPr>
            <p:nvPr/>
          </p:nvSpPr>
          <p:spPr bwMode="auto">
            <a:xfrm>
              <a:off x="2016" y="374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73" name="Line 577"/>
            <p:cNvSpPr>
              <a:spLocks noChangeShapeType="1"/>
            </p:cNvSpPr>
            <p:nvPr/>
          </p:nvSpPr>
          <p:spPr bwMode="auto">
            <a:xfrm>
              <a:off x="2352" y="3312"/>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74" name="Oval 578"/>
            <p:cNvSpPr>
              <a:spLocks noChangeArrowheads="1"/>
            </p:cNvSpPr>
            <p:nvPr/>
          </p:nvSpPr>
          <p:spPr bwMode="auto">
            <a:xfrm>
              <a:off x="1872" y="336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875" name="Line 579"/>
            <p:cNvSpPr>
              <a:spLocks noChangeShapeType="1"/>
            </p:cNvSpPr>
            <p:nvPr/>
          </p:nvSpPr>
          <p:spPr bwMode="auto">
            <a:xfrm>
              <a:off x="1008" y="1440"/>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876" name="Oval 580"/>
            <p:cNvSpPr>
              <a:spLocks noChangeArrowheads="1"/>
            </p:cNvSpPr>
            <p:nvPr/>
          </p:nvSpPr>
          <p:spPr bwMode="auto">
            <a:xfrm>
              <a:off x="2448" y="18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3316"/>
                                        </p:tgtEl>
                                        <p:attrNameLst>
                                          <p:attrName>style.visibility</p:attrName>
                                        </p:attrNameLst>
                                      </p:cBhvr>
                                      <p:to>
                                        <p:strVal val="visible"/>
                                      </p:to>
                                    </p:set>
                                    <p:animEffect transition="in" filter="wipe(left)">
                                      <p:cBhvr>
                                        <p:cTn id="7" dur="500"/>
                                        <p:tgtEl>
                                          <p:spTgt spid="18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3798"/>
                                        </p:tgtEl>
                                        <p:attrNameLst>
                                          <p:attrName>style.visibility</p:attrName>
                                        </p:attrNameLst>
                                      </p:cBhvr>
                                      <p:to>
                                        <p:strVal val="visible"/>
                                      </p:to>
                                    </p:set>
                                    <p:animEffect transition="in" filter="wipe(left)">
                                      <p:cBhvr>
                                        <p:cTn id="12" dur="500"/>
                                        <p:tgtEl>
                                          <p:spTgt spid="1837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83691"/>
                                        </p:tgtEl>
                                        <p:attrNameLst>
                                          <p:attrName>style.visibility</p:attrName>
                                        </p:attrNameLst>
                                      </p:cBhvr>
                                      <p:to>
                                        <p:strVal val="visible"/>
                                      </p:to>
                                    </p:set>
                                    <p:animEffect transition="in" filter="wipe(left)">
                                      <p:cBhvr>
                                        <p:cTn id="17" dur="500"/>
                                        <p:tgtEl>
                                          <p:spTgt spid="18369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83382"/>
                                        </p:tgtEl>
                                        <p:attrNameLst>
                                          <p:attrName>style.visibility</p:attrName>
                                        </p:attrNameLst>
                                      </p:cBhvr>
                                      <p:to>
                                        <p:strVal val="visible"/>
                                      </p:to>
                                    </p:set>
                                    <p:animEffect transition="in" filter="wipe(left)">
                                      <p:cBhvr>
                                        <p:cTn id="22" dur="500"/>
                                        <p:tgtEl>
                                          <p:spTgt spid="1833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ja-JP" altLang="en-US">
                <a:latin typeface="Times New Roman" panose="02020603050405020304" pitchFamily="18" charset="0"/>
              </a:rPr>
              <a:t>多ビット比較器の場合</a:t>
            </a:r>
          </a:p>
        </p:txBody>
      </p:sp>
      <p:sp>
        <p:nvSpPr>
          <p:cNvPr id="163843" name="Rectangle 3"/>
          <p:cNvSpPr>
            <a:spLocks noGrp="1" noChangeArrowheads="1"/>
          </p:cNvSpPr>
          <p:nvPr>
            <p:ph type="body" idx="1"/>
          </p:nvPr>
        </p:nvSpPr>
        <p:spPr>
          <a:xfrm>
            <a:off x="1079241" y="1556543"/>
            <a:ext cx="7543800" cy="762000"/>
          </a:xfrm>
        </p:spPr>
        <p:txBody>
          <a:bodyPr/>
          <a:lstStyle/>
          <a:p>
            <a:r>
              <a:rPr lang="ja-JP" altLang="en-US">
                <a:latin typeface="Times New Roman" panose="02020603050405020304" pitchFamily="18" charset="0"/>
              </a:rPr>
              <a:t>比較器のビット数と出力の組み合わせ数</a:t>
            </a:r>
          </a:p>
        </p:txBody>
      </p:sp>
      <p:sp>
        <p:nvSpPr>
          <p:cNvPr id="163844" name="Text Box 4"/>
          <p:cNvSpPr txBox="1">
            <a:spLocks noChangeArrowheads="1"/>
          </p:cNvSpPr>
          <p:nvPr/>
        </p:nvSpPr>
        <p:spPr bwMode="auto">
          <a:xfrm>
            <a:off x="1384041" y="2099468"/>
            <a:ext cx="3997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kumimoji="1">
                <a:solidFill>
                  <a:schemeClr val="tx1"/>
                </a:solidFill>
                <a:latin typeface="Arial" panose="020B0604020202020204" pitchFamily="34" charset="0"/>
                <a:ea typeface="ＭＳ Ｐゴシック" panose="020B0600070205080204" pitchFamily="50" charset="-128"/>
              </a:defRPr>
            </a:lvl1pPr>
            <a:lvl2pPr marL="800100" indent="-342900">
              <a:spcBef>
                <a:spcPct val="0"/>
              </a:spcBef>
              <a:defRPr kumimoji="1">
                <a:solidFill>
                  <a:schemeClr val="tx1"/>
                </a:solidFill>
                <a:latin typeface="Arial" panose="020B0604020202020204" pitchFamily="34" charset="0"/>
                <a:ea typeface="ＭＳ Ｐゴシック" panose="020B0600070205080204" pitchFamily="50" charset="-128"/>
              </a:defRPr>
            </a:lvl2pPr>
            <a:lvl3pPr marL="1257300" indent="-342900">
              <a:spcBef>
                <a:spcPct val="0"/>
              </a:spcBef>
              <a:defRPr kumimoji="1">
                <a:solidFill>
                  <a:schemeClr val="tx1"/>
                </a:solidFill>
                <a:latin typeface="Arial" panose="020B0604020202020204" pitchFamily="34" charset="0"/>
                <a:ea typeface="ＭＳ Ｐゴシック" panose="020B0600070205080204" pitchFamily="50" charset="-128"/>
              </a:defRPr>
            </a:lvl3pPr>
            <a:lvl4pPr marL="1714500" indent="-342900">
              <a:spcBef>
                <a:spcPct val="0"/>
              </a:spcBef>
              <a:defRPr kumimoji="1">
                <a:solidFill>
                  <a:schemeClr val="tx1"/>
                </a:solidFill>
                <a:latin typeface="Arial" panose="020B0604020202020204" pitchFamily="34" charset="0"/>
                <a:ea typeface="ＭＳ Ｐゴシック" panose="020B0600070205080204" pitchFamily="50" charset="-128"/>
              </a:defRPr>
            </a:lvl4pPr>
            <a:lvl5pPr marL="2171700" indent="-342900">
              <a:spcBef>
                <a:spcPct val="0"/>
              </a:spcBef>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20000"/>
              </a:spcBef>
              <a:buSzTx/>
              <a:buFont typeface="Wingdings" panose="05000000000000000000" pitchFamily="2" charset="2"/>
              <a:buAutoNum type="arabicPeriod"/>
            </a:pPr>
            <a:r>
              <a:rPr lang="en-US" altLang="ja-JP" dirty="0">
                <a:effectLst>
                  <a:outerShdw blurRad="38100" dist="38100" dir="2700000" algn="tl">
                    <a:srgbClr val="000000"/>
                  </a:outerShdw>
                </a:effectLst>
                <a:latin typeface="Times New Roman" panose="02020603050405020304" pitchFamily="18" charset="0"/>
              </a:rPr>
              <a:t> 1</a:t>
            </a:r>
            <a:r>
              <a:rPr lang="ja-JP" altLang="en-US" dirty="0">
                <a:effectLst>
                  <a:outerShdw blurRad="38100" dist="38100" dir="2700000" algn="tl">
                    <a:srgbClr val="000000"/>
                  </a:outerShdw>
                </a:effectLst>
                <a:latin typeface="Times New Roman" panose="02020603050405020304" pitchFamily="18" charset="0"/>
              </a:rPr>
              <a:t>ビット </a:t>
            </a:r>
            <a:r>
              <a:rPr lang="en-US" altLang="ja-JP" dirty="0">
                <a:effectLst>
                  <a:outerShdw blurRad="38100" dist="38100" dir="2700000" algn="tl">
                    <a:srgbClr val="000000"/>
                  </a:outerShdw>
                </a:effectLst>
                <a:latin typeface="Times New Roman" panose="02020603050405020304" pitchFamily="18" charset="0"/>
              </a:rPr>
              <a:t>: 2</a:t>
            </a:r>
            <a:r>
              <a:rPr lang="en-US" altLang="ja-JP" baseline="30000" dirty="0">
                <a:effectLst>
                  <a:outerShdw blurRad="38100" dist="38100" dir="2700000" algn="tl">
                    <a:srgbClr val="000000"/>
                  </a:outerShdw>
                </a:effectLst>
                <a:latin typeface="Times New Roman" panose="02020603050405020304" pitchFamily="18" charset="0"/>
              </a:rPr>
              <a:t>1</a:t>
            </a:r>
            <a:r>
              <a:rPr lang="en-US" altLang="ja-JP" dirty="0">
                <a:effectLst>
                  <a:outerShdw blurRad="38100" dist="38100" dir="2700000" algn="tl">
                    <a:srgbClr val="000000"/>
                  </a:outerShdw>
                </a:effectLst>
                <a:latin typeface="Times New Roman" panose="02020603050405020304" pitchFamily="18" charset="0"/>
              </a:rPr>
              <a:t>×2</a:t>
            </a:r>
            <a:r>
              <a:rPr lang="en-US" altLang="ja-JP" baseline="30000" dirty="0">
                <a:effectLst>
                  <a:outerShdw blurRad="38100" dist="38100" dir="2700000" algn="tl">
                    <a:srgbClr val="000000"/>
                  </a:outerShdw>
                </a:effectLst>
                <a:latin typeface="Times New Roman" panose="02020603050405020304" pitchFamily="18" charset="0"/>
              </a:rPr>
              <a:t>1</a:t>
            </a:r>
            <a:r>
              <a:rPr lang="en-US" altLang="ja-JP" dirty="0">
                <a:effectLst>
                  <a:outerShdw blurRad="38100" dist="38100" dir="2700000" algn="tl">
                    <a:srgbClr val="000000"/>
                  </a:outerShdw>
                </a:effectLst>
                <a:latin typeface="Times New Roman" panose="02020603050405020304" pitchFamily="18" charset="0"/>
              </a:rPr>
              <a:t> = 4</a:t>
            </a:r>
            <a:r>
              <a:rPr lang="ja-JP" altLang="en-US" dirty="0">
                <a:effectLst>
                  <a:outerShdw blurRad="38100" dist="38100" dir="2700000" algn="tl">
                    <a:srgbClr val="000000"/>
                  </a:outerShdw>
                </a:effectLst>
                <a:latin typeface="Times New Roman" panose="02020603050405020304" pitchFamily="18" charset="0"/>
              </a:rPr>
              <a:t>通り</a:t>
            </a:r>
          </a:p>
        </p:txBody>
      </p:sp>
      <p:sp>
        <p:nvSpPr>
          <p:cNvPr id="163845" name="Text Box 5"/>
          <p:cNvSpPr txBox="1">
            <a:spLocks noChangeArrowheads="1"/>
          </p:cNvSpPr>
          <p:nvPr/>
        </p:nvSpPr>
        <p:spPr bwMode="auto">
          <a:xfrm>
            <a:off x="1384041" y="2556668"/>
            <a:ext cx="4175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kumimoji="1">
                <a:solidFill>
                  <a:schemeClr val="tx1"/>
                </a:solidFill>
                <a:latin typeface="Arial" panose="020B0604020202020204" pitchFamily="34" charset="0"/>
                <a:ea typeface="ＭＳ Ｐゴシック" panose="020B0600070205080204" pitchFamily="50" charset="-128"/>
              </a:defRPr>
            </a:lvl1pPr>
            <a:lvl2pPr marL="800100" indent="-342900">
              <a:spcBef>
                <a:spcPct val="0"/>
              </a:spcBef>
              <a:defRPr kumimoji="1">
                <a:solidFill>
                  <a:schemeClr val="tx1"/>
                </a:solidFill>
                <a:latin typeface="Arial" panose="020B0604020202020204" pitchFamily="34" charset="0"/>
                <a:ea typeface="ＭＳ Ｐゴシック" panose="020B0600070205080204" pitchFamily="50" charset="-128"/>
              </a:defRPr>
            </a:lvl2pPr>
            <a:lvl3pPr marL="1257300" indent="-342900">
              <a:spcBef>
                <a:spcPct val="0"/>
              </a:spcBef>
              <a:defRPr kumimoji="1">
                <a:solidFill>
                  <a:schemeClr val="tx1"/>
                </a:solidFill>
                <a:latin typeface="Arial" panose="020B0604020202020204" pitchFamily="34" charset="0"/>
                <a:ea typeface="ＭＳ Ｐゴシック" panose="020B0600070205080204" pitchFamily="50" charset="-128"/>
              </a:defRPr>
            </a:lvl3pPr>
            <a:lvl4pPr marL="1714500" indent="-342900">
              <a:spcBef>
                <a:spcPct val="0"/>
              </a:spcBef>
              <a:defRPr kumimoji="1">
                <a:solidFill>
                  <a:schemeClr val="tx1"/>
                </a:solidFill>
                <a:latin typeface="Arial" panose="020B0604020202020204" pitchFamily="34" charset="0"/>
                <a:ea typeface="ＭＳ Ｐゴシック" panose="020B0600070205080204" pitchFamily="50" charset="-128"/>
              </a:defRPr>
            </a:lvl4pPr>
            <a:lvl5pPr marL="2171700" indent="-342900">
              <a:spcBef>
                <a:spcPct val="0"/>
              </a:spcBef>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20000"/>
              </a:spcBef>
              <a:buSzTx/>
              <a:buFont typeface="Wingdings" panose="05000000000000000000" pitchFamily="2" charset="2"/>
              <a:buAutoNum type="arabicPeriod" startAt="2"/>
            </a:pPr>
            <a:r>
              <a:rPr lang="en-US" altLang="ja-JP">
                <a:effectLst>
                  <a:outerShdw blurRad="38100" dist="38100" dir="2700000" algn="tl">
                    <a:srgbClr val="000000"/>
                  </a:outerShdw>
                </a:effectLst>
                <a:latin typeface="Times New Roman" panose="02020603050405020304" pitchFamily="18" charset="0"/>
              </a:rPr>
              <a:t> 2</a:t>
            </a:r>
            <a:r>
              <a:rPr lang="ja-JP" altLang="en-US">
                <a:effectLst>
                  <a:outerShdw blurRad="38100" dist="38100" dir="2700000" algn="tl">
                    <a:srgbClr val="000000"/>
                  </a:outerShdw>
                </a:effectLst>
                <a:latin typeface="Times New Roman" panose="02020603050405020304" pitchFamily="18" charset="0"/>
              </a:rPr>
              <a:t>ビット </a:t>
            </a:r>
            <a:r>
              <a:rPr lang="en-US" altLang="ja-JP">
                <a:effectLst>
                  <a:outerShdw blurRad="38100" dist="38100" dir="2700000" algn="tl">
                    <a:srgbClr val="000000"/>
                  </a:outerShdw>
                </a:effectLst>
                <a:latin typeface="Times New Roman" panose="02020603050405020304" pitchFamily="18" charset="0"/>
              </a:rPr>
              <a:t>: 2</a:t>
            </a:r>
            <a:r>
              <a:rPr lang="en-US" altLang="ja-JP" baseline="30000">
                <a:effectLst>
                  <a:outerShdw blurRad="38100" dist="38100" dir="2700000" algn="tl">
                    <a:srgbClr val="000000"/>
                  </a:outerShdw>
                </a:effectLst>
                <a:latin typeface="Times New Roman" panose="02020603050405020304" pitchFamily="18" charset="0"/>
              </a:rPr>
              <a:t>2</a:t>
            </a:r>
            <a:r>
              <a:rPr lang="en-US" altLang="ja-JP">
                <a:effectLst>
                  <a:outerShdw blurRad="38100" dist="38100" dir="2700000" algn="tl">
                    <a:srgbClr val="000000"/>
                  </a:outerShdw>
                </a:effectLst>
                <a:latin typeface="Times New Roman" panose="02020603050405020304" pitchFamily="18" charset="0"/>
              </a:rPr>
              <a:t>×2</a:t>
            </a:r>
            <a:r>
              <a:rPr lang="en-US" altLang="ja-JP" baseline="30000">
                <a:effectLst>
                  <a:outerShdw blurRad="38100" dist="38100" dir="2700000" algn="tl">
                    <a:srgbClr val="000000"/>
                  </a:outerShdw>
                </a:effectLst>
                <a:latin typeface="Times New Roman" panose="02020603050405020304" pitchFamily="18" charset="0"/>
              </a:rPr>
              <a:t>2</a:t>
            </a:r>
            <a:r>
              <a:rPr lang="en-US" altLang="ja-JP">
                <a:effectLst>
                  <a:outerShdw blurRad="38100" dist="38100" dir="2700000" algn="tl">
                    <a:srgbClr val="000000"/>
                  </a:outerShdw>
                </a:effectLst>
                <a:latin typeface="Times New Roman" panose="02020603050405020304" pitchFamily="18" charset="0"/>
              </a:rPr>
              <a:t> = 16</a:t>
            </a:r>
            <a:r>
              <a:rPr lang="ja-JP" altLang="en-US">
                <a:effectLst>
                  <a:outerShdw blurRad="38100" dist="38100" dir="2700000" algn="tl">
                    <a:srgbClr val="000000"/>
                  </a:outerShdw>
                </a:effectLst>
                <a:latin typeface="Times New Roman" panose="02020603050405020304" pitchFamily="18" charset="0"/>
              </a:rPr>
              <a:t>通り</a:t>
            </a:r>
          </a:p>
        </p:txBody>
      </p:sp>
      <p:sp>
        <p:nvSpPr>
          <p:cNvPr id="163846" name="Text Box 6"/>
          <p:cNvSpPr txBox="1">
            <a:spLocks noChangeArrowheads="1"/>
          </p:cNvSpPr>
          <p:nvPr/>
        </p:nvSpPr>
        <p:spPr bwMode="auto">
          <a:xfrm>
            <a:off x="1384041" y="3013868"/>
            <a:ext cx="4175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kumimoji="1">
                <a:solidFill>
                  <a:schemeClr val="tx1"/>
                </a:solidFill>
                <a:latin typeface="Arial" panose="020B0604020202020204" pitchFamily="34" charset="0"/>
                <a:ea typeface="ＭＳ Ｐゴシック" panose="020B0600070205080204" pitchFamily="50" charset="-128"/>
              </a:defRPr>
            </a:lvl1pPr>
            <a:lvl2pPr marL="800100" indent="-342900">
              <a:spcBef>
                <a:spcPct val="0"/>
              </a:spcBef>
              <a:defRPr kumimoji="1">
                <a:solidFill>
                  <a:schemeClr val="tx1"/>
                </a:solidFill>
                <a:latin typeface="Arial" panose="020B0604020202020204" pitchFamily="34" charset="0"/>
                <a:ea typeface="ＭＳ Ｐゴシック" panose="020B0600070205080204" pitchFamily="50" charset="-128"/>
              </a:defRPr>
            </a:lvl2pPr>
            <a:lvl3pPr marL="1257300" indent="-342900">
              <a:spcBef>
                <a:spcPct val="0"/>
              </a:spcBef>
              <a:defRPr kumimoji="1">
                <a:solidFill>
                  <a:schemeClr val="tx1"/>
                </a:solidFill>
                <a:latin typeface="Arial" panose="020B0604020202020204" pitchFamily="34" charset="0"/>
                <a:ea typeface="ＭＳ Ｐゴシック" panose="020B0600070205080204" pitchFamily="50" charset="-128"/>
              </a:defRPr>
            </a:lvl3pPr>
            <a:lvl4pPr marL="1714500" indent="-342900">
              <a:spcBef>
                <a:spcPct val="0"/>
              </a:spcBef>
              <a:defRPr kumimoji="1">
                <a:solidFill>
                  <a:schemeClr val="tx1"/>
                </a:solidFill>
                <a:latin typeface="Arial" panose="020B0604020202020204" pitchFamily="34" charset="0"/>
                <a:ea typeface="ＭＳ Ｐゴシック" panose="020B0600070205080204" pitchFamily="50" charset="-128"/>
              </a:defRPr>
            </a:lvl4pPr>
            <a:lvl5pPr marL="2171700" indent="-342900">
              <a:spcBef>
                <a:spcPct val="0"/>
              </a:spcBef>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20000"/>
              </a:spcBef>
              <a:buSzTx/>
              <a:buFont typeface="Wingdings" panose="05000000000000000000" pitchFamily="2" charset="2"/>
              <a:buAutoNum type="arabicPeriod" startAt="3"/>
            </a:pPr>
            <a:r>
              <a:rPr lang="en-US" altLang="ja-JP">
                <a:effectLst>
                  <a:outerShdw blurRad="38100" dist="38100" dir="2700000" algn="tl">
                    <a:srgbClr val="000000"/>
                  </a:outerShdw>
                </a:effectLst>
                <a:latin typeface="Times New Roman" panose="02020603050405020304" pitchFamily="18" charset="0"/>
              </a:rPr>
              <a:t> 3</a:t>
            </a:r>
            <a:r>
              <a:rPr lang="ja-JP" altLang="en-US">
                <a:effectLst>
                  <a:outerShdw blurRad="38100" dist="38100" dir="2700000" algn="tl">
                    <a:srgbClr val="000000"/>
                  </a:outerShdw>
                </a:effectLst>
                <a:latin typeface="Times New Roman" panose="02020603050405020304" pitchFamily="18" charset="0"/>
              </a:rPr>
              <a:t>ビット </a:t>
            </a:r>
            <a:r>
              <a:rPr lang="en-US" altLang="ja-JP">
                <a:effectLst>
                  <a:outerShdw blurRad="38100" dist="38100" dir="2700000" algn="tl">
                    <a:srgbClr val="000000"/>
                  </a:outerShdw>
                </a:effectLst>
                <a:latin typeface="Times New Roman" panose="02020603050405020304" pitchFamily="18" charset="0"/>
              </a:rPr>
              <a:t>: 2</a:t>
            </a:r>
            <a:r>
              <a:rPr lang="en-US" altLang="ja-JP" baseline="30000">
                <a:effectLst>
                  <a:outerShdw blurRad="38100" dist="38100" dir="2700000" algn="tl">
                    <a:srgbClr val="000000"/>
                  </a:outerShdw>
                </a:effectLst>
                <a:latin typeface="Times New Roman" panose="02020603050405020304" pitchFamily="18" charset="0"/>
              </a:rPr>
              <a:t>3</a:t>
            </a:r>
            <a:r>
              <a:rPr lang="en-US" altLang="ja-JP">
                <a:effectLst>
                  <a:outerShdw blurRad="38100" dist="38100" dir="2700000" algn="tl">
                    <a:srgbClr val="000000"/>
                  </a:outerShdw>
                </a:effectLst>
                <a:latin typeface="Times New Roman" panose="02020603050405020304" pitchFamily="18" charset="0"/>
              </a:rPr>
              <a:t>×2</a:t>
            </a:r>
            <a:r>
              <a:rPr lang="en-US" altLang="ja-JP" baseline="30000">
                <a:effectLst>
                  <a:outerShdw blurRad="38100" dist="38100" dir="2700000" algn="tl">
                    <a:srgbClr val="000000"/>
                  </a:outerShdw>
                </a:effectLst>
                <a:latin typeface="Times New Roman" panose="02020603050405020304" pitchFamily="18" charset="0"/>
              </a:rPr>
              <a:t>3</a:t>
            </a:r>
            <a:r>
              <a:rPr lang="en-US" altLang="ja-JP">
                <a:effectLst>
                  <a:outerShdw blurRad="38100" dist="38100" dir="2700000" algn="tl">
                    <a:srgbClr val="000000"/>
                  </a:outerShdw>
                </a:effectLst>
                <a:latin typeface="Times New Roman" panose="02020603050405020304" pitchFamily="18" charset="0"/>
              </a:rPr>
              <a:t> = 64</a:t>
            </a:r>
            <a:r>
              <a:rPr lang="ja-JP" altLang="en-US">
                <a:effectLst>
                  <a:outerShdw blurRad="38100" dist="38100" dir="2700000" algn="tl">
                    <a:srgbClr val="000000"/>
                  </a:outerShdw>
                </a:effectLst>
                <a:latin typeface="Times New Roman" panose="02020603050405020304" pitchFamily="18" charset="0"/>
              </a:rPr>
              <a:t>通り</a:t>
            </a:r>
          </a:p>
        </p:txBody>
      </p:sp>
      <p:sp>
        <p:nvSpPr>
          <p:cNvPr id="163847" name="Text Box 7"/>
          <p:cNvSpPr txBox="1">
            <a:spLocks noChangeArrowheads="1"/>
          </p:cNvSpPr>
          <p:nvPr/>
        </p:nvSpPr>
        <p:spPr bwMode="auto">
          <a:xfrm>
            <a:off x="1384041" y="3471068"/>
            <a:ext cx="43529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kumimoji="1">
                <a:solidFill>
                  <a:schemeClr val="tx1"/>
                </a:solidFill>
                <a:latin typeface="Arial" panose="020B0604020202020204" pitchFamily="34" charset="0"/>
                <a:ea typeface="ＭＳ Ｐゴシック" panose="020B0600070205080204" pitchFamily="50" charset="-128"/>
              </a:defRPr>
            </a:lvl1pPr>
            <a:lvl2pPr marL="800100" indent="-342900">
              <a:spcBef>
                <a:spcPct val="0"/>
              </a:spcBef>
              <a:defRPr kumimoji="1">
                <a:solidFill>
                  <a:schemeClr val="tx1"/>
                </a:solidFill>
                <a:latin typeface="Arial" panose="020B0604020202020204" pitchFamily="34" charset="0"/>
                <a:ea typeface="ＭＳ Ｐゴシック" panose="020B0600070205080204" pitchFamily="50" charset="-128"/>
              </a:defRPr>
            </a:lvl2pPr>
            <a:lvl3pPr marL="1257300" indent="-342900">
              <a:spcBef>
                <a:spcPct val="0"/>
              </a:spcBef>
              <a:defRPr kumimoji="1">
                <a:solidFill>
                  <a:schemeClr val="tx1"/>
                </a:solidFill>
                <a:latin typeface="Arial" panose="020B0604020202020204" pitchFamily="34" charset="0"/>
                <a:ea typeface="ＭＳ Ｐゴシック" panose="020B0600070205080204" pitchFamily="50" charset="-128"/>
              </a:defRPr>
            </a:lvl3pPr>
            <a:lvl4pPr marL="1714500" indent="-342900">
              <a:spcBef>
                <a:spcPct val="0"/>
              </a:spcBef>
              <a:defRPr kumimoji="1">
                <a:solidFill>
                  <a:schemeClr val="tx1"/>
                </a:solidFill>
                <a:latin typeface="Arial" panose="020B0604020202020204" pitchFamily="34" charset="0"/>
                <a:ea typeface="ＭＳ Ｐゴシック" panose="020B0600070205080204" pitchFamily="50" charset="-128"/>
              </a:defRPr>
            </a:lvl4pPr>
            <a:lvl5pPr marL="2171700" indent="-342900">
              <a:spcBef>
                <a:spcPct val="0"/>
              </a:spcBef>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20000"/>
              </a:spcBef>
              <a:buSzTx/>
              <a:buFont typeface="Wingdings" panose="05000000000000000000" pitchFamily="2" charset="2"/>
              <a:buAutoNum type="arabicPeriod" startAt="4"/>
            </a:pPr>
            <a:r>
              <a:rPr lang="en-US" altLang="ja-JP">
                <a:effectLst>
                  <a:outerShdw blurRad="38100" dist="38100" dir="2700000" algn="tl">
                    <a:srgbClr val="000000"/>
                  </a:outerShdw>
                </a:effectLst>
                <a:latin typeface="Times New Roman" panose="02020603050405020304" pitchFamily="18" charset="0"/>
              </a:rPr>
              <a:t> 4</a:t>
            </a:r>
            <a:r>
              <a:rPr lang="ja-JP" altLang="en-US">
                <a:effectLst>
                  <a:outerShdw blurRad="38100" dist="38100" dir="2700000" algn="tl">
                    <a:srgbClr val="000000"/>
                  </a:outerShdw>
                </a:effectLst>
                <a:latin typeface="Times New Roman" panose="02020603050405020304" pitchFamily="18" charset="0"/>
              </a:rPr>
              <a:t>ビット </a:t>
            </a:r>
            <a:r>
              <a:rPr lang="en-US" altLang="ja-JP">
                <a:effectLst>
                  <a:outerShdw blurRad="38100" dist="38100" dir="2700000" algn="tl">
                    <a:srgbClr val="000000"/>
                  </a:outerShdw>
                </a:effectLst>
                <a:latin typeface="Times New Roman" panose="02020603050405020304" pitchFamily="18" charset="0"/>
              </a:rPr>
              <a:t>: 2</a:t>
            </a:r>
            <a:r>
              <a:rPr lang="en-US" altLang="ja-JP" baseline="30000">
                <a:effectLst>
                  <a:outerShdw blurRad="38100" dist="38100" dir="2700000" algn="tl">
                    <a:srgbClr val="000000"/>
                  </a:outerShdw>
                </a:effectLst>
                <a:latin typeface="Times New Roman" panose="02020603050405020304" pitchFamily="18" charset="0"/>
              </a:rPr>
              <a:t>4</a:t>
            </a:r>
            <a:r>
              <a:rPr lang="en-US" altLang="ja-JP">
                <a:effectLst>
                  <a:outerShdw blurRad="38100" dist="38100" dir="2700000" algn="tl">
                    <a:srgbClr val="000000"/>
                  </a:outerShdw>
                </a:effectLst>
                <a:latin typeface="Times New Roman" panose="02020603050405020304" pitchFamily="18" charset="0"/>
              </a:rPr>
              <a:t>×2</a:t>
            </a:r>
            <a:r>
              <a:rPr lang="en-US" altLang="ja-JP" baseline="30000">
                <a:effectLst>
                  <a:outerShdw blurRad="38100" dist="38100" dir="2700000" algn="tl">
                    <a:srgbClr val="000000"/>
                  </a:outerShdw>
                </a:effectLst>
                <a:latin typeface="Times New Roman" panose="02020603050405020304" pitchFamily="18" charset="0"/>
              </a:rPr>
              <a:t>4</a:t>
            </a:r>
            <a:r>
              <a:rPr lang="en-US" altLang="ja-JP">
                <a:effectLst>
                  <a:outerShdw blurRad="38100" dist="38100" dir="2700000" algn="tl">
                    <a:srgbClr val="000000"/>
                  </a:outerShdw>
                </a:effectLst>
                <a:latin typeface="Times New Roman" panose="02020603050405020304" pitchFamily="18" charset="0"/>
              </a:rPr>
              <a:t> = 256</a:t>
            </a:r>
            <a:r>
              <a:rPr lang="ja-JP" altLang="en-US">
                <a:effectLst>
                  <a:outerShdw blurRad="38100" dist="38100" dir="2700000" algn="tl">
                    <a:srgbClr val="000000"/>
                  </a:outerShdw>
                </a:effectLst>
                <a:latin typeface="Times New Roman" panose="02020603050405020304" pitchFamily="18" charset="0"/>
              </a:rPr>
              <a:t>通り</a:t>
            </a:r>
          </a:p>
        </p:txBody>
      </p:sp>
      <p:sp>
        <p:nvSpPr>
          <p:cNvPr id="163848" name="Text Box 8"/>
          <p:cNvSpPr txBox="1">
            <a:spLocks noChangeArrowheads="1"/>
          </p:cNvSpPr>
          <p:nvPr/>
        </p:nvSpPr>
        <p:spPr bwMode="auto">
          <a:xfrm>
            <a:off x="946145" y="5180320"/>
            <a:ext cx="75834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ビット数が増えるにつれ膨大な組み合わせが必要</a:t>
            </a:r>
          </a:p>
        </p:txBody>
      </p:sp>
      <p:sp>
        <p:nvSpPr>
          <p:cNvPr id="163850" name="Text Box 10"/>
          <p:cNvSpPr txBox="1">
            <a:spLocks noChangeArrowheads="1"/>
          </p:cNvSpPr>
          <p:nvPr/>
        </p:nvSpPr>
        <p:spPr bwMode="auto">
          <a:xfrm>
            <a:off x="1384041" y="3928268"/>
            <a:ext cx="4530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kumimoji="1">
                <a:solidFill>
                  <a:schemeClr val="tx1"/>
                </a:solidFill>
                <a:latin typeface="Arial" panose="020B0604020202020204" pitchFamily="34" charset="0"/>
                <a:ea typeface="ＭＳ Ｐゴシック" panose="020B0600070205080204" pitchFamily="50" charset="-128"/>
              </a:defRPr>
            </a:lvl1pPr>
            <a:lvl2pPr marL="800100" indent="-342900">
              <a:spcBef>
                <a:spcPct val="0"/>
              </a:spcBef>
              <a:defRPr kumimoji="1">
                <a:solidFill>
                  <a:schemeClr val="tx1"/>
                </a:solidFill>
                <a:latin typeface="Arial" panose="020B0604020202020204" pitchFamily="34" charset="0"/>
                <a:ea typeface="ＭＳ Ｐゴシック" panose="020B0600070205080204" pitchFamily="50" charset="-128"/>
              </a:defRPr>
            </a:lvl2pPr>
            <a:lvl3pPr marL="1257300" indent="-342900">
              <a:spcBef>
                <a:spcPct val="0"/>
              </a:spcBef>
              <a:defRPr kumimoji="1">
                <a:solidFill>
                  <a:schemeClr val="tx1"/>
                </a:solidFill>
                <a:latin typeface="Arial" panose="020B0604020202020204" pitchFamily="34" charset="0"/>
                <a:ea typeface="ＭＳ Ｐゴシック" panose="020B0600070205080204" pitchFamily="50" charset="-128"/>
              </a:defRPr>
            </a:lvl3pPr>
            <a:lvl4pPr marL="1714500" indent="-342900">
              <a:spcBef>
                <a:spcPct val="0"/>
              </a:spcBef>
              <a:defRPr kumimoji="1">
                <a:solidFill>
                  <a:schemeClr val="tx1"/>
                </a:solidFill>
                <a:latin typeface="Arial" panose="020B0604020202020204" pitchFamily="34" charset="0"/>
                <a:ea typeface="ＭＳ Ｐゴシック" panose="020B0600070205080204" pitchFamily="50" charset="-128"/>
              </a:defRPr>
            </a:lvl4pPr>
            <a:lvl5pPr marL="2171700" indent="-342900">
              <a:spcBef>
                <a:spcPct val="0"/>
              </a:spcBef>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20000"/>
              </a:spcBef>
              <a:buSzTx/>
              <a:buFont typeface="Wingdings" panose="05000000000000000000" pitchFamily="2" charset="2"/>
              <a:buAutoNum type="arabicPeriod" startAt="5"/>
            </a:pPr>
            <a:r>
              <a:rPr lang="en-US" altLang="ja-JP">
                <a:effectLst>
                  <a:outerShdw blurRad="38100" dist="38100" dir="2700000" algn="tl">
                    <a:srgbClr val="000000"/>
                  </a:outerShdw>
                </a:effectLst>
                <a:latin typeface="Times New Roman" panose="02020603050405020304" pitchFamily="18" charset="0"/>
              </a:rPr>
              <a:t> 5</a:t>
            </a:r>
            <a:r>
              <a:rPr lang="ja-JP" altLang="en-US">
                <a:effectLst>
                  <a:outerShdw blurRad="38100" dist="38100" dir="2700000" algn="tl">
                    <a:srgbClr val="000000"/>
                  </a:outerShdw>
                </a:effectLst>
                <a:latin typeface="Times New Roman" panose="02020603050405020304" pitchFamily="18" charset="0"/>
              </a:rPr>
              <a:t>ビット </a:t>
            </a:r>
            <a:r>
              <a:rPr lang="en-US" altLang="ja-JP">
                <a:effectLst>
                  <a:outerShdw blurRad="38100" dist="38100" dir="2700000" algn="tl">
                    <a:srgbClr val="000000"/>
                  </a:outerShdw>
                </a:effectLst>
                <a:latin typeface="Times New Roman" panose="02020603050405020304" pitchFamily="18" charset="0"/>
              </a:rPr>
              <a:t>: 2</a:t>
            </a:r>
            <a:r>
              <a:rPr lang="en-US" altLang="ja-JP" baseline="30000">
                <a:effectLst>
                  <a:outerShdw blurRad="38100" dist="38100" dir="2700000" algn="tl">
                    <a:srgbClr val="000000"/>
                  </a:outerShdw>
                </a:effectLst>
                <a:latin typeface="Times New Roman" panose="02020603050405020304" pitchFamily="18" charset="0"/>
              </a:rPr>
              <a:t>5</a:t>
            </a:r>
            <a:r>
              <a:rPr lang="en-US" altLang="ja-JP">
                <a:effectLst>
                  <a:outerShdw blurRad="38100" dist="38100" dir="2700000" algn="tl">
                    <a:srgbClr val="000000"/>
                  </a:outerShdw>
                </a:effectLst>
                <a:latin typeface="Times New Roman" panose="02020603050405020304" pitchFamily="18" charset="0"/>
              </a:rPr>
              <a:t>×2</a:t>
            </a:r>
            <a:r>
              <a:rPr lang="en-US" altLang="ja-JP" baseline="30000">
                <a:effectLst>
                  <a:outerShdw blurRad="38100" dist="38100" dir="2700000" algn="tl">
                    <a:srgbClr val="000000"/>
                  </a:outerShdw>
                </a:effectLst>
                <a:latin typeface="Times New Roman" panose="02020603050405020304" pitchFamily="18" charset="0"/>
              </a:rPr>
              <a:t>5</a:t>
            </a:r>
            <a:r>
              <a:rPr lang="en-US" altLang="ja-JP">
                <a:effectLst>
                  <a:outerShdw blurRad="38100" dist="38100" dir="2700000" algn="tl">
                    <a:srgbClr val="000000"/>
                  </a:outerShdw>
                </a:effectLst>
                <a:latin typeface="Times New Roman" panose="02020603050405020304" pitchFamily="18" charset="0"/>
              </a:rPr>
              <a:t> = 1024</a:t>
            </a:r>
            <a:r>
              <a:rPr lang="ja-JP" altLang="en-US">
                <a:effectLst>
                  <a:outerShdw blurRad="38100" dist="38100" dir="2700000" algn="tl">
                    <a:srgbClr val="000000"/>
                  </a:outerShdw>
                </a:effectLst>
                <a:latin typeface="Times New Roman" panose="02020603050405020304" pitchFamily="18" charset="0"/>
              </a:rPr>
              <a:t>通り</a:t>
            </a:r>
          </a:p>
        </p:txBody>
      </p:sp>
      <p:grpSp>
        <p:nvGrpSpPr>
          <p:cNvPr id="163852" name="Group 12"/>
          <p:cNvGrpSpPr>
            <a:grpSpLocks/>
          </p:cNvGrpSpPr>
          <p:nvPr/>
        </p:nvGrpSpPr>
        <p:grpSpPr bwMode="auto">
          <a:xfrm>
            <a:off x="1403345" y="5713720"/>
            <a:ext cx="5773738" cy="900113"/>
            <a:chOff x="816" y="3504"/>
            <a:chExt cx="3637" cy="567"/>
          </a:xfrm>
        </p:grpSpPr>
        <p:sp>
          <p:nvSpPr>
            <p:cNvPr id="163849" name="Text Box 9"/>
            <p:cNvSpPr txBox="1">
              <a:spLocks noChangeArrowheads="1"/>
            </p:cNvSpPr>
            <p:nvPr/>
          </p:nvSpPr>
          <p:spPr bwMode="auto">
            <a:xfrm>
              <a:off x="816" y="3744"/>
              <a:ext cx="363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高ビット比較器の設計はとても無理！</a:t>
              </a:r>
            </a:p>
          </p:txBody>
        </p:sp>
        <p:sp>
          <p:nvSpPr>
            <p:cNvPr id="163851" name="AutoShape 11"/>
            <p:cNvSpPr>
              <a:spLocks noChangeArrowheads="1"/>
            </p:cNvSpPr>
            <p:nvPr/>
          </p:nvSpPr>
          <p:spPr bwMode="auto">
            <a:xfrm>
              <a:off x="2496" y="3504"/>
              <a:ext cx="288" cy="24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 name="テキスト ボックス 1">
            <a:extLst>
              <a:ext uri="{FF2B5EF4-FFF2-40B4-BE49-F238E27FC236}">
                <a16:creationId xmlns:a16="http://schemas.microsoft.com/office/drawing/2014/main" id="{22C15F30-7502-4084-BE66-CF960CDD832B}"/>
              </a:ext>
            </a:extLst>
          </p:cNvPr>
          <p:cNvSpPr txBox="1"/>
          <p:nvPr/>
        </p:nvSpPr>
        <p:spPr>
          <a:xfrm>
            <a:off x="981912" y="4484995"/>
            <a:ext cx="7239482" cy="523220"/>
          </a:xfrm>
          <a:prstGeom prst="rect">
            <a:avLst/>
          </a:prstGeom>
          <a:noFill/>
        </p:spPr>
        <p:txBody>
          <a:bodyPr wrap="none" rtlCol="0">
            <a:spAutoFit/>
          </a:bodyPr>
          <a:lstStyle/>
          <a:p>
            <a:r>
              <a:rPr kumimoji="1" lang="en-US" altLang="ja-JP" dirty="0">
                <a:latin typeface="Times New Roman" panose="02020603050405020304" pitchFamily="18" charset="0"/>
              </a:rPr>
              <a:t>Java </a:t>
            </a:r>
            <a:r>
              <a:rPr kumimoji="1" lang="ja-JP" altLang="en-US" dirty="0">
                <a:latin typeface="Times New Roman" panose="02020603050405020304" pitchFamily="18" charset="0"/>
              </a:rPr>
              <a:t>の場合 </a:t>
            </a:r>
            <a:r>
              <a:rPr kumimoji="1" lang="en-US" altLang="ja-JP" dirty="0">
                <a:latin typeface="Times New Roman" panose="02020603050405020304" pitchFamily="18" charset="0"/>
              </a:rPr>
              <a:t>: int </a:t>
            </a:r>
            <a:r>
              <a:rPr kumimoji="1" lang="ja-JP" altLang="en-US" dirty="0">
                <a:latin typeface="Times New Roman" panose="02020603050405020304" pitchFamily="18" charset="0"/>
              </a:rPr>
              <a:t>型 </a:t>
            </a:r>
            <a:r>
              <a:rPr kumimoji="1" lang="en-US" altLang="ja-JP" dirty="0">
                <a:latin typeface="Times New Roman" panose="02020603050405020304" pitchFamily="18" charset="0"/>
              </a:rPr>
              <a:t>32 </a:t>
            </a:r>
            <a:r>
              <a:rPr kumimoji="1" lang="ja-JP" altLang="en-US" dirty="0">
                <a:latin typeface="Times New Roman" panose="02020603050405020304" pitchFamily="18" charset="0"/>
              </a:rPr>
              <a:t>ビット  </a:t>
            </a:r>
            <a:r>
              <a:rPr kumimoji="1" lang="en-US" altLang="ja-JP" dirty="0">
                <a:latin typeface="Times New Roman" panose="02020603050405020304" pitchFamily="18" charset="0"/>
              </a:rPr>
              <a:t>long </a:t>
            </a:r>
            <a:r>
              <a:rPr kumimoji="1" lang="ja-JP" altLang="en-US" dirty="0">
                <a:latin typeface="Times New Roman" panose="02020603050405020304" pitchFamily="18" charset="0"/>
              </a:rPr>
              <a:t>型 </a:t>
            </a:r>
            <a:r>
              <a:rPr kumimoji="1" lang="en-US" altLang="ja-JP" dirty="0">
                <a:latin typeface="Times New Roman" panose="02020603050405020304" pitchFamily="18" charset="0"/>
              </a:rPr>
              <a:t>64 </a:t>
            </a:r>
            <a:r>
              <a:rPr kumimoji="1" lang="ja-JP" altLang="en-US" dirty="0">
                <a:latin typeface="Times New Roman" panose="02020603050405020304" pitchFamily="18" charset="0"/>
              </a:rPr>
              <a:t>ビット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4"/>
                                        </p:tgtEl>
                                        <p:attrNameLst>
                                          <p:attrName>style.visibility</p:attrName>
                                        </p:attrNameLst>
                                      </p:cBhvr>
                                      <p:to>
                                        <p:strVal val="visible"/>
                                      </p:to>
                                    </p:set>
                                    <p:anim calcmode="lin" valueType="num">
                                      <p:cBhvr additive="base">
                                        <p:cTn id="7" dur="500" fill="hold"/>
                                        <p:tgtEl>
                                          <p:spTgt spid="163844"/>
                                        </p:tgtEl>
                                        <p:attrNameLst>
                                          <p:attrName>ppt_x</p:attrName>
                                        </p:attrNameLst>
                                      </p:cBhvr>
                                      <p:tavLst>
                                        <p:tav tm="0">
                                          <p:val>
                                            <p:strVal val="#ppt_x"/>
                                          </p:val>
                                        </p:tav>
                                        <p:tav tm="100000">
                                          <p:val>
                                            <p:strVal val="#ppt_x"/>
                                          </p:val>
                                        </p:tav>
                                      </p:tavLst>
                                    </p:anim>
                                    <p:anim calcmode="lin" valueType="num">
                                      <p:cBhvr additive="base">
                                        <p:cTn id="8" dur="500" fill="hold"/>
                                        <p:tgtEl>
                                          <p:spTgt spid="16384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45"/>
                                        </p:tgtEl>
                                        <p:attrNameLst>
                                          <p:attrName>style.visibility</p:attrName>
                                        </p:attrNameLst>
                                      </p:cBhvr>
                                      <p:to>
                                        <p:strVal val="visible"/>
                                      </p:to>
                                    </p:set>
                                    <p:anim calcmode="lin" valueType="num">
                                      <p:cBhvr additive="base">
                                        <p:cTn id="13" dur="500" fill="hold"/>
                                        <p:tgtEl>
                                          <p:spTgt spid="163845"/>
                                        </p:tgtEl>
                                        <p:attrNameLst>
                                          <p:attrName>ppt_x</p:attrName>
                                        </p:attrNameLst>
                                      </p:cBhvr>
                                      <p:tavLst>
                                        <p:tav tm="0">
                                          <p:val>
                                            <p:strVal val="#ppt_x"/>
                                          </p:val>
                                        </p:tav>
                                        <p:tav tm="100000">
                                          <p:val>
                                            <p:strVal val="#ppt_x"/>
                                          </p:val>
                                        </p:tav>
                                      </p:tavLst>
                                    </p:anim>
                                    <p:anim calcmode="lin" valueType="num">
                                      <p:cBhvr additive="base">
                                        <p:cTn id="14" dur="500" fill="hold"/>
                                        <p:tgtEl>
                                          <p:spTgt spid="16384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46"/>
                                        </p:tgtEl>
                                        <p:attrNameLst>
                                          <p:attrName>style.visibility</p:attrName>
                                        </p:attrNameLst>
                                      </p:cBhvr>
                                      <p:to>
                                        <p:strVal val="visible"/>
                                      </p:to>
                                    </p:set>
                                    <p:anim calcmode="lin" valueType="num">
                                      <p:cBhvr additive="base">
                                        <p:cTn id="19" dur="500" fill="hold"/>
                                        <p:tgtEl>
                                          <p:spTgt spid="163846"/>
                                        </p:tgtEl>
                                        <p:attrNameLst>
                                          <p:attrName>ppt_x</p:attrName>
                                        </p:attrNameLst>
                                      </p:cBhvr>
                                      <p:tavLst>
                                        <p:tav tm="0">
                                          <p:val>
                                            <p:strVal val="#ppt_x"/>
                                          </p:val>
                                        </p:tav>
                                        <p:tav tm="100000">
                                          <p:val>
                                            <p:strVal val="#ppt_x"/>
                                          </p:val>
                                        </p:tav>
                                      </p:tavLst>
                                    </p:anim>
                                    <p:anim calcmode="lin" valueType="num">
                                      <p:cBhvr additive="base">
                                        <p:cTn id="20" dur="500" fill="hold"/>
                                        <p:tgtEl>
                                          <p:spTgt spid="16384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47"/>
                                        </p:tgtEl>
                                        <p:attrNameLst>
                                          <p:attrName>style.visibility</p:attrName>
                                        </p:attrNameLst>
                                      </p:cBhvr>
                                      <p:to>
                                        <p:strVal val="visible"/>
                                      </p:to>
                                    </p:set>
                                    <p:anim calcmode="lin" valueType="num">
                                      <p:cBhvr additive="base">
                                        <p:cTn id="25" dur="500" fill="hold"/>
                                        <p:tgtEl>
                                          <p:spTgt spid="163847"/>
                                        </p:tgtEl>
                                        <p:attrNameLst>
                                          <p:attrName>ppt_x</p:attrName>
                                        </p:attrNameLst>
                                      </p:cBhvr>
                                      <p:tavLst>
                                        <p:tav tm="0">
                                          <p:val>
                                            <p:strVal val="#ppt_x"/>
                                          </p:val>
                                        </p:tav>
                                        <p:tav tm="100000">
                                          <p:val>
                                            <p:strVal val="#ppt_x"/>
                                          </p:val>
                                        </p:tav>
                                      </p:tavLst>
                                    </p:anim>
                                    <p:anim calcmode="lin" valueType="num">
                                      <p:cBhvr additive="base">
                                        <p:cTn id="26" dur="500" fill="hold"/>
                                        <p:tgtEl>
                                          <p:spTgt spid="16384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50"/>
                                        </p:tgtEl>
                                        <p:attrNameLst>
                                          <p:attrName>style.visibility</p:attrName>
                                        </p:attrNameLst>
                                      </p:cBhvr>
                                      <p:to>
                                        <p:strVal val="visible"/>
                                      </p:to>
                                    </p:set>
                                    <p:anim calcmode="lin" valueType="num">
                                      <p:cBhvr additive="base">
                                        <p:cTn id="31" dur="500" fill="hold"/>
                                        <p:tgtEl>
                                          <p:spTgt spid="163850"/>
                                        </p:tgtEl>
                                        <p:attrNameLst>
                                          <p:attrName>ppt_x</p:attrName>
                                        </p:attrNameLst>
                                      </p:cBhvr>
                                      <p:tavLst>
                                        <p:tav tm="0">
                                          <p:val>
                                            <p:strVal val="#ppt_x"/>
                                          </p:val>
                                        </p:tav>
                                        <p:tav tm="100000">
                                          <p:val>
                                            <p:strVal val="#ppt_x"/>
                                          </p:val>
                                        </p:tav>
                                      </p:tavLst>
                                    </p:anim>
                                    <p:anim calcmode="lin" valueType="num">
                                      <p:cBhvr additive="base">
                                        <p:cTn id="32" dur="500" fill="hold"/>
                                        <p:tgtEl>
                                          <p:spTgt spid="16385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3848"/>
                                        </p:tgtEl>
                                        <p:attrNameLst>
                                          <p:attrName>style.visibility</p:attrName>
                                        </p:attrNameLst>
                                      </p:cBhvr>
                                      <p:to>
                                        <p:strVal val="visible"/>
                                      </p:to>
                                    </p:set>
                                    <p:anim calcmode="lin" valueType="num">
                                      <p:cBhvr additive="base">
                                        <p:cTn id="43" dur="500" fill="hold"/>
                                        <p:tgtEl>
                                          <p:spTgt spid="163848"/>
                                        </p:tgtEl>
                                        <p:attrNameLst>
                                          <p:attrName>ppt_x</p:attrName>
                                        </p:attrNameLst>
                                      </p:cBhvr>
                                      <p:tavLst>
                                        <p:tav tm="0">
                                          <p:val>
                                            <p:strVal val="#ppt_x"/>
                                          </p:val>
                                        </p:tav>
                                        <p:tav tm="100000">
                                          <p:val>
                                            <p:strVal val="#ppt_x"/>
                                          </p:val>
                                        </p:tav>
                                      </p:tavLst>
                                    </p:anim>
                                    <p:anim calcmode="lin" valueType="num">
                                      <p:cBhvr additive="base">
                                        <p:cTn id="44" dur="500" fill="hold"/>
                                        <p:tgtEl>
                                          <p:spTgt spid="16384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63852"/>
                                        </p:tgtEl>
                                        <p:attrNameLst>
                                          <p:attrName>style.visibility</p:attrName>
                                        </p:attrNameLst>
                                      </p:cBhvr>
                                      <p:to>
                                        <p:strVal val="visible"/>
                                      </p:to>
                                    </p:set>
                                    <p:animEffect transition="in" filter="wipe(up)">
                                      <p:cBhvr>
                                        <p:cTn id="49" dur="500"/>
                                        <p:tgtEl>
                                          <p:spTgt spid="163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4" grpId="0" autoUpdateAnimBg="0"/>
      <p:bldP spid="163845" grpId="0" autoUpdateAnimBg="0"/>
      <p:bldP spid="163846" grpId="0" autoUpdateAnimBg="0"/>
      <p:bldP spid="163847" grpId="0" autoUpdateAnimBg="0"/>
      <p:bldP spid="163848" grpId="0" autoUpdateAnimBg="0"/>
      <p:bldP spid="163850" grpId="0" autoUpdateAnimBg="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ja-JP" altLang="en-US">
                <a:latin typeface="Times New Roman" panose="02020603050405020304" pitchFamily="18" charset="0"/>
              </a:rPr>
              <a:t>複雑な回路の設計・製作</a:t>
            </a:r>
          </a:p>
        </p:txBody>
      </p:sp>
      <p:sp>
        <p:nvSpPr>
          <p:cNvPr id="177155" name="Rectangle 3"/>
          <p:cNvSpPr>
            <a:spLocks noGrp="1" noChangeArrowheads="1"/>
          </p:cNvSpPr>
          <p:nvPr>
            <p:ph type="body" idx="1"/>
          </p:nvPr>
        </p:nvSpPr>
        <p:spPr>
          <a:xfrm>
            <a:off x="1066800" y="1981200"/>
            <a:ext cx="7543800" cy="1600200"/>
          </a:xfrm>
        </p:spPr>
        <p:txBody>
          <a:bodyPr/>
          <a:lstStyle/>
          <a:p>
            <a:pPr>
              <a:lnSpc>
                <a:spcPct val="90000"/>
              </a:lnSpc>
            </a:pPr>
            <a:r>
              <a:rPr lang="ja-JP" altLang="en-US">
                <a:latin typeface="Times New Roman" panose="02020603050405020304" pitchFamily="18" charset="0"/>
              </a:rPr>
              <a:t>複雑な回路</a:t>
            </a:r>
          </a:p>
          <a:p>
            <a:pPr lvl="1">
              <a:lnSpc>
                <a:spcPct val="90000"/>
              </a:lnSpc>
            </a:pPr>
            <a:r>
              <a:rPr lang="ja-JP" altLang="en-US">
                <a:latin typeface="Times New Roman" panose="02020603050405020304" pitchFamily="18" charset="0"/>
              </a:rPr>
              <a:t>設計が難しい</a:t>
            </a:r>
          </a:p>
          <a:p>
            <a:pPr lvl="1">
              <a:lnSpc>
                <a:spcPct val="90000"/>
              </a:lnSpc>
            </a:pPr>
            <a:r>
              <a:rPr lang="ja-JP" altLang="en-US">
                <a:latin typeface="Times New Roman" panose="02020603050405020304" pitchFamily="18" charset="0"/>
              </a:rPr>
              <a:t>製作コストが高価</a:t>
            </a:r>
          </a:p>
        </p:txBody>
      </p:sp>
      <p:grpSp>
        <p:nvGrpSpPr>
          <p:cNvPr id="177161" name="Group 9"/>
          <p:cNvGrpSpPr>
            <a:grpSpLocks/>
          </p:cNvGrpSpPr>
          <p:nvPr/>
        </p:nvGrpSpPr>
        <p:grpSpPr bwMode="auto">
          <a:xfrm>
            <a:off x="1295400" y="3505200"/>
            <a:ext cx="6562725" cy="1574800"/>
            <a:chOff x="816" y="2304"/>
            <a:chExt cx="4134" cy="992"/>
          </a:xfrm>
        </p:grpSpPr>
        <p:sp>
          <p:nvSpPr>
            <p:cNvPr id="177157" name="Text Box 5"/>
            <p:cNvSpPr txBox="1">
              <a:spLocks noChangeArrowheads="1"/>
            </p:cNvSpPr>
            <p:nvPr/>
          </p:nvSpPr>
          <p:spPr bwMode="auto">
            <a:xfrm>
              <a:off x="816" y="2646"/>
              <a:ext cx="4134"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複雑な回路をより簡単な回路</a:t>
              </a:r>
              <a:r>
                <a:rPr lang="en-US" altLang="ja-JP">
                  <a:effectLst>
                    <a:outerShdw blurRad="38100" dist="38100" dir="2700000" algn="tl">
                      <a:srgbClr val="000000"/>
                    </a:outerShdw>
                  </a:effectLst>
                  <a:latin typeface="Times New Roman" panose="02020603050405020304" pitchFamily="18" charset="0"/>
                </a:rPr>
                <a:t>(</a:t>
              </a:r>
              <a:r>
                <a:rPr lang="ja-JP" altLang="en-US">
                  <a:effectLst>
                    <a:outerShdw blurRad="38100" dist="38100" dir="2700000" algn="tl">
                      <a:srgbClr val="000000"/>
                    </a:outerShdw>
                  </a:effectLst>
                  <a:latin typeface="Times New Roman" panose="02020603050405020304" pitchFamily="18" charset="0"/>
                </a:rPr>
                <a:t>設計済み</a:t>
              </a:r>
              <a:r>
                <a:rPr lang="en-US" altLang="ja-JP">
                  <a:effectLst>
                    <a:outerShdw blurRad="38100" dist="38100" dir="2700000" algn="tl">
                      <a:srgbClr val="000000"/>
                    </a:outerShdw>
                  </a:effectLst>
                  <a:latin typeface="Times New Roman" panose="02020603050405020304" pitchFamily="18" charset="0"/>
                </a:rPr>
                <a:t>)</a:t>
              </a:r>
              <a:r>
                <a:rPr lang="ja-JP" altLang="en-US">
                  <a:effectLst>
                    <a:outerShdw blurRad="38100" dist="38100" dir="2700000" algn="tl">
                      <a:srgbClr val="000000"/>
                    </a:outerShdw>
                  </a:effectLst>
                  <a:latin typeface="Times New Roman" panose="02020603050405020304" pitchFamily="18" charset="0"/>
                </a:rPr>
                <a:t>の</a:t>
              </a:r>
            </a:p>
            <a:p>
              <a:r>
                <a:rPr lang="ja-JP" altLang="en-US">
                  <a:effectLst>
                    <a:outerShdw blurRad="38100" dist="38100" dir="2700000" algn="tl">
                      <a:srgbClr val="000000"/>
                    </a:outerShdw>
                  </a:effectLst>
                  <a:latin typeface="Times New Roman" panose="02020603050405020304" pitchFamily="18" charset="0"/>
                </a:rPr>
                <a:t>組み合わせで作る</a:t>
              </a:r>
            </a:p>
          </p:txBody>
        </p:sp>
        <p:sp>
          <p:nvSpPr>
            <p:cNvPr id="177158" name="AutoShape 6"/>
            <p:cNvSpPr>
              <a:spLocks noChangeArrowheads="1"/>
            </p:cNvSpPr>
            <p:nvPr/>
          </p:nvSpPr>
          <p:spPr bwMode="auto">
            <a:xfrm>
              <a:off x="2304" y="2304"/>
              <a:ext cx="336" cy="288"/>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7159" name="Text Box 7"/>
          <p:cNvSpPr txBox="1">
            <a:spLocks noChangeArrowheads="1"/>
          </p:cNvSpPr>
          <p:nvPr/>
        </p:nvSpPr>
        <p:spPr bwMode="auto">
          <a:xfrm>
            <a:off x="1752600" y="5038725"/>
            <a:ext cx="3128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設計が簡単になる</a:t>
            </a:r>
          </a:p>
        </p:txBody>
      </p:sp>
      <p:sp>
        <p:nvSpPr>
          <p:cNvPr id="177160" name="Text Box 8"/>
          <p:cNvSpPr txBox="1">
            <a:spLocks noChangeArrowheads="1"/>
          </p:cNvSpPr>
          <p:nvPr/>
        </p:nvSpPr>
        <p:spPr bwMode="auto">
          <a:xfrm>
            <a:off x="1752600" y="5495925"/>
            <a:ext cx="5100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回路の量産化で製作コスト削減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77161"/>
                                        </p:tgtEl>
                                        <p:attrNameLst>
                                          <p:attrName>style.visibility</p:attrName>
                                        </p:attrNameLst>
                                      </p:cBhvr>
                                      <p:to>
                                        <p:strVal val="visible"/>
                                      </p:to>
                                    </p:set>
                                    <p:animEffect transition="in" filter="wipe(up)">
                                      <p:cBhvr>
                                        <p:cTn id="7" dur="500"/>
                                        <p:tgtEl>
                                          <p:spTgt spid="1771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7159"/>
                                        </p:tgtEl>
                                        <p:attrNameLst>
                                          <p:attrName>style.visibility</p:attrName>
                                        </p:attrNameLst>
                                      </p:cBhvr>
                                      <p:to>
                                        <p:strVal val="visible"/>
                                      </p:to>
                                    </p:set>
                                    <p:anim calcmode="lin" valueType="num">
                                      <p:cBhvr additive="base">
                                        <p:cTn id="12" dur="500" fill="hold"/>
                                        <p:tgtEl>
                                          <p:spTgt spid="177159"/>
                                        </p:tgtEl>
                                        <p:attrNameLst>
                                          <p:attrName>ppt_x</p:attrName>
                                        </p:attrNameLst>
                                      </p:cBhvr>
                                      <p:tavLst>
                                        <p:tav tm="0">
                                          <p:val>
                                            <p:strVal val="#ppt_x"/>
                                          </p:val>
                                        </p:tav>
                                        <p:tav tm="100000">
                                          <p:val>
                                            <p:strVal val="#ppt_x"/>
                                          </p:val>
                                        </p:tav>
                                      </p:tavLst>
                                    </p:anim>
                                    <p:anim calcmode="lin" valueType="num">
                                      <p:cBhvr additive="base">
                                        <p:cTn id="13" dur="500" fill="hold"/>
                                        <p:tgtEl>
                                          <p:spTgt spid="17715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77160"/>
                                        </p:tgtEl>
                                        <p:attrNameLst>
                                          <p:attrName>style.visibility</p:attrName>
                                        </p:attrNameLst>
                                      </p:cBhvr>
                                      <p:to>
                                        <p:strVal val="visible"/>
                                      </p:to>
                                    </p:set>
                                    <p:anim calcmode="lin" valueType="num">
                                      <p:cBhvr additive="base">
                                        <p:cTn id="18" dur="500" fill="hold"/>
                                        <p:tgtEl>
                                          <p:spTgt spid="177160"/>
                                        </p:tgtEl>
                                        <p:attrNameLst>
                                          <p:attrName>ppt_x</p:attrName>
                                        </p:attrNameLst>
                                      </p:cBhvr>
                                      <p:tavLst>
                                        <p:tav tm="0">
                                          <p:val>
                                            <p:strVal val="#ppt_x"/>
                                          </p:val>
                                        </p:tav>
                                        <p:tav tm="100000">
                                          <p:val>
                                            <p:strVal val="#ppt_x"/>
                                          </p:val>
                                        </p:tav>
                                      </p:tavLst>
                                    </p:anim>
                                    <p:anim calcmode="lin" valueType="num">
                                      <p:cBhvr additive="base">
                                        <p:cTn id="19" dur="500" fill="hold"/>
                                        <p:tgtEl>
                                          <p:spTgt spid="1771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9" grpId="0" autoUpdateAnimBg="0"/>
      <p:bldP spid="17716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ja-JP" altLang="en-US">
                <a:latin typeface="Times New Roman" panose="02020603050405020304" pitchFamily="18" charset="0"/>
              </a:rPr>
              <a:t>回路のモジュール化</a:t>
            </a:r>
          </a:p>
        </p:txBody>
      </p:sp>
      <p:sp>
        <p:nvSpPr>
          <p:cNvPr id="178179" name="Rectangle 3"/>
          <p:cNvSpPr>
            <a:spLocks noGrp="1" noChangeArrowheads="1"/>
          </p:cNvSpPr>
          <p:nvPr>
            <p:ph type="body" idx="1"/>
          </p:nvPr>
        </p:nvSpPr>
        <p:spPr>
          <a:xfrm>
            <a:off x="1066800" y="1981200"/>
            <a:ext cx="7543800" cy="685800"/>
          </a:xfrm>
        </p:spPr>
        <p:txBody>
          <a:bodyPr/>
          <a:lstStyle/>
          <a:p>
            <a:r>
              <a:rPr lang="ja-JP" altLang="en-US">
                <a:latin typeface="Times New Roman" panose="02020603050405020304" pitchFamily="18" charset="0"/>
              </a:rPr>
              <a:t>回路全体を</a:t>
            </a:r>
            <a:r>
              <a:rPr lang="en-US" altLang="ja-JP">
                <a:latin typeface="Times New Roman" panose="02020603050405020304" pitchFamily="18" charset="0"/>
              </a:rPr>
              <a:t>1</a:t>
            </a:r>
            <a:r>
              <a:rPr lang="ja-JP" altLang="en-US">
                <a:latin typeface="Times New Roman" panose="02020603050405020304" pitchFamily="18" charset="0"/>
              </a:rPr>
              <a:t>つのゲートとみなす</a:t>
            </a:r>
          </a:p>
        </p:txBody>
      </p:sp>
      <p:sp>
        <p:nvSpPr>
          <p:cNvPr id="178180" name="Text Box 4"/>
          <p:cNvSpPr txBox="1">
            <a:spLocks noChangeArrowheads="1"/>
          </p:cNvSpPr>
          <p:nvPr/>
        </p:nvSpPr>
        <p:spPr bwMode="auto">
          <a:xfrm>
            <a:off x="1508125" y="2657475"/>
            <a:ext cx="1882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例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比較器</a:t>
            </a:r>
          </a:p>
        </p:txBody>
      </p:sp>
      <p:grpSp>
        <p:nvGrpSpPr>
          <p:cNvPr id="178194" name="Group 18"/>
          <p:cNvGrpSpPr>
            <a:grpSpLocks/>
          </p:cNvGrpSpPr>
          <p:nvPr/>
        </p:nvGrpSpPr>
        <p:grpSpPr bwMode="auto">
          <a:xfrm>
            <a:off x="914400" y="4343400"/>
            <a:ext cx="914400" cy="1219200"/>
            <a:chOff x="576" y="2736"/>
            <a:chExt cx="576" cy="768"/>
          </a:xfrm>
        </p:grpSpPr>
        <p:grpSp>
          <p:nvGrpSpPr>
            <p:cNvPr id="178195" name="Group 19"/>
            <p:cNvGrpSpPr>
              <a:grpSpLocks/>
            </p:cNvGrpSpPr>
            <p:nvPr/>
          </p:nvGrpSpPr>
          <p:grpSpPr bwMode="auto">
            <a:xfrm>
              <a:off x="576" y="2736"/>
              <a:ext cx="576" cy="240"/>
              <a:chOff x="864" y="2736"/>
              <a:chExt cx="576" cy="240"/>
            </a:xfrm>
          </p:grpSpPr>
          <p:grpSp>
            <p:nvGrpSpPr>
              <p:cNvPr id="178196" name="Group 20"/>
              <p:cNvGrpSpPr>
                <a:grpSpLocks/>
              </p:cNvGrpSpPr>
              <p:nvPr/>
            </p:nvGrpSpPr>
            <p:grpSpPr bwMode="auto">
              <a:xfrm>
                <a:off x="1056" y="2784"/>
                <a:ext cx="288" cy="192"/>
                <a:chOff x="2640" y="1968"/>
                <a:chExt cx="288" cy="192"/>
              </a:xfrm>
            </p:grpSpPr>
            <p:sp>
              <p:nvSpPr>
                <p:cNvPr id="178197" name="AutoShape 21"/>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198" name="Oval 22"/>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8199" name="Line 23"/>
              <p:cNvSpPr>
                <a:spLocks noChangeShapeType="1"/>
              </p:cNvSpPr>
              <p:nvPr/>
            </p:nvSpPr>
            <p:spPr bwMode="auto">
              <a:xfrm flipH="1">
                <a:off x="960" y="28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00" name="Line 24"/>
              <p:cNvSpPr>
                <a:spLocks noChangeShapeType="1"/>
              </p:cNvSpPr>
              <p:nvPr/>
            </p:nvSpPr>
            <p:spPr bwMode="auto">
              <a:xfrm>
                <a:off x="1344" y="288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01" name="Line 25"/>
              <p:cNvSpPr>
                <a:spLocks noChangeShapeType="1"/>
              </p:cNvSpPr>
              <p:nvPr/>
            </p:nvSpPr>
            <p:spPr bwMode="auto">
              <a:xfrm>
                <a:off x="960" y="273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02" name="Line 26"/>
              <p:cNvSpPr>
                <a:spLocks noChangeShapeType="1"/>
              </p:cNvSpPr>
              <p:nvPr/>
            </p:nvSpPr>
            <p:spPr bwMode="auto">
              <a:xfrm flipH="1">
                <a:off x="864"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8203" name="Group 27"/>
            <p:cNvGrpSpPr>
              <a:grpSpLocks/>
            </p:cNvGrpSpPr>
            <p:nvPr/>
          </p:nvGrpSpPr>
          <p:grpSpPr bwMode="auto">
            <a:xfrm>
              <a:off x="576" y="3264"/>
              <a:ext cx="576" cy="240"/>
              <a:chOff x="864" y="3264"/>
              <a:chExt cx="576" cy="240"/>
            </a:xfrm>
          </p:grpSpPr>
          <p:grpSp>
            <p:nvGrpSpPr>
              <p:cNvPr id="178204" name="Group 28"/>
              <p:cNvGrpSpPr>
                <a:grpSpLocks/>
              </p:cNvGrpSpPr>
              <p:nvPr/>
            </p:nvGrpSpPr>
            <p:grpSpPr bwMode="auto">
              <a:xfrm>
                <a:off x="1056" y="3264"/>
                <a:ext cx="288" cy="192"/>
                <a:chOff x="2640" y="1968"/>
                <a:chExt cx="288" cy="192"/>
              </a:xfrm>
            </p:grpSpPr>
            <p:sp>
              <p:nvSpPr>
                <p:cNvPr id="178205" name="AutoShape 29"/>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06" name="Oval 30"/>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8207" name="Line 31"/>
              <p:cNvSpPr>
                <a:spLocks noChangeShapeType="1"/>
              </p:cNvSpPr>
              <p:nvPr/>
            </p:nvSpPr>
            <p:spPr bwMode="auto">
              <a:xfrm flipH="1">
                <a:off x="960"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08" name="Line 32"/>
              <p:cNvSpPr>
                <a:spLocks noChangeShapeType="1"/>
              </p:cNvSpPr>
              <p:nvPr/>
            </p:nvSpPr>
            <p:spPr bwMode="auto">
              <a:xfrm>
                <a:off x="1344"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09" name="Line 33"/>
              <p:cNvSpPr>
                <a:spLocks noChangeShapeType="1"/>
              </p:cNvSpPr>
              <p:nvPr/>
            </p:nvSpPr>
            <p:spPr bwMode="auto">
              <a:xfrm>
                <a:off x="960" y="336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10" name="Line 34"/>
              <p:cNvSpPr>
                <a:spLocks noChangeShapeType="1"/>
              </p:cNvSpPr>
              <p:nvPr/>
            </p:nvSpPr>
            <p:spPr bwMode="auto">
              <a:xfrm flipH="1">
                <a:off x="864" y="350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178211" name="Group 35"/>
          <p:cNvGrpSpPr>
            <a:grpSpLocks/>
          </p:cNvGrpSpPr>
          <p:nvPr/>
        </p:nvGrpSpPr>
        <p:grpSpPr bwMode="auto">
          <a:xfrm>
            <a:off x="990600" y="3962400"/>
            <a:ext cx="2971800" cy="1981200"/>
            <a:chOff x="624" y="2496"/>
            <a:chExt cx="1872" cy="1248"/>
          </a:xfrm>
        </p:grpSpPr>
        <p:grpSp>
          <p:nvGrpSpPr>
            <p:cNvPr id="178212" name="Group 36"/>
            <p:cNvGrpSpPr>
              <a:grpSpLocks/>
            </p:cNvGrpSpPr>
            <p:nvPr/>
          </p:nvGrpSpPr>
          <p:grpSpPr bwMode="auto">
            <a:xfrm>
              <a:off x="624" y="2496"/>
              <a:ext cx="1872" cy="864"/>
              <a:chOff x="3120" y="1296"/>
              <a:chExt cx="1872" cy="864"/>
            </a:xfrm>
          </p:grpSpPr>
          <p:grpSp>
            <p:nvGrpSpPr>
              <p:cNvPr id="178213" name="Group 37"/>
              <p:cNvGrpSpPr>
                <a:grpSpLocks/>
              </p:cNvGrpSpPr>
              <p:nvPr/>
            </p:nvGrpSpPr>
            <p:grpSpPr bwMode="auto">
              <a:xfrm>
                <a:off x="4368" y="1296"/>
                <a:ext cx="288" cy="288"/>
                <a:chOff x="3264" y="2544"/>
                <a:chExt cx="288" cy="288"/>
              </a:xfrm>
            </p:grpSpPr>
            <p:sp>
              <p:nvSpPr>
                <p:cNvPr id="178214" name="Arc 3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15" name="Arc 3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16" name="Line 4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8217" name="Line 41"/>
              <p:cNvSpPr>
                <a:spLocks noChangeShapeType="1"/>
              </p:cNvSpPr>
              <p:nvPr/>
            </p:nvSpPr>
            <p:spPr bwMode="auto">
              <a:xfrm>
                <a:off x="4656" y="1440"/>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18" name="Line 42"/>
              <p:cNvSpPr>
                <a:spLocks noChangeShapeType="1"/>
              </p:cNvSpPr>
              <p:nvPr/>
            </p:nvSpPr>
            <p:spPr bwMode="auto">
              <a:xfrm flipV="1">
                <a:off x="3168" y="139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19" name="Line 43"/>
              <p:cNvSpPr>
                <a:spLocks noChangeShapeType="1"/>
              </p:cNvSpPr>
              <p:nvPr/>
            </p:nvSpPr>
            <p:spPr bwMode="auto">
              <a:xfrm>
                <a:off x="3168" y="1392"/>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20" name="Line 44"/>
              <p:cNvSpPr>
                <a:spLocks noChangeShapeType="1"/>
              </p:cNvSpPr>
              <p:nvPr/>
            </p:nvSpPr>
            <p:spPr bwMode="auto">
              <a:xfrm>
                <a:off x="3648" y="216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21" name="Line 45"/>
              <p:cNvSpPr>
                <a:spLocks noChangeShapeType="1"/>
              </p:cNvSpPr>
              <p:nvPr/>
            </p:nvSpPr>
            <p:spPr bwMode="auto">
              <a:xfrm flipV="1">
                <a:off x="3792" y="1488"/>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22" name="Line 46"/>
              <p:cNvSpPr>
                <a:spLocks noChangeShapeType="1"/>
              </p:cNvSpPr>
              <p:nvPr/>
            </p:nvSpPr>
            <p:spPr bwMode="auto">
              <a:xfrm>
                <a:off x="3792" y="1488"/>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23" name="Oval 47"/>
              <p:cNvSpPr>
                <a:spLocks noChangeArrowheads="1"/>
              </p:cNvSpPr>
              <p:nvPr/>
            </p:nvSpPr>
            <p:spPr bwMode="auto">
              <a:xfrm>
                <a:off x="3120" y="148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8224" name="Group 48"/>
            <p:cNvGrpSpPr>
              <a:grpSpLocks/>
            </p:cNvGrpSpPr>
            <p:nvPr/>
          </p:nvGrpSpPr>
          <p:grpSpPr bwMode="auto">
            <a:xfrm>
              <a:off x="624" y="2880"/>
              <a:ext cx="1872" cy="864"/>
              <a:chOff x="3216" y="768"/>
              <a:chExt cx="1872" cy="864"/>
            </a:xfrm>
          </p:grpSpPr>
          <p:grpSp>
            <p:nvGrpSpPr>
              <p:cNvPr id="178225" name="Group 49"/>
              <p:cNvGrpSpPr>
                <a:grpSpLocks/>
              </p:cNvGrpSpPr>
              <p:nvPr/>
            </p:nvGrpSpPr>
            <p:grpSpPr bwMode="auto">
              <a:xfrm>
                <a:off x="4464" y="1344"/>
                <a:ext cx="288" cy="288"/>
                <a:chOff x="3264" y="2544"/>
                <a:chExt cx="288" cy="288"/>
              </a:xfrm>
            </p:grpSpPr>
            <p:sp>
              <p:nvSpPr>
                <p:cNvPr id="178226" name="Arc 5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27" name="Arc 5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28" name="Line 5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8229" name="Line 53"/>
              <p:cNvSpPr>
                <a:spLocks noChangeShapeType="1"/>
              </p:cNvSpPr>
              <p:nvPr/>
            </p:nvSpPr>
            <p:spPr bwMode="auto">
              <a:xfrm>
                <a:off x="4752" y="148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30" name="Line 54"/>
              <p:cNvSpPr>
                <a:spLocks noChangeShapeType="1"/>
              </p:cNvSpPr>
              <p:nvPr/>
            </p:nvSpPr>
            <p:spPr bwMode="auto">
              <a:xfrm>
                <a:off x="3744" y="1440"/>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31" name="Line 55"/>
              <p:cNvSpPr>
                <a:spLocks noChangeShapeType="1"/>
              </p:cNvSpPr>
              <p:nvPr/>
            </p:nvSpPr>
            <p:spPr bwMode="auto">
              <a:xfrm>
                <a:off x="3264" y="1536"/>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32" name="Line 56"/>
              <p:cNvSpPr>
                <a:spLocks noChangeShapeType="1"/>
              </p:cNvSpPr>
              <p:nvPr/>
            </p:nvSpPr>
            <p:spPr bwMode="auto">
              <a:xfrm>
                <a:off x="3264" y="139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33" name="Oval 57"/>
              <p:cNvSpPr>
                <a:spLocks noChangeArrowheads="1"/>
              </p:cNvSpPr>
              <p:nvPr/>
            </p:nvSpPr>
            <p:spPr bwMode="auto">
              <a:xfrm>
                <a:off x="3216" y="134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34" name="Line 58"/>
              <p:cNvSpPr>
                <a:spLocks noChangeShapeType="1"/>
              </p:cNvSpPr>
              <p:nvPr/>
            </p:nvSpPr>
            <p:spPr bwMode="auto">
              <a:xfrm flipV="1">
                <a:off x="3744" y="768"/>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178235" name="Group 59"/>
          <p:cNvGrpSpPr>
            <a:grpSpLocks/>
          </p:cNvGrpSpPr>
          <p:nvPr/>
        </p:nvGrpSpPr>
        <p:grpSpPr bwMode="auto">
          <a:xfrm>
            <a:off x="1752600" y="4038600"/>
            <a:ext cx="1371600" cy="1828800"/>
            <a:chOff x="1104" y="2544"/>
            <a:chExt cx="864" cy="1152"/>
          </a:xfrm>
        </p:grpSpPr>
        <p:grpSp>
          <p:nvGrpSpPr>
            <p:cNvPr id="178236" name="Group 60"/>
            <p:cNvGrpSpPr>
              <a:grpSpLocks/>
            </p:cNvGrpSpPr>
            <p:nvPr/>
          </p:nvGrpSpPr>
          <p:grpSpPr bwMode="auto">
            <a:xfrm>
              <a:off x="1104" y="2784"/>
              <a:ext cx="864" cy="288"/>
              <a:chOff x="1104" y="2784"/>
              <a:chExt cx="864" cy="288"/>
            </a:xfrm>
          </p:grpSpPr>
          <p:sp>
            <p:nvSpPr>
              <p:cNvPr id="178237" name="Line 61"/>
              <p:cNvSpPr>
                <a:spLocks noChangeShapeType="1"/>
              </p:cNvSpPr>
              <p:nvPr/>
            </p:nvSpPr>
            <p:spPr bwMode="auto">
              <a:xfrm>
                <a:off x="1872" y="292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8238" name="Group 62"/>
              <p:cNvGrpSpPr>
                <a:grpSpLocks/>
              </p:cNvGrpSpPr>
              <p:nvPr/>
            </p:nvGrpSpPr>
            <p:grpSpPr bwMode="auto">
              <a:xfrm>
                <a:off x="1584" y="2784"/>
                <a:ext cx="288" cy="288"/>
                <a:chOff x="3264" y="2544"/>
                <a:chExt cx="288" cy="288"/>
              </a:xfrm>
            </p:grpSpPr>
            <p:sp>
              <p:nvSpPr>
                <p:cNvPr id="178239" name="Arc 63"/>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40" name="Arc 64"/>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41" name="Line 65"/>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8242" name="Line 66"/>
              <p:cNvSpPr>
                <a:spLocks noChangeShapeType="1"/>
              </p:cNvSpPr>
              <p:nvPr/>
            </p:nvSpPr>
            <p:spPr bwMode="auto">
              <a:xfrm flipH="1">
                <a:off x="1152" y="2880"/>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43" name="Line 67"/>
              <p:cNvSpPr>
                <a:spLocks noChangeShapeType="1"/>
              </p:cNvSpPr>
              <p:nvPr/>
            </p:nvSpPr>
            <p:spPr bwMode="auto">
              <a:xfrm flipH="1">
                <a:off x="1296" y="297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44" name="Oval 68"/>
              <p:cNvSpPr>
                <a:spLocks noChangeArrowheads="1"/>
              </p:cNvSpPr>
              <p:nvPr/>
            </p:nvSpPr>
            <p:spPr bwMode="auto">
              <a:xfrm>
                <a:off x="1104" y="283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45" name="Oval 69"/>
              <p:cNvSpPr>
                <a:spLocks noChangeArrowheads="1"/>
              </p:cNvSpPr>
              <p:nvPr/>
            </p:nvSpPr>
            <p:spPr bwMode="auto">
              <a:xfrm>
                <a:off x="1248" y="29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8246" name="Group 70"/>
            <p:cNvGrpSpPr>
              <a:grpSpLocks/>
            </p:cNvGrpSpPr>
            <p:nvPr/>
          </p:nvGrpSpPr>
          <p:grpSpPr bwMode="auto">
            <a:xfrm>
              <a:off x="1392" y="2544"/>
              <a:ext cx="576" cy="1152"/>
              <a:chOff x="3696" y="2208"/>
              <a:chExt cx="576" cy="1152"/>
            </a:xfrm>
          </p:grpSpPr>
          <p:sp>
            <p:nvSpPr>
              <p:cNvPr id="178247" name="Line 71"/>
              <p:cNvSpPr>
                <a:spLocks noChangeShapeType="1"/>
              </p:cNvSpPr>
              <p:nvPr/>
            </p:nvSpPr>
            <p:spPr bwMode="auto">
              <a:xfrm>
                <a:off x="4176"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8248" name="Group 72"/>
              <p:cNvGrpSpPr>
                <a:grpSpLocks/>
              </p:cNvGrpSpPr>
              <p:nvPr/>
            </p:nvGrpSpPr>
            <p:grpSpPr bwMode="auto">
              <a:xfrm>
                <a:off x="3888" y="2832"/>
                <a:ext cx="288" cy="288"/>
                <a:chOff x="3264" y="2544"/>
                <a:chExt cx="288" cy="288"/>
              </a:xfrm>
            </p:grpSpPr>
            <p:sp>
              <p:nvSpPr>
                <p:cNvPr id="178249" name="Arc 73"/>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50" name="Arc 74"/>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51" name="Line 75"/>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8252" name="Line 76"/>
              <p:cNvSpPr>
                <a:spLocks noChangeShapeType="1"/>
              </p:cNvSpPr>
              <p:nvPr/>
            </p:nvSpPr>
            <p:spPr bwMode="auto">
              <a:xfrm flipH="1">
                <a:off x="3744" y="292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53" name="Line 77"/>
              <p:cNvSpPr>
                <a:spLocks noChangeShapeType="1"/>
              </p:cNvSpPr>
              <p:nvPr/>
            </p:nvSpPr>
            <p:spPr bwMode="auto">
              <a:xfrm flipV="1">
                <a:off x="3744" y="302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54" name="Line 78"/>
              <p:cNvSpPr>
                <a:spLocks noChangeShapeType="1"/>
              </p:cNvSpPr>
              <p:nvPr/>
            </p:nvSpPr>
            <p:spPr bwMode="auto">
              <a:xfrm>
                <a:off x="3744" y="302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55" name="Line 79"/>
              <p:cNvSpPr>
                <a:spLocks noChangeShapeType="1"/>
              </p:cNvSpPr>
              <p:nvPr/>
            </p:nvSpPr>
            <p:spPr bwMode="auto">
              <a:xfrm>
                <a:off x="3744" y="2256"/>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56" name="Oval 80"/>
              <p:cNvSpPr>
                <a:spLocks noChangeArrowheads="1"/>
              </p:cNvSpPr>
              <p:nvPr/>
            </p:nvSpPr>
            <p:spPr bwMode="auto">
              <a:xfrm>
                <a:off x="3696" y="326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57" name="Oval 81"/>
              <p:cNvSpPr>
                <a:spLocks noChangeArrowheads="1"/>
              </p:cNvSpPr>
              <p:nvPr/>
            </p:nvSpPr>
            <p:spPr bwMode="auto">
              <a:xfrm>
                <a:off x="3696" y="220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78258" name="Group 82"/>
          <p:cNvGrpSpPr>
            <a:grpSpLocks/>
          </p:cNvGrpSpPr>
          <p:nvPr/>
        </p:nvGrpSpPr>
        <p:grpSpPr bwMode="auto">
          <a:xfrm>
            <a:off x="3124200" y="4648200"/>
            <a:ext cx="838200" cy="609600"/>
            <a:chOff x="4224" y="816"/>
            <a:chExt cx="528" cy="384"/>
          </a:xfrm>
        </p:grpSpPr>
        <p:sp>
          <p:nvSpPr>
            <p:cNvPr id="178259" name="Line 83"/>
            <p:cNvSpPr>
              <a:spLocks noChangeShapeType="1"/>
            </p:cNvSpPr>
            <p:nvPr/>
          </p:nvSpPr>
          <p:spPr bwMode="auto">
            <a:xfrm>
              <a:off x="4224" y="8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60" name="Line 84"/>
            <p:cNvSpPr>
              <a:spLocks noChangeShapeType="1"/>
            </p:cNvSpPr>
            <p:nvPr/>
          </p:nvSpPr>
          <p:spPr bwMode="auto">
            <a:xfrm>
              <a:off x="4656" y="100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61" name="Line 85"/>
            <p:cNvSpPr>
              <a:spLocks noChangeShapeType="1"/>
            </p:cNvSpPr>
            <p:nvPr/>
          </p:nvSpPr>
          <p:spPr bwMode="auto">
            <a:xfrm>
              <a:off x="4224" y="96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62" name="Line 86"/>
            <p:cNvSpPr>
              <a:spLocks noChangeShapeType="1"/>
            </p:cNvSpPr>
            <p:nvPr/>
          </p:nvSpPr>
          <p:spPr bwMode="auto">
            <a:xfrm flipV="1">
              <a:off x="4224" y="105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8263" name="Group 87"/>
            <p:cNvGrpSpPr>
              <a:grpSpLocks/>
            </p:cNvGrpSpPr>
            <p:nvPr/>
          </p:nvGrpSpPr>
          <p:grpSpPr bwMode="auto">
            <a:xfrm>
              <a:off x="4368" y="864"/>
              <a:ext cx="288" cy="288"/>
              <a:chOff x="3264" y="3648"/>
              <a:chExt cx="288" cy="288"/>
            </a:xfrm>
          </p:grpSpPr>
          <p:sp>
            <p:nvSpPr>
              <p:cNvPr id="178264" name="Arc 88"/>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65" name="Arc 89"/>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66" name="Arc 90"/>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67" name="Arc 91"/>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8268" name="Line 92"/>
            <p:cNvSpPr>
              <a:spLocks noChangeShapeType="1"/>
            </p:cNvSpPr>
            <p:nvPr/>
          </p:nvSpPr>
          <p:spPr bwMode="auto">
            <a:xfrm>
              <a:off x="4224" y="105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8269" name="Group 93"/>
          <p:cNvGrpSpPr>
            <a:grpSpLocks/>
          </p:cNvGrpSpPr>
          <p:nvPr/>
        </p:nvGrpSpPr>
        <p:grpSpPr bwMode="auto">
          <a:xfrm>
            <a:off x="304800" y="3362325"/>
            <a:ext cx="4508500" cy="2886075"/>
            <a:chOff x="192" y="2118"/>
            <a:chExt cx="2840" cy="1818"/>
          </a:xfrm>
        </p:grpSpPr>
        <p:sp>
          <p:nvSpPr>
            <p:cNvPr id="178270" name="Text Box 94"/>
            <p:cNvSpPr txBox="1">
              <a:spLocks noChangeArrowheads="1"/>
            </p:cNvSpPr>
            <p:nvPr/>
          </p:nvSpPr>
          <p:spPr bwMode="auto">
            <a:xfrm>
              <a:off x="2592" y="2934"/>
              <a:ext cx="4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eq</a:t>
              </a:r>
              <a:r>
                <a:rPr lang="en-US" altLang="ja-JP">
                  <a:effectLst>
                    <a:outerShdw blurRad="38100" dist="38100" dir="2700000" algn="tl">
                      <a:srgbClr val="000000"/>
                    </a:outerShdw>
                  </a:effectLst>
                  <a:latin typeface="Times New Roman" panose="02020603050405020304" pitchFamily="18" charset="0"/>
                </a:rPr>
                <a:t> </a:t>
              </a:r>
            </a:p>
          </p:txBody>
        </p:sp>
        <p:sp>
          <p:nvSpPr>
            <p:cNvPr id="178271" name="Text Box 95"/>
            <p:cNvSpPr txBox="1">
              <a:spLocks noChangeArrowheads="1"/>
            </p:cNvSpPr>
            <p:nvPr/>
          </p:nvSpPr>
          <p:spPr bwMode="auto">
            <a:xfrm>
              <a:off x="192" y="2550"/>
              <a:ext cx="30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78272" name="Text Box 96"/>
            <p:cNvSpPr txBox="1">
              <a:spLocks noChangeArrowheads="1"/>
            </p:cNvSpPr>
            <p:nvPr/>
          </p:nvSpPr>
          <p:spPr bwMode="auto">
            <a:xfrm>
              <a:off x="192" y="3366"/>
              <a:ext cx="29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78273" name="Rectangle 97"/>
            <p:cNvSpPr>
              <a:spLocks noChangeArrowheads="1"/>
            </p:cNvSpPr>
            <p:nvPr/>
          </p:nvSpPr>
          <p:spPr bwMode="auto">
            <a:xfrm>
              <a:off x="576" y="2304"/>
              <a:ext cx="1920" cy="1632"/>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274" name="Line 98"/>
            <p:cNvSpPr>
              <a:spLocks noChangeShapeType="1"/>
            </p:cNvSpPr>
            <p:nvPr/>
          </p:nvSpPr>
          <p:spPr bwMode="auto">
            <a:xfrm>
              <a:off x="432" y="27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75" name="Line 99"/>
            <p:cNvSpPr>
              <a:spLocks noChangeShapeType="1"/>
            </p:cNvSpPr>
            <p:nvPr/>
          </p:nvSpPr>
          <p:spPr bwMode="auto">
            <a:xfrm>
              <a:off x="432"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76" name="Line 100"/>
            <p:cNvSpPr>
              <a:spLocks noChangeShapeType="1"/>
            </p:cNvSpPr>
            <p:nvPr/>
          </p:nvSpPr>
          <p:spPr bwMode="auto">
            <a:xfrm>
              <a:off x="2496" y="26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77" name="Line 101"/>
            <p:cNvSpPr>
              <a:spLocks noChangeShapeType="1"/>
            </p:cNvSpPr>
            <p:nvPr/>
          </p:nvSpPr>
          <p:spPr bwMode="auto">
            <a:xfrm>
              <a:off x="2496" y="3600"/>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78" name="Line 102"/>
            <p:cNvSpPr>
              <a:spLocks noChangeShapeType="1"/>
            </p:cNvSpPr>
            <p:nvPr/>
          </p:nvSpPr>
          <p:spPr bwMode="auto">
            <a:xfrm>
              <a:off x="2496" y="312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79" name="Text Box 103"/>
            <p:cNvSpPr txBox="1">
              <a:spLocks noChangeArrowheads="1"/>
            </p:cNvSpPr>
            <p:nvPr/>
          </p:nvSpPr>
          <p:spPr bwMode="auto">
            <a:xfrm>
              <a:off x="2592" y="2454"/>
              <a:ext cx="3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p>
          </p:txBody>
        </p:sp>
        <p:sp>
          <p:nvSpPr>
            <p:cNvPr id="178280" name="Text Box 104"/>
            <p:cNvSpPr txBox="1">
              <a:spLocks noChangeArrowheads="1"/>
            </p:cNvSpPr>
            <p:nvPr/>
          </p:nvSpPr>
          <p:spPr bwMode="auto">
            <a:xfrm>
              <a:off x="2592" y="3462"/>
              <a:ext cx="38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sp useBgFill="1">
          <p:nvSpPr>
            <p:cNvPr id="178281" name="Text Box 105"/>
            <p:cNvSpPr txBox="1">
              <a:spLocks noChangeArrowheads="1"/>
            </p:cNvSpPr>
            <p:nvPr/>
          </p:nvSpPr>
          <p:spPr bwMode="auto">
            <a:xfrm>
              <a:off x="672" y="2118"/>
              <a:ext cx="663"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Comp</a:t>
              </a:r>
            </a:p>
          </p:txBody>
        </p:sp>
      </p:grpSp>
      <p:grpSp>
        <p:nvGrpSpPr>
          <p:cNvPr id="178298" name="Group 122"/>
          <p:cNvGrpSpPr>
            <a:grpSpLocks/>
          </p:cNvGrpSpPr>
          <p:nvPr/>
        </p:nvGrpSpPr>
        <p:grpSpPr bwMode="auto">
          <a:xfrm>
            <a:off x="6019800" y="4200525"/>
            <a:ext cx="2527300" cy="1509713"/>
            <a:chOff x="3408" y="2694"/>
            <a:chExt cx="1592" cy="951"/>
          </a:xfrm>
        </p:grpSpPr>
        <p:sp>
          <p:nvSpPr>
            <p:cNvPr id="178283" name="Rectangle 107"/>
            <p:cNvSpPr>
              <a:spLocks noChangeArrowheads="1"/>
            </p:cNvSpPr>
            <p:nvPr/>
          </p:nvSpPr>
          <p:spPr bwMode="auto">
            <a:xfrm>
              <a:off x="3792" y="2784"/>
              <a:ext cx="672" cy="76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Comp</a:t>
              </a:r>
            </a:p>
          </p:txBody>
        </p:sp>
        <p:sp>
          <p:nvSpPr>
            <p:cNvPr id="178285" name="Text Box 109"/>
            <p:cNvSpPr txBox="1">
              <a:spLocks noChangeArrowheads="1"/>
            </p:cNvSpPr>
            <p:nvPr/>
          </p:nvSpPr>
          <p:spPr bwMode="auto">
            <a:xfrm>
              <a:off x="4560" y="2982"/>
              <a:ext cx="4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eq</a:t>
              </a:r>
              <a:r>
                <a:rPr lang="en-US" altLang="ja-JP">
                  <a:effectLst>
                    <a:outerShdw blurRad="38100" dist="38100" dir="2700000" algn="tl">
                      <a:srgbClr val="000000"/>
                    </a:outerShdw>
                  </a:effectLst>
                  <a:latin typeface="Times New Roman" panose="02020603050405020304" pitchFamily="18" charset="0"/>
                </a:rPr>
                <a:t> </a:t>
              </a:r>
            </a:p>
          </p:txBody>
        </p:sp>
        <p:sp>
          <p:nvSpPr>
            <p:cNvPr id="178286" name="Text Box 110"/>
            <p:cNvSpPr txBox="1">
              <a:spLocks noChangeArrowheads="1"/>
            </p:cNvSpPr>
            <p:nvPr/>
          </p:nvSpPr>
          <p:spPr bwMode="auto">
            <a:xfrm>
              <a:off x="3408" y="2790"/>
              <a:ext cx="30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78287" name="Text Box 111"/>
            <p:cNvSpPr txBox="1">
              <a:spLocks noChangeArrowheads="1"/>
            </p:cNvSpPr>
            <p:nvPr/>
          </p:nvSpPr>
          <p:spPr bwMode="auto">
            <a:xfrm>
              <a:off x="3408" y="3222"/>
              <a:ext cx="29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sp>
          <p:nvSpPr>
            <p:cNvPr id="178289" name="Line 113"/>
            <p:cNvSpPr>
              <a:spLocks noChangeShapeType="1"/>
            </p:cNvSpPr>
            <p:nvPr/>
          </p:nvSpPr>
          <p:spPr bwMode="auto">
            <a:xfrm>
              <a:off x="3648" y="297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90" name="Line 114"/>
            <p:cNvSpPr>
              <a:spLocks noChangeShapeType="1"/>
            </p:cNvSpPr>
            <p:nvPr/>
          </p:nvSpPr>
          <p:spPr bwMode="auto">
            <a:xfrm>
              <a:off x="3648" y="336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91" name="Line 115"/>
            <p:cNvSpPr>
              <a:spLocks noChangeShapeType="1"/>
            </p:cNvSpPr>
            <p:nvPr/>
          </p:nvSpPr>
          <p:spPr bwMode="auto">
            <a:xfrm>
              <a:off x="4464" y="288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92" name="Line 116"/>
            <p:cNvSpPr>
              <a:spLocks noChangeShapeType="1"/>
            </p:cNvSpPr>
            <p:nvPr/>
          </p:nvSpPr>
          <p:spPr bwMode="auto">
            <a:xfrm>
              <a:off x="4464" y="3456"/>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93" name="Line 117"/>
            <p:cNvSpPr>
              <a:spLocks noChangeShapeType="1"/>
            </p:cNvSpPr>
            <p:nvPr/>
          </p:nvSpPr>
          <p:spPr bwMode="auto">
            <a:xfrm>
              <a:off x="4464" y="316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8294" name="Text Box 118"/>
            <p:cNvSpPr txBox="1">
              <a:spLocks noChangeArrowheads="1"/>
            </p:cNvSpPr>
            <p:nvPr/>
          </p:nvSpPr>
          <p:spPr bwMode="auto">
            <a:xfrm>
              <a:off x="4560" y="2694"/>
              <a:ext cx="3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p>
          </p:txBody>
        </p:sp>
        <p:sp>
          <p:nvSpPr>
            <p:cNvPr id="178295" name="Text Box 119"/>
            <p:cNvSpPr txBox="1">
              <a:spLocks noChangeArrowheads="1"/>
            </p:cNvSpPr>
            <p:nvPr/>
          </p:nvSpPr>
          <p:spPr bwMode="auto">
            <a:xfrm>
              <a:off x="4560" y="3318"/>
              <a:ext cx="38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grpSp>
      <p:sp>
        <p:nvSpPr>
          <p:cNvPr id="178299" name="AutoShape 123"/>
          <p:cNvSpPr>
            <a:spLocks noChangeArrowheads="1"/>
          </p:cNvSpPr>
          <p:nvPr/>
        </p:nvSpPr>
        <p:spPr bwMode="auto">
          <a:xfrm>
            <a:off x="4876800" y="4572000"/>
            <a:ext cx="1143000" cy="762000"/>
          </a:xfrm>
          <a:prstGeom prst="rightArrow">
            <a:avLst>
              <a:gd name="adj1" fmla="val 50000"/>
              <a:gd name="adj2" fmla="val 37500"/>
            </a:avLst>
          </a:prstGeom>
          <a:solidFill>
            <a:schemeClr val="bg1"/>
          </a:solidFill>
          <a:ln w="19050">
            <a:solidFill>
              <a:schemeClr val="tx1"/>
            </a:solidFill>
            <a:miter lim="800000"/>
            <a:headEnd/>
            <a:tailEnd/>
          </a:ln>
          <a:effectLst/>
        </p:spPr>
        <p:txBody>
          <a:bodyPr wrap="none" anchor="ctr"/>
          <a:lstStyle/>
          <a:p>
            <a:pPr algn="ctr"/>
            <a:r>
              <a:rPr lang="ja-JP" altLang="en-US" sz="1400">
                <a:effectLst>
                  <a:outerShdw blurRad="38100" dist="38100" dir="2700000" algn="tl">
                    <a:srgbClr val="000000"/>
                  </a:outerShdw>
                </a:effectLst>
                <a:latin typeface="Times New Roman" panose="02020603050405020304" pitchFamily="18" charset="0"/>
              </a:rPr>
              <a:t>モジュール化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80"/>
                                        </p:tgtEl>
                                        <p:attrNameLst>
                                          <p:attrName>style.visibility</p:attrName>
                                        </p:attrNameLst>
                                      </p:cBhvr>
                                      <p:to>
                                        <p:strVal val="visible"/>
                                      </p:to>
                                    </p:set>
                                    <p:anim calcmode="lin" valueType="num">
                                      <p:cBhvr additive="base">
                                        <p:cTn id="7" dur="500" fill="hold"/>
                                        <p:tgtEl>
                                          <p:spTgt spid="178180"/>
                                        </p:tgtEl>
                                        <p:attrNameLst>
                                          <p:attrName>ppt_x</p:attrName>
                                        </p:attrNameLst>
                                      </p:cBhvr>
                                      <p:tavLst>
                                        <p:tav tm="0">
                                          <p:val>
                                            <p:strVal val="#ppt_x"/>
                                          </p:val>
                                        </p:tav>
                                        <p:tav tm="100000">
                                          <p:val>
                                            <p:strVal val="#ppt_x"/>
                                          </p:val>
                                        </p:tav>
                                      </p:tavLst>
                                    </p:anim>
                                    <p:anim calcmode="lin" valueType="num">
                                      <p:cBhvr additive="base">
                                        <p:cTn id="8" dur="500" fill="hold"/>
                                        <p:tgtEl>
                                          <p:spTgt spid="17818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78299"/>
                                        </p:tgtEl>
                                        <p:attrNameLst>
                                          <p:attrName>style.visibility</p:attrName>
                                        </p:attrNameLst>
                                      </p:cBhvr>
                                      <p:to>
                                        <p:strVal val="visible"/>
                                      </p:to>
                                    </p:set>
                                    <p:animEffect transition="in" filter="wipe(left)">
                                      <p:cBhvr>
                                        <p:cTn id="13" dur="500"/>
                                        <p:tgtEl>
                                          <p:spTgt spid="1782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78298"/>
                                        </p:tgtEl>
                                        <p:attrNameLst>
                                          <p:attrName>style.visibility</p:attrName>
                                        </p:attrNameLst>
                                      </p:cBhvr>
                                      <p:to>
                                        <p:strVal val="visible"/>
                                      </p:to>
                                    </p:set>
                                    <p:animEffect transition="in" filter="checkerboard(across)">
                                      <p:cBhvr>
                                        <p:cTn id="18" dur="500"/>
                                        <p:tgtEl>
                                          <p:spTgt spid="178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0" grpId="0" autoUpdateAnimBg="0"/>
      <p:bldP spid="178299"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大小比較</a:t>
            </a:r>
          </a:p>
        </p:txBody>
      </p:sp>
      <p:sp>
        <p:nvSpPr>
          <p:cNvPr id="3" name="テキスト ボックス 2"/>
          <p:cNvSpPr txBox="1"/>
          <p:nvPr/>
        </p:nvSpPr>
        <p:spPr>
          <a:xfrm>
            <a:off x="1066800" y="1736725"/>
            <a:ext cx="6843540" cy="2074414"/>
          </a:xfrm>
          <a:prstGeom prst="rect">
            <a:avLst/>
          </a:prstGeom>
          <a:noFill/>
        </p:spPr>
        <p:txBody>
          <a:bodyPr wrap="none" rtlCol="0">
            <a:spAutoFit/>
          </a:bodyPr>
          <a:lstStyle/>
          <a:p>
            <a:r>
              <a:rPr kumimoji="1" lang="en-US" altLang="ja-JP" dirty="0">
                <a:latin typeface="Times New Roman" panose="02020603050405020304" pitchFamily="18" charset="0"/>
              </a:rPr>
              <a:t>3</a:t>
            </a:r>
            <a:r>
              <a:rPr kumimoji="1" lang="ja-JP" altLang="en-US" dirty="0">
                <a:latin typeface="Times New Roman" panose="02020603050405020304" pitchFamily="18" charset="0"/>
              </a:rPr>
              <a:t>桁の数の大小比較  </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例 </a:t>
            </a:r>
            <a:r>
              <a:rPr kumimoji="1" lang="en-US" altLang="ja-JP" dirty="0">
                <a:latin typeface="Times New Roman" panose="02020603050405020304" pitchFamily="18" charset="0"/>
              </a:rPr>
              <a:t>: 126 </a:t>
            </a:r>
            <a:r>
              <a:rPr kumimoji="1" lang="ja-JP" altLang="en-US" dirty="0">
                <a:latin typeface="Times New Roman" panose="02020603050405020304" pitchFamily="18" charset="0"/>
              </a:rPr>
              <a:t>と </a:t>
            </a:r>
            <a:r>
              <a:rPr kumimoji="1" lang="en-US" altLang="ja-JP" dirty="0">
                <a:latin typeface="Times New Roman" panose="02020603050405020304" pitchFamily="18" charset="0"/>
              </a:rPr>
              <a:t>127 )</a:t>
            </a:r>
            <a:endParaRPr lang="en-US" altLang="ja-JP" dirty="0">
              <a:latin typeface="Times New Roman" panose="02020603050405020304" pitchFamily="18" charset="0"/>
            </a:endParaRPr>
          </a:p>
          <a:p>
            <a:pPr marL="514350" indent="-514350">
              <a:buFont typeface="+mj-lt"/>
              <a:buAutoNum type="arabicPeriod"/>
            </a:pPr>
            <a:r>
              <a:rPr lang="ja-JP" altLang="en-US" dirty="0">
                <a:latin typeface="Times New Roman" panose="02020603050405020304" pitchFamily="18" charset="0"/>
              </a:rPr>
              <a:t>百の位を比較</a:t>
            </a:r>
            <a:endParaRPr lang="en-US" altLang="ja-JP" dirty="0">
              <a:latin typeface="Times New Roman" panose="02020603050405020304" pitchFamily="18" charset="0"/>
            </a:endParaRPr>
          </a:p>
          <a:p>
            <a:pPr marL="514350" indent="-514350">
              <a:buFont typeface="+mj-lt"/>
              <a:buAutoNum type="arabicPeriod"/>
            </a:pPr>
            <a:r>
              <a:rPr kumimoji="1" lang="ja-JP" altLang="en-US" dirty="0">
                <a:latin typeface="Times New Roman" panose="02020603050405020304" pitchFamily="18" charset="0"/>
              </a:rPr>
              <a:t>百の位が同じなら十の位を比較</a:t>
            </a:r>
            <a:endParaRPr kumimoji="1" lang="en-US" altLang="ja-JP" dirty="0">
              <a:latin typeface="Times New Roman" panose="02020603050405020304" pitchFamily="18" charset="0"/>
            </a:endParaRPr>
          </a:p>
          <a:p>
            <a:pPr marL="514350" indent="-514350">
              <a:buFont typeface="+mj-lt"/>
              <a:buAutoNum type="arabicPeriod"/>
            </a:pPr>
            <a:r>
              <a:rPr lang="ja-JP" altLang="en-US" dirty="0">
                <a:latin typeface="Times New Roman" panose="02020603050405020304" pitchFamily="18" charset="0"/>
              </a:rPr>
              <a:t>百の位と十の位が同じなら一の位を比較</a:t>
            </a:r>
            <a:endParaRPr kumimoji="1" lang="ja-JP" altLang="en-US" dirty="0">
              <a:latin typeface="Times New Roman" panose="02020603050405020304" pitchFamily="18" charset="0"/>
            </a:endParaRPr>
          </a:p>
        </p:txBody>
      </p:sp>
      <p:sp>
        <p:nvSpPr>
          <p:cNvPr id="5" name="テキスト ボックス 4"/>
          <p:cNvSpPr txBox="1"/>
          <p:nvPr/>
        </p:nvSpPr>
        <p:spPr>
          <a:xfrm>
            <a:off x="381000" y="3962400"/>
            <a:ext cx="8481809" cy="2677656"/>
          </a:xfrm>
          <a:prstGeom prst="rect">
            <a:avLst/>
          </a:prstGeom>
          <a:noFill/>
        </p:spPr>
        <p:txBody>
          <a:bodyPr wrap="none" rtlCol="0">
            <a:spAutoFit/>
          </a:bodyPr>
          <a:lstStyle/>
          <a:p>
            <a:r>
              <a:rPr lang="ja-JP" altLang="en-US" sz="2400" dirty="0">
                <a:latin typeface="Times New Roman" panose="02020603050405020304" pitchFamily="18" charset="0"/>
              </a:rPr>
              <a:t>大きくなる条件は</a:t>
            </a:r>
            <a:endParaRPr lang="en-US" altLang="ja-JP" sz="2400" dirty="0">
              <a:latin typeface="Times New Roman" panose="02020603050405020304" pitchFamily="18" charset="0"/>
            </a:endParaRPr>
          </a:p>
          <a:p>
            <a:r>
              <a:rPr lang="ja-JP" altLang="en-US" sz="2400" dirty="0">
                <a:latin typeface="Times New Roman" panose="02020603050405020304" pitchFamily="18" charset="0"/>
              </a:rPr>
              <a:t>　　　　　 百の位が大きい </a:t>
            </a:r>
            <a:endParaRPr lang="en-US" altLang="ja-JP" sz="2400" dirty="0">
              <a:latin typeface="Times New Roman" panose="02020603050405020304" pitchFamily="18" charset="0"/>
            </a:endParaRPr>
          </a:p>
          <a:p>
            <a:r>
              <a:rPr kumimoji="1" lang="ja-JP" altLang="en-US" sz="2400" dirty="0">
                <a:latin typeface="Times New Roman" panose="02020603050405020304" pitchFamily="18" charset="0"/>
              </a:rPr>
              <a:t>　または 百の位が同じ かつ 十の位</a:t>
            </a:r>
            <a:r>
              <a:rPr lang="ja-JP" altLang="en-US" sz="2400" dirty="0">
                <a:latin typeface="Times New Roman" panose="02020603050405020304" pitchFamily="18" charset="0"/>
              </a:rPr>
              <a:t>が大きい</a:t>
            </a:r>
            <a:endParaRPr kumimoji="1" lang="en-US" altLang="ja-JP" sz="2400" dirty="0">
              <a:latin typeface="Times New Roman" panose="02020603050405020304" pitchFamily="18" charset="0"/>
            </a:endParaRPr>
          </a:p>
          <a:p>
            <a:r>
              <a:rPr lang="ja-JP" altLang="en-US" sz="2400" dirty="0">
                <a:latin typeface="Times New Roman" panose="02020603050405020304" pitchFamily="18" charset="0"/>
              </a:rPr>
              <a:t>　または 百の位が同じ かつ 十の位が同じ かつ 一の位が大きい</a:t>
            </a:r>
            <a:endParaRPr lang="en-US" altLang="ja-JP" sz="2400" dirty="0">
              <a:latin typeface="Times New Roman" panose="02020603050405020304" pitchFamily="18" charset="0"/>
            </a:endParaRPr>
          </a:p>
          <a:p>
            <a:r>
              <a:rPr lang="ja-JP" altLang="en-US" sz="2400" dirty="0">
                <a:latin typeface="Times New Roman" panose="02020603050405020304" pitchFamily="18" charset="0"/>
              </a:rPr>
              <a:t>等しくなる条件は</a:t>
            </a:r>
            <a:endParaRPr lang="en-US" altLang="ja-JP" sz="2400" dirty="0">
              <a:latin typeface="Times New Roman" panose="02020603050405020304" pitchFamily="18" charset="0"/>
            </a:endParaRPr>
          </a:p>
          <a:p>
            <a:r>
              <a:rPr lang="ja-JP" altLang="en-US" sz="2400" dirty="0">
                <a:latin typeface="Times New Roman" panose="02020603050405020304" pitchFamily="18" charset="0"/>
              </a:rPr>
              <a:t>　　　　　　百の位が同じ かつ 十の位が同じ かつ 一の位が同じ</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847997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altLang="ja-JP" sz="3200">
                <a:latin typeface="Times New Roman" panose="02020603050405020304" pitchFamily="18" charset="0"/>
              </a:rPr>
              <a:t>1</a:t>
            </a:r>
            <a:r>
              <a:rPr lang="ja-JP" altLang="en-US" sz="3200">
                <a:latin typeface="Times New Roman" panose="02020603050405020304" pitchFamily="18" charset="0"/>
              </a:rPr>
              <a:t>ビット比較器モジュールを用いた</a:t>
            </a:r>
            <a:br>
              <a:rPr lang="ja-JP" altLang="en-US" sz="3200">
                <a:latin typeface="Times New Roman" panose="02020603050405020304" pitchFamily="18" charset="0"/>
              </a:rPr>
            </a:br>
            <a:r>
              <a:rPr lang="en-US" altLang="ja-JP" sz="3200">
                <a:latin typeface="Times New Roman" panose="02020603050405020304" pitchFamily="18" charset="0"/>
              </a:rPr>
              <a:t>2</a:t>
            </a:r>
            <a:r>
              <a:rPr lang="ja-JP" altLang="en-US" sz="3200">
                <a:latin typeface="Times New Roman" panose="02020603050405020304" pitchFamily="18" charset="0"/>
              </a:rPr>
              <a:t>ビット比較器</a:t>
            </a:r>
          </a:p>
        </p:txBody>
      </p:sp>
      <p:sp>
        <p:nvSpPr>
          <p:cNvPr id="180227" name="Rectangle 3"/>
          <p:cNvSpPr>
            <a:spLocks noGrp="1" noChangeArrowheads="1"/>
          </p:cNvSpPr>
          <p:nvPr>
            <p:ph type="body" idx="1"/>
          </p:nvPr>
        </p:nvSpPr>
        <p:spPr>
          <a:xfrm>
            <a:off x="685800" y="1524000"/>
            <a:ext cx="8153400" cy="2286000"/>
          </a:xfrm>
        </p:spPr>
        <p:txBody>
          <a:bodyPr/>
          <a:lstStyle/>
          <a:p>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X</a:t>
            </a:r>
            <a:r>
              <a:rPr lang="en-US" altLang="ja-JP" baseline="-25000">
                <a:latin typeface="Times New Roman" panose="02020603050405020304" pitchFamily="18" charset="0"/>
              </a:rPr>
              <a:t>0</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Y</a:t>
            </a:r>
            <a:r>
              <a:rPr lang="en-US" altLang="ja-JP" baseline="-25000">
                <a:latin typeface="Times New Roman" panose="02020603050405020304" pitchFamily="18" charset="0"/>
              </a:rPr>
              <a:t>0</a:t>
            </a:r>
            <a:r>
              <a:rPr lang="en-US" altLang="ja-JP">
                <a:latin typeface="Times New Roman" panose="02020603050405020304" pitchFamily="18" charset="0"/>
              </a:rPr>
              <a:t>) </a:t>
            </a:r>
            <a:r>
              <a:rPr lang="ja-JP" altLang="en-US">
                <a:latin typeface="Times New Roman" panose="02020603050405020304" pitchFamily="18" charset="0"/>
              </a:rPr>
              <a:t>の大小比較</a:t>
            </a:r>
          </a:p>
          <a:p>
            <a:pPr lvl="1">
              <a:buSzPct val="70000"/>
              <a:buFontTx/>
              <a:buChar char="•"/>
            </a:pPr>
            <a:r>
              <a:rPr lang="en-US" altLang="ja-JP" sz="3000" i="1">
                <a:latin typeface="Times New Roman" panose="02020603050405020304" pitchFamily="18" charset="0"/>
              </a:rPr>
              <a:t>X</a:t>
            </a:r>
            <a:r>
              <a:rPr lang="en-US" altLang="ja-JP" sz="3000">
                <a:latin typeface="Times New Roman" panose="02020603050405020304" pitchFamily="18" charset="0"/>
              </a:rPr>
              <a:t> &gt;</a:t>
            </a:r>
            <a:r>
              <a:rPr lang="en-US" altLang="ja-JP" sz="3000" i="1">
                <a:latin typeface="Times New Roman" panose="02020603050405020304" pitchFamily="18" charset="0"/>
              </a:rPr>
              <a:t>Y</a:t>
            </a:r>
            <a:r>
              <a:rPr lang="en-US" altLang="ja-JP" sz="3000">
                <a:latin typeface="Times New Roman" panose="02020603050405020304" pitchFamily="18" charset="0"/>
              </a:rPr>
              <a:t> : </a:t>
            </a:r>
            <a:r>
              <a:rPr lang="en-US" altLang="ja-JP" sz="3000" i="1">
                <a:latin typeface="Times New Roman" panose="02020603050405020304" pitchFamily="18" charset="0"/>
              </a:rPr>
              <a:t>X</a:t>
            </a:r>
            <a:r>
              <a:rPr lang="en-US" altLang="ja-JP" sz="3000" baseline="-25000">
                <a:latin typeface="Times New Roman" panose="02020603050405020304" pitchFamily="18" charset="0"/>
              </a:rPr>
              <a:t>1</a:t>
            </a:r>
            <a:r>
              <a:rPr lang="en-US" altLang="ja-JP" sz="3000">
                <a:latin typeface="Times New Roman" panose="02020603050405020304" pitchFamily="18" charset="0"/>
              </a:rPr>
              <a:t>&gt;</a:t>
            </a:r>
            <a:r>
              <a:rPr lang="en-US" altLang="ja-JP" sz="3000" i="1">
                <a:latin typeface="Times New Roman" panose="02020603050405020304" pitchFamily="18" charset="0"/>
              </a:rPr>
              <a:t>Y</a:t>
            </a:r>
            <a:r>
              <a:rPr lang="en-US" altLang="ja-JP" sz="3000" baseline="-25000">
                <a:latin typeface="Times New Roman" panose="02020603050405020304" pitchFamily="18" charset="0"/>
              </a:rPr>
              <a:t>1</a:t>
            </a:r>
            <a:r>
              <a:rPr lang="en-US" altLang="ja-JP" sz="3000">
                <a:latin typeface="Times New Roman" panose="02020603050405020304" pitchFamily="18" charset="0"/>
              </a:rPr>
              <a:t> </a:t>
            </a:r>
            <a:r>
              <a:rPr lang="ja-JP" altLang="en-US">
                <a:latin typeface="Times New Roman" panose="02020603050405020304" pitchFamily="18" charset="0"/>
              </a:rPr>
              <a:t>または</a:t>
            </a:r>
            <a:r>
              <a:rPr lang="ja-JP" altLang="en-US" sz="3000">
                <a:latin typeface="Times New Roman" panose="02020603050405020304" pitchFamily="18" charset="0"/>
              </a:rPr>
              <a:t> </a:t>
            </a:r>
            <a:r>
              <a:rPr lang="en-US" altLang="ja-JP" sz="3000">
                <a:latin typeface="Times New Roman" panose="02020603050405020304" pitchFamily="18" charset="0"/>
              </a:rPr>
              <a:t>(</a:t>
            </a:r>
            <a:r>
              <a:rPr lang="en-US" altLang="ja-JP" sz="3000" i="1">
                <a:latin typeface="Times New Roman" panose="02020603050405020304" pitchFamily="18" charset="0"/>
              </a:rPr>
              <a:t>X</a:t>
            </a:r>
            <a:r>
              <a:rPr lang="en-US" altLang="ja-JP" sz="3000" baseline="-25000">
                <a:latin typeface="Times New Roman" panose="02020603050405020304" pitchFamily="18" charset="0"/>
              </a:rPr>
              <a:t>1</a:t>
            </a:r>
            <a:r>
              <a:rPr lang="en-US" altLang="ja-JP" sz="3000">
                <a:latin typeface="Times New Roman" panose="02020603050405020304" pitchFamily="18" charset="0"/>
              </a:rPr>
              <a:t>=</a:t>
            </a:r>
            <a:r>
              <a:rPr lang="en-US" altLang="ja-JP" sz="3000" i="1">
                <a:latin typeface="Times New Roman" panose="02020603050405020304" pitchFamily="18" charset="0"/>
              </a:rPr>
              <a:t>Y</a:t>
            </a:r>
            <a:r>
              <a:rPr lang="en-US" altLang="ja-JP" sz="3000" baseline="-25000">
                <a:latin typeface="Times New Roman" panose="02020603050405020304" pitchFamily="18" charset="0"/>
              </a:rPr>
              <a:t>1</a:t>
            </a:r>
            <a:r>
              <a:rPr lang="en-US" altLang="ja-JP" sz="3000">
                <a:latin typeface="Times New Roman" panose="02020603050405020304" pitchFamily="18" charset="0"/>
              </a:rPr>
              <a:t> </a:t>
            </a:r>
            <a:r>
              <a:rPr lang="ja-JP" altLang="en-US">
                <a:latin typeface="Times New Roman" panose="02020603050405020304" pitchFamily="18" charset="0"/>
              </a:rPr>
              <a:t>かつ</a:t>
            </a:r>
            <a:r>
              <a:rPr lang="ja-JP" altLang="en-US" sz="3000">
                <a:latin typeface="Times New Roman" panose="02020603050405020304" pitchFamily="18" charset="0"/>
              </a:rPr>
              <a:t> </a:t>
            </a:r>
            <a:r>
              <a:rPr lang="en-US" altLang="ja-JP" sz="3000" i="1">
                <a:latin typeface="Times New Roman" panose="02020603050405020304" pitchFamily="18" charset="0"/>
              </a:rPr>
              <a:t>X</a:t>
            </a:r>
            <a:r>
              <a:rPr lang="en-US" altLang="ja-JP" sz="3000" baseline="-25000">
                <a:latin typeface="Times New Roman" panose="02020603050405020304" pitchFamily="18" charset="0"/>
              </a:rPr>
              <a:t>0</a:t>
            </a:r>
            <a:r>
              <a:rPr lang="en-US" altLang="ja-JP" sz="3000">
                <a:latin typeface="Times New Roman" panose="02020603050405020304" pitchFamily="18" charset="0"/>
              </a:rPr>
              <a:t>&gt;</a:t>
            </a:r>
            <a:r>
              <a:rPr lang="en-US" altLang="ja-JP" sz="3000" i="1">
                <a:latin typeface="Times New Roman" panose="02020603050405020304" pitchFamily="18" charset="0"/>
              </a:rPr>
              <a:t>Y</a:t>
            </a:r>
            <a:r>
              <a:rPr lang="en-US" altLang="ja-JP" sz="3000" baseline="-25000">
                <a:latin typeface="Times New Roman" panose="02020603050405020304" pitchFamily="18" charset="0"/>
              </a:rPr>
              <a:t>0</a:t>
            </a:r>
            <a:r>
              <a:rPr lang="en-US" altLang="ja-JP" sz="3000">
                <a:latin typeface="Times New Roman" panose="02020603050405020304" pitchFamily="18" charset="0"/>
              </a:rPr>
              <a:t>)</a:t>
            </a:r>
          </a:p>
          <a:p>
            <a:pPr lvl="1">
              <a:buSzPct val="70000"/>
              <a:buFontTx/>
              <a:buChar char="•"/>
            </a:pPr>
            <a:r>
              <a:rPr lang="en-US" altLang="ja-JP" sz="3000" i="1">
                <a:latin typeface="Times New Roman" panose="02020603050405020304" pitchFamily="18" charset="0"/>
              </a:rPr>
              <a:t>X</a:t>
            </a:r>
            <a:r>
              <a:rPr lang="en-US" altLang="ja-JP" sz="3000">
                <a:latin typeface="Times New Roman" panose="02020603050405020304" pitchFamily="18" charset="0"/>
              </a:rPr>
              <a:t> &lt;</a:t>
            </a:r>
            <a:r>
              <a:rPr lang="en-US" altLang="ja-JP" sz="3000" i="1">
                <a:latin typeface="Times New Roman" panose="02020603050405020304" pitchFamily="18" charset="0"/>
              </a:rPr>
              <a:t>Y</a:t>
            </a:r>
            <a:r>
              <a:rPr lang="en-US" altLang="ja-JP" sz="3000">
                <a:latin typeface="Times New Roman" panose="02020603050405020304" pitchFamily="18" charset="0"/>
              </a:rPr>
              <a:t> : </a:t>
            </a:r>
            <a:r>
              <a:rPr lang="en-US" altLang="ja-JP" sz="3000" i="1">
                <a:latin typeface="Times New Roman" panose="02020603050405020304" pitchFamily="18" charset="0"/>
              </a:rPr>
              <a:t>X</a:t>
            </a:r>
            <a:r>
              <a:rPr lang="en-US" altLang="ja-JP" sz="3000" baseline="-25000">
                <a:latin typeface="Times New Roman" panose="02020603050405020304" pitchFamily="18" charset="0"/>
              </a:rPr>
              <a:t>1</a:t>
            </a:r>
            <a:r>
              <a:rPr lang="en-US" altLang="ja-JP" sz="3000">
                <a:latin typeface="Times New Roman" panose="02020603050405020304" pitchFamily="18" charset="0"/>
              </a:rPr>
              <a:t>&lt;</a:t>
            </a:r>
            <a:r>
              <a:rPr lang="en-US" altLang="ja-JP" sz="3000" i="1">
                <a:latin typeface="Times New Roman" panose="02020603050405020304" pitchFamily="18" charset="0"/>
              </a:rPr>
              <a:t>Y</a:t>
            </a:r>
            <a:r>
              <a:rPr lang="en-US" altLang="ja-JP" sz="3000" baseline="-25000">
                <a:latin typeface="Times New Roman" panose="02020603050405020304" pitchFamily="18" charset="0"/>
              </a:rPr>
              <a:t>1</a:t>
            </a:r>
            <a:r>
              <a:rPr lang="en-US" altLang="ja-JP" sz="3000">
                <a:latin typeface="Times New Roman" panose="02020603050405020304" pitchFamily="18" charset="0"/>
              </a:rPr>
              <a:t> </a:t>
            </a:r>
            <a:r>
              <a:rPr lang="ja-JP" altLang="en-US">
                <a:latin typeface="Times New Roman" panose="02020603050405020304" pitchFamily="18" charset="0"/>
              </a:rPr>
              <a:t>または</a:t>
            </a:r>
            <a:r>
              <a:rPr lang="ja-JP" altLang="en-US" sz="3000">
                <a:latin typeface="Times New Roman" panose="02020603050405020304" pitchFamily="18" charset="0"/>
              </a:rPr>
              <a:t> </a:t>
            </a:r>
            <a:r>
              <a:rPr lang="en-US" altLang="ja-JP" sz="3000">
                <a:latin typeface="Times New Roman" panose="02020603050405020304" pitchFamily="18" charset="0"/>
              </a:rPr>
              <a:t>(</a:t>
            </a:r>
            <a:r>
              <a:rPr lang="en-US" altLang="ja-JP" sz="3000" i="1">
                <a:latin typeface="Times New Roman" panose="02020603050405020304" pitchFamily="18" charset="0"/>
              </a:rPr>
              <a:t>X</a:t>
            </a:r>
            <a:r>
              <a:rPr lang="en-US" altLang="ja-JP" sz="3000" baseline="-25000">
                <a:latin typeface="Times New Roman" panose="02020603050405020304" pitchFamily="18" charset="0"/>
              </a:rPr>
              <a:t>1</a:t>
            </a:r>
            <a:r>
              <a:rPr lang="en-US" altLang="ja-JP" sz="3000">
                <a:latin typeface="Times New Roman" panose="02020603050405020304" pitchFamily="18" charset="0"/>
              </a:rPr>
              <a:t>=</a:t>
            </a:r>
            <a:r>
              <a:rPr lang="en-US" altLang="ja-JP" sz="3000" i="1">
                <a:latin typeface="Times New Roman" panose="02020603050405020304" pitchFamily="18" charset="0"/>
              </a:rPr>
              <a:t>Y</a:t>
            </a:r>
            <a:r>
              <a:rPr lang="en-US" altLang="ja-JP" sz="3000" baseline="-25000">
                <a:latin typeface="Times New Roman" panose="02020603050405020304" pitchFamily="18" charset="0"/>
              </a:rPr>
              <a:t>1</a:t>
            </a:r>
            <a:r>
              <a:rPr lang="en-US" altLang="ja-JP" sz="3000">
                <a:latin typeface="Times New Roman" panose="02020603050405020304" pitchFamily="18" charset="0"/>
              </a:rPr>
              <a:t> </a:t>
            </a:r>
            <a:r>
              <a:rPr lang="ja-JP" altLang="en-US">
                <a:latin typeface="Times New Roman" panose="02020603050405020304" pitchFamily="18" charset="0"/>
              </a:rPr>
              <a:t>かつ</a:t>
            </a:r>
            <a:r>
              <a:rPr lang="ja-JP" altLang="en-US" sz="3000">
                <a:latin typeface="Times New Roman" panose="02020603050405020304" pitchFamily="18" charset="0"/>
              </a:rPr>
              <a:t> </a:t>
            </a:r>
            <a:r>
              <a:rPr lang="en-US" altLang="ja-JP" sz="3000" i="1">
                <a:latin typeface="Times New Roman" panose="02020603050405020304" pitchFamily="18" charset="0"/>
              </a:rPr>
              <a:t>X</a:t>
            </a:r>
            <a:r>
              <a:rPr lang="en-US" altLang="ja-JP" sz="3000" baseline="-25000">
                <a:latin typeface="Times New Roman" panose="02020603050405020304" pitchFamily="18" charset="0"/>
              </a:rPr>
              <a:t>0</a:t>
            </a:r>
            <a:r>
              <a:rPr lang="en-US" altLang="ja-JP" sz="3000">
                <a:latin typeface="Times New Roman" panose="02020603050405020304" pitchFamily="18" charset="0"/>
              </a:rPr>
              <a:t>&lt;</a:t>
            </a:r>
            <a:r>
              <a:rPr lang="en-US" altLang="ja-JP" sz="3000" i="1">
                <a:latin typeface="Times New Roman" panose="02020603050405020304" pitchFamily="18" charset="0"/>
              </a:rPr>
              <a:t>Y</a:t>
            </a:r>
            <a:r>
              <a:rPr lang="en-US" altLang="ja-JP" sz="3000" baseline="-25000">
                <a:latin typeface="Times New Roman" panose="02020603050405020304" pitchFamily="18" charset="0"/>
              </a:rPr>
              <a:t>0</a:t>
            </a:r>
            <a:r>
              <a:rPr lang="en-US" altLang="ja-JP" sz="3000">
                <a:latin typeface="Times New Roman" panose="02020603050405020304" pitchFamily="18" charset="0"/>
              </a:rPr>
              <a:t>)</a:t>
            </a:r>
          </a:p>
          <a:p>
            <a:pPr lvl="1">
              <a:buSzPct val="70000"/>
              <a:buFontTx/>
              <a:buChar char="•"/>
            </a:pPr>
            <a:r>
              <a:rPr lang="en-US" altLang="ja-JP" sz="3000" i="1">
                <a:latin typeface="Times New Roman" panose="02020603050405020304" pitchFamily="18" charset="0"/>
              </a:rPr>
              <a:t>X</a:t>
            </a:r>
            <a:r>
              <a:rPr lang="en-US" altLang="ja-JP" sz="3000">
                <a:latin typeface="Times New Roman" panose="02020603050405020304" pitchFamily="18" charset="0"/>
              </a:rPr>
              <a:t> =</a:t>
            </a:r>
            <a:r>
              <a:rPr lang="en-US" altLang="ja-JP" sz="3000" i="1">
                <a:latin typeface="Times New Roman" panose="02020603050405020304" pitchFamily="18" charset="0"/>
              </a:rPr>
              <a:t>Y</a:t>
            </a:r>
            <a:r>
              <a:rPr lang="en-US" altLang="ja-JP" sz="3000">
                <a:latin typeface="Times New Roman" panose="02020603050405020304" pitchFamily="18" charset="0"/>
              </a:rPr>
              <a:t> : </a:t>
            </a:r>
            <a:r>
              <a:rPr lang="en-US" altLang="ja-JP" sz="3000" i="1">
                <a:latin typeface="Times New Roman" panose="02020603050405020304" pitchFamily="18" charset="0"/>
              </a:rPr>
              <a:t>X</a:t>
            </a:r>
            <a:r>
              <a:rPr lang="en-US" altLang="ja-JP" sz="3000" baseline="-25000">
                <a:latin typeface="Times New Roman" panose="02020603050405020304" pitchFamily="18" charset="0"/>
              </a:rPr>
              <a:t>1</a:t>
            </a:r>
            <a:r>
              <a:rPr lang="en-US" altLang="ja-JP" sz="3000">
                <a:latin typeface="Times New Roman" panose="02020603050405020304" pitchFamily="18" charset="0"/>
              </a:rPr>
              <a:t>=</a:t>
            </a:r>
            <a:r>
              <a:rPr lang="en-US" altLang="ja-JP" sz="3000" i="1">
                <a:latin typeface="Times New Roman" panose="02020603050405020304" pitchFamily="18" charset="0"/>
              </a:rPr>
              <a:t>Y</a:t>
            </a:r>
            <a:r>
              <a:rPr lang="en-US" altLang="ja-JP" sz="3000" baseline="-25000">
                <a:latin typeface="Times New Roman" panose="02020603050405020304" pitchFamily="18" charset="0"/>
              </a:rPr>
              <a:t>1</a:t>
            </a:r>
            <a:r>
              <a:rPr lang="en-US" altLang="ja-JP" sz="3000">
                <a:latin typeface="Times New Roman" panose="02020603050405020304" pitchFamily="18" charset="0"/>
              </a:rPr>
              <a:t> </a:t>
            </a:r>
            <a:r>
              <a:rPr lang="ja-JP" altLang="en-US">
                <a:latin typeface="Times New Roman" panose="02020603050405020304" pitchFamily="18" charset="0"/>
              </a:rPr>
              <a:t>かつ</a:t>
            </a:r>
            <a:r>
              <a:rPr lang="ja-JP" altLang="en-US" sz="3000">
                <a:latin typeface="Times New Roman" panose="02020603050405020304" pitchFamily="18" charset="0"/>
              </a:rPr>
              <a:t> </a:t>
            </a:r>
            <a:r>
              <a:rPr lang="en-US" altLang="ja-JP" sz="3000" i="1">
                <a:latin typeface="Times New Roman" panose="02020603050405020304" pitchFamily="18" charset="0"/>
              </a:rPr>
              <a:t>X</a:t>
            </a:r>
            <a:r>
              <a:rPr lang="en-US" altLang="ja-JP" sz="3000" baseline="-25000">
                <a:latin typeface="Times New Roman" panose="02020603050405020304" pitchFamily="18" charset="0"/>
              </a:rPr>
              <a:t>0</a:t>
            </a:r>
            <a:r>
              <a:rPr lang="en-US" altLang="ja-JP" sz="3000">
                <a:latin typeface="Times New Roman" panose="02020603050405020304" pitchFamily="18" charset="0"/>
              </a:rPr>
              <a:t>=</a:t>
            </a:r>
            <a:r>
              <a:rPr lang="en-US" altLang="ja-JP" sz="3000" i="1">
                <a:latin typeface="Times New Roman" panose="02020603050405020304" pitchFamily="18" charset="0"/>
              </a:rPr>
              <a:t>Y</a:t>
            </a:r>
            <a:r>
              <a:rPr lang="en-US" altLang="ja-JP" sz="3000" baseline="-25000">
                <a:latin typeface="Times New Roman" panose="02020603050405020304" pitchFamily="18" charset="0"/>
              </a:rPr>
              <a:t>0</a:t>
            </a:r>
            <a:r>
              <a:rPr lang="en-US" altLang="ja-JP" sz="3000">
                <a:latin typeface="Times New Roman" panose="02020603050405020304" pitchFamily="18" charset="0"/>
              </a:rPr>
              <a:t> </a:t>
            </a:r>
          </a:p>
        </p:txBody>
      </p:sp>
      <p:sp>
        <p:nvSpPr>
          <p:cNvPr id="180228" name="Text Box 4"/>
          <p:cNvSpPr txBox="1">
            <a:spLocks noChangeArrowheads="1"/>
          </p:cNvSpPr>
          <p:nvPr/>
        </p:nvSpPr>
        <p:spPr bwMode="auto">
          <a:xfrm>
            <a:off x="1600200" y="3810000"/>
            <a:ext cx="5603875" cy="1163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X </a:t>
            </a:r>
            <a:r>
              <a:rPr lang="en-US" altLang="ja-JP" sz="3200" baseline="-25000">
                <a:effectLst>
                  <a:outerShdw blurRad="38100" dist="38100" dir="2700000" algn="tl">
                    <a:srgbClr val="000000"/>
                  </a:outerShdw>
                </a:effectLst>
                <a:latin typeface="Times New Roman" panose="02020603050405020304" pitchFamily="18" charset="0"/>
              </a:rPr>
              <a:t>1</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Y </a:t>
            </a:r>
            <a:r>
              <a:rPr lang="en-US" altLang="ja-JP" sz="3200" baseline="-25000">
                <a:effectLst>
                  <a:outerShdw blurRad="38100" dist="38100" dir="2700000" algn="tl">
                    <a:srgbClr val="000000"/>
                  </a:outerShdw>
                </a:effectLst>
                <a:latin typeface="Times New Roman" panose="02020603050405020304" pitchFamily="18" charset="0"/>
              </a:rPr>
              <a:t>1</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eq</a:t>
            </a:r>
            <a:r>
              <a:rPr lang="en-US" altLang="ja-JP" sz="3200" baseline="-25000">
                <a:effectLst>
                  <a:outerShdw blurRad="38100" dist="38100" dir="2700000" algn="tl">
                    <a:srgbClr val="000000"/>
                  </a:outerShdw>
                </a:effectLst>
                <a:latin typeface="Times New Roman" panose="02020603050405020304" pitchFamily="18" charset="0"/>
              </a:rPr>
              <a:t>1</a:t>
            </a:r>
            <a:r>
              <a:rPr lang="en-US" altLang="ja-JP" sz="3200">
                <a:effectLst>
                  <a:outerShdw blurRad="38100" dist="38100" dir="2700000" algn="tl">
                    <a:srgbClr val="000000"/>
                  </a:outerShdw>
                </a:effectLst>
                <a:latin typeface="Times New Roman" panose="02020603050405020304" pitchFamily="18" charset="0"/>
              </a:rPr>
              <a:t> :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baseline="-25000">
                <a:effectLst>
                  <a:outerShdw blurRad="38100" dist="38100" dir="2700000" algn="tl">
                    <a:srgbClr val="000000"/>
                  </a:outerShdw>
                </a:effectLst>
                <a:latin typeface="Times New Roman" panose="02020603050405020304" pitchFamily="18" charset="0"/>
              </a:rPr>
              <a:t>1</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Y</a:t>
            </a:r>
            <a:r>
              <a:rPr lang="en-US" altLang="ja-JP" sz="3200" baseline="-25000">
                <a:effectLst>
                  <a:outerShdw blurRad="38100" dist="38100" dir="2700000" algn="tl">
                    <a:srgbClr val="000000"/>
                  </a:outerShdw>
                </a:effectLst>
                <a:latin typeface="Times New Roman" panose="02020603050405020304" pitchFamily="18" charset="0"/>
              </a:rPr>
              <a:t>1</a:t>
            </a:r>
            <a:r>
              <a:rPr lang="ja-JP" altLang="en-US" sz="3200">
                <a:effectLst>
                  <a:outerShdw blurRad="38100" dist="38100" dir="2700000" algn="tl">
                    <a:srgbClr val="000000"/>
                  </a:outerShdw>
                </a:effectLst>
                <a:latin typeface="Times New Roman" panose="02020603050405020304" pitchFamily="18" charset="0"/>
              </a:rPr>
              <a:t>の比較結果</a:t>
            </a:r>
          </a:p>
          <a:p>
            <a:pPr>
              <a:buFont typeface="Tahoma" panose="020B0604030504040204" pitchFamily="34" charset="0"/>
              <a:buChar char="–"/>
            </a:pPr>
            <a:r>
              <a:rPr lang="ja-JP" altLang="en-US"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X </a:t>
            </a:r>
            <a:r>
              <a:rPr lang="en-US" altLang="ja-JP" sz="3200" baseline="-25000">
                <a:effectLst>
                  <a:outerShdw blurRad="38100" dist="38100" dir="2700000" algn="tl">
                    <a:srgbClr val="000000"/>
                  </a:outerShdw>
                </a:effectLst>
                <a:latin typeface="Times New Roman" panose="02020603050405020304" pitchFamily="18" charset="0"/>
              </a:rPr>
              <a:t>0</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Y </a:t>
            </a:r>
            <a:r>
              <a:rPr lang="en-US" altLang="ja-JP" sz="3200" baseline="-25000">
                <a:effectLst>
                  <a:outerShdw blurRad="38100" dist="38100" dir="2700000" algn="tl">
                    <a:srgbClr val="000000"/>
                  </a:outerShdw>
                </a:effectLst>
                <a:latin typeface="Times New Roman" panose="02020603050405020304" pitchFamily="18" charset="0"/>
              </a:rPr>
              <a:t>0</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i="1" baseline="-25000">
                <a:effectLst>
                  <a:outerShdw blurRad="38100" dist="38100" dir="2700000" algn="tl">
                    <a:srgbClr val="000000"/>
                  </a:outerShdw>
                </a:effectLst>
                <a:latin typeface="Times New Roman" panose="02020603050405020304" pitchFamily="18" charset="0"/>
              </a:rPr>
              <a:t>eq</a:t>
            </a:r>
            <a:r>
              <a:rPr lang="en-US" altLang="ja-JP" sz="3200" baseline="-25000">
                <a:effectLst>
                  <a:outerShdw blurRad="38100" dist="38100" dir="2700000" algn="tl">
                    <a:srgbClr val="000000"/>
                  </a:outerShdw>
                </a:effectLst>
                <a:latin typeface="Times New Roman" panose="02020603050405020304" pitchFamily="18" charset="0"/>
              </a:rPr>
              <a:t>0</a:t>
            </a:r>
            <a:r>
              <a:rPr lang="en-US" altLang="ja-JP" sz="3200">
                <a:effectLst>
                  <a:outerShdw blurRad="38100" dist="38100" dir="2700000" algn="tl">
                    <a:srgbClr val="000000"/>
                  </a:outerShdw>
                </a:effectLst>
                <a:latin typeface="Times New Roman" panose="02020603050405020304" pitchFamily="18" charset="0"/>
              </a:rPr>
              <a:t> :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baseline="-25000">
                <a:effectLst>
                  <a:outerShdw blurRad="38100" dist="38100" dir="2700000" algn="tl">
                    <a:srgbClr val="000000"/>
                  </a:outerShdw>
                </a:effectLst>
                <a:latin typeface="Times New Roman" panose="02020603050405020304" pitchFamily="18" charset="0"/>
              </a:rPr>
              <a:t>0</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Y</a:t>
            </a:r>
            <a:r>
              <a:rPr lang="en-US" altLang="ja-JP" sz="3200" baseline="-25000">
                <a:effectLst>
                  <a:outerShdw blurRad="38100" dist="38100" dir="2700000" algn="tl">
                    <a:srgbClr val="000000"/>
                  </a:outerShdw>
                </a:effectLst>
                <a:latin typeface="Times New Roman" panose="02020603050405020304" pitchFamily="18" charset="0"/>
              </a:rPr>
              <a:t>0</a:t>
            </a:r>
            <a:r>
              <a:rPr lang="ja-JP" altLang="en-US" sz="3200">
                <a:effectLst>
                  <a:outerShdw blurRad="38100" dist="38100" dir="2700000" algn="tl">
                    <a:srgbClr val="000000"/>
                  </a:outerShdw>
                </a:effectLst>
                <a:latin typeface="Times New Roman" panose="02020603050405020304" pitchFamily="18" charset="0"/>
              </a:rPr>
              <a:t>の比較結果</a:t>
            </a:r>
          </a:p>
        </p:txBody>
      </p:sp>
      <p:graphicFrame>
        <p:nvGraphicFramePr>
          <p:cNvPr id="180230" name="Object 6"/>
          <p:cNvGraphicFramePr>
            <a:graphicFrameLocks noChangeAspect="1"/>
          </p:cNvGraphicFramePr>
          <p:nvPr/>
        </p:nvGraphicFramePr>
        <p:xfrm>
          <a:off x="1600200" y="5080000"/>
          <a:ext cx="4092575" cy="1778000"/>
        </p:xfrm>
        <a:graphic>
          <a:graphicData uri="http://schemas.openxmlformats.org/presentationml/2006/ole">
            <mc:AlternateContent xmlns:mc="http://schemas.openxmlformats.org/markup-compatibility/2006">
              <mc:Choice xmlns:v="urn:schemas-microsoft-com:vml" Requires="v">
                <p:oleObj spid="_x0000_s5122" name="数式" r:id="rId4" imgW="1168200" imgH="507960" progId="Equation.3">
                  <p:embed/>
                </p:oleObj>
              </mc:Choice>
              <mc:Fallback>
                <p:oleObj name="数式" r:id="rId4" imgW="1168200" imgH="50796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5080000"/>
                        <a:ext cx="4092575" cy="177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0228"/>
                                        </p:tgtEl>
                                        <p:attrNameLst>
                                          <p:attrName>style.visibility</p:attrName>
                                        </p:attrNameLst>
                                      </p:cBhvr>
                                      <p:to>
                                        <p:strVal val="visible"/>
                                      </p:to>
                                    </p:set>
                                    <p:anim calcmode="lin" valueType="num">
                                      <p:cBhvr additive="base">
                                        <p:cTn id="7" dur="500" fill="hold"/>
                                        <p:tgtEl>
                                          <p:spTgt spid="180228"/>
                                        </p:tgtEl>
                                        <p:attrNameLst>
                                          <p:attrName>ppt_x</p:attrName>
                                        </p:attrNameLst>
                                      </p:cBhvr>
                                      <p:tavLst>
                                        <p:tav tm="0">
                                          <p:val>
                                            <p:strVal val="#ppt_x"/>
                                          </p:val>
                                        </p:tav>
                                        <p:tav tm="100000">
                                          <p:val>
                                            <p:strVal val="#ppt_x"/>
                                          </p:val>
                                        </p:tav>
                                      </p:tavLst>
                                    </p:anim>
                                    <p:anim calcmode="lin" valueType="num">
                                      <p:cBhvr additive="base">
                                        <p:cTn id="8" dur="500" fill="hold"/>
                                        <p:tgtEl>
                                          <p:spTgt spid="18022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0230"/>
                                        </p:tgtEl>
                                        <p:attrNameLst>
                                          <p:attrName>style.visibility</p:attrName>
                                        </p:attrNameLst>
                                      </p:cBhvr>
                                      <p:to>
                                        <p:strVal val="visible"/>
                                      </p:to>
                                    </p:set>
                                    <p:anim calcmode="lin" valueType="num">
                                      <p:cBhvr additive="base">
                                        <p:cTn id="13" dur="500" fill="hold"/>
                                        <p:tgtEl>
                                          <p:spTgt spid="180230"/>
                                        </p:tgtEl>
                                        <p:attrNameLst>
                                          <p:attrName>ppt_x</p:attrName>
                                        </p:attrNameLst>
                                      </p:cBhvr>
                                      <p:tavLst>
                                        <p:tav tm="0">
                                          <p:val>
                                            <p:strVal val="#ppt_x"/>
                                          </p:val>
                                        </p:tav>
                                        <p:tav tm="100000">
                                          <p:val>
                                            <p:strVal val="#ppt_x"/>
                                          </p:val>
                                        </p:tav>
                                      </p:tavLst>
                                    </p:anim>
                                    <p:anim calcmode="lin" valueType="num">
                                      <p:cBhvr additive="base">
                                        <p:cTn id="14" dur="500" fill="hold"/>
                                        <p:tgtEl>
                                          <p:spTgt spid="1802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8"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6412" name="Group 284"/>
          <p:cNvGrpSpPr>
            <a:grpSpLocks/>
          </p:cNvGrpSpPr>
          <p:nvPr/>
        </p:nvGrpSpPr>
        <p:grpSpPr bwMode="auto">
          <a:xfrm>
            <a:off x="1143000" y="2752725"/>
            <a:ext cx="6565900" cy="3952875"/>
            <a:chOff x="720" y="1734"/>
            <a:chExt cx="4136" cy="2490"/>
          </a:xfrm>
        </p:grpSpPr>
        <p:sp>
          <p:nvSpPr>
            <p:cNvPr id="176413" name="Text Box 285"/>
            <p:cNvSpPr txBox="1">
              <a:spLocks noChangeArrowheads="1"/>
            </p:cNvSpPr>
            <p:nvPr/>
          </p:nvSpPr>
          <p:spPr bwMode="auto">
            <a:xfrm>
              <a:off x="4416" y="2934"/>
              <a:ext cx="4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eq</a:t>
              </a:r>
              <a:r>
                <a:rPr lang="en-US" altLang="ja-JP">
                  <a:effectLst>
                    <a:outerShdw blurRad="38100" dist="38100" dir="2700000" algn="tl">
                      <a:srgbClr val="000000"/>
                    </a:outerShdw>
                  </a:effectLst>
                  <a:latin typeface="Times New Roman" panose="02020603050405020304" pitchFamily="18" charset="0"/>
                </a:rPr>
                <a:t> </a:t>
              </a:r>
            </a:p>
          </p:txBody>
        </p:sp>
        <p:sp>
          <p:nvSpPr>
            <p:cNvPr id="176414" name="Rectangle 286"/>
            <p:cNvSpPr>
              <a:spLocks noChangeArrowheads="1"/>
            </p:cNvSpPr>
            <p:nvPr/>
          </p:nvSpPr>
          <p:spPr bwMode="auto">
            <a:xfrm>
              <a:off x="1152" y="1920"/>
              <a:ext cx="3168" cy="2304"/>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15" name="Line 287"/>
            <p:cNvSpPr>
              <a:spLocks noChangeShapeType="1"/>
            </p:cNvSpPr>
            <p:nvPr/>
          </p:nvSpPr>
          <p:spPr bwMode="auto">
            <a:xfrm>
              <a:off x="4320" y="23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16" name="Line 288"/>
            <p:cNvSpPr>
              <a:spLocks noChangeShapeType="1"/>
            </p:cNvSpPr>
            <p:nvPr/>
          </p:nvSpPr>
          <p:spPr bwMode="auto">
            <a:xfrm>
              <a:off x="4320" y="39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17" name="Line 289"/>
            <p:cNvSpPr>
              <a:spLocks noChangeShapeType="1"/>
            </p:cNvSpPr>
            <p:nvPr/>
          </p:nvSpPr>
          <p:spPr bwMode="auto">
            <a:xfrm>
              <a:off x="4320" y="312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18" name="Text Box 290"/>
            <p:cNvSpPr txBox="1">
              <a:spLocks noChangeArrowheads="1"/>
            </p:cNvSpPr>
            <p:nvPr/>
          </p:nvSpPr>
          <p:spPr bwMode="auto">
            <a:xfrm>
              <a:off x="4416" y="2118"/>
              <a:ext cx="3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a:t>
              </a:r>
            </a:p>
          </p:txBody>
        </p:sp>
        <p:sp>
          <p:nvSpPr>
            <p:cNvPr id="176419" name="Text Box 291"/>
            <p:cNvSpPr txBox="1">
              <a:spLocks noChangeArrowheads="1"/>
            </p:cNvSpPr>
            <p:nvPr/>
          </p:nvSpPr>
          <p:spPr bwMode="auto">
            <a:xfrm>
              <a:off x="4416" y="3750"/>
              <a:ext cx="38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r>
                <a:rPr lang="en-US" altLang="ja-JP" i="1" baseline="-25000">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a:t>
              </a:r>
            </a:p>
          </p:txBody>
        </p:sp>
        <p:sp useBgFill="1">
          <p:nvSpPr>
            <p:cNvPr id="176420" name="Text Box 292"/>
            <p:cNvSpPr txBox="1">
              <a:spLocks noChangeArrowheads="1"/>
            </p:cNvSpPr>
            <p:nvPr/>
          </p:nvSpPr>
          <p:spPr bwMode="auto">
            <a:xfrm>
              <a:off x="1296" y="1734"/>
              <a:ext cx="739"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Comp</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a:effectLst>
                  <a:outerShdw blurRad="38100" dist="38100" dir="2700000" algn="tl">
                    <a:srgbClr val="000000"/>
                  </a:outerShdw>
                </a:effectLst>
                <a:latin typeface="Times New Roman" panose="02020603050405020304" pitchFamily="18" charset="0"/>
              </a:endParaRPr>
            </a:p>
          </p:txBody>
        </p:sp>
        <p:sp>
          <p:nvSpPr>
            <p:cNvPr id="176421" name="Text Box 293"/>
            <p:cNvSpPr txBox="1">
              <a:spLocks noChangeArrowheads="1"/>
            </p:cNvSpPr>
            <p:nvPr/>
          </p:nvSpPr>
          <p:spPr bwMode="auto">
            <a:xfrm>
              <a:off x="720" y="2118"/>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76422" name="Line 294"/>
            <p:cNvSpPr>
              <a:spLocks noChangeShapeType="1"/>
            </p:cNvSpPr>
            <p:nvPr/>
          </p:nvSpPr>
          <p:spPr bwMode="auto">
            <a:xfrm>
              <a:off x="1008" y="23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23" name="Text Box 295"/>
            <p:cNvSpPr txBox="1">
              <a:spLocks noChangeArrowheads="1"/>
            </p:cNvSpPr>
            <p:nvPr/>
          </p:nvSpPr>
          <p:spPr bwMode="auto">
            <a:xfrm>
              <a:off x="720" y="2598"/>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76424" name="Line 296"/>
            <p:cNvSpPr>
              <a:spLocks noChangeShapeType="1"/>
            </p:cNvSpPr>
            <p:nvPr/>
          </p:nvSpPr>
          <p:spPr bwMode="auto">
            <a:xfrm>
              <a:off x="1008" y="278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25" name="Text Box 297"/>
            <p:cNvSpPr txBox="1">
              <a:spLocks noChangeArrowheads="1"/>
            </p:cNvSpPr>
            <p:nvPr/>
          </p:nvSpPr>
          <p:spPr bwMode="auto">
            <a:xfrm>
              <a:off x="720" y="3270"/>
              <a:ext cx="31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76426" name="Line 298"/>
            <p:cNvSpPr>
              <a:spLocks noChangeShapeType="1"/>
            </p:cNvSpPr>
            <p:nvPr/>
          </p:nvSpPr>
          <p:spPr bwMode="auto">
            <a:xfrm>
              <a:off x="1008" y="345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27" name="Text Box 299"/>
            <p:cNvSpPr txBox="1">
              <a:spLocks noChangeArrowheads="1"/>
            </p:cNvSpPr>
            <p:nvPr/>
          </p:nvSpPr>
          <p:spPr bwMode="auto">
            <a:xfrm>
              <a:off x="720" y="3750"/>
              <a:ext cx="31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76428" name="Line 300"/>
            <p:cNvSpPr>
              <a:spLocks noChangeShapeType="1"/>
            </p:cNvSpPr>
            <p:nvPr/>
          </p:nvSpPr>
          <p:spPr bwMode="auto">
            <a:xfrm>
              <a:off x="1008" y="39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6130" name="Rectangle 2"/>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ビット比較器の設計</a:t>
            </a:r>
          </a:p>
        </p:txBody>
      </p:sp>
      <p:grpSp>
        <p:nvGrpSpPr>
          <p:cNvPr id="176431" name="Group 303"/>
          <p:cNvGrpSpPr>
            <a:grpSpLocks/>
          </p:cNvGrpSpPr>
          <p:nvPr/>
        </p:nvGrpSpPr>
        <p:grpSpPr bwMode="auto">
          <a:xfrm>
            <a:off x="1828800" y="3657600"/>
            <a:ext cx="457200" cy="2590800"/>
            <a:chOff x="1152" y="2304"/>
            <a:chExt cx="288" cy="1632"/>
          </a:xfrm>
        </p:grpSpPr>
        <p:sp>
          <p:nvSpPr>
            <p:cNvPr id="176202" name="Line 74"/>
            <p:cNvSpPr>
              <a:spLocks noChangeShapeType="1"/>
            </p:cNvSpPr>
            <p:nvPr/>
          </p:nvSpPr>
          <p:spPr bwMode="auto">
            <a:xfrm>
              <a:off x="1152" y="2304"/>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203" name="Line 75"/>
            <p:cNvSpPr>
              <a:spLocks noChangeShapeType="1"/>
            </p:cNvSpPr>
            <p:nvPr/>
          </p:nvSpPr>
          <p:spPr bwMode="auto">
            <a:xfrm>
              <a:off x="1152" y="278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204" name="Line 76"/>
            <p:cNvSpPr>
              <a:spLocks noChangeShapeType="1"/>
            </p:cNvSpPr>
            <p:nvPr/>
          </p:nvSpPr>
          <p:spPr bwMode="auto">
            <a:xfrm>
              <a:off x="1296" y="2784"/>
              <a:ext cx="0" cy="7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206" name="Line 78"/>
            <p:cNvSpPr>
              <a:spLocks noChangeShapeType="1"/>
            </p:cNvSpPr>
            <p:nvPr/>
          </p:nvSpPr>
          <p:spPr bwMode="auto">
            <a:xfrm>
              <a:off x="1152" y="345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207" name="Line 79"/>
            <p:cNvSpPr>
              <a:spLocks noChangeShapeType="1"/>
            </p:cNvSpPr>
            <p:nvPr/>
          </p:nvSpPr>
          <p:spPr bwMode="auto">
            <a:xfrm flipV="1">
              <a:off x="1440" y="2688"/>
              <a:ext cx="0" cy="7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243" name="Line 115"/>
            <p:cNvSpPr>
              <a:spLocks noChangeShapeType="1"/>
            </p:cNvSpPr>
            <p:nvPr/>
          </p:nvSpPr>
          <p:spPr bwMode="auto">
            <a:xfrm>
              <a:off x="1296" y="355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245" name="Line 117"/>
            <p:cNvSpPr>
              <a:spLocks noChangeShapeType="1"/>
            </p:cNvSpPr>
            <p:nvPr/>
          </p:nvSpPr>
          <p:spPr bwMode="auto">
            <a:xfrm>
              <a:off x="1152" y="393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6371" name="Group 243"/>
          <p:cNvGrpSpPr>
            <a:grpSpLocks/>
          </p:cNvGrpSpPr>
          <p:nvPr/>
        </p:nvGrpSpPr>
        <p:grpSpPr bwMode="auto">
          <a:xfrm>
            <a:off x="2286000" y="5257800"/>
            <a:ext cx="2286000" cy="1371600"/>
            <a:chOff x="1344" y="3264"/>
            <a:chExt cx="1440" cy="864"/>
          </a:xfrm>
        </p:grpSpPr>
        <p:sp>
          <p:nvSpPr>
            <p:cNvPr id="176372" name="Rectangle 244"/>
            <p:cNvSpPr>
              <a:spLocks noChangeArrowheads="1"/>
            </p:cNvSpPr>
            <p:nvPr/>
          </p:nvSpPr>
          <p:spPr bwMode="auto">
            <a:xfrm>
              <a:off x="1488" y="3264"/>
              <a:ext cx="1152" cy="86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Comp</a:t>
              </a:r>
            </a:p>
          </p:txBody>
        </p:sp>
        <p:sp>
          <p:nvSpPr>
            <p:cNvPr id="176373" name="Line 245"/>
            <p:cNvSpPr>
              <a:spLocks noChangeShapeType="1"/>
            </p:cNvSpPr>
            <p:nvPr/>
          </p:nvSpPr>
          <p:spPr bwMode="auto">
            <a:xfrm>
              <a:off x="1344"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74" name="Line 246"/>
            <p:cNvSpPr>
              <a:spLocks noChangeShapeType="1"/>
            </p:cNvSpPr>
            <p:nvPr/>
          </p:nvSpPr>
          <p:spPr bwMode="auto">
            <a:xfrm>
              <a:off x="1344" y="388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75" name="Line 247"/>
            <p:cNvSpPr>
              <a:spLocks noChangeShapeType="1"/>
            </p:cNvSpPr>
            <p:nvPr/>
          </p:nvSpPr>
          <p:spPr bwMode="auto">
            <a:xfrm>
              <a:off x="2640" y="340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76" name="Line 248"/>
            <p:cNvSpPr>
              <a:spLocks noChangeShapeType="1"/>
            </p:cNvSpPr>
            <p:nvPr/>
          </p:nvSpPr>
          <p:spPr bwMode="auto">
            <a:xfrm>
              <a:off x="2640" y="3984"/>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77" name="Line 249"/>
            <p:cNvSpPr>
              <a:spLocks noChangeShapeType="1"/>
            </p:cNvSpPr>
            <p:nvPr/>
          </p:nvSpPr>
          <p:spPr bwMode="auto">
            <a:xfrm>
              <a:off x="2640" y="36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78" name="Text Box 250"/>
            <p:cNvSpPr txBox="1">
              <a:spLocks noChangeArrowheads="1"/>
            </p:cNvSpPr>
            <p:nvPr/>
          </p:nvSpPr>
          <p:spPr bwMode="auto">
            <a:xfrm>
              <a:off x="2352" y="3574"/>
              <a:ext cx="34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Z</a:t>
              </a:r>
              <a:r>
                <a:rPr lang="en-US" altLang="ja-JP" sz="2000" i="1" baseline="-25000">
                  <a:effectLst>
                    <a:outerShdw blurRad="38100" dist="38100" dir="2700000" algn="tl">
                      <a:srgbClr val="000000"/>
                    </a:outerShdw>
                  </a:effectLst>
                  <a:latin typeface="Times New Roman" panose="02020603050405020304" pitchFamily="18" charset="0"/>
                </a:rPr>
                <a:t>eq</a:t>
              </a:r>
              <a:r>
                <a:rPr lang="en-US" altLang="ja-JP" sz="2000">
                  <a:effectLst>
                    <a:outerShdw blurRad="38100" dist="38100" dir="2700000" algn="tl">
                      <a:srgbClr val="000000"/>
                    </a:outerShdw>
                  </a:effectLst>
                  <a:latin typeface="Times New Roman" panose="02020603050405020304" pitchFamily="18" charset="0"/>
                </a:rPr>
                <a:t> </a:t>
              </a:r>
            </a:p>
          </p:txBody>
        </p:sp>
        <p:sp>
          <p:nvSpPr>
            <p:cNvPr id="176379" name="Text Box 251"/>
            <p:cNvSpPr txBox="1">
              <a:spLocks noChangeArrowheads="1"/>
            </p:cNvSpPr>
            <p:nvPr/>
          </p:nvSpPr>
          <p:spPr bwMode="auto">
            <a:xfrm>
              <a:off x="1440" y="3365"/>
              <a:ext cx="2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X</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176380" name="Text Box 252"/>
            <p:cNvSpPr txBox="1">
              <a:spLocks noChangeArrowheads="1"/>
            </p:cNvSpPr>
            <p:nvPr/>
          </p:nvSpPr>
          <p:spPr bwMode="auto">
            <a:xfrm>
              <a:off x="1440" y="3744"/>
              <a:ext cx="25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i="1">
                  <a:effectLst>
                    <a:outerShdw blurRad="38100" dist="38100" dir="2700000" algn="tl">
                      <a:srgbClr val="000000"/>
                    </a:outerShdw>
                  </a:effectLst>
                  <a:latin typeface="Times New Roman" panose="02020603050405020304" pitchFamily="18" charset="0"/>
                </a:rPr>
                <a:t>Y</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176381" name="Text Box 253"/>
            <p:cNvSpPr txBox="1">
              <a:spLocks noChangeArrowheads="1"/>
            </p:cNvSpPr>
            <p:nvPr/>
          </p:nvSpPr>
          <p:spPr bwMode="auto">
            <a:xfrm>
              <a:off x="2352" y="3286"/>
              <a:ext cx="30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Z</a:t>
              </a:r>
              <a:r>
                <a:rPr lang="en-US" altLang="ja-JP" sz="2000" i="1" baseline="-25000">
                  <a:effectLst>
                    <a:outerShdw blurRad="38100" dist="38100" dir="2700000" algn="tl">
                      <a:srgbClr val="000000"/>
                    </a:outerShdw>
                  </a:effectLst>
                  <a:latin typeface="Times New Roman" panose="02020603050405020304" pitchFamily="18" charset="0"/>
                </a:rPr>
                <a:t>X</a:t>
              </a:r>
              <a:r>
                <a:rPr lang="en-US" altLang="ja-JP" sz="2000">
                  <a:effectLst>
                    <a:outerShdw blurRad="38100" dist="38100" dir="2700000" algn="tl">
                      <a:srgbClr val="000000"/>
                    </a:outerShdw>
                  </a:effectLst>
                  <a:latin typeface="Times New Roman" panose="02020603050405020304" pitchFamily="18" charset="0"/>
                </a:rPr>
                <a:t> </a:t>
              </a:r>
            </a:p>
          </p:txBody>
        </p:sp>
        <p:sp>
          <p:nvSpPr>
            <p:cNvPr id="176382" name="Text Box 254"/>
            <p:cNvSpPr txBox="1">
              <a:spLocks noChangeArrowheads="1"/>
            </p:cNvSpPr>
            <p:nvPr/>
          </p:nvSpPr>
          <p:spPr bwMode="auto">
            <a:xfrm>
              <a:off x="2352" y="3862"/>
              <a:ext cx="30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Z</a:t>
              </a:r>
              <a:r>
                <a:rPr lang="en-US" altLang="ja-JP" sz="2000" i="1" baseline="-25000">
                  <a:effectLst>
                    <a:outerShdw blurRad="38100" dist="38100" dir="2700000" algn="tl">
                      <a:srgbClr val="000000"/>
                    </a:outerShdw>
                  </a:effectLst>
                  <a:latin typeface="Times New Roman" panose="02020603050405020304" pitchFamily="18" charset="0"/>
                </a:rPr>
                <a:t>Y</a:t>
              </a:r>
              <a:r>
                <a:rPr lang="en-US" altLang="ja-JP" sz="2000">
                  <a:effectLst>
                    <a:outerShdw blurRad="38100" dist="38100" dir="2700000" algn="tl">
                      <a:srgbClr val="000000"/>
                    </a:outerShdw>
                  </a:effectLst>
                  <a:latin typeface="Times New Roman" panose="02020603050405020304" pitchFamily="18" charset="0"/>
                </a:rPr>
                <a:t> </a:t>
              </a:r>
            </a:p>
          </p:txBody>
        </p:sp>
      </p:grpSp>
      <p:grpSp>
        <p:nvGrpSpPr>
          <p:cNvPr id="176383" name="Group 255"/>
          <p:cNvGrpSpPr>
            <a:grpSpLocks/>
          </p:cNvGrpSpPr>
          <p:nvPr/>
        </p:nvGrpSpPr>
        <p:grpSpPr bwMode="auto">
          <a:xfrm>
            <a:off x="2286000" y="3276600"/>
            <a:ext cx="2286000" cy="1371600"/>
            <a:chOff x="1344" y="3264"/>
            <a:chExt cx="1440" cy="864"/>
          </a:xfrm>
        </p:grpSpPr>
        <p:sp>
          <p:nvSpPr>
            <p:cNvPr id="176384" name="Rectangle 256"/>
            <p:cNvSpPr>
              <a:spLocks noChangeArrowheads="1"/>
            </p:cNvSpPr>
            <p:nvPr/>
          </p:nvSpPr>
          <p:spPr bwMode="auto">
            <a:xfrm>
              <a:off x="1488" y="3264"/>
              <a:ext cx="1152" cy="86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Comp</a:t>
              </a:r>
            </a:p>
          </p:txBody>
        </p:sp>
        <p:sp>
          <p:nvSpPr>
            <p:cNvPr id="176385" name="Line 257"/>
            <p:cNvSpPr>
              <a:spLocks noChangeShapeType="1"/>
            </p:cNvSpPr>
            <p:nvPr/>
          </p:nvSpPr>
          <p:spPr bwMode="auto">
            <a:xfrm>
              <a:off x="1344"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86" name="Line 258"/>
            <p:cNvSpPr>
              <a:spLocks noChangeShapeType="1"/>
            </p:cNvSpPr>
            <p:nvPr/>
          </p:nvSpPr>
          <p:spPr bwMode="auto">
            <a:xfrm>
              <a:off x="1344" y="388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87" name="Line 259"/>
            <p:cNvSpPr>
              <a:spLocks noChangeShapeType="1"/>
            </p:cNvSpPr>
            <p:nvPr/>
          </p:nvSpPr>
          <p:spPr bwMode="auto">
            <a:xfrm>
              <a:off x="2640" y="340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88" name="Line 260"/>
            <p:cNvSpPr>
              <a:spLocks noChangeShapeType="1"/>
            </p:cNvSpPr>
            <p:nvPr/>
          </p:nvSpPr>
          <p:spPr bwMode="auto">
            <a:xfrm>
              <a:off x="2640" y="3984"/>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89" name="Line 261"/>
            <p:cNvSpPr>
              <a:spLocks noChangeShapeType="1"/>
            </p:cNvSpPr>
            <p:nvPr/>
          </p:nvSpPr>
          <p:spPr bwMode="auto">
            <a:xfrm>
              <a:off x="2640" y="36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390" name="Text Box 262"/>
            <p:cNvSpPr txBox="1">
              <a:spLocks noChangeArrowheads="1"/>
            </p:cNvSpPr>
            <p:nvPr/>
          </p:nvSpPr>
          <p:spPr bwMode="auto">
            <a:xfrm>
              <a:off x="2352" y="3574"/>
              <a:ext cx="34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Z</a:t>
              </a:r>
              <a:r>
                <a:rPr lang="en-US" altLang="ja-JP" sz="2000" i="1" baseline="-25000">
                  <a:effectLst>
                    <a:outerShdw blurRad="38100" dist="38100" dir="2700000" algn="tl">
                      <a:srgbClr val="000000"/>
                    </a:outerShdw>
                  </a:effectLst>
                  <a:latin typeface="Times New Roman" panose="02020603050405020304" pitchFamily="18" charset="0"/>
                </a:rPr>
                <a:t>eq</a:t>
              </a:r>
              <a:r>
                <a:rPr lang="en-US" altLang="ja-JP" sz="2000">
                  <a:effectLst>
                    <a:outerShdw blurRad="38100" dist="38100" dir="2700000" algn="tl">
                      <a:srgbClr val="000000"/>
                    </a:outerShdw>
                  </a:effectLst>
                  <a:latin typeface="Times New Roman" panose="02020603050405020304" pitchFamily="18" charset="0"/>
                </a:rPr>
                <a:t> </a:t>
              </a:r>
            </a:p>
          </p:txBody>
        </p:sp>
        <p:sp>
          <p:nvSpPr>
            <p:cNvPr id="176391" name="Text Box 263"/>
            <p:cNvSpPr txBox="1">
              <a:spLocks noChangeArrowheads="1"/>
            </p:cNvSpPr>
            <p:nvPr/>
          </p:nvSpPr>
          <p:spPr bwMode="auto">
            <a:xfrm>
              <a:off x="1440" y="3365"/>
              <a:ext cx="2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X</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176392" name="Text Box 264"/>
            <p:cNvSpPr txBox="1">
              <a:spLocks noChangeArrowheads="1"/>
            </p:cNvSpPr>
            <p:nvPr/>
          </p:nvSpPr>
          <p:spPr bwMode="auto">
            <a:xfrm>
              <a:off x="1440" y="3744"/>
              <a:ext cx="25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000" i="1">
                  <a:effectLst>
                    <a:outerShdw blurRad="38100" dist="38100" dir="2700000" algn="tl">
                      <a:srgbClr val="000000"/>
                    </a:outerShdw>
                  </a:effectLst>
                  <a:latin typeface="Times New Roman" panose="02020603050405020304" pitchFamily="18" charset="0"/>
                </a:rPr>
                <a:t>Y</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176393" name="Text Box 265"/>
            <p:cNvSpPr txBox="1">
              <a:spLocks noChangeArrowheads="1"/>
            </p:cNvSpPr>
            <p:nvPr/>
          </p:nvSpPr>
          <p:spPr bwMode="auto">
            <a:xfrm>
              <a:off x="2352" y="3286"/>
              <a:ext cx="30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Z</a:t>
              </a:r>
              <a:r>
                <a:rPr lang="en-US" altLang="ja-JP" sz="2000" i="1" baseline="-25000">
                  <a:effectLst>
                    <a:outerShdw blurRad="38100" dist="38100" dir="2700000" algn="tl">
                      <a:srgbClr val="000000"/>
                    </a:outerShdw>
                  </a:effectLst>
                  <a:latin typeface="Times New Roman" panose="02020603050405020304" pitchFamily="18" charset="0"/>
                </a:rPr>
                <a:t>X</a:t>
              </a:r>
              <a:r>
                <a:rPr lang="en-US" altLang="ja-JP" sz="2000">
                  <a:effectLst>
                    <a:outerShdw blurRad="38100" dist="38100" dir="2700000" algn="tl">
                      <a:srgbClr val="000000"/>
                    </a:outerShdw>
                  </a:effectLst>
                  <a:latin typeface="Times New Roman" panose="02020603050405020304" pitchFamily="18" charset="0"/>
                </a:rPr>
                <a:t> </a:t>
              </a:r>
            </a:p>
          </p:txBody>
        </p:sp>
        <p:sp>
          <p:nvSpPr>
            <p:cNvPr id="176394" name="Text Box 266"/>
            <p:cNvSpPr txBox="1">
              <a:spLocks noChangeArrowheads="1"/>
            </p:cNvSpPr>
            <p:nvPr/>
          </p:nvSpPr>
          <p:spPr bwMode="auto">
            <a:xfrm>
              <a:off x="2352" y="3862"/>
              <a:ext cx="30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Z</a:t>
              </a:r>
              <a:r>
                <a:rPr lang="en-US" altLang="ja-JP" sz="2000" i="1" baseline="-25000">
                  <a:effectLst>
                    <a:outerShdw blurRad="38100" dist="38100" dir="2700000" algn="tl">
                      <a:srgbClr val="000000"/>
                    </a:outerShdw>
                  </a:effectLst>
                  <a:latin typeface="Times New Roman" panose="02020603050405020304" pitchFamily="18" charset="0"/>
                </a:rPr>
                <a:t>Y</a:t>
              </a:r>
              <a:r>
                <a:rPr lang="en-US" altLang="ja-JP" sz="2000">
                  <a:effectLst>
                    <a:outerShdw blurRad="38100" dist="38100" dir="2700000" algn="tl">
                      <a:srgbClr val="000000"/>
                    </a:outerShdw>
                  </a:effectLst>
                  <a:latin typeface="Times New Roman" panose="02020603050405020304" pitchFamily="18" charset="0"/>
                </a:rPr>
                <a:t> </a:t>
              </a:r>
            </a:p>
          </p:txBody>
        </p:sp>
      </p:grpSp>
      <p:sp>
        <p:nvSpPr>
          <p:cNvPr id="176433" name="AutoShape 305"/>
          <p:cNvSpPr>
            <a:spLocks noChangeArrowheads="1"/>
          </p:cNvSpPr>
          <p:nvPr/>
        </p:nvSpPr>
        <p:spPr bwMode="auto">
          <a:xfrm>
            <a:off x="4343400" y="2057400"/>
            <a:ext cx="1905000" cy="838200"/>
          </a:xfrm>
          <a:prstGeom prst="wedgeRoundRectCallout">
            <a:avLst>
              <a:gd name="adj1" fmla="val -65583"/>
              <a:gd name="adj2" fmla="val 92236"/>
              <a:gd name="adj3" fmla="val 16667"/>
            </a:avLst>
          </a:prstGeom>
          <a:solidFill>
            <a:schemeClr val="bg1"/>
          </a:solidFill>
          <a:ln w="19050">
            <a:solidFill>
              <a:schemeClr val="tx1"/>
            </a:solidFill>
            <a:miter lim="800000"/>
            <a:headEnd/>
            <a:tailEnd/>
          </a:ln>
          <a:effectLst/>
        </p:spPr>
        <p:txBody>
          <a:bodyPr/>
          <a:lstStyle/>
          <a:p>
            <a:pPr algn="ctr"/>
            <a:r>
              <a:rPr lang="en-US" altLang="ja-JP" sz="2000">
                <a:effectLst>
                  <a:outerShdw blurRad="38100" dist="38100" dir="2700000" algn="tl">
                    <a:srgbClr val="000000"/>
                  </a:outerShdw>
                </a:effectLst>
                <a:latin typeface="Times New Roman" panose="02020603050405020304" pitchFamily="18" charset="0"/>
              </a:rPr>
              <a:t>1</a:t>
            </a:r>
            <a:r>
              <a:rPr lang="ja-JP" altLang="en-US" sz="2000">
                <a:effectLst>
                  <a:outerShdw blurRad="38100" dist="38100" dir="2700000" algn="tl">
                    <a:srgbClr val="000000"/>
                  </a:outerShdw>
                </a:effectLst>
                <a:latin typeface="Times New Roman" panose="02020603050405020304" pitchFamily="18" charset="0"/>
              </a:rPr>
              <a:t>ビット比較器</a:t>
            </a:r>
          </a:p>
          <a:p>
            <a:pPr algn="ctr"/>
            <a:r>
              <a:rPr lang="ja-JP" altLang="en-US" sz="2000">
                <a:effectLst>
                  <a:outerShdw blurRad="38100" dist="38100" dir="2700000" algn="tl">
                    <a:srgbClr val="000000"/>
                  </a:outerShdw>
                </a:effectLst>
                <a:latin typeface="Times New Roman" panose="02020603050405020304" pitchFamily="18" charset="0"/>
              </a:rPr>
              <a:t>モジュール</a:t>
            </a:r>
          </a:p>
        </p:txBody>
      </p:sp>
      <p:grpSp>
        <p:nvGrpSpPr>
          <p:cNvPr id="176441" name="Group 313"/>
          <p:cNvGrpSpPr>
            <a:grpSpLocks/>
          </p:cNvGrpSpPr>
          <p:nvPr/>
        </p:nvGrpSpPr>
        <p:grpSpPr bwMode="auto">
          <a:xfrm>
            <a:off x="4267200" y="3130550"/>
            <a:ext cx="498475" cy="3232150"/>
            <a:chOff x="2688" y="1972"/>
            <a:chExt cx="314" cy="2036"/>
          </a:xfrm>
        </p:grpSpPr>
        <p:sp>
          <p:nvSpPr>
            <p:cNvPr id="176435" name="Text Box 307"/>
            <p:cNvSpPr txBox="1">
              <a:spLocks noChangeArrowheads="1"/>
            </p:cNvSpPr>
            <p:nvPr/>
          </p:nvSpPr>
          <p:spPr bwMode="auto">
            <a:xfrm>
              <a:off x="2688" y="1972"/>
              <a:ext cx="3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Z</a:t>
              </a:r>
              <a:r>
                <a:rPr lang="en-US" altLang="ja-JP" sz="1600" i="1" baseline="-25000">
                  <a:effectLst>
                    <a:outerShdw blurRad="38100" dist="38100" dir="2700000" algn="tl">
                      <a:srgbClr val="000000"/>
                    </a:outerShdw>
                  </a:effectLst>
                  <a:latin typeface="Times New Roman" panose="02020603050405020304" pitchFamily="18" charset="0"/>
                </a:rPr>
                <a:t>X</a:t>
              </a:r>
              <a:r>
                <a:rPr lang="en-US" altLang="ja-JP" sz="1600" baseline="-25000">
                  <a:effectLst>
                    <a:outerShdw blurRad="38100" dist="38100" dir="2700000" algn="tl">
                      <a:srgbClr val="000000"/>
                    </a:outerShdw>
                  </a:effectLst>
                  <a:latin typeface="Times New Roman" panose="02020603050405020304" pitchFamily="18" charset="0"/>
                </a:rPr>
                <a:t> 1</a:t>
              </a:r>
            </a:p>
          </p:txBody>
        </p:sp>
        <p:sp>
          <p:nvSpPr>
            <p:cNvPr id="176436" name="Text Box 308"/>
            <p:cNvSpPr txBox="1">
              <a:spLocks noChangeArrowheads="1"/>
            </p:cNvSpPr>
            <p:nvPr/>
          </p:nvSpPr>
          <p:spPr bwMode="auto">
            <a:xfrm>
              <a:off x="2688" y="2260"/>
              <a:ext cx="31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Z</a:t>
              </a:r>
              <a:r>
                <a:rPr lang="en-US" altLang="ja-JP" sz="1600" i="1" baseline="-25000">
                  <a:effectLst>
                    <a:outerShdw blurRad="38100" dist="38100" dir="2700000" algn="tl">
                      <a:srgbClr val="000000"/>
                    </a:outerShdw>
                  </a:effectLst>
                  <a:latin typeface="Times New Roman" panose="02020603050405020304" pitchFamily="18" charset="0"/>
                </a:rPr>
                <a:t>eq</a:t>
              </a:r>
              <a:r>
                <a:rPr lang="en-US" altLang="ja-JP" sz="1600" baseline="-25000">
                  <a:effectLst>
                    <a:outerShdw blurRad="38100" dist="38100" dir="2700000" algn="tl">
                      <a:srgbClr val="000000"/>
                    </a:outerShdw>
                  </a:effectLst>
                  <a:latin typeface="Times New Roman" panose="02020603050405020304" pitchFamily="18" charset="0"/>
                </a:rPr>
                <a:t>1</a:t>
              </a:r>
            </a:p>
          </p:txBody>
        </p:sp>
        <p:sp>
          <p:nvSpPr>
            <p:cNvPr id="176437" name="Text Box 309"/>
            <p:cNvSpPr txBox="1">
              <a:spLocks noChangeArrowheads="1"/>
            </p:cNvSpPr>
            <p:nvPr/>
          </p:nvSpPr>
          <p:spPr bwMode="auto">
            <a:xfrm>
              <a:off x="2688" y="2548"/>
              <a:ext cx="30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Z</a:t>
              </a:r>
              <a:r>
                <a:rPr lang="en-US" altLang="ja-JP" sz="1600" i="1" baseline="-25000">
                  <a:effectLst>
                    <a:outerShdw blurRad="38100" dist="38100" dir="2700000" algn="tl">
                      <a:srgbClr val="000000"/>
                    </a:outerShdw>
                  </a:effectLst>
                  <a:latin typeface="Times New Roman" panose="02020603050405020304" pitchFamily="18" charset="0"/>
                </a:rPr>
                <a:t>Y</a:t>
              </a:r>
              <a:r>
                <a:rPr lang="en-US" altLang="ja-JP" sz="1600" baseline="-25000">
                  <a:effectLst>
                    <a:outerShdw blurRad="38100" dist="38100" dir="2700000" algn="tl">
                      <a:srgbClr val="000000"/>
                    </a:outerShdw>
                  </a:effectLst>
                  <a:latin typeface="Times New Roman" panose="02020603050405020304" pitchFamily="18" charset="0"/>
                </a:rPr>
                <a:t> 1</a:t>
              </a:r>
            </a:p>
          </p:txBody>
        </p:sp>
        <p:sp>
          <p:nvSpPr>
            <p:cNvPr id="176438" name="Text Box 310"/>
            <p:cNvSpPr txBox="1">
              <a:spLocks noChangeArrowheads="1"/>
            </p:cNvSpPr>
            <p:nvPr/>
          </p:nvSpPr>
          <p:spPr bwMode="auto">
            <a:xfrm>
              <a:off x="2688" y="3220"/>
              <a:ext cx="3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Z</a:t>
              </a:r>
              <a:r>
                <a:rPr lang="en-US" altLang="ja-JP" sz="1600" i="1" baseline="-25000">
                  <a:effectLst>
                    <a:outerShdw blurRad="38100" dist="38100" dir="2700000" algn="tl">
                      <a:srgbClr val="000000"/>
                    </a:outerShdw>
                  </a:effectLst>
                  <a:latin typeface="Times New Roman" panose="02020603050405020304" pitchFamily="18" charset="0"/>
                </a:rPr>
                <a:t>X</a:t>
              </a:r>
              <a:r>
                <a:rPr lang="en-US" altLang="ja-JP" sz="1600" baseline="-25000">
                  <a:effectLst>
                    <a:outerShdw blurRad="38100" dist="38100" dir="2700000" algn="tl">
                      <a:srgbClr val="000000"/>
                    </a:outerShdw>
                  </a:effectLst>
                  <a:latin typeface="Times New Roman" panose="02020603050405020304" pitchFamily="18" charset="0"/>
                </a:rPr>
                <a:t> 0</a:t>
              </a:r>
            </a:p>
          </p:txBody>
        </p:sp>
        <p:sp>
          <p:nvSpPr>
            <p:cNvPr id="176439" name="Text Box 311"/>
            <p:cNvSpPr txBox="1">
              <a:spLocks noChangeArrowheads="1"/>
            </p:cNvSpPr>
            <p:nvPr/>
          </p:nvSpPr>
          <p:spPr bwMode="auto">
            <a:xfrm>
              <a:off x="2688" y="3508"/>
              <a:ext cx="31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Z</a:t>
              </a:r>
              <a:r>
                <a:rPr lang="en-US" altLang="ja-JP" sz="1600" i="1" baseline="-25000">
                  <a:effectLst>
                    <a:outerShdw blurRad="38100" dist="38100" dir="2700000" algn="tl">
                      <a:srgbClr val="000000"/>
                    </a:outerShdw>
                  </a:effectLst>
                  <a:latin typeface="Times New Roman" panose="02020603050405020304" pitchFamily="18" charset="0"/>
                </a:rPr>
                <a:t>eq</a:t>
              </a:r>
              <a:r>
                <a:rPr lang="en-US" altLang="ja-JP" sz="1600" baseline="-25000">
                  <a:effectLst>
                    <a:outerShdw blurRad="38100" dist="38100" dir="2700000" algn="tl">
                      <a:srgbClr val="000000"/>
                    </a:outerShdw>
                  </a:effectLst>
                  <a:latin typeface="Times New Roman" panose="02020603050405020304" pitchFamily="18" charset="0"/>
                </a:rPr>
                <a:t>0</a:t>
              </a:r>
            </a:p>
          </p:txBody>
        </p:sp>
        <p:sp>
          <p:nvSpPr>
            <p:cNvPr id="176440" name="Text Box 312"/>
            <p:cNvSpPr txBox="1">
              <a:spLocks noChangeArrowheads="1"/>
            </p:cNvSpPr>
            <p:nvPr/>
          </p:nvSpPr>
          <p:spPr bwMode="auto">
            <a:xfrm>
              <a:off x="2688" y="3796"/>
              <a:ext cx="30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Z</a:t>
              </a:r>
              <a:r>
                <a:rPr lang="en-US" altLang="ja-JP" sz="1600" i="1" baseline="-25000">
                  <a:effectLst>
                    <a:outerShdw blurRad="38100" dist="38100" dir="2700000" algn="tl">
                      <a:srgbClr val="000000"/>
                    </a:outerShdw>
                  </a:effectLst>
                  <a:latin typeface="Times New Roman" panose="02020603050405020304" pitchFamily="18" charset="0"/>
                </a:rPr>
                <a:t>Y</a:t>
              </a:r>
              <a:r>
                <a:rPr lang="en-US" altLang="ja-JP" sz="1600" baseline="-25000">
                  <a:effectLst>
                    <a:outerShdw blurRad="38100" dist="38100" dir="2700000" algn="tl">
                      <a:srgbClr val="000000"/>
                    </a:outerShdw>
                  </a:effectLst>
                  <a:latin typeface="Times New Roman" panose="02020603050405020304" pitchFamily="18" charset="0"/>
                </a:rPr>
                <a:t> 0</a:t>
              </a:r>
            </a:p>
          </p:txBody>
        </p:sp>
      </p:grpSp>
      <p:grpSp>
        <p:nvGrpSpPr>
          <p:cNvPr id="176442" name="Group 314"/>
          <p:cNvGrpSpPr>
            <a:grpSpLocks/>
          </p:cNvGrpSpPr>
          <p:nvPr/>
        </p:nvGrpSpPr>
        <p:grpSpPr bwMode="auto">
          <a:xfrm>
            <a:off x="4572000" y="3429000"/>
            <a:ext cx="2286000" cy="3124200"/>
            <a:chOff x="2880" y="2160"/>
            <a:chExt cx="1440" cy="1968"/>
          </a:xfrm>
        </p:grpSpPr>
        <p:grpSp>
          <p:nvGrpSpPr>
            <p:cNvPr id="176443" name="Group 315"/>
            <p:cNvGrpSpPr>
              <a:grpSpLocks/>
            </p:cNvGrpSpPr>
            <p:nvPr/>
          </p:nvGrpSpPr>
          <p:grpSpPr bwMode="auto">
            <a:xfrm>
              <a:off x="3264" y="3840"/>
              <a:ext cx="288" cy="288"/>
              <a:chOff x="3264" y="2544"/>
              <a:chExt cx="288" cy="288"/>
            </a:xfrm>
          </p:grpSpPr>
          <p:sp>
            <p:nvSpPr>
              <p:cNvPr id="176444" name="Arc 31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45" name="Arc 31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46" name="Line 31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6447" name="Group 319"/>
            <p:cNvGrpSpPr>
              <a:grpSpLocks/>
            </p:cNvGrpSpPr>
            <p:nvPr/>
          </p:nvGrpSpPr>
          <p:grpSpPr bwMode="auto">
            <a:xfrm>
              <a:off x="3264" y="2400"/>
              <a:ext cx="288" cy="288"/>
              <a:chOff x="3264" y="2544"/>
              <a:chExt cx="288" cy="288"/>
            </a:xfrm>
          </p:grpSpPr>
          <p:sp>
            <p:nvSpPr>
              <p:cNvPr id="176448" name="Arc 32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49" name="Arc 32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50" name="Line 32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6451" name="Group 323"/>
            <p:cNvGrpSpPr>
              <a:grpSpLocks/>
            </p:cNvGrpSpPr>
            <p:nvPr/>
          </p:nvGrpSpPr>
          <p:grpSpPr bwMode="auto">
            <a:xfrm>
              <a:off x="3264" y="2976"/>
              <a:ext cx="288" cy="288"/>
              <a:chOff x="3264" y="2544"/>
              <a:chExt cx="288" cy="288"/>
            </a:xfrm>
          </p:grpSpPr>
          <p:sp>
            <p:nvSpPr>
              <p:cNvPr id="176452" name="Arc 32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53" name="Arc 32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54" name="Line 32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6455" name="Line 327"/>
            <p:cNvSpPr>
              <a:spLocks noChangeShapeType="1"/>
            </p:cNvSpPr>
            <p:nvPr/>
          </p:nvSpPr>
          <p:spPr bwMode="auto">
            <a:xfrm>
              <a:off x="2880" y="249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56" name="Line 328"/>
            <p:cNvSpPr>
              <a:spLocks noChangeShapeType="1"/>
            </p:cNvSpPr>
            <p:nvPr/>
          </p:nvSpPr>
          <p:spPr bwMode="auto">
            <a:xfrm flipH="1">
              <a:off x="2976" y="2592"/>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57" name="Line 329"/>
            <p:cNvSpPr>
              <a:spLocks noChangeShapeType="1"/>
            </p:cNvSpPr>
            <p:nvPr/>
          </p:nvSpPr>
          <p:spPr bwMode="auto">
            <a:xfrm>
              <a:off x="2976" y="2592"/>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58" name="Line 330"/>
            <p:cNvSpPr>
              <a:spLocks noChangeShapeType="1"/>
            </p:cNvSpPr>
            <p:nvPr/>
          </p:nvSpPr>
          <p:spPr bwMode="auto">
            <a:xfrm>
              <a:off x="2880" y="3744"/>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59" name="Line 331"/>
            <p:cNvSpPr>
              <a:spLocks noChangeShapeType="1"/>
            </p:cNvSpPr>
            <p:nvPr/>
          </p:nvSpPr>
          <p:spPr bwMode="auto">
            <a:xfrm flipH="1">
              <a:off x="2880" y="2784"/>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0" name="Line 332"/>
            <p:cNvSpPr>
              <a:spLocks noChangeShapeType="1"/>
            </p:cNvSpPr>
            <p:nvPr/>
          </p:nvSpPr>
          <p:spPr bwMode="auto">
            <a:xfrm>
              <a:off x="2880" y="345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1" name="Line 333"/>
            <p:cNvSpPr>
              <a:spLocks noChangeShapeType="1"/>
            </p:cNvSpPr>
            <p:nvPr/>
          </p:nvSpPr>
          <p:spPr bwMode="auto">
            <a:xfrm>
              <a:off x="3072" y="307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2" name="Line 334"/>
            <p:cNvSpPr>
              <a:spLocks noChangeShapeType="1"/>
            </p:cNvSpPr>
            <p:nvPr/>
          </p:nvSpPr>
          <p:spPr bwMode="auto">
            <a:xfrm>
              <a:off x="3168" y="316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3" name="Line 335"/>
            <p:cNvSpPr>
              <a:spLocks noChangeShapeType="1"/>
            </p:cNvSpPr>
            <p:nvPr/>
          </p:nvSpPr>
          <p:spPr bwMode="auto">
            <a:xfrm>
              <a:off x="3168" y="3168"/>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4" name="Line 336"/>
            <p:cNvSpPr>
              <a:spLocks noChangeShapeType="1"/>
            </p:cNvSpPr>
            <p:nvPr/>
          </p:nvSpPr>
          <p:spPr bwMode="auto">
            <a:xfrm flipV="1">
              <a:off x="3072" y="2496"/>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5" name="Oval 337"/>
            <p:cNvSpPr>
              <a:spLocks noChangeArrowheads="1"/>
            </p:cNvSpPr>
            <p:nvPr/>
          </p:nvSpPr>
          <p:spPr bwMode="auto">
            <a:xfrm>
              <a:off x="3024" y="24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66" name="Line 338"/>
            <p:cNvSpPr>
              <a:spLocks noChangeShapeType="1"/>
            </p:cNvSpPr>
            <p:nvPr/>
          </p:nvSpPr>
          <p:spPr bwMode="auto">
            <a:xfrm>
              <a:off x="3744" y="2208"/>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7" name="Line 339"/>
            <p:cNvSpPr>
              <a:spLocks noChangeShapeType="1"/>
            </p:cNvSpPr>
            <p:nvPr/>
          </p:nvSpPr>
          <p:spPr bwMode="auto">
            <a:xfrm>
              <a:off x="4176" y="23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8" name="Line 340"/>
            <p:cNvSpPr>
              <a:spLocks noChangeShapeType="1"/>
            </p:cNvSpPr>
            <p:nvPr/>
          </p:nvSpPr>
          <p:spPr bwMode="auto">
            <a:xfrm>
              <a:off x="3744" y="225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69" name="Line 341"/>
            <p:cNvSpPr>
              <a:spLocks noChangeShapeType="1"/>
            </p:cNvSpPr>
            <p:nvPr/>
          </p:nvSpPr>
          <p:spPr bwMode="auto">
            <a:xfrm flipV="1">
              <a:off x="3744" y="235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6470" name="Group 342"/>
            <p:cNvGrpSpPr>
              <a:grpSpLocks/>
            </p:cNvGrpSpPr>
            <p:nvPr/>
          </p:nvGrpSpPr>
          <p:grpSpPr bwMode="auto">
            <a:xfrm>
              <a:off x="3888" y="2160"/>
              <a:ext cx="288" cy="288"/>
              <a:chOff x="3264" y="3648"/>
              <a:chExt cx="288" cy="288"/>
            </a:xfrm>
          </p:grpSpPr>
          <p:sp>
            <p:nvSpPr>
              <p:cNvPr id="176471" name="Arc 343"/>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72" name="Arc 344"/>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73" name="Arc 345"/>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74" name="Arc 346"/>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6475" name="Line 347"/>
            <p:cNvSpPr>
              <a:spLocks noChangeShapeType="1"/>
            </p:cNvSpPr>
            <p:nvPr/>
          </p:nvSpPr>
          <p:spPr bwMode="auto">
            <a:xfrm>
              <a:off x="3744" y="2352"/>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76" name="Line 348"/>
            <p:cNvSpPr>
              <a:spLocks noChangeShapeType="1"/>
            </p:cNvSpPr>
            <p:nvPr/>
          </p:nvSpPr>
          <p:spPr bwMode="auto">
            <a:xfrm>
              <a:off x="3552" y="2544"/>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77" name="Line 349"/>
            <p:cNvSpPr>
              <a:spLocks noChangeShapeType="1"/>
            </p:cNvSpPr>
            <p:nvPr/>
          </p:nvSpPr>
          <p:spPr bwMode="auto">
            <a:xfrm flipH="1">
              <a:off x="2880" y="2208"/>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78" name="Line 350"/>
            <p:cNvSpPr>
              <a:spLocks noChangeShapeType="1"/>
            </p:cNvSpPr>
            <p:nvPr/>
          </p:nvSpPr>
          <p:spPr bwMode="auto">
            <a:xfrm>
              <a:off x="4176" y="39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79" name="Line 351"/>
            <p:cNvSpPr>
              <a:spLocks noChangeShapeType="1"/>
            </p:cNvSpPr>
            <p:nvPr/>
          </p:nvSpPr>
          <p:spPr bwMode="auto">
            <a:xfrm>
              <a:off x="3744" y="388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80" name="Line 352"/>
            <p:cNvSpPr>
              <a:spLocks noChangeShapeType="1"/>
            </p:cNvSpPr>
            <p:nvPr/>
          </p:nvSpPr>
          <p:spPr bwMode="auto">
            <a:xfrm flipV="1">
              <a:off x="3552" y="3984"/>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6481" name="Group 353"/>
            <p:cNvGrpSpPr>
              <a:grpSpLocks/>
            </p:cNvGrpSpPr>
            <p:nvPr/>
          </p:nvGrpSpPr>
          <p:grpSpPr bwMode="auto">
            <a:xfrm>
              <a:off x="3888" y="3792"/>
              <a:ext cx="288" cy="288"/>
              <a:chOff x="3264" y="3648"/>
              <a:chExt cx="288" cy="288"/>
            </a:xfrm>
          </p:grpSpPr>
          <p:sp>
            <p:nvSpPr>
              <p:cNvPr id="176482" name="Arc 354"/>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83" name="Arc 355"/>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84" name="Arc 356"/>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485" name="Arc 357"/>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6486" name="Line 358"/>
            <p:cNvSpPr>
              <a:spLocks noChangeShapeType="1"/>
            </p:cNvSpPr>
            <p:nvPr/>
          </p:nvSpPr>
          <p:spPr bwMode="auto">
            <a:xfrm flipH="1">
              <a:off x="2880" y="403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87" name="Line 359"/>
            <p:cNvSpPr>
              <a:spLocks noChangeShapeType="1"/>
            </p:cNvSpPr>
            <p:nvPr/>
          </p:nvSpPr>
          <p:spPr bwMode="auto">
            <a:xfrm flipV="1">
              <a:off x="3744" y="2784"/>
              <a:ext cx="0" cy="110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88" name="Line 360"/>
            <p:cNvSpPr>
              <a:spLocks noChangeShapeType="1"/>
            </p:cNvSpPr>
            <p:nvPr/>
          </p:nvSpPr>
          <p:spPr bwMode="auto">
            <a:xfrm>
              <a:off x="3072" y="393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89" name="Line 361"/>
            <p:cNvSpPr>
              <a:spLocks noChangeShapeType="1"/>
            </p:cNvSpPr>
            <p:nvPr/>
          </p:nvSpPr>
          <p:spPr bwMode="auto">
            <a:xfrm>
              <a:off x="3552" y="3120"/>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490" name="Oval 362"/>
            <p:cNvSpPr>
              <a:spLocks noChangeArrowheads="1"/>
            </p:cNvSpPr>
            <p:nvPr/>
          </p:nvSpPr>
          <p:spPr bwMode="auto">
            <a:xfrm>
              <a:off x="3024"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176492" name="Object 364"/>
          <p:cNvGraphicFramePr>
            <a:graphicFrameLocks noChangeAspect="1"/>
          </p:cNvGraphicFramePr>
          <p:nvPr/>
        </p:nvGraphicFramePr>
        <p:xfrm>
          <a:off x="838200" y="1371600"/>
          <a:ext cx="3505200" cy="1522413"/>
        </p:xfrm>
        <a:graphic>
          <a:graphicData uri="http://schemas.openxmlformats.org/presentationml/2006/ole">
            <mc:AlternateContent xmlns:mc="http://schemas.openxmlformats.org/markup-compatibility/2006">
              <mc:Choice xmlns:v="urn:schemas-microsoft-com:vml" Requires="v">
                <p:oleObj spid="_x0000_s6146" name="数式" r:id="rId4" imgW="1168200" imgH="507960" progId="Equation.3">
                  <p:embed/>
                </p:oleObj>
              </mc:Choice>
              <mc:Fallback>
                <p:oleObj name="数式" r:id="rId4" imgW="1168200" imgH="507960" progId="Equation.3">
                  <p:embed/>
                  <p:pic>
                    <p:nvPicPr>
                      <p:cNvPr id="0" name="Object 3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371600"/>
                        <a:ext cx="3505200" cy="1522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76412"/>
                                        </p:tgtEl>
                                        <p:attrNameLst>
                                          <p:attrName>style.visibility</p:attrName>
                                        </p:attrNameLst>
                                      </p:cBhvr>
                                      <p:to>
                                        <p:strVal val="visible"/>
                                      </p:to>
                                    </p:set>
                                    <p:animEffect transition="in" filter="checkerboard(across)">
                                      <p:cBhvr>
                                        <p:cTn id="7" dur="500"/>
                                        <p:tgtEl>
                                          <p:spTgt spid="176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76383"/>
                                        </p:tgtEl>
                                        <p:attrNameLst>
                                          <p:attrName>style.visibility</p:attrName>
                                        </p:attrNameLst>
                                      </p:cBhvr>
                                      <p:to>
                                        <p:strVal val="visible"/>
                                      </p:to>
                                    </p:set>
                                    <p:animEffect transition="in" filter="checkerboard(across)">
                                      <p:cBhvr>
                                        <p:cTn id="12" dur="500"/>
                                        <p:tgtEl>
                                          <p:spTgt spid="1763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76371"/>
                                        </p:tgtEl>
                                        <p:attrNameLst>
                                          <p:attrName>style.visibility</p:attrName>
                                        </p:attrNameLst>
                                      </p:cBhvr>
                                      <p:to>
                                        <p:strVal val="visible"/>
                                      </p:to>
                                    </p:set>
                                    <p:animEffect transition="in" filter="checkerboard(across)">
                                      <p:cBhvr>
                                        <p:cTn id="17" dur="500"/>
                                        <p:tgtEl>
                                          <p:spTgt spid="1763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76433"/>
                                        </p:tgtEl>
                                        <p:attrNameLst>
                                          <p:attrName>style.visibility</p:attrName>
                                        </p:attrNameLst>
                                      </p:cBhvr>
                                      <p:to>
                                        <p:strVal val="visible"/>
                                      </p:to>
                                    </p:set>
                                    <p:animEffect transition="in" filter="checkerboard(across)">
                                      <p:cBhvr>
                                        <p:cTn id="22" dur="500"/>
                                        <p:tgtEl>
                                          <p:spTgt spid="1764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76431"/>
                                        </p:tgtEl>
                                        <p:attrNameLst>
                                          <p:attrName>style.visibility</p:attrName>
                                        </p:attrNameLst>
                                      </p:cBhvr>
                                      <p:to>
                                        <p:strVal val="visible"/>
                                      </p:to>
                                    </p:set>
                                    <p:animEffect transition="in" filter="wipe(left)">
                                      <p:cBhvr>
                                        <p:cTn id="27" dur="500"/>
                                        <p:tgtEl>
                                          <p:spTgt spid="17643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76441"/>
                                        </p:tgtEl>
                                        <p:attrNameLst>
                                          <p:attrName>style.visibility</p:attrName>
                                        </p:attrNameLst>
                                      </p:cBhvr>
                                      <p:to>
                                        <p:strVal val="visible"/>
                                      </p:to>
                                    </p:set>
                                    <p:animEffect transition="in" filter="checkerboard(across)">
                                      <p:cBhvr>
                                        <p:cTn id="32" dur="500"/>
                                        <p:tgtEl>
                                          <p:spTgt spid="1764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76442"/>
                                        </p:tgtEl>
                                        <p:attrNameLst>
                                          <p:attrName>style.visibility</p:attrName>
                                        </p:attrNameLst>
                                      </p:cBhvr>
                                      <p:to>
                                        <p:strVal val="visible"/>
                                      </p:to>
                                    </p:set>
                                    <p:animEffect transition="in" filter="wipe(left)">
                                      <p:cBhvr>
                                        <p:cTn id="37" dur="500"/>
                                        <p:tgtEl>
                                          <p:spTgt spid="176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433"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altLang="ja-JP" sz="3200">
                <a:latin typeface="Times New Roman" panose="02020603050405020304" pitchFamily="18" charset="0"/>
              </a:rPr>
              <a:t>1</a:t>
            </a:r>
            <a:r>
              <a:rPr lang="ja-JP" altLang="en-US" sz="3200">
                <a:latin typeface="Times New Roman" panose="02020603050405020304" pitchFamily="18" charset="0"/>
              </a:rPr>
              <a:t>ビット選択器モジュールを用いた</a:t>
            </a:r>
            <a:br>
              <a:rPr lang="ja-JP" altLang="en-US" sz="3200">
                <a:latin typeface="Times New Roman" panose="02020603050405020304" pitchFamily="18" charset="0"/>
              </a:rPr>
            </a:br>
            <a:r>
              <a:rPr lang="en-US" altLang="ja-JP" sz="3200">
                <a:latin typeface="Times New Roman" panose="02020603050405020304" pitchFamily="18" charset="0"/>
              </a:rPr>
              <a:t>2</a:t>
            </a:r>
            <a:r>
              <a:rPr lang="ja-JP" altLang="en-US" sz="3200">
                <a:latin typeface="Times New Roman" panose="02020603050405020304" pitchFamily="18" charset="0"/>
              </a:rPr>
              <a:t>ビット選択器</a:t>
            </a:r>
          </a:p>
        </p:txBody>
      </p:sp>
      <p:sp>
        <p:nvSpPr>
          <p:cNvPr id="185355" name="Text Box 11"/>
          <p:cNvSpPr txBox="1">
            <a:spLocks noChangeArrowheads="1"/>
          </p:cNvSpPr>
          <p:nvPr/>
        </p:nvSpPr>
        <p:spPr bwMode="auto">
          <a:xfrm>
            <a:off x="228600" y="2805113"/>
            <a:ext cx="83804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buClr>
                <a:schemeClr val="tx1"/>
              </a:buClr>
              <a:buFont typeface="Wingdings" panose="05000000000000000000" pitchFamily="2" charset="2"/>
              <a:buChar char="n"/>
            </a:pPr>
            <a:r>
              <a:rPr lang="en-US" altLang="ja-JP">
                <a:effectLst>
                  <a:outerShdw blurRad="38100" dist="38100" dir="2700000" algn="tl">
                    <a:srgbClr val="000000"/>
                  </a:outerShdw>
                </a:effectLst>
                <a:latin typeface="Times New Roman" panose="02020603050405020304" pitchFamily="18" charset="0"/>
              </a:rPr>
              <a:t> 2</a:t>
            </a:r>
            <a:r>
              <a:rPr lang="ja-JP" altLang="en-US">
                <a:effectLst>
                  <a:outerShdw blurRad="38100" dist="38100" dir="2700000" algn="tl">
                    <a:srgbClr val="000000"/>
                  </a:outerShdw>
                </a:effectLst>
                <a:latin typeface="Times New Roman" panose="02020603050405020304" pitchFamily="18" charset="0"/>
              </a:rPr>
              <a:t>ビット選択器</a:t>
            </a:r>
            <a:r>
              <a:rPr lang="en-US" altLang="ja-JP">
                <a:effectLst>
                  <a:outerShdw blurRad="38100" dist="38100" dir="2700000" algn="tl">
                    <a:srgbClr val="000000"/>
                  </a:outerShdw>
                </a:effectLst>
                <a:latin typeface="Times New Roman" panose="02020603050405020304" pitchFamily="18" charset="0"/>
              </a:rPr>
              <a:t>: </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a:effectLst>
                  <a:outerShdw blurRad="38100" dist="38100" dir="2700000" algn="tl">
                    <a:srgbClr val="000000"/>
                  </a:outerShdw>
                </a:effectLst>
                <a:latin typeface="Times New Roman" panose="02020603050405020304" pitchFamily="18" charset="0"/>
              </a:rPr>
              <a:t> = (</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baseline="-25000">
                <a:effectLst>
                  <a:outerShdw blurRad="38100" dist="38100" dir="2700000" algn="tl">
                    <a:srgbClr val="000000"/>
                  </a:outerShdw>
                </a:effectLst>
                <a:latin typeface="Times New Roman" panose="02020603050405020304" pitchFamily="18" charset="0"/>
              </a:rPr>
              <a:t>00</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baseline="-25000">
                <a:effectLst>
                  <a:outerShdw blurRad="38100" dist="38100" dir="2700000" algn="tl">
                    <a:srgbClr val="000000"/>
                  </a:outerShdw>
                </a:effectLst>
                <a:latin typeface="Times New Roman" panose="02020603050405020304" pitchFamily="18" charset="0"/>
              </a:rPr>
              <a:t>01 </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baseline="-25000">
                <a:effectLst>
                  <a:outerShdw blurRad="38100" dist="38100" dir="2700000" algn="tl">
                    <a:srgbClr val="000000"/>
                  </a:outerShdw>
                </a:effectLst>
                <a:latin typeface="Times New Roman" panose="02020603050405020304" pitchFamily="18" charset="0"/>
              </a:rPr>
              <a:t>10 </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baseline="-25000">
                <a:effectLst>
                  <a:outerShdw blurRad="38100" dist="38100" dir="2700000" algn="tl">
                    <a:srgbClr val="000000"/>
                  </a:outerShdw>
                </a:effectLst>
                <a:latin typeface="Times New Roman" panose="02020603050405020304" pitchFamily="18" charset="0"/>
              </a:rPr>
              <a:t>11</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 S</a:t>
            </a:r>
            <a:r>
              <a:rPr lang="en-US" altLang="ja-JP" sz="3000">
                <a:effectLst>
                  <a:outerShdw blurRad="38100" dist="38100" dir="2700000" algn="tl">
                    <a:srgbClr val="000000"/>
                  </a:outerShdw>
                </a:effectLst>
                <a:latin typeface="Times New Roman" panose="02020603050405020304" pitchFamily="18" charset="0"/>
              </a:rPr>
              <a:t> = (</a:t>
            </a:r>
            <a:r>
              <a:rPr lang="en-US" altLang="ja-JP" sz="3000" i="1">
                <a:effectLst>
                  <a:outerShdw blurRad="38100" dist="38100" dir="2700000" algn="tl">
                    <a:srgbClr val="000000"/>
                  </a:outerShdw>
                </a:effectLst>
                <a:latin typeface="Times New Roman" panose="02020603050405020304" pitchFamily="18" charset="0"/>
              </a:rPr>
              <a:t>S</a:t>
            </a:r>
            <a:r>
              <a:rPr lang="en-US" altLang="ja-JP" sz="3000" baseline="-25000">
                <a:effectLst>
                  <a:outerShdw blurRad="38100" dist="38100" dir="2700000" algn="tl">
                    <a:srgbClr val="000000"/>
                  </a:outerShdw>
                </a:effectLst>
                <a:latin typeface="Times New Roman" panose="02020603050405020304" pitchFamily="18" charset="0"/>
              </a:rPr>
              <a:t>1</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S</a:t>
            </a:r>
            <a:r>
              <a:rPr lang="en-US" altLang="ja-JP" sz="3000" baseline="-25000">
                <a:effectLst>
                  <a:outerShdw blurRad="38100" dist="38100" dir="2700000" algn="tl">
                    <a:srgbClr val="000000"/>
                  </a:outerShdw>
                </a:effectLst>
                <a:latin typeface="Times New Roman" panose="02020603050405020304" pitchFamily="18" charset="0"/>
              </a:rPr>
              <a:t>0</a:t>
            </a:r>
            <a:r>
              <a:rPr lang="en-US" altLang="ja-JP" sz="3000">
                <a:effectLst>
                  <a:outerShdw blurRad="38100" dist="38100" dir="2700000" algn="tl">
                    <a:srgbClr val="000000"/>
                  </a:outerShdw>
                </a:effectLst>
                <a:latin typeface="Times New Roman" panose="02020603050405020304" pitchFamily="18" charset="0"/>
              </a:rPr>
              <a:t>)</a:t>
            </a:r>
            <a:endParaRPr lang="en-US" altLang="ja-JP" sz="3000" i="1">
              <a:effectLst>
                <a:outerShdw blurRad="38100" dist="38100" dir="2700000" algn="tl">
                  <a:srgbClr val="000000"/>
                </a:outerShdw>
              </a:effectLst>
              <a:latin typeface="Times New Roman" panose="02020603050405020304" pitchFamily="18" charset="0"/>
            </a:endParaRPr>
          </a:p>
        </p:txBody>
      </p:sp>
      <p:grpSp>
        <p:nvGrpSpPr>
          <p:cNvPr id="185401" name="Group 57"/>
          <p:cNvGrpSpPr>
            <a:grpSpLocks/>
          </p:cNvGrpSpPr>
          <p:nvPr/>
        </p:nvGrpSpPr>
        <p:grpSpPr bwMode="auto">
          <a:xfrm>
            <a:off x="4800600" y="5029200"/>
            <a:ext cx="3294063" cy="1295400"/>
            <a:chOff x="2928" y="3072"/>
            <a:chExt cx="2075" cy="816"/>
          </a:xfrm>
        </p:grpSpPr>
        <p:sp>
          <p:nvSpPr>
            <p:cNvPr id="185381" name="Line 37"/>
            <p:cNvSpPr>
              <a:spLocks noChangeShapeType="1"/>
            </p:cNvSpPr>
            <p:nvPr/>
          </p:nvSpPr>
          <p:spPr bwMode="auto">
            <a:xfrm>
              <a:off x="3072" y="3072"/>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82" name="Line 38"/>
            <p:cNvSpPr>
              <a:spLocks noChangeShapeType="1"/>
            </p:cNvSpPr>
            <p:nvPr/>
          </p:nvSpPr>
          <p:spPr bwMode="auto">
            <a:xfrm flipV="1">
              <a:off x="3072" y="3408"/>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83" name="Line 39"/>
            <p:cNvSpPr>
              <a:spLocks noChangeShapeType="1"/>
            </p:cNvSpPr>
            <p:nvPr/>
          </p:nvSpPr>
          <p:spPr bwMode="auto">
            <a:xfrm>
              <a:off x="2928" y="3888"/>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84" name="Line 40"/>
            <p:cNvSpPr>
              <a:spLocks noChangeShapeType="1"/>
            </p:cNvSpPr>
            <p:nvPr/>
          </p:nvSpPr>
          <p:spPr bwMode="auto">
            <a:xfrm>
              <a:off x="3360" y="3072"/>
              <a:ext cx="0" cy="81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85" name="Line 41"/>
            <p:cNvSpPr>
              <a:spLocks noChangeShapeType="1"/>
            </p:cNvSpPr>
            <p:nvPr/>
          </p:nvSpPr>
          <p:spPr bwMode="auto">
            <a:xfrm>
              <a:off x="3360" y="3456"/>
              <a:ext cx="24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386" name="Text Box 42"/>
            <p:cNvSpPr txBox="1">
              <a:spLocks noChangeArrowheads="1"/>
            </p:cNvSpPr>
            <p:nvPr/>
          </p:nvSpPr>
          <p:spPr bwMode="auto">
            <a:xfrm>
              <a:off x="3600" y="3270"/>
              <a:ext cx="140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rPr>
                <a:t>ビット選択器</a:t>
              </a:r>
            </a:p>
          </p:txBody>
        </p:sp>
      </p:grpSp>
      <p:sp>
        <p:nvSpPr>
          <p:cNvPr id="185394" name="Text Box 50"/>
          <p:cNvSpPr txBox="1">
            <a:spLocks noChangeArrowheads="1"/>
          </p:cNvSpPr>
          <p:nvPr/>
        </p:nvSpPr>
        <p:spPr bwMode="auto">
          <a:xfrm>
            <a:off x="228600" y="1585913"/>
            <a:ext cx="54514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buClr>
                <a:schemeClr val="tx1"/>
              </a:buClr>
              <a:buFont typeface="Wingdings" panose="05000000000000000000" pitchFamily="2" charset="2"/>
              <a:buChar char="n"/>
            </a:pPr>
            <a:r>
              <a:rPr lang="en-US" altLang="ja-JP">
                <a:effectLst>
                  <a:outerShdw blurRad="38100" dist="38100" dir="2700000" algn="tl">
                    <a:srgbClr val="000000"/>
                  </a:outerShdw>
                </a:effectLst>
                <a:latin typeface="Times New Roman" panose="02020603050405020304" pitchFamily="18" charset="0"/>
              </a:rPr>
              <a:t> 1</a:t>
            </a:r>
            <a:r>
              <a:rPr lang="ja-JP" altLang="en-US">
                <a:effectLst>
                  <a:outerShdw blurRad="38100" dist="38100" dir="2700000" algn="tl">
                    <a:srgbClr val="000000"/>
                  </a:outerShdw>
                </a:effectLst>
                <a:latin typeface="Times New Roman" panose="02020603050405020304" pitchFamily="18" charset="0"/>
              </a:rPr>
              <a:t>ビット選択器</a:t>
            </a:r>
            <a:r>
              <a:rPr lang="en-US" altLang="ja-JP">
                <a:effectLst>
                  <a:outerShdw blurRad="38100" dist="38100" dir="2700000" algn="tl">
                    <a:srgbClr val="000000"/>
                  </a:outerShdw>
                </a:effectLst>
                <a:latin typeface="Times New Roman" panose="02020603050405020304" pitchFamily="18" charset="0"/>
              </a:rPr>
              <a:t>: </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a:effectLst>
                  <a:outerShdw blurRad="38100" dist="38100" dir="2700000" algn="tl">
                    <a:srgbClr val="000000"/>
                  </a:outerShdw>
                </a:effectLst>
                <a:latin typeface="Times New Roman" panose="02020603050405020304" pitchFamily="18" charset="0"/>
              </a:rPr>
              <a:t> = (</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baseline="-25000">
                <a:effectLst>
                  <a:outerShdw blurRad="38100" dist="38100" dir="2700000" algn="tl">
                    <a:srgbClr val="000000"/>
                  </a:outerShdw>
                </a:effectLst>
                <a:latin typeface="Times New Roman" panose="02020603050405020304" pitchFamily="18" charset="0"/>
              </a:rPr>
              <a:t>0</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D</a:t>
            </a:r>
            <a:r>
              <a:rPr lang="en-US" altLang="ja-JP" sz="3000" baseline="-25000">
                <a:effectLst>
                  <a:outerShdw blurRad="38100" dist="38100" dir="2700000" algn="tl">
                    <a:srgbClr val="000000"/>
                  </a:outerShdw>
                </a:effectLst>
                <a:latin typeface="Times New Roman" panose="02020603050405020304" pitchFamily="18" charset="0"/>
              </a:rPr>
              <a:t>1</a:t>
            </a:r>
            <a:r>
              <a:rPr lang="en-US" altLang="ja-JP" sz="3000">
                <a:effectLst>
                  <a:outerShdw blurRad="38100" dist="38100" dir="2700000" algn="tl">
                    <a:srgbClr val="000000"/>
                  </a:outerShdw>
                </a:effectLst>
                <a:latin typeface="Times New Roman" panose="02020603050405020304" pitchFamily="18" charset="0"/>
              </a:rPr>
              <a:t>)</a:t>
            </a:r>
            <a:r>
              <a:rPr lang="en-US" altLang="ja-JP" sz="3000" i="1">
                <a:effectLst>
                  <a:outerShdw blurRad="38100" dist="38100" dir="2700000" algn="tl">
                    <a:srgbClr val="000000"/>
                  </a:outerShdw>
                </a:effectLst>
                <a:latin typeface="Times New Roman" panose="02020603050405020304" pitchFamily="18" charset="0"/>
              </a:rPr>
              <a:t>, S</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graphicFrame>
        <p:nvGraphicFramePr>
          <p:cNvPr id="185396" name="Object 52"/>
          <p:cNvGraphicFramePr>
            <a:graphicFrameLocks noChangeAspect="1"/>
          </p:cNvGraphicFramePr>
          <p:nvPr/>
        </p:nvGraphicFramePr>
        <p:xfrm>
          <a:off x="1143000" y="2133600"/>
          <a:ext cx="3081338" cy="700088"/>
        </p:xfrm>
        <a:graphic>
          <a:graphicData uri="http://schemas.openxmlformats.org/presentationml/2006/ole">
            <mc:AlternateContent xmlns:mc="http://schemas.openxmlformats.org/markup-compatibility/2006">
              <mc:Choice xmlns:v="urn:schemas-microsoft-com:vml" Requires="v">
                <p:oleObj spid="_x0000_s7170" name="数式" r:id="rId4" imgW="952200" imgH="215640" progId="Equation.3">
                  <p:embed/>
                </p:oleObj>
              </mc:Choice>
              <mc:Fallback>
                <p:oleObj name="数式" r:id="rId4" imgW="952200" imgH="215640" progId="Equation.3">
                  <p:embed/>
                  <p:pic>
                    <p:nvPicPr>
                      <p:cNvPr id="0" name="Object 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133600"/>
                        <a:ext cx="3081338" cy="700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97" name="Object 53"/>
          <p:cNvGraphicFramePr>
            <a:graphicFrameLocks noChangeAspect="1"/>
          </p:cNvGraphicFramePr>
          <p:nvPr/>
        </p:nvGraphicFramePr>
        <p:xfrm>
          <a:off x="1066800" y="3429000"/>
          <a:ext cx="7532688" cy="700088"/>
        </p:xfrm>
        <a:graphic>
          <a:graphicData uri="http://schemas.openxmlformats.org/presentationml/2006/ole">
            <mc:AlternateContent xmlns:mc="http://schemas.openxmlformats.org/markup-compatibility/2006">
              <mc:Choice xmlns:v="urn:schemas-microsoft-com:vml" Requires="v">
                <p:oleObj spid="_x0000_s7171" name="数式" r:id="rId6" imgW="2323800" imgH="215640" progId="Equation.3">
                  <p:embed/>
                </p:oleObj>
              </mc:Choice>
              <mc:Fallback>
                <p:oleObj name="数式" r:id="rId6" imgW="2323800" imgH="215640" progId="Equation.3">
                  <p:embed/>
                  <p:pic>
                    <p:nvPicPr>
                      <p:cNvPr id="0" name="Object 5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3429000"/>
                        <a:ext cx="7532688" cy="700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98" name="Object 54"/>
          <p:cNvGraphicFramePr>
            <a:graphicFrameLocks noChangeAspect="1"/>
          </p:cNvGraphicFramePr>
          <p:nvPr/>
        </p:nvGraphicFramePr>
        <p:xfrm>
          <a:off x="1447800" y="3962400"/>
          <a:ext cx="7424738" cy="701675"/>
        </p:xfrm>
        <a:graphic>
          <a:graphicData uri="http://schemas.openxmlformats.org/presentationml/2006/ole">
            <mc:AlternateContent xmlns:mc="http://schemas.openxmlformats.org/markup-compatibility/2006">
              <mc:Choice xmlns:v="urn:schemas-microsoft-com:vml" Requires="v">
                <p:oleObj spid="_x0000_s7172" name="数式" r:id="rId8" imgW="2286000" imgH="215640" progId="Equation.3">
                  <p:embed/>
                </p:oleObj>
              </mc:Choice>
              <mc:Fallback>
                <p:oleObj name="数式" r:id="rId8" imgW="2286000" imgH="215640" progId="Equation.3">
                  <p:embed/>
                  <p:pic>
                    <p:nvPicPr>
                      <p:cNvPr id="0" name="Object 5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47800" y="3962400"/>
                        <a:ext cx="7424738"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99" name="Object 55"/>
          <p:cNvGraphicFramePr>
            <a:graphicFrameLocks noChangeAspect="1"/>
          </p:cNvGraphicFramePr>
          <p:nvPr/>
        </p:nvGraphicFramePr>
        <p:xfrm>
          <a:off x="1524000" y="4648200"/>
          <a:ext cx="3473450" cy="1198563"/>
        </p:xfrm>
        <a:graphic>
          <a:graphicData uri="http://schemas.openxmlformats.org/presentationml/2006/ole">
            <mc:AlternateContent xmlns:mc="http://schemas.openxmlformats.org/markup-compatibility/2006">
              <mc:Choice xmlns:v="urn:schemas-microsoft-com:vml" Requires="v">
                <p:oleObj spid="_x0000_s7173" name="数式" r:id="rId10" imgW="1066680" imgH="368280" progId="Equation.3">
                  <p:embed/>
                </p:oleObj>
              </mc:Choice>
              <mc:Fallback>
                <p:oleObj name="数式" r:id="rId10" imgW="1066680" imgH="368280" progId="Equation.3">
                  <p:embed/>
                  <p:pic>
                    <p:nvPicPr>
                      <p:cNvPr id="0" name="Object 5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4648200"/>
                        <a:ext cx="3473450" cy="1198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400" name="Object 56"/>
          <p:cNvGraphicFramePr>
            <a:graphicFrameLocks noChangeAspect="1"/>
          </p:cNvGraphicFramePr>
          <p:nvPr/>
        </p:nvGraphicFramePr>
        <p:xfrm>
          <a:off x="1219200" y="5867400"/>
          <a:ext cx="3559175" cy="755650"/>
        </p:xfrm>
        <a:graphic>
          <a:graphicData uri="http://schemas.openxmlformats.org/presentationml/2006/ole">
            <mc:AlternateContent xmlns:mc="http://schemas.openxmlformats.org/markup-compatibility/2006">
              <mc:Choice xmlns:v="urn:schemas-microsoft-com:vml" Requires="v">
                <p:oleObj spid="_x0000_s7174" name="数式" r:id="rId12" imgW="1015920" imgH="215640" progId="Equation.3">
                  <p:embed/>
                </p:oleObj>
              </mc:Choice>
              <mc:Fallback>
                <p:oleObj name="数式" r:id="rId12" imgW="1015920" imgH="215640" progId="Equation.3">
                  <p:embed/>
                  <p:pic>
                    <p:nvPicPr>
                      <p:cNvPr id="0" name="Object 5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19200" y="5867400"/>
                        <a:ext cx="3559175"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5398"/>
                                        </p:tgtEl>
                                        <p:attrNameLst>
                                          <p:attrName>style.visibility</p:attrName>
                                        </p:attrNameLst>
                                      </p:cBhvr>
                                      <p:to>
                                        <p:strVal val="visible"/>
                                      </p:to>
                                    </p:set>
                                    <p:anim calcmode="lin" valueType="num">
                                      <p:cBhvr additive="base">
                                        <p:cTn id="7" dur="500" fill="hold"/>
                                        <p:tgtEl>
                                          <p:spTgt spid="185398"/>
                                        </p:tgtEl>
                                        <p:attrNameLst>
                                          <p:attrName>ppt_x</p:attrName>
                                        </p:attrNameLst>
                                      </p:cBhvr>
                                      <p:tavLst>
                                        <p:tav tm="0">
                                          <p:val>
                                            <p:strVal val="#ppt_x"/>
                                          </p:val>
                                        </p:tav>
                                        <p:tav tm="100000">
                                          <p:val>
                                            <p:strVal val="#ppt_x"/>
                                          </p:val>
                                        </p:tav>
                                      </p:tavLst>
                                    </p:anim>
                                    <p:anim calcmode="lin" valueType="num">
                                      <p:cBhvr additive="base">
                                        <p:cTn id="8" dur="500" fill="hold"/>
                                        <p:tgtEl>
                                          <p:spTgt spid="18539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5399"/>
                                        </p:tgtEl>
                                        <p:attrNameLst>
                                          <p:attrName>style.visibility</p:attrName>
                                        </p:attrNameLst>
                                      </p:cBhvr>
                                      <p:to>
                                        <p:strVal val="visible"/>
                                      </p:to>
                                    </p:set>
                                    <p:anim calcmode="lin" valueType="num">
                                      <p:cBhvr additive="base">
                                        <p:cTn id="13" dur="500" fill="hold"/>
                                        <p:tgtEl>
                                          <p:spTgt spid="185399"/>
                                        </p:tgtEl>
                                        <p:attrNameLst>
                                          <p:attrName>ppt_x</p:attrName>
                                        </p:attrNameLst>
                                      </p:cBhvr>
                                      <p:tavLst>
                                        <p:tav tm="0">
                                          <p:val>
                                            <p:strVal val="#ppt_x"/>
                                          </p:val>
                                        </p:tav>
                                        <p:tav tm="100000">
                                          <p:val>
                                            <p:strVal val="#ppt_x"/>
                                          </p:val>
                                        </p:tav>
                                      </p:tavLst>
                                    </p:anim>
                                    <p:anim calcmode="lin" valueType="num">
                                      <p:cBhvr additive="base">
                                        <p:cTn id="14" dur="500" fill="hold"/>
                                        <p:tgtEl>
                                          <p:spTgt spid="18539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85400"/>
                                        </p:tgtEl>
                                        <p:attrNameLst>
                                          <p:attrName>style.visibility</p:attrName>
                                        </p:attrNameLst>
                                      </p:cBhvr>
                                      <p:to>
                                        <p:strVal val="visible"/>
                                      </p:to>
                                    </p:set>
                                    <p:anim calcmode="lin" valueType="num">
                                      <p:cBhvr additive="base">
                                        <p:cTn id="19" dur="500" fill="hold"/>
                                        <p:tgtEl>
                                          <p:spTgt spid="185400"/>
                                        </p:tgtEl>
                                        <p:attrNameLst>
                                          <p:attrName>ppt_x</p:attrName>
                                        </p:attrNameLst>
                                      </p:cBhvr>
                                      <p:tavLst>
                                        <p:tav tm="0">
                                          <p:val>
                                            <p:strVal val="#ppt_x"/>
                                          </p:val>
                                        </p:tav>
                                        <p:tav tm="100000">
                                          <p:val>
                                            <p:strVal val="#ppt_x"/>
                                          </p:val>
                                        </p:tav>
                                      </p:tavLst>
                                    </p:anim>
                                    <p:anim calcmode="lin" valueType="num">
                                      <p:cBhvr additive="base">
                                        <p:cTn id="20" dur="500" fill="hold"/>
                                        <p:tgtEl>
                                          <p:spTgt spid="18540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185401"/>
                                        </p:tgtEl>
                                        <p:attrNameLst>
                                          <p:attrName>style.visibility</p:attrName>
                                        </p:attrNameLst>
                                      </p:cBhvr>
                                      <p:to>
                                        <p:strVal val="visible"/>
                                      </p:to>
                                    </p:set>
                                    <p:animEffect transition="in" filter="wipe(left)">
                                      <p:cBhvr>
                                        <p:cTn id="25" dur="500"/>
                                        <p:tgtEl>
                                          <p:spTgt spid="185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a:extLst>
              <a:ext uri="{FF2B5EF4-FFF2-40B4-BE49-F238E27FC236}">
                <a16:creationId xmlns:a16="http://schemas.microsoft.com/office/drawing/2014/main" id="{EF29D7C4-8257-4B25-B16D-820CF56126FE}"/>
              </a:ext>
            </a:extLst>
          </p:cNvPr>
          <p:cNvSpPr>
            <a:spLocks noGrp="1" noChangeArrowheads="1"/>
          </p:cNvSpPr>
          <p:nvPr>
            <p:ph type="title"/>
          </p:nvPr>
        </p:nvSpPr>
        <p:spPr>
          <a:xfrm>
            <a:off x="1066800" y="304801"/>
            <a:ext cx="7423150" cy="609600"/>
          </a:xfrm>
        </p:spPr>
        <p:txBody>
          <a:bodyPr/>
          <a:lstStyle/>
          <a:p>
            <a:pPr eaLnBrk="1" hangingPunct="1"/>
            <a:r>
              <a:rPr lang="en-US" altLang="ja-JP" dirty="0">
                <a:latin typeface="Times New Roman" panose="02020603050405020304" pitchFamily="18" charset="0"/>
              </a:rPr>
              <a:t>2</a:t>
            </a:r>
            <a:r>
              <a:rPr lang="ja-JP" altLang="en-US" dirty="0">
                <a:latin typeface="Times New Roman" panose="02020603050405020304" pitchFamily="18" charset="0"/>
              </a:rPr>
              <a:t>ビット選択器の設計</a:t>
            </a:r>
          </a:p>
        </p:txBody>
      </p:sp>
      <p:sp>
        <p:nvSpPr>
          <p:cNvPr id="30723" name="Rectangle 1027">
            <a:extLst>
              <a:ext uri="{FF2B5EF4-FFF2-40B4-BE49-F238E27FC236}">
                <a16:creationId xmlns:a16="http://schemas.microsoft.com/office/drawing/2014/main" id="{E595BF87-A7FA-4F25-8773-48B7BAA6F309}"/>
              </a:ext>
            </a:extLst>
          </p:cNvPr>
          <p:cNvSpPr>
            <a:spLocks noGrp="1" noChangeArrowheads="1"/>
          </p:cNvSpPr>
          <p:nvPr>
            <p:ph type="body" idx="4294967295"/>
          </p:nvPr>
        </p:nvSpPr>
        <p:spPr>
          <a:xfrm>
            <a:off x="1069910" y="952500"/>
            <a:ext cx="7010400" cy="1143000"/>
          </a:xfrm>
        </p:spPr>
        <p:txBody>
          <a:bodyPr/>
          <a:lstStyle/>
          <a:p>
            <a:pPr eaLnBrk="1" hangingPunct="1"/>
            <a:r>
              <a:rPr lang="en-US" altLang="ja-JP" dirty="0">
                <a:latin typeface="Times New Roman" panose="02020603050405020304" pitchFamily="18" charset="0"/>
              </a:rPr>
              <a:t>1</a:t>
            </a:r>
            <a:r>
              <a:rPr lang="ja-JP" altLang="en-US" dirty="0">
                <a:latin typeface="Times New Roman" panose="02020603050405020304" pitchFamily="18" charset="0"/>
              </a:rPr>
              <a:t>ビット選択器モジュール</a:t>
            </a:r>
            <a:r>
              <a:rPr lang="en-US" altLang="ja-JP" dirty="0">
                <a:latin typeface="Times New Roman" panose="02020603050405020304" pitchFamily="18" charset="0"/>
              </a:rPr>
              <a:t>3</a:t>
            </a:r>
            <a:r>
              <a:rPr lang="ja-JP" altLang="en-US" dirty="0">
                <a:latin typeface="Times New Roman" panose="02020603050405020304" pitchFamily="18" charset="0"/>
              </a:rPr>
              <a:t>個を用いて</a:t>
            </a:r>
            <a:r>
              <a:rPr lang="en-US" altLang="ja-JP" dirty="0">
                <a:latin typeface="Times New Roman" panose="02020603050405020304" pitchFamily="18" charset="0"/>
              </a:rPr>
              <a:t>2</a:t>
            </a:r>
            <a:r>
              <a:rPr lang="ja-JP" altLang="en-US" dirty="0">
                <a:latin typeface="Times New Roman" panose="02020603050405020304" pitchFamily="18" charset="0"/>
              </a:rPr>
              <a:t>ビット選択器を設計</a:t>
            </a:r>
          </a:p>
        </p:txBody>
      </p:sp>
      <p:grpSp>
        <p:nvGrpSpPr>
          <p:cNvPr id="30724" name="Group 1077">
            <a:extLst>
              <a:ext uri="{FF2B5EF4-FFF2-40B4-BE49-F238E27FC236}">
                <a16:creationId xmlns:a16="http://schemas.microsoft.com/office/drawing/2014/main" id="{D0E249BD-1668-405B-BF0A-0AD64559ABCA}"/>
              </a:ext>
            </a:extLst>
          </p:cNvPr>
          <p:cNvGrpSpPr>
            <a:grpSpLocks/>
          </p:cNvGrpSpPr>
          <p:nvPr/>
        </p:nvGrpSpPr>
        <p:grpSpPr bwMode="auto">
          <a:xfrm>
            <a:off x="5791200" y="4114800"/>
            <a:ext cx="2698750" cy="1143000"/>
            <a:chOff x="1584" y="2304"/>
            <a:chExt cx="1700" cy="720"/>
          </a:xfrm>
        </p:grpSpPr>
        <p:sp>
          <p:nvSpPr>
            <p:cNvPr id="30790" name="Rectangle 1078">
              <a:extLst>
                <a:ext uri="{FF2B5EF4-FFF2-40B4-BE49-F238E27FC236}">
                  <a16:creationId xmlns:a16="http://schemas.microsoft.com/office/drawing/2014/main" id="{64A3A364-6270-4EA4-AEC1-6A3CE927ABFE}"/>
                </a:ext>
              </a:extLst>
            </p:cNvPr>
            <p:cNvSpPr>
              <a:spLocks noChangeArrowheads="1"/>
            </p:cNvSpPr>
            <p:nvPr/>
          </p:nvSpPr>
          <p:spPr bwMode="auto">
            <a:xfrm>
              <a:off x="1680" y="2400"/>
              <a:ext cx="1008" cy="62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20000"/>
                </a:spcBef>
                <a:buClr>
                  <a:schemeClr val="hlink"/>
                </a:buClr>
                <a:buSzPct val="70000"/>
                <a:buFont typeface="Wingdings" panose="05000000000000000000" pitchFamily="2" charset="2"/>
                <a:buNone/>
              </a:pPr>
              <a:r>
                <a:rPr lang="en-US" altLang="ja-JP" sz="2400">
                  <a:latin typeface="Times New Roman" panose="02020603050405020304" pitchFamily="18" charset="0"/>
                </a:rPr>
                <a:t>MulPle</a:t>
              </a:r>
            </a:p>
          </p:txBody>
        </p:sp>
        <p:sp>
          <p:nvSpPr>
            <p:cNvPr id="30791" name="Text Box 1079">
              <a:extLst>
                <a:ext uri="{FF2B5EF4-FFF2-40B4-BE49-F238E27FC236}">
                  <a16:creationId xmlns:a16="http://schemas.microsoft.com/office/drawing/2014/main" id="{273EE966-EC9C-4083-80E8-FA6D6E199B71}"/>
                </a:ext>
              </a:extLst>
            </p:cNvPr>
            <p:cNvSpPr txBox="1">
              <a:spLocks noChangeArrowheads="1"/>
            </p:cNvSpPr>
            <p:nvPr/>
          </p:nvSpPr>
          <p:spPr bwMode="auto">
            <a:xfrm>
              <a:off x="1632" y="2452"/>
              <a:ext cx="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D</a:t>
              </a:r>
              <a:r>
                <a:rPr lang="en-US" altLang="ja-JP" baseline="-25000">
                  <a:latin typeface="Times New Roman" panose="02020603050405020304" pitchFamily="18" charset="0"/>
                </a:rPr>
                <a:t>0</a:t>
              </a:r>
            </a:p>
          </p:txBody>
        </p:sp>
        <p:sp>
          <p:nvSpPr>
            <p:cNvPr id="30792" name="Text Box 1080">
              <a:extLst>
                <a:ext uri="{FF2B5EF4-FFF2-40B4-BE49-F238E27FC236}">
                  <a16:creationId xmlns:a16="http://schemas.microsoft.com/office/drawing/2014/main" id="{1C2C32D3-6DA0-44B0-9BC9-7AFBD1CD3D88}"/>
                </a:ext>
              </a:extLst>
            </p:cNvPr>
            <p:cNvSpPr txBox="1">
              <a:spLocks noChangeArrowheads="1"/>
            </p:cNvSpPr>
            <p:nvPr/>
          </p:nvSpPr>
          <p:spPr bwMode="auto">
            <a:xfrm>
              <a:off x="1632" y="2788"/>
              <a:ext cx="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D</a:t>
              </a:r>
              <a:r>
                <a:rPr lang="en-US" altLang="ja-JP" baseline="-25000">
                  <a:latin typeface="Times New Roman" panose="02020603050405020304" pitchFamily="18" charset="0"/>
                </a:rPr>
                <a:t>1</a:t>
              </a:r>
            </a:p>
          </p:txBody>
        </p:sp>
        <p:sp>
          <p:nvSpPr>
            <p:cNvPr id="30793" name="Text Box 1081">
              <a:extLst>
                <a:ext uri="{FF2B5EF4-FFF2-40B4-BE49-F238E27FC236}">
                  <a16:creationId xmlns:a16="http://schemas.microsoft.com/office/drawing/2014/main" id="{430E8C15-FFD0-4A42-BB01-3B08122D7848}"/>
                </a:ext>
              </a:extLst>
            </p:cNvPr>
            <p:cNvSpPr txBox="1">
              <a:spLocks noChangeArrowheads="1"/>
            </p:cNvSpPr>
            <p:nvPr/>
          </p:nvSpPr>
          <p:spPr bwMode="auto">
            <a:xfrm>
              <a:off x="1824" y="2356"/>
              <a:ext cx="2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S</a:t>
              </a:r>
              <a:r>
                <a:rPr lang="en-US" altLang="ja-JP">
                  <a:latin typeface="Times New Roman" panose="02020603050405020304" pitchFamily="18" charset="0"/>
                </a:rPr>
                <a:t> </a:t>
              </a:r>
              <a:endParaRPr lang="en-US" altLang="ja-JP" i="1">
                <a:latin typeface="Times New Roman" panose="02020603050405020304" pitchFamily="18" charset="0"/>
              </a:endParaRPr>
            </a:p>
          </p:txBody>
        </p:sp>
        <p:sp>
          <p:nvSpPr>
            <p:cNvPr id="30794" name="Line 1082">
              <a:extLst>
                <a:ext uri="{FF2B5EF4-FFF2-40B4-BE49-F238E27FC236}">
                  <a16:creationId xmlns:a16="http://schemas.microsoft.com/office/drawing/2014/main" id="{170ABED8-3901-4C75-9090-EEA5660A712F}"/>
                </a:ext>
              </a:extLst>
            </p:cNvPr>
            <p:cNvSpPr>
              <a:spLocks noChangeShapeType="1"/>
            </p:cNvSpPr>
            <p:nvPr/>
          </p:nvSpPr>
          <p:spPr bwMode="auto">
            <a:xfrm flipH="1">
              <a:off x="1584" y="2545"/>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5" name="Line 1083">
              <a:extLst>
                <a:ext uri="{FF2B5EF4-FFF2-40B4-BE49-F238E27FC236}">
                  <a16:creationId xmlns:a16="http://schemas.microsoft.com/office/drawing/2014/main" id="{B3D6934A-E6F1-473A-9B73-919CE7B2263C}"/>
                </a:ext>
              </a:extLst>
            </p:cNvPr>
            <p:cNvSpPr>
              <a:spLocks noChangeShapeType="1"/>
            </p:cNvSpPr>
            <p:nvPr/>
          </p:nvSpPr>
          <p:spPr bwMode="auto">
            <a:xfrm flipH="1">
              <a:off x="1584" y="2881"/>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6" name="Line 1084">
              <a:extLst>
                <a:ext uri="{FF2B5EF4-FFF2-40B4-BE49-F238E27FC236}">
                  <a16:creationId xmlns:a16="http://schemas.microsoft.com/office/drawing/2014/main" id="{E4A5EAB0-2F8E-40EF-8FA3-5E47C401D832}"/>
                </a:ext>
              </a:extLst>
            </p:cNvPr>
            <p:cNvSpPr>
              <a:spLocks noChangeShapeType="1"/>
            </p:cNvSpPr>
            <p:nvPr/>
          </p:nvSpPr>
          <p:spPr bwMode="auto">
            <a:xfrm>
              <a:off x="1920" y="2304"/>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7" name="Text Box 1085">
              <a:extLst>
                <a:ext uri="{FF2B5EF4-FFF2-40B4-BE49-F238E27FC236}">
                  <a16:creationId xmlns:a16="http://schemas.microsoft.com/office/drawing/2014/main" id="{F6BD6E82-BB69-42FE-BA8F-B251C9A334B8}"/>
                </a:ext>
              </a:extLst>
            </p:cNvPr>
            <p:cNvSpPr txBox="1">
              <a:spLocks noChangeArrowheads="1"/>
            </p:cNvSpPr>
            <p:nvPr/>
          </p:nvSpPr>
          <p:spPr bwMode="auto">
            <a:xfrm>
              <a:off x="2496" y="2596"/>
              <a:ext cx="2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Q</a:t>
              </a:r>
              <a:r>
                <a:rPr lang="en-US" altLang="ja-JP">
                  <a:latin typeface="Times New Roman" panose="02020603050405020304" pitchFamily="18" charset="0"/>
                </a:rPr>
                <a:t> </a:t>
              </a:r>
              <a:endParaRPr lang="en-US" altLang="ja-JP" i="1">
                <a:latin typeface="Times New Roman" panose="02020603050405020304" pitchFamily="18" charset="0"/>
              </a:endParaRPr>
            </a:p>
          </p:txBody>
        </p:sp>
        <p:sp>
          <p:nvSpPr>
            <p:cNvPr id="30798" name="Line 1086">
              <a:extLst>
                <a:ext uri="{FF2B5EF4-FFF2-40B4-BE49-F238E27FC236}">
                  <a16:creationId xmlns:a16="http://schemas.microsoft.com/office/drawing/2014/main" id="{B139F097-2789-40FA-9AD9-6AF292BA7F41}"/>
                </a:ext>
              </a:extLst>
            </p:cNvPr>
            <p:cNvSpPr>
              <a:spLocks noChangeShapeType="1"/>
            </p:cNvSpPr>
            <p:nvPr/>
          </p:nvSpPr>
          <p:spPr bwMode="auto">
            <a:xfrm>
              <a:off x="2688" y="2736"/>
              <a:ext cx="5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725" name="Rectangle 1087">
            <a:extLst>
              <a:ext uri="{FF2B5EF4-FFF2-40B4-BE49-F238E27FC236}">
                <a16:creationId xmlns:a16="http://schemas.microsoft.com/office/drawing/2014/main" id="{37136459-373C-47B2-9C54-2F2BDCB3058D}"/>
              </a:ext>
            </a:extLst>
          </p:cNvPr>
          <p:cNvSpPr>
            <a:spLocks noChangeArrowheads="1"/>
          </p:cNvSpPr>
          <p:nvPr/>
        </p:nvSpPr>
        <p:spPr bwMode="auto">
          <a:xfrm>
            <a:off x="990600" y="2590800"/>
            <a:ext cx="7162800" cy="4038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26" name="Text Box 1088">
            <a:extLst>
              <a:ext uri="{FF2B5EF4-FFF2-40B4-BE49-F238E27FC236}">
                <a16:creationId xmlns:a16="http://schemas.microsoft.com/office/drawing/2014/main" id="{E15A7AEC-675D-4492-9189-8FD536D6C9A9}"/>
              </a:ext>
            </a:extLst>
          </p:cNvPr>
          <p:cNvSpPr txBox="1">
            <a:spLocks noChangeArrowheads="1"/>
          </p:cNvSpPr>
          <p:nvPr/>
        </p:nvSpPr>
        <p:spPr bwMode="auto">
          <a:xfrm>
            <a:off x="228600" y="2971800"/>
            <a:ext cx="682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D</a:t>
            </a:r>
            <a:r>
              <a:rPr lang="en-US" altLang="ja-JP" sz="2800" baseline="-25000">
                <a:latin typeface="Times New Roman" panose="02020603050405020304" pitchFamily="18" charset="0"/>
              </a:rPr>
              <a:t>00</a:t>
            </a:r>
          </a:p>
        </p:txBody>
      </p:sp>
      <p:sp>
        <p:nvSpPr>
          <p:cNvPr id="30727" name="Line 1089">
            <a:extLst>
              <a:ext uri="{FF2B5EF4-FFF2-40B4-BE49-F238E27FC236}">
                <a16:creationId xmlns:a16="http://schemas.microsoft.com/office/drawing/2014/main" id="{CAF4BBB3-3FCB-4C83-835B-84E169F206A4}"/>
              </a:ext>
            </a:extLst>
          </p:cNvPr>
          <p:cNvSpPr>
            <a:spLocks noChangeShapeType="1"/>
          </p:cNvSpPr>
          <p:nvPr/>
        </p:nvSpPr>
        <p:spPr bwMode="auto">
          <a:xfrm>
            <a:off x="777875" y="328612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28" name="Text Box 1090">
            <a:extLst>
              <a:ext uri="{FF2B5EF4-FFF2-40B4-BE49-F238E27FC236}">
                <a16:creationId xmlns:a16="http://schemas.microsoft.com/office/drawing/2014/main" id="{7917A588-12F5-43D7-B266-1990D2B6D1BA}"/>
              </a:ext>
            </a:extLst>
          </p:cNvPr>
          <p:cNvSpPr txBox="1">
            <a:spLocks noChangeArrowheads="1"/>
          </p:cNvSpPr>
          <p:nvPr/>
        </p:nvSpPr>
        <p:spPr bwMode="auto">
          <a:xfrm>
            <a:off x="228600" y="3962400"/>
            <a:ext cx="682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D</a:t>
            </a:r>
            <a:r>
              <a:rPr lang="en-US" altLang="ja-JP" sz="2800" baseline="-25000">
                <a:latin typeface="Times New Roman" panose="02020603050405020304" pitchFamily="18" charset="0"/>
              </a:rPr>
              <a:t>01</a:t>
            </a:r>
          </a:p>
        </p:txBody>
      </p:sp>
      <p:sp>
        <p:nvSpPr>
          <p:cNvPr id="30729" name="Line 1091">
            <a:extLst>
              <a:ext uri="{FF2B5EF4-FFF2-40B4-BE49-F238E27FC236}">
                <a16:creationId xmlns:a16="http://schemas.microsoft.com/office/drawing/2014/main" id="{00D51C2B-9A3E-4F2E-9B85-15B62C527A26}"/>
              </a:ext>
            </a:extLst>
          </p:cNvPr>
          <p:cNvSpPr>
            <a:spLocks noChangeShapeType="1"/>
          </p:cNvSpPr>
          <p:nvPr/>
        </p:nvSpPr>
        <p:spPr bwMode="auto">
          <a:xfrm>
            <a:off x="762000" y="42672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0" name="Text Box 1092">
            <a:extLst>
              <a:ext uri="{FF2B5EF4-FFF2-40B4-BE49-F238E27FC236}">
                <a16:creationId xmlns:a16="http://schemas.microsoft.com/office/drawing/2014/main" id="{3AC23568-6C80-4909-84E5-A907C1E3479D}"/>
              </a:ext>
            </a:extLst>
          </p:cNvPr>
          <p:cNvSpPr txBox="1">
            <a:spLocks noChangeArrowheads="1"/>
          </p:cNvSpPr>
          <p:nvPr/>
        </p:nvSpPr>
        <p:spPr bwMode="auto">
          <a:xfrm>
            <a:off x="228600" y="4953000"/>
            <a:ext cx="682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D</a:t>
            </a:r>
            <a:r>
              <a:rPr lang="en-US" altLang="ja-JP" sz="2800" baseline="-25000">
                <a:latin typeface="Times New Roman" panose="02020603050405020304" pitchFamily="18" charset="0"/>
              </a:rPr>
              <a:t>10</a:t>
            </a:r>
          </a:p>
        </p:txBody>
      </p:sp>
      <p:sp>
        <p:nvSpPr>
          <p:cNvPr id="30731" name="Line 1093">
            <a:extLst>
              <a:ext uri="{FF2B5EF4-FFF2-40B4-BE49-F238E27FC236}">
                <a16:creationId xmlns:a16="http://schemas.microsoft.com/office/drawing/2014/main" id="{1F238C58-3E4D-4BB7-87C2-33535263A538}"/>
              </a:ext>
            </a:extLst>
          </p:cNvPr>
          <p:cNvSpPr>
            <a:spLocks noChangeShapeType="1"/>
          </p:cNvSpPr>
          <p:nvPr/>
        </p:nvSpPr>
        <p:spPr bwMode="auto">
          <a:xfrm>
            <a:off x="762000" y="52578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2" name="Text Box 1094">
            <a:extLst>
              <a:ext uri="{FF2B5EF4-FFF2-40B4-BE49-F238E27FC236}">
                <a16:creationId xmlns:a16="http://schemas.microsoft.com/office/drawing/2014/main" id="{263CF4AF-044F-4383-81AE-BD6642CAE8E2}"/>
              </a:ext>
            </a:extLst>
          </p:cNvPr>
          <p:cNvSpPr txBox="1">
            <a:spLocks noChangeArrowheads="1"/>
          </p:cNvSpPr>
          <p:nvPr/>
        </p:nvSpPr>
        <p:spPr bwMode="auto">
          <a:xfrm>
            <a:off x="228600" y="5943600"/>
            <a:ext cx="682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D</a:t>
            </a:r>
            <a:r>
              <a:rPr lang="en-US" altLang="ja-JP" sz="2800" baseline="-25000">
                <a:latin typeface="Times New Roman" panose="02020603050405020304" pitchFamily="18" charset="0"/>
              </a:rPr>
              <a:t>11</a:t>
            </a:r>
          </a:p>
        </p:txBody>
      </p:sp>
      <p:sp>
        <p:nvSpPr>
          <p:cNvPr id="30733" name="Line 1095">
            <a:extLst>
              <a:ext uri="{FF2B5EF4-FFF2-40B4-BE49-F238E27FC236}">
                <a16:creationId xmlns:a16="http://schemas.microsoft.com/office/drawing/2014/main" id="{BC8197CA-C5F7-40C1-902A-08397F178CAB}"/>
              </a:ext>
            </a:extLst>
          </p:cNvPr>
          <p:cNvSpPr>
            <a:spLocks noChangeShapeType="1"/>
          </p:cNvSpPr>
          <p:nvPr/>
        </p:nvSpPr>
        <p:spPr bwMode="auto">
          <a:xfrm>
            <a:off x="762000" y="62484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4" name="Text Box 1096">
            <a:extLst>
              <a:ext uri="{FF2B5EF4-FFF2-40B4-BE49-F238E27FC236}">
                <a16:creationId xmlns:a16="http://schemas.microsoft.com/office/drawing/2014/main" id="{D1733BE8-A09B-4EFB-A98B-64D38592D849}"/>
              </a:ext>
            </a:extLst>
          </p:cNvPr>
          <p:cNvSpPr txBox="1">
            <a:spLocks noChangeArrowheads="1"/>
          </p:cNvSpPr>
          <p:nvPr/>
        </p:nvSpPr>
        <p:spPr bwMode="auto">
          <a:xfrm>
            <a:off x="1066800" y="2057400"/>
            <a:ext cx="48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S</a:t>
            </a:r>
            <a:r>
              <a:rPr lang="en-US" altLang="ja-JP" sz="2800" baseline="-25000">
                <a:latin typeface="Times New Roman" panose="02020603050405020304" pitchFamily="18" charset="0"/>
              </a:rPr>
              <a:t>0</a:t>
            </a:r>
          </a:p>
        </p:txBody>
      </p:sp>
      <p:sp>
        <p:nvSpPr>
          <p:cNvPr id="30735" name="Line 1097">
            <a:extLst>
              <a:ext uri="{FF2B5EF4-FFF2-40B4-BE49-F238E27FC236}">
                <a16:creationId xmlns:a16="http://schemas.microsoft.com/office/drawing/2014/main" id="{D281CDFC-74C1-472B-9B35-B0F936C2BEBE}"/>
              </a:ext>
            </a:extLst>
          </p:cNvPr>
          <p:cNvSpPr>
            <a:spLocks noChangeShapeType="1"/>
          </p:cNvSpPr>
          <p:nvPr/>
        </p:nvSpPr>
        <p:spPr bwMode="auto">
          <a:xfrm>
            <a:off x="1752600" y="2352675"/>
            <a:ext cx="0" cy="228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6" name="Text Box 1098">
            <a:extLst>
              <a:ext uri="{FF2B5EF4-FFF2-40B4-BE49-F238E27FC236}">
                <a16:creationId xmlns:a16="http://schemas.microsoft.com/office/drawing/2014/main" id="{1DCA2170-54EF-4118-9100-99F8E215F9EC}"/>
              </a:ext>
            </a:extLst>
          </p:cNvPr>
          <p:cNvSpPr txBox="1">
            <a:spLocks noChangeArrowheads="1"/>
          </p:cNvSpPr>
          <p:nvPr/>
        </p:nvSpPr>
        <p:spPr bwMode="auto">
          <a:xfrm>
            <a:off x="4267200" y="2057400"/>
            <a:ext cx="48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S</a:t>
            </a:r>
            <a:r>
              <a:rPr lang="en-US" altLang="ja-JP" sz="2800" baseline="-25000">
                <a:latin typeface="Times New Roman" panose="02020603050405020304" pitchFamily="18" charset="0"/>
              </a:rPr>
              <a:t>1</a:t>
            </a:r>
          </a:p>
        </p:txBody>
      </p:sp>
      <p:sp>
        <p:nvSpPr>
          <p:cNvPr id="30737" name="Line 1099">
            <a:extLst>
              <a:ext uri="{FF2B5EF4-FFF2-40B4-BE49-F238E27FC236}">
                <a16:creationId xmlns:a16="http://schemas.microsoft.com/office/drawing/2014/main" id="{9B2F7E72-10BA-4045-9F82-98D970E60F1B}"/>
              </a:ext>
            </a:extLst>
          </p:cNvPr>
          <p:cNvSpPr>
            <a:spLocks noChangeShapeType="1"/>
          </p:cNvSpPr>
          <p:nvPr/>
        </p:nvSpPr>
        <p:spPr bwMode="auto">
          <a:xfrm>
            <a:off x="4953000" y="2352675"/>
            <a:ext cx="0" cy="228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8" name="Text Box 1100">
            <a:extLst>
              <a:ext uri="{FF2B5EF4-FFF2-40B4-BE49-F238E27FC236}">
                <a16:creationId xmlns:a16="http://schemas.microsoft.com/office/drawing/2014/main" id="{AFBDB52B-8553-498D-98B9-2BE4D989110D}"/>
              </a:ext>
            </a:extLst>
          </p:cNvPr>
          <p:cNvSpPr txBox="1">
            <a:spLocks noChangeArrowheads="1"/>
          </p:cNvSpPr>
          <p:nvPr/>
        </p:nvSpPr>
        <p:spPr bwMode="auto">
          <a:xfrm>
            <a:off x="6019800" y="2286000"/>
            <a:ext cx="1350963" cy="519113"/>
          </a:xfrm>
          <a:prstGeom prst="rect">
            <a:avLst/>
          </a:prstGeom>
          <a:solidFill>
            <a:srgbClr val="0000CC"/>
          </a:solidFill>
          <a:ln>
            <a:noFill/>
          </a:ln>
          <a:effec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a:latin typeface="Times New Roman" panose="02020603050405020304" pitchFamily="18" charset="0"/>
              </a:rPr>
              <a:t>MulPle</a:t>
            </a:r>
            <a:r>
              <a:rPr lang="en-US" altLang="ja-JP" sz="2800" baseline="-25000">
                <a:latin typeface="Times New Roman" panose="02020603050405020304" pitchFamily="18" charset="0"/>
              </a:rPr>
              <a:t>2</a:t>
            </a:r>
          </a:p>
        </p:txBody>
      </p:sp>
      <p:sp>
        <p:nvSpPr>
          <p:cNvPr id="30739" name="Text Box 1102">
            <a:extLst>
              <a:ext uri="{FF2B5EF4-FFF2-40B4-BE49-F238E27FC236}">
                <a16:creationId xmlns:a16="http://schemas.microsoft.com/office/drawing/2014/main" id="{75542749-77B0-4B49-A862-E8BD2CEF1D61}"/>
              </a:ext>
            </a:extLst>
          </p:cNvPr>
          <p:cNvSpPr txBox="1">
            <a:spLocks noChangeArrowheads="1"/>
          </p:cNvSpPr>
          <p:nvPr/>
        </p:nvSpPr>
        <p:spPr bwMode="auto">
          <a:xfrm>
            <a:off x="8458200" y="4495800"/>
            <a:ext cx="530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sz="2800" i="1">
                <a:latin typeface="Times New Roman" panose="02020603050405020304" pitchFamily="18" charset="0"/>
              </a:rPr>
              <a:t>Q</a:t>
            </a:r>
            <a:r>
              <a:rPr lang="en-US" altLang="ja-JP" sz="2800">
                <a:latin typeface="Times New Roman" panose="02020603050405020304" pitchFamily="18" charset="0"/>
              </a:rPr>
              <a:t> </a:t>
            </a:r>
          </a:p>
        </p:txBody>
      </p:sp>
      <p:sp>
        <p:nvSpPr>
          <p:cNvPr id="30740" name="Line 1103">
            <a:extLst>
              <a:ext uri="{FF2B5EF4-FFF2-40B4-BE49-F238E27FC236}">
                <a16:creationId xmlns:a16="http://schemas.microsoft.com/office/drawing/2014/main" id="{7ADB978B-55A8-4A8E-B8CA-B04FE11C55A4}"/>
              </a:ext>
            </a:extLst>
          </p:cNvPr>
          <p:cNvSpPr>
            <a:spLocks noChangeShapeType="1"/>
          </p:cNvSpPr>
          <p:nvPr/>
        </p:nvSpPr>
        <p:spPr bwMode="auto">
          <a:xfrm>
            <a:off x="1524000" y="2352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1" name="Line 1104">
            <a:extLst>
              <a:ext uri="{FF2B5EF4-FFF2-40B4-BE49-F238E27FC236}">
                <a16:creationId xmlns:a16="http://schemas.microsoft.com/office/drawing/2014/main" id="{2D846F08-FCE4-4695-BB7D-184840A3AC94}"/>
              </a:ext>
            </a:extLst>
          </p:cNvPr>
          <p:cNvSpPr>
            <a:spLocks noChangeShapeType="1"/>
          </p:cNvSpPr>
          <p:nvPr/>
        </p:nvSpPr>
        <p:spPr bwMode="auto">
          <a:xfrm>
            <a:off x="4724400" y="2352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2306" name="Group 1106">
            <a:extLst>
              <a:ext uri="{FF2B5EF4-FFF2-40B4-BE49-F238E27FC236}">
                <a16:creationId xmlns:a16="http://schemas.microsoft.com/office/drawing/2014/main" id="{6367F75B-A73A-4EB5-B343-C9419FA29BF4}"/>
              </a:ext>
            </a:extLst>
          </p:cNvPr>
          <p:cNvGrpSpPr>
            <a:grpSpLocks/>
          </p:cNvGrpSpPr>
          <p:nvPr/>
        </p:nvGrpSpPr>
        <p:grpSpPr bwMode="auto">
          <a:xfrm>
            <a:off x="990600" y="3276600"/>
            <a:ext cx="1524000" cy="2971800"/>
            <a:chOff x="624" y="2064"/>
            <a:chExt cx="960" cy="1872"/>
          </a:xfrm>
        </p:grpSpPr>
        <p:sp>
          <p:nvSpPr>
            <p:cNvPr id="30780" name="Line 1107">
              <a:extLst>
                <a:ext uri="{FF2B5EF4-FFF2-40B4-BE49-F238E27FC236}">
                  <a16:creationId xmlns:a16="http://schemas.microsoft.com/office/drawing/2014/main" id="{B1A2AB99-D9C1-4EE1-A3F0-364388127664}"/>
                </a:ext>
              </a:extLst>
            </p:cNvPr>
            <p:cNvSpPr>
              <a:spLocks noChangeShapeType="1"/>
            </p:cNvSpPr>
            <p:nvPr/>
          </p:nvSpPr>
          <p:spPr bwMode="auto">
            <a:xfrm flipH="1" flipV="1">
              <a:off x="1488" y="278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1" name="Line 1108">
              <a:extLst>
                <a:ext uri="{FF2B5EF4-FFF2-40B4-BE49-F238E27FC236}">
                  <a16:creationId xmlns:a16="http://schemas.microsoft.com/office/drawing/2014/main" id="{E7E0CD5B-55E3-4754-9F28-3CA271ACA031}"/>
                </a:ext>
              </a:extLst>
            </p:cNvPr>
            <p:cNvSpPr>
              <a:spLocks noChangeShapeType="1"/>
            </p:cNvSpPr>
            <p:nvPr/>
          </p:nvSpPr>
          <p:spPr bwMode="auto">
            <a:xfrm>
              <a:off x="624" y="2064"/>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2" name="Line 1109">
              <a:extLst>
                <a:ext uri="{FF2B5EF4-FFF2-40B4-BE49-F238E27FC236}">
                  <a16:creationId xmlns:a16="http://schemas.microsoft.com/office/drawing/2014/main" id="{C12D85F1-55C5-477C-B70F-EF6710CC1C5C}"/>
                </a:ext>
              </a:extLst>
            </p:cNvPr>
            <p:cNvSpPr>
              <a:spLocks noChangeShapeType="1"/>
            </p:cNvSpPr>
            <p:nvPr/>
          </p:nvSpPr>
          <p:spPr bwMode="auto">
            <a:xfrm>
              <a:off x="624" y="2688"/>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3" name="Line 1110">
              <a:extLst>
                <a:ext uri="{FF2B5EF4-FFF2-40B4-BE49-F238E27FC236}">
                  <a16:creationId xmlns:a16="http://schemas.microsoft.com/office/drawing/2014/main" id="{613FA06B-8B31-438C-BD3C-4699B9886705}"/>
                </a:ext>
              </a:extLst>
            </p:cNvPr>
            <p:cNvSpPr>
              <a:spLocks noChangeShapeType="1"/>
            </p:cNvSpPr>
            <p:nvPr/>
          </p:nvSpPr>
          <p:spPr bwMode="auto">
            <a:xfrm>
              <a:off x="1488" y="2064"/>
              <a:ext cx="0" cy="38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4" name="Line 1111">
              <a:extLst>
                <a:ext uri="{FF2B5EF4-FFF2-40B4-BE49-F238E27FC236}">
                  <a16:creationId xmlns:a16="http://schemas.microsoft.com/office/drawing/2014/main" id="{07BB54E6-0CB2-49B9-A9F7-B2AA24B7BB18}"/>
                </a:ext>
              </a:extLst>
            </p:cNvPr>
            <p:cNvSpPr>
              <a:spLocks noChangeShapeType="1"/>
            </p:cNvSpPr>
            <p:nvPr/>
          </p:nvSpPr>
          <p:spPr bwMode="auto">
            <a:xfrm flipH="1">
              <a:off x="1488" y="24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5" name="Line 1112">
              <a:extLst>
                <a:ext uri="{FF2B5EF4-FFF2-40B4-BE49-F238E27FC236}">
                  <a16:creationId xmlns:a16="http://schemas.microsoft.com/office/drawing/2014/main" id="{30F8663C-14FC-4499-A47D-900084F319CF}"/>
                </a:ext>
              </a:extLst>
            </p:cNvPr>
            <p:cNvSpPr>
              <a:spLocks noChangeShapeType="1"/>
            </p:cNvSpPr>
            <p:nvPr/>
          </p:nvSpPr>
          <p:spPr bwMode="auto">
            <a:xfrm flipV="1">
              <a:off x="624" y="3936"/>
              <a:ext cx="96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6" name="Line 1113">
              <a:extLst>
                <a:ext uri="{FF2B5EF4-FFF2-40B4-BE49-F238E27FC236}">
                  <a16:creationId xmlns:a16="http://schemas.microsoft.com/office/drawing/2014/main" id="{DE5428DE-E078-453B-8222-10578C30EB29}"/>
                </a:ext>
              </a:extLst>
            </p:cNvPr>
            <p:cNvSpPr>
              <a:spLocks noChangeShapeType="1"/>
            </p:cNvSpPr>
            <p:nvPr/>
          </p:nvSpPr>
          <p:spPr bwMode="auto">
            <a:xfrm>
              <a:off x="624" y="3312"/>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7" name="Line 1114">
              <a:extLst>
                <a:ext uri="{FF2B5EF4-FFF2-40B4-BE49-F238E27FC236}">
                  <a16:creationId xmlns:a16="http://schemas.microsoft.com/office/drawing/2014/main" id="{EAA8FCE9-6871-4019-92AA-82710056068F}"/>
                </a:ext>
              </a:extLst>
            </p:cNvPr>
            <p:cNvSpPr>
              <a:spLocks noChangeShapeType="1"/>
            </p:cNvSpPr>
            <p:nvPr/>
          </p:nvSpPr>
          <p:spPr bwMode="auto">
            <a:xfrm>
              <a:off x="1488" y="3312"/>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8" name="Line 1115">
              <a:extLst>
                <a:ext uri="{FF2B5EF4-FFF2-40B4-BE49-F238E27FC236}">
                  <a16:creationId xmlns:a16="http://schemas.microsoft.com/office/drawing/2014/main" id="{3066621C-457B-4770-B853-4B33316437A4}"/>
                </a:ext>
              </a:extLst>
            </p:cNvPr>
            <p:cNvSpPr>
              <a:spLocks noChangeShapeType="1"/>
            </p:cNvSpPr>
            <p:nvPr/>
          </p:nvSpPr>
          <p:spPr bwMode="auto">
            <a:xfrm>
              <a:off x="1488" y="360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9" name="Line 1116">
              <a:extLst>
                <a:ext uri="{FF2B5EF4-FFF2-40B4-BE49-F238E27FC236}">
                  <a16:creationId xmlns:a16="http://schemas.microsoft.com/office/drawing/2014/main" id="{505AD8F8-AF7C-415E-AB06-2BBF0F013FD8}"/>
                </a:ext>
              </a:extLst>
            </p:cNvPr>
            <p:cNvSpPr>
              <a:spLocks noChangeShapeType="1"/>
            </p:cNvSpPr>
            <p:nvPr/>
          </p:nvSpPr>
          <p:spPr bwMode="auto">
            <a:xfrm>
              <a:off x="1488" y="2688"/>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0743" name="Group 1117">
            <a:extLst>
              <a:ext uri="{FF2B5EF4-FFF2-40B4-BE49-F238E27FC236}">
                <a16:creationId xmlns:a16="http://schemas.microsoft.com/office/drawing/2014/main" id="{99E8A213-D8BD-4D7C-B561-5D1C83A8EEE1}"/>
              </a:ext>
            </a:extLst>
          </p:cNvPr>
          <p:cNvGrpSpPr>
            <a:grpSpLocks/>
          </p:cNvGrpSpPr>
          <p:nvPr/>
        </p:nvGrpSpPr>
        <p:grpSpPr bwMode="auto">
          <a:xfrm>
            <a:off x="2514600" y="3505200"/>
            <a:ext cx="1905000" cy="1143000"/>
            <a:chOff x="1584" y="2208"/>
            <a:chExt cx="1200" cy="720"/>
          </a:xfrm>
        </p:grpSpPr>
        <p:sp>
          <p:nvSpPr>
            <p:cNvPr id="30771" name="Rectangle 1118">
              <a:extLst>
                <a:ext uri="{FF2B5EF4-FFF2-40B4-BE49-F238E27FC236}">
                  <a16:creationId xmlns:a16="http://schemas.microsoft.com/office/drawing/2014/main" id="{F31A41D9-59DD-40ED-A75F-BBB23ECE0D3E}"/>
                </a:ext>
              </a:extLst>
            </p:cNvPr>
            <p:cNvSpPr>
              <a:spLocks noChangeArrowheads="1"/>
            </p:cNvSpPr>
            <p:nvPr/>
          </p:nvSpPr>
          <p:spPr bwMode="auto">
            <a:xfrm>
              <a:off x="1680" y="2304"/>
              <a:ext cx="1008" cy="62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20000"/>
                </a:spcBef>
                <a:buClr>
                  <a:schemeClr val="hlink"/>
                </a:buClr>
                <a:buSzPct val="70000"/>
                <a:buFont typeface="Wingdings" panose="05000000000000000000" pitchFamily="2" charset="2"/>
                <a:buNone/>
              </a:pPr>
              <a:r>
                <a:rPr lang="en-US" altLang="ja-JP" sz="2400">
                  <a:latin typeface="Times New Roman" panose="02020603050405020304" pitchFamily="18" charset="0"/>
                </a:rPr>
                <a:t>MulPle</a:t>
              </a:r>
            </a:p>
          </p:txBody>
        </p:sp>
        <p:sp>
          <p:nvSpPr>
            <p:cNvPr id="30772" name="Text Box 1119">
              <a:extLst>
                <a:ext uri="{FF2B5EF4-FFF2-40B4-BE49-F238E27FC236}">
                  <a16:creationId xmlns:a16="http://schemas.microsoft.com/office/drawing/2014/main" id="{6E8464A2-E169-4CBF-B8A0-009C53FCDAB3}"/>
                </a:ext>
              </a:extLst>
            </p:cNvPr>
            <p:cNvSpPr txBox="1">
              <a:spLocks noChangeArrowheads="1"/>
            </p:cNvSpPr>
            <p:nvPr/>
          </p:nvSpPr>
          <p:spPr bwMode="auto">
            <a:xfrm>
              <a:off x="1632" y="2352"/>
              <a:ext cx="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D</a:t>
              </a:r>
              <a:r>
                <a:rPr lang="en-US" altLang="ja-JP" baseline="-25000">
                  <a:latin typeface="Times New Roman" panose="02020603050405020304" pitchFamily="18" charset="0"/>
                </a:rPr>
                <a:t>0</a:t>
              </a:r>
            </a:p>
          </p:txBody>
        </p:sp>
        <p:sp>
          <p:nvSpPr>
            <p:cNvPr id="30773" name="Text Box 1120">
              <a:extLst>
                <a:ext uri="{FF2B5EF4-FFF2-40B4-BE49-F238E27FC236}">
                  <a16:creationId xmlns:a16="http://schemas.microsoft.com/office/drawing/2014/main" id="{14E573FE-F4CA-417B-8611-CC19D893DE75}"/>
                </a:ext>
              </a:extLst>
            </p:cNvPr>
            <p:cNvSpPr txBox="1">
              <a:spLocks noChangeArrowheads="1"/>
            </p:cNvSpPr>
            <p:nvPr/>
          </p:nvSpPr>
          <p:spPr bwMode="auto">
            <a:xfrm>
              <a:off x="1632" y="2692"/>
              <a:ext cx="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D</a:t>
              </a:r>
              <a:r>
                <a:rPr lang="en-US" altLang="ja-JP" baseline="-25000">
                  <a:latin typeface="Times New Roman" panose="02020603050405020304" pitchFamily="18" charset="0"/>
                </a:rPr>
                <a:t>1</a:t>
              </a:r>
            </a:p>
          </p:txBody>
        </p:sp>
        <p:sp>
          <p:nvSpPr>
            <p:cNvPr id="30774" name="Text Box 1121">
              <a:extLst>
                <a:ext uri="{FF2B5EF4-FFF2-40B4-BE49-F238E27FC236}">
                  <a16:creationId xmlns:a16="http://schemas.microsoft.com/office/drawing/2014/main" id="{05413CC5-2B05-40AF-AA74-5A27EF64C40D}"/>
                </a:ext>
              </a:extLst>
            </p:cNvPr>
            <p:cNvSpPr txBox="1">
              <a:spLocks noChangeArrowheads="1"/>
            </p:cNvSpPr>
            <p:nvPr/>
          </p:nvSpPr>
          <p:spPr bwMode="auto">
            <a:xfrm>
              <a:off x="1824" y="2260"/>
              <a:ext cx="2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S</a:t>
              </a:r>
              <a:r>
                <a:rPr lang="en-US" altLang="ja-JP">
                  <a:latin typeface="Times New Roman" panose="02020603050405020304" pitchFamily="18" charset="0"/>
                </a:rPr>
                <a:t> </a:t>
              </a:r>
              <a:endParaRPr lang="en-US" altLang="ja-JP" i="1">
                <a:latin typeface="Times New Roman" panose="02020603050405020304" pitchFamily="18" charset="0"/>
              </a:endParaRPr>
            </a:p>
          </p:txBody>
        </p:sp>
        <p:sp>
          <p:nvSpPr>
            <p:cNvPr id="30775" name="Line 1122">
              <a:extLst>
                <a:ext uri="{FF2B5EF4-FFF2-40B4-BE49-F238E27FC236}">
                  <a16:creationId xmlns:a16="http://schemas.microsoft.com/office/drawing/2014/main" id="{F9729B9D-CB9F-4361-B4C2-9BD4E091DEDF}"/>
                </a:ext>
              </a:extLst>
            </p:cNvPr>
            <p:cNvSpPr>
              <a:spLocks noChangeShapeType="1"/>
            </p:cNvSpPr>
            <p:nvPr/>
          </p:nvSpPr>
          <p:spPr bwMode="auto">
            <a:xfrm>
              <a:off x="1920" y="2208"/>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6" name="Text Box 1123">
              <a:extLst>
                <a:ext uri="{FF2B5EF4-FFF2-40B4-BE49-F238E27FC236}">
                  <a16:creationId xmlns:a16="http://schemas.microsoft.com/office/drawing/2014/main" id="{B0A016DF-6BE7-4EBB-B6CF-A6299FA952FD}"/>
                </a:ext>
              </a:extLst>
            </p:cNvPr>
            <p:cNvSpPr txBox="1">
              <a:spLocks noChangeArrowheads="1"/>
            </p:cNvSpPr>
            <p:nvPr/>
          </p:nvSpPr>
          <p:spPr bwMode="auto">
            <a:xfrm>
              <a:off x="2496" y="2500"/>
              <a:ext cx="2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Q</a:t>
              </a:r>
              <a:r>
                <a:rPr lang="en-US" altLang="ja-JP">
                  <a:latin typeface="Times New Roman" panose="02020603050405020304" pitchFamily="18" charset="0"/>
                </a:rPr>
                <a:t> </a:t>
              </a:r>
              <a:endParaRPr lang="en-US" altLang="ja-JP" i="1">
                <a:latin typeface="Times New Roman" panose="02020603050405020304" pitchFamily="18" charset="0"/>
              </a:endParaRPr>
            </a:p>
          </p:txBody>
        </p:sp>
        <p:sp>
          <p:nvSpPr>
            <p:cNvPr id="30777" name="Line 1124">
              <a:extLst>
                <a:ext uri="{FF2B5EF4-FFF2-40B4-BE49-F238E27FC236}">
                  <a16:creationId xmlns:a16="http://schemas.microsoft.com/office/drawing/2014/main" id="{76039CE5-DF35-41C6-AF50-B9824887FC01}"/>
                </a:ext>
              </a:extLst>
            </p:cNvPr>
            <p:cNvSpPr>
              <a:spLocks noChangeShapeType="1"/>
            </p:cNvSpPr>
            <p:nvPr/>
          </p:nvSpPr>
          <p:spPr bwMode="auto">
            <a:xfrm>
              <a:off x="2688" y="264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8" name="Line 1125">
              <a:extLst>
                <a:ext uri="{FF2B5EF4-FFF2-40B4-BE49-F238E27FC236}">
                  <a16:creationId xmlns:a16="http://schemas.microsoft.com/office/drawing/2014/main" id="{745F3427-90E1-47E9-8400-32592381D75B}"/>
                </a:ext>
              </a:extLst>
            </p:cNvPr>
            <p:cNvSpPr>
              <a:spLocks noChangeShapeType="1"/>
            </p:cNvSpPr>
            <p:nvPr/>
          </p:nvSpPr>
          <p:spPr bwMode="auto">
            <a:xfrm flipH="1" flipV="1">
              <a:off x="1584" y="278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9" name="Line 1126">
              <a:extLst>
                <a:ext uri="{FF2B5EF4-FFF2-40B4-BE49-F238E27FC236}">
                  <a16:creationId xmlns:a16="http://schemas.microsoft.com/office/drawing/2014/main" id="{C793455F-15F2-44D8-B446-3E0167660735}"/>
                </a:ext>
              </a:extLst>
            </p:cNvPr>
            <p:cNvSpPr>
              <a:spLocks noChangeShapeType="1"/>
            </p:cNvSpPr>
            <p:nvPr/>
          </p:nvSpPr>
          <p:spPr bwMode="auto">
            <a:xfrm flipH="1">
              <a:off x="1584" y="24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0744" name="Group 1127">
            <a:extLst>
              <a:ext uri="{FF2B5EF4-FFF2-40B4-BE49-F238E27FC236}">
                <a16:creationId xmlns:a16="http://schemas.microsoft.com/office/drawing/2014/main" id="{AA84682E-5159-43A1-8DE3-93A271A1425D}"/>
              </a:ext>
            </a:extLst>
          </p:cNvPr>
          <p:cNvGrpSpPr>
            <a:grpSpLocks/>
          </p:cNvGrpSpPr>
          <p:nvPr/>
        </p:nvGrpSpPr>
        <p:grpSpPr bwMode="auto">
          <a:xfrm>
            <a:off x="2514600" y="5334000"/>
            <a:ext cx="1905000" cy="1143000"/>
            <a:chOff x="1584" y="3360"/>
            <a:chExt cx="1200" cy="720"/>
          </a:xfrm>
        </p:grpSpPr>
        <p:sp>
          <p:nvSpPr>
            <p:cNvPr id="30762" name="Rectangle 1128">
              <a:extLst>
                <a:ext uri="{FF2B5EF4-FFF2-40B4-BE49-F238E27FC236}">
                  <a16:creationId xmlns:a16="http://schemas.microsoft.com/office/drawing/2014/main" id="{66E27F08-3EE3-4FD9-9B6B-AF1F331CAC02}"/>
                </a:ext>
              </a:extLst>
            </p:cNvPr>
            <p:cNvSpPr>
              <a:spLocks noChangeArrowheads="1"/>
            </p:cNvSpPr>
            <p:nvPr/>
          </p:nvSpPr>
          <p:spPr bwMode="auto">
            <a:xfrm>
              <a:off x="1680" y="3456"/>
              <a:ext cx="1008" cy="62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20000"/>
                </a:spcBef>
                <a:buClr>
                  <a:schemeClr val="hlink"/>
                </a:buClr>
                <a:buSzPct val="70000"/>
                <a:buFont typeface="Wingdings" panose="05000000000000000000" pitchFamily="2" charset="2"/>
                <a:buNone/>
              </a:pPr>
              <a:r>
                <a:rPr lang="en-US" altLang="ja-JP" sz="2400">
                  <a:latin typeface="Times New Roman" panose="02020603050405020304" pitchFamily="18" charset="0"/>
                </a:rPr>
                <a:t>MulPle</a:t>
              </a:r>
            </a:p>
          </p:txBody>
        </p:sp>
        <p:sp>
          <p:nvSpPr>
            <p:cNvPr id="30763" name="Text Box 1129">
              <a:extLst>
                <a:ext uri="{FF2B5EF4-FFF2-40B4-BE49-F238E27FC236}">
                  <a16:creationId xmlns:a16="http://schemas.microsoft.com/office/drawing/2014/main" id="{BEF84257-A76E-44F1-8741-114C008B751B}"/>
                </a:ext>
              </a:extLst>
            </p:cNvPr>
            <p:cNvSpPr txBox="1">
              <a:spLocks noChangeArrowheads="1"/>
            </p:cNvSpPr>
            <p:nvPr/>
          </p:nvSpPr>
          <p:spPr bwMode="auto">
            <a:xfrm>
              <a:off x="1632" y="3508"/>
              <a:ext cx="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D</a:t>
              </a:r>
              <a:r>
                <a:rPr lang="en-US" altLang="ja-JP" baseline="-25000">
                  <a:latin typeface="Times New Roman" panose="02020603050405020304" pitchFamily="18" charset="0"/>
                </a:rPr>
                <a:t>0</a:t>
              </a:r>
            </a:p>
          </p:txBody>
        </p:sp>
        <p:sp>
          <p:nvSpPr>
            <p:cNvPr id="30764" name="Text Box 1130">
              <a:extLst>
                <a:ext uri="{FF2B5EF4-FFF2-40B4-BE49-F238E27FC236}">
                  <a16:creationId xmlns:a16="http://schemas.microsoft.com/office/drawing/2014/main" id="{91826FC5-930C-491F-8B18-DFE05D32DF04}"/>
                </a:ext>
              </a:extLst>
            </p:cNvPr>
            <p:cNvSpPr txBox="1">
              <a:spLocks noChangeArrowheads="1"/>
            </p:cNvSpPr>
            <p:nvPr/>
          </p:nvSpPr>
          <p:spPr bwMode="auto">
            <a:xfrm>
              <a:off x="1632" y="3844"/>
              <a:ext cx="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D</a:t>
              </a:r>
              <a:r>
                <a:rPr lang="en-US" altLang="ja-JP" baseline="-25000">
                  <a:latin typeface="Times New Roman" panose="02020603050405020304" pitchFamily="18" charset="0"/>
                </a:rPr>
                <a:t>1</a:t>
              </a:r>
            </a:p>
          </p:txBody>
        </p:sp>
        <p:sp>
          <p:nvSpPr>
            <p:cNvPr id="30765" name="Text Box 1131">
              <a:extLst>
                <a:ext uri="{FF2B5EF4-FFF2-40B4-BE49-F238E27FC236}">
                  <a16:creationId xmlns:a16="http://schemas.microsoft.com/office/drawing/2014/main" id="{902B2CD0-9ACB-4233-A0FA-EAAD61BA5BB4}"/>
                </a:ext>
              </a:extLst>
            </p:cNvPr>
            <p:cNvSpPr txBox="1">
              <a:spLocks noChangeArrowheads="1"/>
            </p:cNvSpPr>
            <p:nvPr/>
          </p:nvSpPr>
          <p:spPr bwMode="auto">
            <a:xfrm>
              <a:off x="1824" y="3412"/>
              <a:ext cx="2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S</a:t>
              </a:r>
              <a:r>
                <a:rPr lang="en-US" altLang="ja-JP">
                  <a:latin typeface="Times New Roman" panose="02020603050405020304" pitchFamily="18" charset="0"/>
                </a:rPr>
                <a:t> </a:t>
              </a:r>
              <a:endParaRPr lang="en-US" altLang="ja-JP" i="1">
                <a:latin typeface="Times New Roman" panose="02020603050405020304" pitchFamily="18" charset="0"/>
              </a:endParaRPr>
            </a:p>
          </p:txBody>
        </p:sp>
        <p:sp>
          <p:nvSpPr>
            <p:cNvPr id="30766" name="Line 1132">
              <a:extLst>
                <a:ext uri="{FF2B5EF4-FFF2-40B4-BE49-F238E27FC236}">
                  <a16:creationId xmlns:a16="http://schemas.microsoft.com/office/drawing/2014/main" id="{3E2CFB3E-A957-4896-B4B5-DC987324E6A1}"/>
                </a:ext>
              </a:extLst>
            </p:cNvPr>
            <p:cNvSpPr>
              <a:spLocks noChangeShapeType="1"/>
            </p:cNvSpPr>
            <p:nvPr/>
          </p:nvSpPr>
          <p:spPr bwMode="auto">
            <a:xfrm>
              <a:off x="1920" y="3360"/>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7" name="Text Box 1133">
              <a:extLst>
                <a:ext uri="{FF2B5EF4-FFF2-40B4-BE49-F238E27FC236}">
                  <a16:creationId xmlns:a16="http://schemas.microsoft.com/office/drawing/2014/main" id="{C44A238F-5D3E-487C-9B30-406DFF232C42}"/>
                </a:ext>
              </a:extLst>
            </p:cNvPr>
            <p:cNvSpPr txBox="1">
              <a:spLocks noChangeArrowheads="1"/>
            </p:cNvSpPr>
            <p:nvPr/>
          </p:nvSpPr>
          <p:spPr bwMode="auto">
            <a:xfrm>
              <a:off x="2496" y="3652"/>
              <a:ext cx="2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SzPct val="70000"/>
                <a:buFont typeface="Wingdings" panose="05000000000000000000" pitchFamily="2" charset="2"/>
                <a:buNone/>
              </a:pPr>
              <a:r>
                <a:rPr lang="en-US" altLang="ja-JP" i="1">
                  <a:latin typeface="Times New Roman" panose="02020603050405020304" pitchFamily="18" charset="0"/>
                </a:rPr>
                <a:t>Q</a:t>
              </a:r>
              <a:r>
                <a:rPr lang="en-US" altLang="ja-JP">
                  <a:latin typeface="Times New Roman" panose="02020603050405020304" pitchFamily="18" charset="0"/>
                </a:rPr>
                <a:t> </a:t>
              </a:r>
              <a:endParaRPr lang="en-US" altLang="ja-JP" i="1">
                <a:latin typeface="Times New Roman" panose="02020603050405020304" pitchFamily="18" charset="0"/>
              </a:endParaRPr>
            </a:p>
          </p:txBody>
        </p:sp>
        <p:sp>
          <p:nvSpPr>
            <p:cNvPr id="30768" name="Line 1134">
              <a:extLst>
                <a:ext uri="{FF2B5EF4-FFF2-40B4-BE49-F238E27FC236}">
                  <a16:creationId xmlns:a16="http://schemas.microsoft.com/office/drawing/2014/main" id="{AA40FB6B-A75A-4F69-A350-77659F326CD7}"/>
                </a:ext>
              </a:extLst>
            </p:cNvPr>
            <p:cNvSpPr>
              <a:spLocks noChangeShapeType="1"/>
            </p:cNvSpPr>
            <p:nvPr/>
          </p:nvSpPr>
          <p:spPr bwMode="auto">
            <a:xfrm>
              <a:off x="2688" y="379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9" name="Line 1135">
              <a:extLst>
                <a:ext uri="{FF2B5EF4-FFF2-40B4-BE49-F238E27FC236}">
                  <a16:creationId xmlns:a16="http://schemas.microsoft.com/office/drawing/2014/main" id="{C62D4932-611D-4541-9D61-708AFB0BC3E5}"/>
                </a:ext>
              </a:extLst>
            </p:cNvPr>
            <p:cNvSpPr>
              <a:spLocks noChangeShapeType="1"/>
            </p:cNvSpPr>
            <p:nvPr/>
          </p:nvSpPr>
          <p:spPr bwMode="auto">
            <a:xfrm>
              <a:off x="1584" y="360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0" name="Line 1136">
              <a:extLst>
                <a:ext uri="{FF2B5EF4-FFF2-40B4-BE49-F238E27FC236}">
                  <a16:creationId xmlns:a16="http://schemas.microsoft.com/office/drawing/2014/main" id="{3228B1C4-6E4E-4775-BC8F-6A4D70CB05F0}"/>
                </a:ext>
              </a:extLst>
            </p:cNvPr>
            <p:cNvSpPr>
              <a:spLocks noChangeShapeType="1"/>
            </p:cNvSpPr>
            <p:nvPr/>
          </p:nvSpPr>
          <p:spPr bwMode="auto">
            <a:xfrm>
              <a:off x="1584" y="39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 name="グループ化 1">
            <a:extLst>
              <a:ext uri="{FF2B5EF4-FFF2-40B4-BE49-F238E27FC236}">
                <a16:creationId xmlns:a16="http://schemas.microsoft.com/office/drawing/2014/main" id="{FE340A57-01FB-47DE-9CFD-986364670271}"/>
              </a:ext>
            </a:extLst>
          </p:cNvPr>
          <p:cNvGrpSpPr/>
          <p:nvPr/>
        </p:nvGrpSpPr>
        <p:grpSpPr>
          <a:xfrm>
            <a:off x="1676400" y="2590800"/>
            <a:ext cx="1371600" cy="2743200"/>
            <a:chOff x="1676400" y="2590800"/>
            <a:chExt cx="1371600" cy="2743200"/>
          </a:xfrm>
        </p:grpSpPr>
        <p:sp>
          <p:nvSpPr>
            <p:cNvPr id="30745" name="Line 1138">
              <a:extLst>
                <a:ext uri="{FF2B5EF4-FFF2-40B4-BE49-F238E27FC236}">
                  <a16:creationId xmlns:a16="http://schemas.microsoft.com/office/drawing/2014/main" id="{5A31F4AE-C3A7-4486-BE3E-4BE4C097838F}"/>
                </a:ext>
              </a:extLst>
            </p:cNvPr>
            <p:cNvSpPr>
              <a:spLocks noChangeShapeType="1"/>
            </p:cNvSpPr>
            <p:nvPr/>
          </p:nvSpPr>
          <p:spPr bwMode="auto">
            <a:xfrm>
              <a:off x="1752600" y="2590800"/>
              <a:ext cx="0" cy="2362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6" name="Line 1139">
              <a:extLst>
                <a:ext uri="{FF2B5EF4-FFF2-40B4-BE49-F238E27FC236}">
                  <a16:creationId xmlns:a16="http://schemas.microsoft.com/office/drawing/2014/main" id="{909622D9-1728-4591-936F-14B1804B31C2}"/>
                </a:ext>
              </a:extLst>
            </p:cNvPr>
            <p:cNvSpPr>
              <a:spLocks noChangeShapeType="1"/>
            </p:cNvSpPr>
            <p:nvPr/>
          </p:nvSpPr>
          <p:spPr bwMode="auto">
            <a:xfrm>
              <a:off x="1752600" y="4953000"/>
              <a:ext cx="1295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7" name="Line 1140">
              <a:extLst>
                <a:ext uri="{FF2B5EF4-FFF2-40B4-BE49-F238E27FC236}">
                  <a16:creationId xmlns:a16="http://schemas.microsoft.com/office/drawing/2014/main" id="{BCB735D2-44D6-4CD2-AD5C-247DAE0A67F7}"/>
                </a:ext>
              </a:extLst>
            </p:cNvPr>
            <p:cNvSpPr>
              <a:spLocks noChangeShapeType="1"/>
            </p:cNvSpPr>
            <p:nvPr/>
          </p:nvSpPr>
          <p:spPr bwMode="auto">
            <a:xfrm>
              <a:off x="1752600" y="2971800"/>
              <a:ext cx="1295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8" name="Line 1141">
              <a:extLst>
                <a:ext uri="{FF2B5EF4-FFF2-40B4-BE49-F238E27FC236}">
                  <a16:creationId xmlns:a16="http://schemas.microsoft.com/office/drawing/2014/main" id="{0E6CC6CE-CFEE-4178-807E-EE927769504A}"/>
                </a:ext>
              </a:extLst>
            </p:cNvPr>
            <p:cNvSpPr>
              <a:spLocks noChangeShapeType="1"/>
            </p:cNvSpPr>
            <p:nvPr/>
          </p:nvSpPr>
          <p:spPr bwMode="auto">
            <a:xfrm>
              <a:off x="3048000" y="2971800"/>
              <a:ext cx="0" cy="533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9" name="Line 1142">
              <a:extLst>
                <a:ext uri="{FF2B5EF4-FFF2-40B4-BE49-F238E27FC236}">
                  <a16:creationId xmlns:a16="http://schemas.microsoft.com/office/drawing/2014/main" id="{7C915CC4-08EB-4D1B-81BA-05B7C1EE63B0}"/>
                </a:ext>
              </a:extLst>
            </p:cNvPr>
            <p:cNvSpPr>
              <a:spLocks noChangeShapeType="1"/>
            </p:cNvSpPr>
            <p:nvPr/>
          </p:nvSpPr>
          <p:spPr bwMode="auto">
            <a:xfrm>
              <a:off x="3048000" y="4953000"/>
              <a:ext cx="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0" name="Oval 1143">
              <a:extLst>
                <a:ext uri="{FF2B5EF4-FFF2-40B4-BE49-F238E27FC236}">
                  <a16:creationId xmlns:a16="http://schemas.microsoft.com/office/drawing/2014/main" id="{3F87C23F-0474-48CA-A893-598EADC4406A}"/>
                </a:ext>
              </a:extLst>
            </p:cNvPr>
            <p:cNvSpPr>
              <a:spLocks noChangeArrowheads="1"/>
            </p:cNvSpPr>
            <p:nvPr/>
          </p:nvSpPr>
          <p:spPr bwMode="auto">
            <a:xfrm>
              <a:off x="1676400" y="2895600"/>
              <a:ext cx="152400" cy="152400"/>
            </a:xfrm>
            <a:prstGeom prst="ellipse">
              <a:avLst/>
            </a:prstGeom>
            <a:solidFill>
              <a:schemeClr val="tx1"/>
            </a:solidFill>
            <a:ln w="1905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grpSp>
        <p:nvGrpSpPr>
          <p:cNvPr id="52344" name="Group 1144">
            <a:extLst>
              <a:ext uri="{FF2B5EF4-FFF2-40B4-BE49-F238E27FC236}">
                <a16:creationId xmlns:a16="http://schemas.microsoft.com/office/drawing/2014/main" id="{DE62D84B-C2CD-4638-BD7E-384801CA07C2}"/>
              </a:ext>
            </a:extLst>
          </p:cNvPr>
          <p:cNvGrpSpPr>
            <a:grpSpLocks/>
          </p:cNvGrpSpPr>
          <p:nvPr/>
        </p:nvGrpSpPr>
        <p:grpSpPr bwMode="auto">
          <a:xfrm>
            <a:off x="4419600" y="4191000"/>
            <a:ext cx="1371600" cy="1828800"/>
            <a:chOff x="2784" y="2640"/>
            <a:chExt cx="864" cy="1152"/>
          </a:xfrm>
        </p:grpSpPr>
        <p:sp>
          <p:nvSpPr>
            <p:cNvPr id="30756" name="Line 1145">
              <a:extLst>
                <a:ext uri="{FF2B5EF4-FFF2-40B4-BE49-F238E27FC236}">
                  <a16:creationId xmlns:a16="http://schemas.microsoft.com/office/drawing/2014/main" id="{D715F574-8B39-4D57-8857-ABB4DDBD7E66}"/>
                </a:ext>
              </a:extLst>
            </p:cNvPr>
            <p:cNvSpPr>
              <a:spLocks noChangeShapeType="1"/>
            </p:cNvSpPr>
            <p:nvPr/>
          </p:nvSpPr>
          <p:spPr bwMode="auto">
            <a:xfrm>
              <a:off x="2784" y="2640"/>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7" name="Line 1146">
              <a:extLst>
                <a:ext uri="{FF2B5EF4-FFF2-40B4-BE49-F238E27FC236}">
                  <a16:creationId xmlns:a16="http://schemas.microsoft.com/office/drawing/2014/main" id="{46C4DE7C-F968-430E-9528-421972CBEEAA}"/>
                </a:ext>
              </a:extLst>
            </p:cNvPr>
            <p:cNvSpPr>
              <a:spLocks noChangeShapeType="1"/>
            </p:cNvSpPr>
            <p:nvPr/>
          </p:nvSpPr>
          <p:spPr bwMode="auto">
            <a:xfrm>
              <a:off x="3360" y="264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8" name="Line 1147">
              <a:extLst>
                <a:ext uri="{FF2B5EF4-FFF2-40B4-BE49-F238E27FC236}">
                  <a16:creationId xmlns:a16="http://schemas.microsoft.com/office/drawing/2014/main" id="{6B95C424-25D3-473C-AB69-8288B033833D}"/>
                </a:ext>
              </a:extLst>
            </p:cNvPr>
            <p:cNvSpPr>
              <a:spLocks noChangeShapeType="1"/>
            </p:cNvSpPr>
            <p:nvPr/>
          </p:nvSpPr>
          <p:spPr bwMode="auto">
            <a:xfrm>
              <a:off x="3360" y="2832"/>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9" name="Line 1148">
              <a:extLst>
                <a:ext uri="{FF2B5EF4-FFF2-40B4-BE49-F238E27FC236}">
                  <a16:creationId xmlns:a16="http://schemas.microsoft.com/office/drawing/2014/main" id="{582F7DAB-4E3D-4DA4-8261-C0A3C143EAB3}"/>
                </a:ext>
              </a:extLst>
            </p:cNvPr>
            <p:cNvSpPr>
              <a:spLocks noChangeShapeType="1"/>
            </p:cNvSpPr>
            <p:nvPr/>
          </p:nvSpPr>
          <p:spPr bwMode="auto">
            <a:xfrm>
              <a:off x="2784" y="3792"/>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0" name="Line 1149">
              <a:extLst>
                <a:ext uri="{FF2B5EF4-FFF2-40B4-BE49-F238E27FC236}">
                  <a16:creationId xmlns:a16="http://schemas.microsoft.com/office/drawing/2014/main" id="{C0C87DDA-7AC7-44CF-8C50-3C4B4CA6EA3B}"/>
                </a:ext>
              </a:extLst>
            </p:cNvPr>
            <p:cNvSpPr>
              <a:spLocks noChangeShapeType="1"/>
            </p:cNvSpPr>
            <p:nvPr/>
          </p:nvSpPr>
          <p:spPr bwMode="auto">
            <a:xfrm>
              <a:off x="3360" y="3168"/>
              <a:ext cx="0" cy="62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1" name="Line 1150">
              <a:extLst>
                <a:ext uri="{FF2B5EF4-FFF2-40B4-BE49-F238E27FC236}">
                  <a16:creationId xmlns:a16="http://schemas.microsoft.com/office/drawing/2014/main" id="{105C3AA4-A901-41C9-B432-9C94CB913DEA}"/>
                </a:ext>
              </a:extLst>
            </p:cNvPr>
            <p:cNvSpPr>
              <a:spLocks noChangeShapeType="1"/>
            </p:cNvSpPr>
            <p:nvPr/>
          </p:nvSpPr>
          <p:spPr bwMode="auto">
            <a:xfrm flipH="1">
              <a:off x="3360" y="3168"/>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2351" name="Group 1151">
            <a:extLst>
              <a:ext uri="{FF2B5EF4-FFF2-40B4-BE49-F238E27FC236}">
                <a16:creationId xmlns:a16="http://schemas.microsoft.com/office/drawing/2014/main" id="{FEB84B6D-78AD-477E-974D-1222EA12A80F}"/>
              </a:ext>
            </a:extLst>
          </p:cNvPr>
          <p:cNvGrpSpPr>
            <a:grpSpLocks/>
          </p:cNvGrpSpPr>
          <p:nvPr/>
        </p:nvGrpSpPr>
        <p:grpSpPr bwMode="auto">
          <a:xfrm>
            <a:off x="4953000" y="2590800"/>
            <a:ext cx="1371600" cy="1524000"/>
            <a:chOff x="3120" y="1632"/>
            <a:chExt cx="864" cy="960"/>
          </a:xfrm>
        </p:grpSpPr>
        <p:sp>
          <p:nvSpPr>
            <p:cNvPr id="30753" name="Line 1152">
              <a:extLst>
                <a:ext uri="{FF2B5EF4-FFF2-40B4-BE49-F238E27FC236}">
                  <a16:creationId xmlns:a16="http://schemas.microsoft.com/office/drawing/2014/main" id="{EEEBD784-EBCB-4A9A-BC23-DB8E71C597D7}"/>
                </a:ext>
              </a:extLst>
            </p:cNvPr>
            <p:cNvSpPr>
              <a:spLocks noChangeShapeType="1"/>
            </p:cNvSpPr>
            <p:nvPr/>
          </p:nvSpPr>
          <p:spPr bwMode="auto">
            <a:xfrm>
              <a:off x="3120" y="1632"/>
              <a:ext cx="0" cy="62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4" name="Line 1153">
              <a:extLst>
                <a:ext uri="{FF2B5EF4-FFF2-40B4-BE49-F238E27FC236}">
                  <a16:creationId xmlns:a16="http://schemas.microsoft.com/office/drawing/2014/main" id="{10BF658C-3462-4B28-8335-189221303428}"/>
                </a:ext>
              </a:extLst>
            </p:cNvPr>
            <p:cNvSpPr>
              <a:spLocks noChangeShapeType="1"/>
            </p:cNvSpPr>
            <p:nvPr/>
          </p:nvSpPr>
          <p:spPr bwMode="auto">
            <a:xfrm>
              <a:off x="3120" y="22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5" name="Line 1154">
              <a:extLst>
                <a:ext uri="{FF2B5EF4-FFF2-40B4-BE49-F238E27FC236}">
                  <a16:creationId xmlns:a16="http://schemas.microsoft.com/office/drawing/2014/main" id="{D1ABC822-3997-4CCE-ABAF-B7B1EF126371}"/>
                </a:ext>
              </a:extLst>
            </p:cNvPr>
            <p:cNvSpPr>
              <a:spLocks noChangeShapeType="1"/>
            </p:cNvSpPr>
            <p:nvPr/>
          </p:nvSpPr>
          <p:spPr bwMode="auto">
            <a:xfrm>
              <a:off x="3984" y="2256"/>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2306"/>
                                        </p:tgtEl>
                                        <p:attrNameLst>
                                          <p:attrName>style.visibility</p:attrName>
                                        </p:attrNameLst>
                                      </p:cBhvr>
                                      <p:to>
                                        <p:strVal val="visible"/>
                                      </p:to>
                                    </p:set>
                                    <p:animEffect transition="in" filter="wipe(left)">
                                      <p:cBhvr>
                                        <p:cTn id="7" dur="500"/>
                                        <p:tgtEl>
                                          <p:spTgt spid="523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344"/>
                                        </p:tgtEl>
                                        <p:attrNameLst>
                                          <p:attrName>style.visibility</p:attrName>
                                        </p:attrNameLst>
                                      </p:cBhvr>
                                      <p:to>
                                        <p:strVal val="visible"/>
                                      </p:to>
                                    </p:set>
                                    <p:animEffect transition="in" filter="wipe(left)">
                                      <p:cBhvr>
                                        <p:cTn id="12" dur="500"/>
                                        <p:tgtEl>
                                          <p:spTgt spid="5234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2351"/>
                                        </p:tgtEl>
                                        <p:attrNameLst>
                                          <p:attrName>style.visibility</p:attrName>
                                        </p:attrNameLst>
                                      </p:cBhvr>
                                      <p:to>
                                        <p:strVal val="visible"/>
                                      </p:to>
                                    </p:set>
                                    <p:animEffect transition="in" filter="wipe(up)">
                                      <p:cBhvr>
                                        <p:cTn id="22" dur="500"/>
                                        <p:tgtEl>
                                          <p:spTgt spid="52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ja-JP" altLang="en-US" sz="3200">
                <a:latin typeface="Times New Roman" panose="02020603050405020304" pitchFamily="18" charset="0"/>
              </a:rPr>
              <a:t>符号化器</a:t>
            </a:r>
            <a:r>
              <a:rPr lang="en-US" altLang="ja-JP" sz="3200">
                <a:latin typeface="Times New Roman" panose="02020603050405020304" pitchFamily="18" charset="0"/>
              </a:rPr>
              <a:t>(encoder)</a:t>
            </a:r>
            <a:br>
              <a:rPr lang="en-US" altLang="ja-JP" sz="3200">
                <a:latin typeface="Times New Roman" panose="02020603050405020304" pitchFamily="18" charset="0"/>
              </a:rPr>
            </a:br>
            <a:r>
              <a:rPr lang="ja-JP" altLang="en-US" sz="3200">
                <a:latin typeface="Times New Roman" panose="02020603050405020304" pitchFamily="18" charset="0"/>
              </a:rPr>
              <a:t>復号化器</a:t>
            </a:r>
            <a:r>
              <a:rPr lang="en-US" altLang="ja-JP" sz="3200">
                <a:latin typeface="Times New Roman" panose="02020603050405020304" pitchFamily="18" charset="0"/>
              </a:rPr>
              <a:t>(decoder)</a:t>
            </a:r>
          </a:p>
        </p:txBody>
      </p:sp>
      <p:sp>
        <p:nvSpPr>
          <p:cNvPr id="193539" name="Rectangle 3"/>
          <p:cNvSpPr>
            <a:spLocks noGrp="1" noChangeArrowheads="1"/>
          </p:cNvSpPr>
          <p:nvPr>
            <p:ph type="body" idx="1"/>
          </p:nvPr>
        </p:nvSpPr>
        <p:spPr>
          <a:xfrm>
            <a:off x="1066800" y="1600200"/>
            <a:ext cx="7543800" cy="1295400"/>
          </a:xfrm>
        </p:spPr>
        <p:txBody>
          <a:bodyPr/>
          <a:lstStyle/>
          <a:p>
            <a:r>
              <a:rPr lang="ja-JP" altLang="en-US">
                <a:latin typeface="Times New Roman" panose="02020603050405020304" pitchFamily="18" charset="0"/>
              </a:rPr>
              <a:t>符号化 </a:t>
            </a:r>
            <a:r>
              <a:rPr lang="en-US" altLang="ja-JP">
                <a:latin typeface="Times New Roman" panose="02020603050405020304" pitchFamily="18" charset="0"/>
              </a:rPr>
              <a:t>: </a:t>
            </a:r>
            <a:r>
              <a:rPr lang="ja-JP" altLang="en-US">
                <a:latin typeface="Times New Roman" panose="02020603050405020304" pitchFamily="18" charset="0"/>
              </a:rPr>
              <a:t>情報を数値コードに変える</a:t>
            </a:r>
          </a:p>
          <a:p>
            <a:r>
              <a:rPr lang="ja-JP" altLang="en-US">
                <a:latin typeface="Times New Roman" panose="02020603050405020304" pitchFamily="18" charset="0"/>
              </a:rPr>
              <a:t>復号化 </a:t>
            </a:r>
            <a:r>
              <a:rPr lang="en-US" altLang="ja-JP">
                <a:latin typeface="Times New Roman" panose="02020603050405020304" pitchFamily="18" charset="0"/>
              </a:rPr>
              <a:t>: </a:t>
            </a:r>
            <a:r>
              <a:rPr lang="ja-JP" altLang="en-US">
                <a:latin typeface="Times New Roman" panose="02020603050405020304" pitchFamily="18" charset="0"/>
              </a:rPr>
              <a:t>数値コードを情報に戻す</a:t>
            </a:r>
          </a:p>
        </p:txBody>
      </p:sp>
      <p:sp>
        <p:nvSpPr>
          <p:cNvPr id="193540" name="Text Box 4"/>
          <p:cNvSpPr txBox="1">
            <a:spLocks noChangeArrowheads="1"/>
          </p:cNvSpPr>
          <p:nvPr/>
        </p:nvSpPr>
        <p:spPr bwMode="auto">
          <a:xfrm>
            <a:off x="1219200" y="2981325"/>
            <a:ext cx="3917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ü"/>
            </a:pPr>
            <a:r>
              <a:rPr lang="ja-JP" altLang="en-US">
                <a:effectLst>
                  <a:outerShdw blurRad="38100" dist="38100" dir="2700000" algn="tl">
                    <a:srgbClr val="000000"/>
                  </a:outerShdw>
                </a:effectLst>
                <a:latin typeface="Times New Roman" panose="02020603050405020304" pitchFamily="18" charset="0"/>
              </a:rPr>
              <a:t>例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情報をメモリに格納</a:t>
            </a:r>
          </a:p>
        </p:txBody>
      </p:sp>
      <p:sp>
        <p:nvSpPr>
          <p:cNvPr id="193623" name="Text Box 87"/>
          <p:cNvSpPr txBox="1">
            <a:spLocks noChangeArrowheads="1"/>
          </p:cNvSpPr>
          <p:nvPr/>
        </p:nvSpPr>
        <p:spPr bwMode="auto">
          <a:xfrm>
            <a:off x="1524000" y="3514725"/>
            <a:ext cx="4068763"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情報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データ</a:t>
            </a:r>
          </a:p>
          <a:p>
            <a:pPr>
              <a:buFont typeface="Tahoma" panose="020B0604030504040204" pitchFamily="34" charset="0"/>
              <a:buChar char="–"/>
            </a:pPr>
            <a:r>
              <a:rPr lang="ja-JP" altLang="en-US">
                <a:effectLst>
                  <a:outerShdw blurRad="38100" dist="38100" dir="2700000" algn="tl">
                    <a:srgbClr val="000000"/>
                  </a:outerShdw>
                </a:effectLst>
                <a:latin typeface="Times New Roman" panose="02020603050405020304" pitchFamily="18" charset="0"/>
              </a:rPr>
              <a:t> コード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データのアドレス</a:t>
            </a:r>
          </a:p>
        </p:txBody>
      </p:sp>
      <p:sp>
        <p:nvSpPr>
          <p:cNvPr id="193626" name="Rectangle 90"/>
          <p:cNvSpPr>
            <a:spLocks noChangeArrowheads="1"/>
          </p:cNvSpPr>
          <p:nvPr/>
        </p:nvSpPr>
        <p:spPr bwMode="auto">
          <a:xfrm>
            <a:off x="2667000" y="4800600"/>
            <a:ext cx="1524000" cy="762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effectLst>
                  <a:outerShdw blurRad="38100" dist="38100" dir="2700000" algn="tl">
                    <a:srgbClr val="000000"/>
                  </a:outerShdw>
                </a:effectLst>
                <a:latin typeface="Times New Roman" panose="02020603050405020304" pitchFamily="18" charset="0"/>
              </a:rPr>
              <a:t>符号化器</a:t>
            </a:r>
          </a:p>
        </p:txBody>
      </p:sp>
      <p:grpSp>
        <p:nvGrpSpPr>
          <p:cNvPr id="193654" name="Group 118"/>
          <p:cNvGrpSpPr>
            <a:grpSpLocks/>
          </p:cNvGrpSpPr>
          <p:nvPr/>
        </p:nvGrpSpPr>
        <p:grpSpPr bwMode="auto">
          <a:xfrm>
            <a:off x="1447800" y="4648200"/>
            <a:ext cx="730250" cy="762000"/>
            <a:chOff x="912" y="2976"/>
            <a:chExt cx="460" cy="480"/>
          </a:xfrm>
        </p:grpSpPr>
        <p:sp>
          <p:nvSpPr>
            <p:cNvPr id="193627" name="Rectangle 91"/>
            <p:cNvSpPr>
              <a:spLocks noChangeArrowheads="1"/>
            </p:cNvSpPr>
            <p:nvPr/>
          </p:nvSpPr>
          <p:spPr bwMode="auto">
            <a:xfrm>
              <a:off x="960" y="3168"/>
              <a:ext cx="336"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8</a:t>
              </a:r>
            </a:p>
          </p:txBody>
        </p:sp>
        <p:sp>
          <p:nvSpPr>
            <p:cNvPr id="193629" name="Text Box 93"/>
            <p:cNvSpPr txBox="1">
              <a:spLocks noChangeArrowheads="1"/>
            </p:cNvSpPr>
            <p:nvPr/>
          </p:nvSpPr>
          <p:spPr bwMode="auto">
            <a:xfrm>
              <a:off x="912" y="2976"/>
              <a:ext cx="4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a:effectLst>
                    <a:outerShdw blurRad="38100" dist="38100" dir="2700000" algn="tl">
                      <a:srgbClr val="000000"/>
                    </a:outerShdw>
                  </a:effectLst>
                  <a:latin typeface="Times New Roman" panose="02020603050405020304" pitchFamily="18" charset="0"/>
                </a:rPr>
                <a:t>データ</a:t>
              </a:r>
            </a:p>
          </p:txBody>
        </p:sp>
      </p:grpSp>
      <p:sp>
        <p:nvSpPr>
          <p:cNvPr id="193633" name="Line 97"/>
          <p:cNvSpPr>
            <a:spLocks noChangeShapeType="1"/>
          </p:cNvSpPr>
          <p:nvPr/>
        </p:nvSpPr>
        <p:spPr bwMode="auto">
          <a:xfrm>
            <a:off x="2133600" y="51816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93683" name="Group 147"/>
          <p:cNvGrpSpPr>
            <a:grpSpLocks/>
          </p:cNvGrpSpPr>
          <p:nvPr/>
        </p:nvGrpSpPr>
        <p:grpSpPr bwMode="auto">
          <a:xfrm>
            <a:off x="4267200" y="4648200"/>
            <a:ext cx="1249363" cy="762000"/>
            <a:chOff x="2688" y="2928"/>
            <a:chExt cx="787" cy="480"/>
          </a:xfrm>
        </p:grpSpPr>
        <p:sp>
          <p:nvSpPr>
            <p:cNvPr id="193628" name="Rectangle 92"/>
            <p:cNvSpPr>
              <a:spLocks noChangeArrowheads="1"/>
            </p:cNvSpPr>
            <p:nvPr/>
          </p:nvSpPr>
          <p:spPr bwMode="auto">
            <a:xfrm>
              <a:off x="3024" y="3120"/>
              <a:ext cx="336"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4</a:t>
              </a:r>
            </a:p>
          </p:txBody>
        </p:sp>
        <p:sp>
          <p:nvSpPr>
            <p:cNvPr id="193630" name="Text Box 94"/>
            <p:cNvSpPr txBox="1">
              <a:spLocks noChangeArrowheads="1"/>
            </p:cNvSpPr>
            <p:nvPr/>
          </p:nvSpPr>
          <p:spPr bwMode="auto">
            <a:xfrm>
              <a:off x="2928" y="2928"/>
              <a:ext cx="54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a:effectLst>
                    <a:outerShdw blurRad="38100" dist="38100" dir="2700000" algn="tl">
                      <a:srgbClr val="000000"/>
                    </a:outerShdw>
                  </a:effectLst>
                  <a:latin typeface="Times New Roman" panose="02020603050405020304" pitchFamily="18" charset="0"/>
                </a:rPr>
                <a:t>アドレス</a:t>
              </a:r>
            </a:p>
          </p:txBody>
        </p:sp>
        <p:sp>
          <p:nvSpPr>
            <p:cNvPr id="193635" name="Line 99"/>
            <p:cNvSpPr>
              <a:spLocks noChangeShapeType="1"/>
            </p:cNvSpPr>
            <p:nvPr/>
          </p:nvSpPr>
          <p:spPr bwMode="auto">
            <a:xfrm>
              <a:off x="2688" y="3264"/>
              <a:ext cx="2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3638" name="Rectangle 102"/>
          <p:cNvSpPr>
            <a:spLocks noChangeArrowheads="1"/>
          </p:cNvSpPr>
          <p:nvPr/>
        </p:nvSpPr>
        <p:spPr bwMode="auto">
          <a:xfrm>
            <a:off x="2667000" y="5715000"/>
            <a:ext cx="1524000" cy="762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effectLst>
                  <a:outerShdw blurRad="38100" dist="38100" dir="2700000" algn="tl">
                    <a:srgbClr val="000000"/>
                  </a:outerShdw>
                </a:effectLst>
                <a:latin typeface="Times New Roman" panose="02020603050405020304" pitchFamily="18" charset="0"/>
              </a:rPr>
              <a:t>復号化器</a:t>
            </a:r>
          </a:p>
        </p:txBody>
      </p:sp>
      <p:grpSp>
        <p:nvGrpSpPr>
          <p:cNvPr id="193656" name="Group 120"/>
          <p:cNvGrpSpPr>
            <a:grpSpLocks/>
          </p:cNvGrpSpPr>
          <p:nvPr/>
        </p:nvGrpSpPr>
        <p:grpSpPr bwMode="auto">
          <a:xfrm>
            <a:off x="4648200" y="5562600"/>
            <a:ext cx="868363" cy="762000"/>
            <a:chOff x="2928" y="3552"/>
            <a:chExt cx="547" cy="480"/>
          </a:xfrm>
        </p:grpSpPr>
        <p:sp>
          <p:nvSpPr>
            <p:cNvPr id="193647" name="Rectangle 111"/>
            <p:cNvSpPr>
              <a:spLocks noChangeArrowheads="1"/>
            </p:cNvSpPr>
            <p:nvPr/>
          </p:nvSpPr>
          <p:spPr bwMode="auto">
            <a:xfrm>
              <a:off x="3024" y="3744"/>
              <a:ext cx="336"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2</a:t>
              </a:r>
            </a:p>
          </p:txBody>
        </p:sp>
        <p:sp>
          <p:nvSpPr>
            <p:cNvPr id="193648" name="Text Box 112"/>
            <p:cNvSpPr txBox="1">
              <a:spLocks noChangeArrowheads="1"/>
            </p:cNvSpPr>
            <p:nvPr/>
          </p:nvSpPr>
          <p:spPr bwMode="auto">
            <a:xfrm>
              <a:off x="2928" y="3552"/>
              <a:ext cx="54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a:effectLst>
                    <a:outerShdw blurRad="38100" dist="38100" dir="2700000" algn="tl">
                      <a:srgbClr val="000000"/>
                    </a:outerShdw>
                  </a:effectLst>
                  <a:latin typeface="Times New Roman" panose="02020603050405020304" pitchFamily="18" charset="0"/>
                </a:rPr>
                <a:t>アドレス</a:t>
              </a:r>
            </a:p>
          </p:txBody>
        </p:sp>
      </p:grpSp>
      <p:sp>
        <p:nvSpPr>
          <p:cNvPr id="193651" name="Line 115"/>
          <p:cNvSpPr>
            <a:spLocks noChangeShapeType="1"/>
          </p:cNvSpPr>
          <p:nvPr/>
        </p:nvSpPr>
        <p:spPr bwMode="auto">
          <a:xfrm flipH="1">
            <a:off x="4267200" y="60960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93682" name="Group 146"/>
          <p:cNvGrpSpPr>
            <a:grpSpLocks/>
          </p:cNvGrpSpPr>
          <p:nvPr/>
        </p:nvGrpSpPr>
        <p:grpSpPr bwMode="auto">
          <a:xfrm>
            <a:off x="1447800" y="5562600"/>
            <a:ext cx="1143000" cy="762000"/>
            <a:chOff x="912" y="3504"/>
            <a:chExt cx="720" cy="480"/>
          </a:xfrm>
        </p:grpSpPr>
        <p:sp>
          <p:nvSpPr>
            <p:cNvPr id="193649" name="Rectangle 113"/>
            <p:cNvSpPr>
              <a:spLocks noChangeArrowheads="1"/>
            </p:cNvSpPr>
            <p:nvPr/>
          </p:nvSpPr>
          <p:spPr bwMode="auto">
            <a:xfrm>
              <a:off x="960" y="3696"/>
              <a:ext cx="336"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3</a:t>
              </a:r>
            </a:p>
          </p:txBody>
        </p:sp>
        <p:sp>
          <p:nvSpPr>
            <p:cNvPr id="193650" name="Text Box 114"/>
            <p:cNvSpPr txBox="1">
              <a:spLocks noChangeArrowheads="1"/>
            </p:cNvSpPr>
            <p:nvPr/>
          </p:nvSpPr>
          <p:spPr bwMode="auto">
            <a:xfrm>
              <a:off x="912" y="3504"/>
              <a:ext cx="4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dirty="0">
                  <a:effectLst>
                    <a:outerShdw blurRad="38100" dist="38100" dir="2700000" algn="tl">
                      <a:srgbClr val="000000"/>
                    </a:outerShdw>
                  </a:effectLst>
                  <a:latin typeface="Times New Roman" panose="02020603050405020304" pitchFamily="18" charset="0"/>
                </a:rPr>
                <a:t>データ</a:t>
              </a:r>
            </a:p>
          </p:txBody>
        </p:sp>
        <p:sp>
          <p:nvSpPr>
            <p:cNvPr id="193652" name="Line 116"/>
            <p:cNvSpPr>
              <a:spLocks noChangeShapeType="1"/>
            </p:cNvSpPr>
            <p:nvPr/>
          </p:nvSpPr>
          <p:spPr bwMode="auto">
            <a:xfrm flipH="1">
              <a:off x="1344" y="3840"/>
              <a:ext cx="2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3677" name="Group 141"/>
          <p:cNvGrpSpPr>
            <a:grpSpLocks/>
          </p:cNvGrpSpPr>
          <p:nvPr/>
        </p:nvGrpSpPr>
        <p:grpSpPr bwMode="auto">
          <a:xfrm>
            <a:off x="6172200" y="2743200"/>
            <a:ext cx="1524000" cy="3886200"/>
            <a:chOff x="3888" y="1728"/>
            <a:chExt cx="960" cy="2448"/>
          </a:xfrm>
        </p:grpSpPr>
        <p:sp>
          <p:nvSpPr>
            <p:cNvPr id="193621" name="Text Box 85"/>
            <p:cNvSpPr txBox="1">
              <a:spLocks noChangeArrowheads="1"/>
            </p:cNvSpPr>
            <p:nvPr/>
          </p:nvSpPr>
          <p:spPr bwMode="auto">
            <a:xfrm>
              <a:off x="4128" y="1728"/>
              <a:ext cx="49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effectLst>
                    <a:outerShdw blurRad="38100" dist="38100" dir="2700000" algn="tl">
                      <a:srgbClr val="000000"/>
                    </a:outerShdw>
                  </a:effectLst>
                  <a:latin typeface="Times New Roman" panose="02020603050405020304" pitchFamily="18" charset="0"/>
                </a:rPr>
                <a:t>メモリ</a:t>
              </a:r>
            </a:p>
          </p:txBody>
        </p:sp>
        <p:sp>
          <p:nvSpPr>
            <p:cNvPr id="193658" name="Rectangle 122"/>
            <p:cNvSpPr>
              <a:spLocks noChangeArrowheads="1"/>
            </p:cNvSpPr>
            <p:nvPr/>
          </p:nvSpPr>
          <p:spPr bwMode="auto">
            <a:xfrm>
              <a:off x="3888" y="201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effectLst>
                    <a:outerShdw blurRad="38100" dist="38100" dir="2700000" algn="tl">
                      <a:srgbClr val="000000"/>
                    </a:outerShdw>
                  </a:effectLst>
                  <a:latin typeface="Times New Roman" panose="02020603050405020304" pitchFamily="18" charset="0"/>
                </a:rPr>
                <a:t>アドレス</a:t>
              </a:r>
            </a:p>
          </p:txBody>
        </p:sp>
        <p:sp>
          <p:nvSpPr>
            <p:cNvPr id="193659" name="Rectangle 123"/>
            <p:cNvSpPr>
              <a:spLocks noChangeArrowheads="1"/>
            </p:cNvSpPr>
            <p:nvPr/>
          </p:nvSpPr>
          <p:spPr bwMode="auto">
            <a:xfrm>
              <a:off x="4368" y="201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effectLst>
                    <a:outerShdw blurRad="38100" dist="38100" dir="2700000" algn="tl">
                      <a:srgbClr val="000000"/>
                    </a:outerShdw>
                  </a:effectLst>
                  <a:latin typeface="Times New Roman" panose="02020603050405020304" pitchFamily="18" charset="0"/>
                </a:rPr>
                <a:t>データ</a:t>
              </a:r>
            </a:p>
          </p:txBody>
        </p:sp>
        <p:sp>
          <p:nvSpPr>
            <p:cNvPr id="193660" name="Rectangle 124"/>
            <p:cNvSpPr>
              <a:spLocks noChangeArrowheads="1"/>
            </p:cNvSpPr>
            <p:nvPr/>
          </p:nvSpPr>
          <p:spPr bwMode="auto">
            <a:xfrm>
              <a:off x="3888" y="225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0</a:t>
              </a:r>
            </a:p>
          </p:txBody>
        </p:sp>
        <p:sp>
          <p:nvSpPr>
            <p:cNvPr id="193661" name="Rectangle 125"/>
            <p:cNvSpPr>
              <a:spLocks noChangeArrowheads="1"/>
            </p:cNvSpPr>
            <p:nvPr/>
          </p:nvSpPr>
          <p:spPr bwMode="auto">
            <a:xfrm>
              <a:off x="4368" y="225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1</a:t>
              </a:r>
            </a:p>
          </p:txBody>
        </p:sp>
        <p:sp>
          <p:nvSpPr>
            <p:cNvPr id="193662" name="Rectangle 126"/>
            <p:cNvSpPr>
              <a:spLocks noChangeArrowheads="1"/>
            </p:cNvSpPr>
            <p:nvPr/>
          </p:nvSpPr>
          <p:spPr bwMode="auto">
            <a:xfrm>
              <a:off x="3888" y="249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1</a:t>
              </a:r>
            </a:p>
          </p:txBody>
        </p:sp>
        <p:sp>
          <p:nvSpPr>
            <p:cNvPr id="193663" name="Rectangle 127"/>
            <p:cNvSpPr>
              <a:spLocks noChangeArrowheads="1"/>
            </p:cNvSpPr>
            <p:nvPr/>
          </p:nvSpPr>
          <p:spPr bwMode="auto">
            <a:xfrm>
              <a:off x="4368" y="249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8</a:t>
              </a:r>
            </a:p>
          </p:txBody>
        </p:sp>
        <p:sp>
          <p:nvSpPr>
            <p:cNvPr id="193664" name="Rectangle 128"/>
            <p:cNvSpPr>
              <a:spLocks noChangeArrowheads="1"/>
            </p:cNvSpPr>
            <p:nvPr/>
          </p:nvSpPr>
          <p:spPr bwMode="auto">
            <a:xfrm>
              <a:off x="3888" y="273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2</a:t>
              </a:r>
            </a:p>
          </p:txBody>
        </p:sp>
        <p:sp>
          <p:nvSpPr>
            <p:cNvPr id="193665" name="Rectangle 129"/>
            <p:cNvSpPr>
              <a:spLocks noChangeArrowheads="1"/>
            </p:cNvSpPr>
            <p:nvPr/>
          </p:nvSpPr>
          <p:spPr bwMode="auto">
            <a:xfrm>
              <a:off x="4368" y="273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3</a:t>
              </a:r>
            </a:p>
          </p:txBody>
        </p:sp>
        <p:sp>
          <p:nvSpPr>
            <p:cNvPr id="193666" name="Rectangle 130"/>
            <p:cNvSpPr>
              <a:spLocks noChangeArrowheads="1"/>
            </p:cNvSpPr>
            <p:nvPr/>
          </p:nvSpPr>
          <p:spPr bwMode="auto">
            <a:xfrm>
              <a:off x="3888" y="297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3</a:t>
              </a:r>
            </a:p>
          </p:txBody>
        </p:sp>
        <p:sp>
          <p:nvSpPr>
            <p:cNvPr id="193667" name="Rectangle 131"/>
            <p:cNvSpPr>
              <a:spLocks noChangeArrowheads="1"/>
            </p:cNvSpPr>
            <p:nvPr/>
          </p:nvSpPr>
          <p:spPr bwMode="auto">
            <a:xfrm>
              <a:off x="4368" y="297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5</a:t>
              </a:r>
            </a:p>
          </p:txBody>
        </p:sp>
        <p:sp>
          <p:nvSpPr>
            <p:cNvPr id="193668" name="Rectangle 132"/>
            <p:cNvSpPr>
              <a:spLocks noChangeArrowheads="1"/>
            </p:cNvSpPr>
            <p:nvPr/>
          </p:nvSpPr>
          <p:spPr bwMode="auto">
            <a:xfrm>
              <a:off x="3888" y="321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4</a:t>
              </a:r>
            </a:p>
          </p:txBody>
        </p:sp>
        <p:sp>
          <p:nvSpPr>
            <p:cNvPr id="193669" name="Rectangle 133"/>
            <p:cNvSpPr>
              <a:spLocks noChangeArrowheads="1"/>
            </p:cNvSpPr>
            <p:nvPr/>
          </p:nvSpPr>
          <p:spPr bwMode="auto">
            <a:xfrm>
              <a:off x="4368" y="321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effectLst>
                  <a:outerShdw blurRad="38100" dist="38100" dir="2700000" algn="tl">
                    <a:srgbClr val="000000"/>
                  </a:outerShdw>
                </a:effectLst>
                <a:latin typeface="Times New Roman" panose="02020603050405020304" pitchFamily="18" charset="0"/>
              </a:endParaRPr>
            </a:p>
          </p:txBody>
        </p:sp>
        <p:sp>
          <p:nvSpPr>
            <p:cNvPr id="193670" name="Rectangle 134"/>
            <p:cNvSpPr>
              <a:spLocks noChangeArrowheads="1"/>
            </p:cNvSpPr>
            <p:nvPr/>
          </p:nvSpPr>
          <p:spPr bwMode="auto">
            <a:xfrm>
              <a:off x="3888" y="345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5</a:t>
              </a:r>
            </a:p>
          </p:txBody>
        </p:sp>
        <p:sp>
          <p:nvSpPr>
            <p:cNvPr id="193671" name="Rectangle 135"/>
            <p:cNvSpPr>
              <a:spLocks noChangeArrowheads="1"/>
            </p:cNvSpPr>
            <p:nvPr/>
          </p:nvSpPr>
          <p:spPr bwMode="auto">
            <a:xfrm>
              <a:off x="4368" y="345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effectLst>
                  <a:outerShdw blurRad="38100" dist="38100" dir="2700000" algn="tl">
                    <a:srgbClr val="000000"/>
                  </a:outerShdw>
                </a:effectLst>
                <a:latin typeface="Times New Roman" panose="02020603050405020304" pitchFamily="18" charset="0"/>
              </a:endParaRPr>
            </a:p>
          </p:txBody>
        </p:sp>
        <p:sp>
          <p:nvSpPr>
            <p:cNvPr id="193672" name="Rectangle 136"/>
            <p:cNvSpPr>
              <a:spLocks noChangeArrowheads="1"/>
            </p:cNvSpPr>
            <p:nvPr/>
          </p:nvSpPr>
          <p:spPr bwMode="auto">
            <a:xfrm>
              <a:off x="3888" y="369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6</a:t>
              </a:r>
            </a:p>
          </p:txBody>
        </p:sp>
        <p:sp>
          <p:nvSpPr>
            <p:cNvPr id="193673" name="Rectangle 137"/>
            <p:cNvSpPr>
              <a:spLocks noChangeArrowheads="1"/>
            </p:cNvSpPr>
            <p:nvPr/>
          </p:nvSpPr>
          <p:spPr bwMode="auto">
            <a:xfrm>
              <a:off x="4368" y="369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effectLst>
                  <a:outerShdw blurRad="38100" dist="38100" dir="2700000" algn="tl">
                    <a:srgbClr val="000000"/>
                  </a:outerShdw>
                </a:effectLst>
                <a:latin typeface="Times New Roman" panose="02020603050405020304" pitchFamily="18" charset="0"/>
              </a:endParaRPr>
            </a:p>
          </p:txBody>
        </p:sp>
        <p:sp>
          <p:nvSpPr>
            <p:cNvPr id="193674" name="Rectangle 138"/>
            <p:cNvSpPr>
              <a:spLocks noChangeArrowheads="1"/>
            </p:cNvSpPr>
            <p:nvPr/>
          </p:nvSpPr>
          <p:spPr bwMode="auto">
            <a:xfrm>
              <a:off x="3888" y="393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a:effectLst>
                    <a:outerShdw blurRad="38100" dist="38100" dir="2700000" algn="tl">
                      <a:srgbClr val="000000"/>
                    </a:outerShdw>
                  </a:effectLst>
                  <a:latin typeface="Times New Roman" panose="02020603050405020304" pitchFamily="18" charset="0"/>
                </a:rPr>
                <a:t>7</a:t>
              </a:r>
            </a:p>
          </p:txBody>
        </p:sp>
        <p:sp>
          <p:nvSpPr>
            <p:cNvPr id="193675" name="Rectangle 139"/>
            <p:cNvSpPr>
              <a:spLocks noChangeArrowheads="1"/>
            </p:cNvSpPr>
            <p:nvPr/>
          </p:nvSpPr>
          <p:spPr bwMode="auto">
            <a:xfrm>
              <a:off x="4368" y="3936"/>
              <a:ext cx="480"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effectLst>
                  <a:outerShdw blurRad="38100" dist="38100" dir="2700000" algn="tl">
                    <a:srgbClr val="000000"/>
                  </a:outerShdw>
                </a:effectLst>
                <a:latin typeface="Times New Roman" panose="02020603050405020304" pitchFamily="18" charset="0"/>
              </a:endParaRPr>
            </a:p>
          </p:txBody>
        </p:sp>
        <p:sp>
          <p:nvSpPr>
            <p:cNvPr id="193676" name="Rectangle 140"/>
            <p:cNvSpPr>
              <a:spLocks noChangeArrowheads="1"/>
            </p:cNvSpPr>
            <p:nvPr/>
          </p:nvSpPr>
          <p:spPr bwMode="auto">
            <a:xfrm>
              <a:off x="3888" y="2016"/>
              <a:ext cx="960" cy="216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93678" name="Rectangle 142"/>
          <p:cNvSpPr>
            <a:spLocks noChangeArrowheads="1"/>
          </p:cNvSpPr>
          <p:nvPr/>
        </p:nvSpPr>
        <p:spPr bwMode="auto">
          <a:xfrm>
            <a:off x="6934200" y="5105400"/>
            <a:ext cx="7620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b="1">
                <a:solidFill>
                  <a:srgbClr val="FFFF00"/>
                </a:solidFill>
                <a:effectLst>
                  <a:outerShdw blurRad="38100" dist="38100" dir="2700000" algn="tl">
                    <a:srgbClr val="000000"/>
                  </a:outerShdw>
                </a:effectLst>
                <a:latin typeface="Times New Roman" panose="02020603050405020304" pitchFamily="18" charset="0"/>
              </a:rPr>
              <a:t>8</a:t>
            </a:r>
          </a:p>
        </p:txBody>
      </p:sp>
      <p:sp>
        <p:nvSpPr>
          <p:cNvPr id="193679" name="Rectangle 143"/>
          <p:cNvSpPr>
            <a:spLocks noChangeArrowheads="1"/>
          </p:cNvSpPr>
          <p:nvPr/>
        </p:nvSpPr>
        <p:spPr bwMode="auto">
          <a:xfrm>
            <a:off x="6172200" y="5105400"/>
            <a:ext cx="7620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b="1">
                <a:solidFill>
                  <a:srgbClr val="FFFF00"/>
                </a:solidFill>
                <a:effectLst>
                  <a:outerShdw blurRad="38100" dist="38100" dir="2700000" algn="tl">
                    <a:srgbClr val="000000"/>
                  </a:outerShdw>
                </a:effectLst>
                <a:latin typeface="Times New Roman" panose="02020603050405020304" pitchFamily="18" charset="0"/>
              </a:rPr>
              <a:t>4</a:t>
            </a:r>
          </a:p>
        </p:txBody>
      </p:sp>
      <p:sp>
        <p:nvSpPr>
          <p:cNvPr id="193680" name="Rectangle 144"/>
          <p:cNvSpPr>
            <a:spLocks noChangeArrowheads="1"/>
          </p:cNvSpPr>
          <p:nvPr/>
        </p:nvSpPr>
        <p:spPr bwMode="auto">
          <a:xfrm>
            <a:off x="6934200" y="4343400"/>
            <a:ext cx="7620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b="1">
                <a:solidFill>
                  <a:srgbClr val="FFFF00"/>
                </a:solidFill>
                <a:effectLst>
                  <a:outerShdw blurRad="38100" dist="38100" dir="2700000" algn="tl">
                    <a:srgbClr val="000000"/>
                  </a:outerShdw>
                </a:effectLst>
                <a:latin typeface="Times New Roman" panose="02020603050405020304" pitchFamily="18" charset="0"/>
              </a:rPr>
              <a:t>3</a:t>
            </a:r>
          </a:p>
        </p:txBody>
      </p:sp>
      <p:sp>
        <p:nvSpPr>
          <p:cNvPr id="193681" name="Rectangle 145"/>
          <p:cNvSpPr>
            <a:spLocks noChangeArrowheads="1"/>
          </p:cNvSpPr>
          <p:nvPr/>
        </p:nvSpPr>
        <p:spPr bwMode="auto">
          <a:xfrm>
            <a:off x="6172200" y="4343400"/>
            <a:ext cx="7620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400" b="1">
                <a:solidFill>
                  <a:srgbClr val="FFFF00"/>
                </a:solidFill>
                <a:effectLst>
                  <a:outerShdw blurRad="38100" dist="38100" dir="2700000" algn="tl">
                    <a:srgbClr val="000000"/>
                  </a:outerShdw>
                </a:effectLst>
                <a:latin typeface="Times New Roman" panose="02020603050405020304" pitchFamily="18" charset="0"/>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3540"/>
                                        </p:tgtEl>
                                        <p:attrNameLst>
                                          <p:attrName>style.visibility</p:attrName>
                                        </p:attrNameLst>
                                      </p:cBhvr>
                                      <p:to>
                                        <p:strVal val="visible"/>
                                      </p:to>
                                    </p:set>
                                    <p:anim calcmode="lin" valueType="num">
                                      <p:cBhvr additive="base">
                                        <p:cTn id="7" dur="500" fill="hold"/>
                                        <p:tgtEl>
                                          <p:spTgt spid="193540"/>
                                        </p:tgtEl>
                                        <p:attrNameLst>
                                          <p:attrName>ppt_x</p:attrName>
                                        </p:attrNameLst>
                                      </p:cBhvr>
                                      <p:tavLst>
                                        <p:tav tm="0">
                                          <p:val>
                                            <p:strVal val="#ppt_x"/>
                                          </p:val>
                                        </p:tav>
                                        <p:tav tm="100000">
                                          <p:val>
                                            <p:strVal val="#ppt_x"/>
                                          </p:val>
                                        </p:tav>
                                      </p:tavLst>
                                    </p:anim>
                                    <p:anim calcmode="lin" valueType="num">
                                      <p:cBhvr additive="base">
                                        <p:cTn id="8" dur="500" fill="hold"/>
                                        <p:tgtEl>
                                          <p:spTgt spid="19354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3623"/>
                                        </p:tgtEl>
                                        <p:attrNameLst>
                                          <p:attrName>style.visibility</p:attrName>
                                        </p:attrNameLst>
                                      </p:cBhvr>
                                      <p:to>
                                        <p:strVal val="visible"/>
                                      </p:to>
                                    </p:set>
                                    <p:anim calcmode="lin" valueType="num">
                                      <p:cBhvr additive="base">
                                        <p:cTn id="13" dur="500" fill="hold"/>
                                        <p:tgtEl>
                                          <p:spTgt spid="193623"/>
                                        </p:tgtEl>
                                        <p:attrNameLst>
                                          <p:attrName>ppt_x</p:attrName>
                                        </p:attrNameLst>
                                      </p:cBhvr>
                                      <p:tavLst>
                                        <p:tav tm="0">
                                          <p:val>
                                            <p:strVal val="#ppt_x"/>
                                          </p:val>
                                        </p:tav>
                                        <p:tav tm="100000">
                                          <p:val>
                                            <p:strVal val="#ppt_x"/>
                                          </p:val>
                                        </p:tav>
                                      </p:tavLst>
                                    </p:anim>
                                    <p:anim calcmode="lin" valueType="num">
                                      <p:cBhvr additive="base">
                                        <p:cTn id="14" dur="500" fill="hold"/>
                                        <p:tgtEl>
                                          <p:spTgt spid="19362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193677"/>
                                        </p:tgtEl>
                                        <p:attrNameLst>
                                          <p:attrName>style.visibility</p:attrName>
                                        </p:attrNameLst>
                                      </p:cBhvr>
                                      <p:to>
                                        <p:strVal val="visible"/>
                                      </p:to>
                                    </p:set>
                                    <p:animEffect transition="in" filter="checkerboard(across)">
                                      <p:cBhvr>
                                        <p:cTn id="19" dur="500"/>
                                        <p:tgtEl>
                                          <p:spTgt spid="19367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93626"/>
                                        </p:tgtEl>
                                        <p:attrNameLst>
                                          <p:attrName>style.visibility</p:attrName>
                                        </p:attrNameLst>
                                      </p:cBhvr>
                                      <p:to>
                                        <p:strVal val="visible"/>
                                      </p:to>
                                    </p:set>
                                    <p:animEffect transition="in" filter="checkerboard(across)">
                                      <p:cBhvr>
                                        <p:cTn id="24" dur="500"/>
                                        <p:tgtEl>
                                          <p:spTgt spid="19362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p:cTn id="28" dur="1" fill="hold">
                                          <p:stCondLst>
                                            <p:cond delay="0"/>
                                          </p:stCondLst>
                                        </p:cTn>
                                        <p:tgtEl>
                                          <p:spTgt spid="193654"/>
                                        </p:tgtEl>
                                        <p:attrNameLst>
                                          <p:attrName>style.visibility</p:attrName>
                                        </p:attrNameLst>
                                      </p:cBhvr>
                                      <p:to>
                                        <p:strVal val="visible"/>
                                      </p:to>
                                    </p:set>
                                    <p:animEffect transition="in" filter="checkerboard(across)">
                                      <p:cBhvr>
                                        <p:cTn id="29" dur="500"/>
                                        <p:tgtEl>
                                          <p:spTgt spid="19365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93633"/>
                                        </p:tgtEl>
                                        <p:attrNameLst>
                                          <p:attrName>style.visibility</p:attrName>
                                        </p:attrNameLst>
                                      </p:cBhvr>
                                      <p:to>
                                        <p:strVal val="visible"/>
                                      </p:to>
                                    </p:set>
                                    <p:animEffect transition="in" filter="wipe(left)">
                                      <p:cBhvr>
                                        <p:cTn id="34" dur="500"/>
                                        <p:tgtEl>
                                          <p:spTgt spid="19363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93678"/>
                                        </p:tgtEl>
                                        <p:attrNameLst>
                                          <p:attrName>style.visibility</p:attrName>
                                        </p:attrNameLst>
                                      </p:cBhvr>
                                      <p:to>
                                        <p:strVal val="visible"/>
                                      </p:to>
                                    </p:set>
                                    <p:animEffect transition="in" filter="checkerboard(across)">
                                      <p:cBhvr>
                                        <p:cTn id="39" dur="500"/>
                                        <p:tgtEl>
                                          <p:spTgt spid="19367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93679"/>
                                        </p:tgtEl>
                                        <p:attrNameLst>
                                          <p:attrName>style.visibility</p:attrName>
                                        </p:attrNameLst>
                                      </p:cBhvr>
                                      <p:to>
                                        <p:strVal val="visible"/>
                                      </p:to>
                                    </p:set>
                                    <p:animEffect transition="in" filter="checkerboard(across)">
                                      <p:cBhvr>
                                        <p:cTn id="44" dur="500"/>
                                        <p:tgtEl>
                                          <p:spTgt spid="19367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nodeType="clickEffect">
                                  <p:stCondLst>
                                    <p:cond delay="0"/>
                                  </p:stCondLst>
                                  <p:childTnLst>
                                    <p:set>
                                      <p:cBhvr>
                                        <p:cTn id="48" dur="1" fill="hold">
                                          <p:stCondLst>
                                            <p:cond delay="0"/>
                                          </p:stCondLst>
                                        </p:cTn>
                                        <p:tgtEl>
                                          <p:spTgt spid="193683"/>
                                        </p:tgtEl>
                                        <p:attrNameLst>
                                          <p:attrName>style.visibility</p:attrName>
                                        </p:attrNameLst>
                                      </p:cBhvr>
                                      <p:to>
                                        <p:strVal val="visible"/>
                                      </p:to>
                                    </p:set>
                                    <p:animEffect transition="in" filter="checkerboard(across)">
                                      <p:cBhvr>
                                        <p:cTn id="49" dur="500"/>
                                        <p:tgtEl>
                                          <p:spTgt spid="19368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193638"/>
                                        </p:tgtEl>
                                        <p:attrNameLst>
                                          <p:attrName>style.visibility</p:attrName>
                                        </p:attrNameLst>
                                      </p:cBhvr>
                                      <p:to>
                                        <p:strVal val="visible"/>
                                      </p:to>
                                    </p:set>
                                    <p:animEffect transition="in" filter="checkerboard(across)">
                                      <p:cBhvr>
                                        <p:cTn id="54" dur="500"/>
                                        <p:tgtEl>
                                          <p:spTgt spid="19363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nodeType="clickEffect">
                                  <p:stCondLst>
                                    <p:cond delay="0"/>
                                  </p:stCondLst>
                                  <p:childTnLst>
                                    <p:set>
                                      <p:cBhvr>
                                        <p:cTn id="58" dur="1" fill="hold">
                                          <p:stCondLst>
                                            <p:cond delay="0"/>
                                          </p:stCondLst>
                                        </p:cTn>
                                        <p:tgtEl>
                                          <p:spTgt spid="193656"/>
                                        </p:tgtEl>
                                        <p:attrNameLst>
                                          <p:attrName>style.visibility</p:attrName>
                                        </p:attrNameLst>
                                      </p:cBhvr>
                                      <p:to>
                                        <p:strVal val="visible"/>
                                      </p:to>
                                    </p:set>
                                    <p:animEffect transition="in" filter="checkerboard(across)">
                                      <p:cBhvr>
                                        <p:cTn id="59" dur="500"/>
                                        <p:tgtEl>
                                          <p:spTgt spid="19365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2" fill="hold" grpId="0" nodeType="clickEffect">
                                  <p:stCondLst>
                                    <p:cond delay="0"/>
                                  </p:stCondLst>
                                  <p:childTnLst>
                                    <p:set>
                                      <p:cBhvr>
                                        <p:cTn id="63" dur="1" fill="hold">
                                          <p:stCondLst>
                                            <p:cond delay="0"/>
                                          </p:stCondLst>
                                        </p:cTn>
                                        <p:tgtEl>
                                          <p:spTgt spid="193651"/>
                                        </p:tgtEl>
                                        <p:attrNameLst>
                                          <p:attrName>style.visibility</p:attrName>
                                        </p:attrNameLst>
                                      </p:cBhvr>
                                      <p:to>
                                        <p:strVal val="visible"/>
                                      </p:to>
                                    </p:set>
                                    <p:animEffect transition="in" filter="wipe(right)">
                                      <p:cBhvr>
                                        <p:cTn id="64" dur="500"/>
                                        <p:tgtEl>
                                          <p:spTgt spid="19365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193681"/>
                                        </p:tgtEl>
                                        <p:attrNameLst>
                                          <p:attrName>style.visibility</p:attrName>
                                        </p:attrNameLst>
                                      </p:cBhvr>
                                      <p:to>
                                        <p:strVal val="visible"/>
                                      </p:to>
                                    </p:set>
                                    <p:animEffect transition="in" filter="checkerboard(across)">
                                      <p:cBhvr>
                                        <p:cTn id="69" dur="500"/>
                                        <p:tgtEl>
                                          <p:spTgt spid="193681"/>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 presetClass="entr" presetSubtype="10" fill="hold" grpId="0" nodeType="clickEffect">
                                  <p:stCondLst>
                                    <p:cond delay="0"/>
                                  </p:stCondLst>
                                  <p:childTnLst>
                                    <p:set>
                                      <p:cBhvr>
                                        <p:cTn id="73" dur="1" fill="hold">
                                          <p:stCondLst>
                                            <p:cond delay="0"/>
                                          </p:stCondLst>
                                        </p:cTn>
                                        <p:tgtEl>
                                          <p:spTgt spid="193680"/>
                                        </p:tgtEl>
                                        <p:attrNameLst>
                                          <p:attrName>style.visibility</p:attrName>
                                        </p:attrNameLst>
                                      </p:cBhvr>
                                      <p:to>
                                        <p:strVal val="visible"/>
                                      </p:to>
                                    </p:set>
                                    <p:animEffect transition="in" filter="checkerboard(across)">
                                      <p:cBhvr>
                                        <p:cTn id="74" dur="500"/>
                                        <p:tgtEl>
                                          <p:spTgt spid="193680"/>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2" fill="hold" nodeType="clickEffect">
                                  <p:stCondLst>
                                    <p:cond delay="0"/>
                                  </p:stCondLst>
                                  <p:childTnLst>
                                    <p:set>
                                      <p:cBhvr>
                                        <p:cTn id="78" dur="1" fill="hold">
                                          <p:stCondLst>
                                            <p:cond delay="0"/>
                                          </p:stCondLst>
                                        </p:cTn>
                                        <p:tgtEl>
                                          <p:spTgt spid="193682"/>
                                        </p:tgtEl>
                                        <p:attrNameLst>
                                          <p:attrName>style.visibility</p:attrName>
                                        </p:attrNameLst>
                                      </p:cBhvr>
                                      <p:to>
                                        <p:strVal val="visible"/>
                                      </p:to>
                                    </p:set>
                                    <p:animEffect transition="in" filter="wipe(right)">
                                      <p:cBhvr>
                                        <p:cTn id="79" dur="500"/>
                                        <p:tgtEl>
                                          <p:spTgt spid="193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0" grpId="0" autoUpdateAnimBg="0"/>
      <p:bldP spid="193623" grpId="0" autoUpdateAnimBg="0"/>
      <p:bldP spid="193626" grpId="0" animBg="1" autoUpdateAnimBg="0"/>
      <p:bldP spid="193633" grpId="0" animBg="1"/>
      <p:bldP spid="193638" grpId="0" animBg="1" autoUpdateAnimBg="0"/>
      <p:bldP spid="193651" grpId="0" animBg="1"/>
      <p:bldP spid="193678" grpId="0" animBg="1" autoUpdateAnimBg="0"/>
      <p:bldP spid="193679" grpId="0" animBg="1" autoUpdateAnimBg="0"/>
      <p:bldP spid="193680" grpId="0" animBg="1" autoUpdateAnimBg="0"/>
      <p:bldP spid="193681"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ja-JP" altLang="en-US">
                <a:latin typeface="Times New Roman" panose="02020603050405020304" pitchFamily="18" charset="0"/>
              </a:rPr>
              <a:t>選択器</a:t>
            </a:r>
            <a:r>
              <a:rPr lang="ja-JP" altLang="en-US" sz="3600">
                <a:latin typeface="Times New Roman" panose="02020603050405020304" pitchFamily="18" charset="0"/>
              </a:rPr>
              <a:t> </a:t>
            </a:r>
            <a:r>
              <a:rPr lang="en-US" altLang="ja-JP" sz="3600">
                <a:latin typeface="Times New Roman" panose="02020603050405020304" pitchFamily="18" charset="0"/>
              </a:rPr>
              <a:t>(multiplexor)</a:t>
            </a:r>
            <a:endParaRPr lang="en-US" altLang="ja-JP">
              <a:latin typeface="Times New Roman" panose="02020603050405020304" pitchFamily="18" charset="0"/>
            </a:endParaRPr>
          </a:p>
        </p:txBody>
      </p:sp>
      <p:sp>
        <p:nvSpPr>
          <p:cNvPr id="151555" name="Rectangle 3"/>
          <p:cNvSpPr>
            <a:spLocks noGrp="1" noChangeArrowheads="1"/>
          </p:cNvSpPr>
          <p:nvPr>
            <p:ph type="body" idx="1"/>
          </p:nvPr>
        </p:nvSpPr>
        <p:spPr>
          <a:xfrm>
            <a:off x="762000" y="1447800"/>
            <a:ext cx="8001000" cy="685800"/>
          </a:xfrm>
        </p:spPr>
        <p:txBody>
          <a:bodyPr/>
          <a:lstStyle/>
          <a:p>
            <a:r>
              <a:rPr lang="en-US" altLang="ja-JP">
                <a:latin typeface="Times New Roman" panose="02020603050405020304" pitchFamily="18" charset="0"/>
              </a:rPr>
              <a:t>2</a:t>
            </a:r>
            <a:r>
              <a:rPr lang="en-US" altLang="ja-JP" i="1" baseline="30000">
                <a:latin typeface="Times New Roman" panose="02020603050405020304" pitchFamily="18" charset="0"/>
              </a:rPr>
              <a:t>n</a:t>
            </a:r>
            <a:r>
              <a:rPr lang="ja-JP" altLang="en-US">
                <a:latin typeface="Times New Roman" panose="02020603050405020304" pitchFamily="18" charset="0"/>
              </a:rPr>
              <a:t>本の入力から</a:t>
            </a:r>
            <a:r>
              <a:rPr lang="en-US" altLang="ja-JP">
                <a:latin typeface="Times New Roman" panose="02020603050405020304" pitchFamily="18" charset="0"/>
              </a:rPr>
              <a:t>1</a:t>
            </a:r>
            <a:r>
              <a:rPr lang="ja-JP" altLang="en-US">
                <a:latin typeface="Times New Roman" panose="02020603050405020304" pitchFamily="18" charset="0"/>
              </a:rPr>
              <a:t>本を選択し出力する回路</a:t>
            </a:r>
          </a:p>
        </p:txBody>
      </p:sp>
      <p:sp>
        <p:nvSpPr>
          <p:cNvPr id="151557" name="Text Box 5"/>
          <p:cNvSpPr txBox="1">
            <a:spLocks noChangeArrowheads="1"/>
          </p:cNvSpPr>
          <p:nvPr/>
        </p:nvSpPr>
        <p:spPr bwMode="auto">
          <a:xfrm>
            <a:off x="533400" y="1914525"/>
            <a:ext cx="7070725" cy="139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buClr>
                <a:schemeClr val="tx1"/>
              </a:buClr>
              <a:buSzTx/>
              <a:buFontTx/>
              <a:buChar char="•"/>
            </a:pPr>
            <a:r>
              <a:rPr lang="en-US" altLang="ja-JP">
                <a:effectLst>
                  <a:outerShdw blurRad="38100" dist="38100" dir="2700000" algn="tl">
                    <a:srgbClr val="000000"/>
                  </a:outerShdw>
                </a:effectLst>
                <a:latin typeface="Times New Roman" panose="02020603050405020304" pitchFamily="18" charset="0"/>
              </a:rPr>
              <a:t> 2</a:t>
            </a:r>
            <a:r>
              <a:rPr lang="en-US" altLang="ja-JP" i="1" baseline="30000">
                <a:effectLst>
                  <a:outerShdw blurRad="38100" dist="38100" dir="2700000" algn="tl">
                    <a:srgbClr val="000000"/>
                  </a:outerShdw>
                </a:effectLst>
                <a:latin typeface="Times New Roman" panose="02020603050405020304" pitchFamily="18" charset="0"/>
              </a:rPr>
              <a:t>n</a:t>
            </a:r>
            <a:r>
              <a:rPr lang="en-US" altLang="ja-JP">
                <a:effectLst>
                  <a:outerShdw blurRad="38100" dist="38100" dir="2700000" algn="tl">
                    <a:srgbClr val="000000"/>
                  </a:outerShdw>
                </a:effectLst>
                <a:latin typeface="Times New Roman" panose="02020603050405020304" pitchFamily="18" charset="0"/>
              </a:rPr>
              <a:t>+</a:t>
            </a:r>
            <a:r>
              <a:rPr lang="en-US" altLang="ja-JP" i="1">
                <a:effectLst>
                  <a:outerShdw blurRad="38100" dist="38100" dir="2700000" algn="tl">
                    <a:srgbClr val="000000"/>
                  </a:outerShdw>
                </a:effectLst>
                <a:latin typeface="Times New Roman" panose="02020603050405020304" pitchFamily="18" charset="0"/>
              </a:rPr>
              <a:t>n</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入力</a:t>
            </a:r>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latin typeface="Times New Roman" panose="02020603050405020304" pitchFamily="18" charset="0"/>
              </a:rPr>
              <a:t>出力</a:t>
            </a:r>
          </a:p>
          <a:p>
            <a:pPr lvl="2">
              <a:buFont typeface="Tahoma" panose="020B0604030504040204" pitchFamily="34" charset="0"/>
              <a:buChar char="–"/>
            </a:pPr>
            <a:r>
              <a:rPr lang="ja-JP" altLang="en-US" sz="2400">
                <a:effectLst>
                  <a:outerShdw blurRad="38100" dist="38100" dir="2700000" algn="tl">
                    <a:srgbClr val="000000"/>
                  </a:outerShdw>
                </a:effectLst>
                <a:latin typeface="Times New Roman" panose="02020603050405020304" pitchFamily="18" charset="0"/>
              </a:rPr>
              <a:t>入力</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D</a:t>
            </a:r>
            <a:r>
              <a:rPr lang="en-US" altLang="ja-JP" sz="2400">
                <a:effectLst>
                  <a:outerShdw blurRad="38100" dist="38100" dir="2700000" algn="tl">
                    <a:srgbClr val="000000"/>
                  </a:outerShdw>
                </a:effectLst>
                <a:latin typeface="Times New Roman" panose="02020603050405020304" pitchFamily="18" charset="0"/>
              </a:rPr>
              <a:t> = (</a:t>
            </a:r>
            <a:r>
              <a:rPr lang="en-US" altLang="ja-JP" sz="2400" i="1">
                <a:effectLst>
                  <a:outerShdw blurRad="38100" dist="38100" dir="2700000" algn="tl">
                    <a:srgbClr val="000000"/>
                  </a:outerShdw>
                </a:effectLst>
                <a:latin typeface="Times New Roman" panose="02020603050405020304" pitchFamily="18" charset="0"/>
              </a:rPr>
              <a:t>D</a:t>
            </a:r>
            <a:r>
              <a:rPr lang="en-US" altLang="ja-JP" sz="2400" baseline="-25000">
                <a:effectLst>
                  <a:outerShdw blurRad="38100" dist="38100" dir="2700000" algn="tl">
                    <a:srgbClr val="000000"/>
                  </a:outerShdw>
                </a:effectLst>
                <a:latin typeface="Times New Roman" panose="02020603050405020304" pitchFamily="18" charset="0"/>
              </a:rPr>
              <a:t>0</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D</a:t>
            </a:r>
            <a:r>
              <a:rPr lang="en-US" altLang="ja-JP" sz="2400" baseline="-25000">
                <a:effectLst>
                  <a:outerShdw blurRad="38100" dist="38100" dir="2700000" algn="tl">
                    <a:srgbClr val="000000"/>
                  </a:outerShdw>
                </a:effectLst>
                <a:latin typeface="Times New Roman" panose="02020603050405020304" pitchFamily="18" charset="0"/>
              </a:rPr>
              <a:t>1</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D</a:t>
            </a:r>
            <a:r>
              <a:rPr lang="en-US" altLang="ja-JP" sz="2400" baseline="-25000">
                <a:effectLst>
                  <a:outerShdw blurRad="38100" dist="38100" dir="2700000" algn="tl">
                    <a:srgbClr val="000000"/>
                  </a:outerShdw>
                </a:effectLst>
                <a:latin typeface="Times New Roman" panose="02020603050405020304" pitchFamily="18" charset="0"/>
              </a:rPr>
              <a:t>2</a:t>
            </a:r>
            <a:r>
              <a:rPr lang="en-US" altLang="ja-JP" sz="2400" i="1" baseline="-10000">
                <a:effectLst>
                  <a:outerShdw blurRad="38100" dist="38100" dir="2700000" algn="tl">
                    <a:srgbClr val="000000"/>
                  </a:outerShdw>
                </a:effectLst>
                <a:latin typeface="Times New Roman" panose="02020603050405020304" pitchFamily="18" charset="0"/>
              </a:rPr>
              <a:t>n</a:t>
            </a:r>
            <a:r>
              <a:rPr lang="en-US" altLang="ja-JP" sz="2400" i="1" baseline="-25000">
                <a:effectLst>
                  <a:outerShdw blurRad="38100" dist="38100" dir="2700000" algn="tl">
                    <a:srgbClr val="000000"/>
                  </a:outerShdw>
                </a:effectLst>
                <a:latin typeface="Times New Roman" panose="02020603050405020304" pitchFamily="18" charset="0"/>
              </a:rPr>
              <a:t> </a:t>
            </a:r>
            <a:r>
              <a:rPr lang="en-US" altLang="ja-JP" sz="2400" baseline="-25000">
                <a:effectLst>
                  <a:outerShdw blurRad="38100" dist="38100" dir="2700000" algn="tl">
                    <a:srgbClr val="000000"/>
                  </a:outerShdw>
                </a:effectLst>
                <a:latin typeface="Times New Roman" panose="02020603050405020304" pitchFamily="18" charset="0"/>
              </a:rPr>
              <a:t>-1</a:t>
            </a:r>
            <a:r>
              <a:rPr lang="en-US" altLang="ja-JP" sz="2400">
                <a:effectLst>
                  <a:outerShdw blurRad="38100" dist="38100" dir="2700000" algn="tl">
                    <a:srgbClr val="000000"/>
                  </a:outerShdw>
                </a:effectLst>
                <a:latin typeface="Times New Roman" panose="02020603050405020304" pitchFamily="18" charset="0"/>
              </a:rPr>
              <a:t>)</a:t>
            </a:r>
            <a:r>
              <a:rPr lang="en-US" altLang="ja-JP" sz="2400" i="1">
                <a:effectLst>
                  <a:outerShdw blurRad="38100" dist="38100" dir="2700000" algn="tl">
                    <a:srgbClr val="000000"/>
                  </a:outerShdw>
                </a:effectLst>
                <a:latin typeface="Times New Roman" panose="02020603050405020304" pitchFamily="18" charset="0"/>
              </a:rPr>
              <a:t>, n</a:t>
            </a:r>
            <a:r>
              <a:rPr lang="en-US" altLang="ja-JP" sz="2400">
                <a:effectLst>
                  <a:outerShdw blurRad="38100" dist="38100" dir="2700000" algn="tl">
                    <a:srgbClr val="000000"/>
                  </a:outerShdw>
                </a:effectLst>
                <a:latin typeface="Times New Roman" panose="02020603050405020304" pitchFamily="18" charset="0"/>
              </a:rPr>
              <a:t> </a:t>
            </a:r>
            <a:r>
              <a:rPr lang="ja-JP" altLang="en-US" sz="2400">
                <a:effectLst>
                  <a:outerShdw blurRad="38100" dist="38100" dir="2700000" algn="tl">
                    <a:srgbClr val="000000"/>
                  </a:outerShdw>
                </a:effectLst>
                <a:latin typeface="Times New Roman" panose="02020603050405020304" pitchFamily="18" charset="0"/>
              </a:rPr>
              <a:t>ビット制御信号</a:t>
            </a:r>
            <a:r>
              <a:rPr lang="en-US" altLang="ja-JP" sz="2400" i="1">
                <a:effectLst>
                  <a:outerShdw blurRad="38100" dist="38100" dir="2700000" algn="tl">
                    <a:srgbClr val="000000"/>
                  </a:outerShdw>
                </a:effectLst>
                <a:latin typeface="Times New Roman" panose="02020603050405020304" pitchFamily="18" charset="0"/>
              </a:rPr>
              <a:t>S</a:t>
            </a:r>
            <a:r>
              <a:rPr lang="en-US" altLang="ja-JP" sz="2400">
                <a:effectLst>
                  <a:outerShdw blurRad="38100" dist="38100" dir="2700000" algn="tl">
                    <a:srgbClr val="000000"/>
                  </a:outerShdw>
                </a:effectLst>
                <a:latin typeface="Times New Roman" panose="02020603050405020304" pitchFamily="18" charset="0"/>
              </a:rPr>
              <a:t> </a:t>
            </a:r>
          </a:p>
          <a:p>
            <a:pPr lvl="2">
              <a:buFont typeface="Tahoma" panose="020B0604030504040204" pitchFamily="34" charset="0"/>
              <a:buChar char="–"/>
            </a:pPr>
            <a:r>
              <a:rPr lang="ja-JP" altLang="en-US" sz="2400">
                <a:effectLst>
                  <a:outerShdw blurRad="38100" dist="38100" dir="2700000" algn="tl">
                    <a:srgbClr val="000000"/>
                  </a:outerShdw>
                </a:effectLst>
                <a:latin typeface="Times New Roman" panose="02020603050405020304" pitchFamily="18" charset="0"/>
              </a:rPr>
              <a:t>出力</a:t>
            </a:r>
            <a:r>
              <a:rPr lang="en-US" altLang="ja-JP" sz="2400">
                <a:effectLst>
                  <a:outerShdw blurRad="38100" dist="38100" dir="2700000" algn="tl">
                    <a:srgbClr val="000000"/>
                  </a:outerShdw>
                </a:effectLst>
                <a:latin typeface="Times New Roman" panose="02020603050405020304" pitchFamily="18" charset="0"/>
              </a:rPr>
              <a:t>: </a:t>
            </a:r>
            <a:r>
              <a:rPr lang="en-US" altLang="ja-JP" sz="2400" i="1">
                <a:effectLst>
                  <a:outerShdw blurRad="38100" dist="38100" dir="2700000" algn="tl">
                    <a:srgbClr val="000000"/>
                  </a:outerShdw>
                </a:effectLst>
                <a:latin typeface="Times New Roman" panose="02020603050405020304" pitchFamily="18" charset="0"/>
              </a:rPr>
              <a:t>Q</a:t>
            </a:r>
            <a:endParaRPr lang="en-US" altLang="ja-JP" i="1">
              <a:effectLst>
                <a:outerShdw blurRad="38100" dist="38100" dir="2700000" algn="tl">
                  <a:srgbClr val="000000"/>
                </a:outerShdw>
              </a:effectLst>
              <a:latin typeface="Times New Roman" panose="02020603050405020304" pitchFamily="18" charset="0"/>
            </a:endParaRPr>
          </a:p>
        </p:txBody>
      </p:sp>
      <p:grpSp>
        <p:nvGrpSpPr>
          <p:cNvPr id="151613" name="Group 61"/>
          <p:cNvGrpSpPr>
            <a:grpSpLocks/>
          </p:cNvGrpSpPr>
          <p:nvPr/>
        </p:nvGrpSpPr>
        <p:grpSpPr bwMode="auto">
          <a:xfrm>
            <a:off x="1752600" y="3810000"/>
            <a:ext cx="4095750" cy="2909888"/>
            <a:chOff x="768" y="2304"/>
            <a:chExt cx="2580" cy="1833"/>
          </a:xfrm>
        </p:grpSpPr>
        <p:sp>
          <p:nvSpPr>
            <p:cNvPr id="151560" name="Text Box 8"/>
            <p:cNvSpPr txBox="1">
              <a:spLocks noChangeArrowheads="1"/>
            </p:cNvSpPr>
            <p:nvPr/>
          </p:nvSpPr>
          <p:spPr bwMode="auto">
            <a:xfrm>
              <a:off x="806" y="277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51561" name="Text Box 9"/>
            <p:cNvSpPr txBox="1">
              <a:spLocks noChangeArrowheads="1"/>
            </p:cNvSpPr>
            <p:nvPr/>
          </p:nvSpPr>
          <p:spPr bwMode="auto">
            <a:xfrm>
              <a:off x="816" y="312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51562" name="Text Box 10"/>
            <p:cNvSpPr txBox="1">
              <a:spLocks noChangeArrowheads="1"/>
            </p:cNvSpPr>
            <p:nvPr/>
          </p:nvSpPr>
          <p:spPr bwMode="auto">
            <a:xfrm>
              <a:off x="816" y="346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i="1">
                <a:effectLst>
                  <a:outerShdw blurRad="38100" dist="38100" dir="2700000" algn="tl">
                    <a:srgbClr val="000000"/>
                  </a:outerShdw>
                </a:effectLst>
                <a:latin typeface="Times New Roman" panose="02020603050405020304" pitchFamily="18" charset="0"/>
              </a:endParaRPr>
            </a:p>
          </p:txBody>
        </p:sp>
        <p:sp>
          <p:nvSpPr>
            <p:cNvPr id="151563" name="Text Box 11"/>
            <p:cNvSpPr txBox="1">
              <a:spLocks noChangeArrowheads="1"/>
            </p:cNvSpPr>
            <p:nvPr/>
          </p:nvSpPr>
          <p:spPr bwMode="auto">
            <a:xfrm>
              <a:off x="826" y="381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i="1">
                <a:effectLst>
                  <a:outerShdw blurRad="38100" dist="38100" dir="2700000" algn="tl">
                    <a:srgbClr val="000000"/>
                  </a:outerShdw>
                </a:effectLst>
                <a:latin typeface="Times New Roman" panose="02020603050405020304" pitchFamily="18" charset="0"/>
              </a:endParaRPr>
            </a:p>
          </p:txBody>
        </p:sp>
        <p:sp>
          <p:nvSpPr>
            <p:cNvPr id="151564" name="Line 12"/>
            <p:cNvSpPr>
              <a:spLocks noChangeShapeType="1"/>
            </p:cNvSpPr>
            <p:nvPr/>
          </p:nvSpPr>
          <p:spPr bwMode="auto">
            <a:xfrm>
              <a:off x="1152" y="2976"/>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65" name="Oval 13"/>
            <p:cNvSpPr>
              <a:spLocks noChangeArrowheads="1"/>
            </p:cNvSpPr>
            <p:nvPr/>
          </p:nvSpPr>
          <p:spPr bwMode="auto">
            <a:xfrm>
              <a:off x="1728" y="292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1566" name="Line 14"/>
            <p:cNvSpPr>
              <a:spLocks noChangeShapeType="1"/>
            </p:cNvSpPr>
            <p:nvPr/>
          </p:nvSpPr>
          <p:spPr bwMode="auto">
            <a:xfrm>
              <a:off x="1152" y="331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67" name="Oval 15"/>
            <p:cNvSpPr>
              <a:spLocks noChangeArrowheads="1"/>
            </p:cNvSpPr>
            <p:nvPr/>
          </p:nvSpPr>
          <p:spPr bwMode="auto">
            <a:xfrm>
              <a:off x="1536" y="326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1568" name="Line 16"/>
            <p:cNvSpPr>
              <a:spLocks noChangeShapeType="1"/>
            </p:cNvSpPr>
            <p:nvPr/>
          </p:nvSpPr>
          <p:spPr bwMode="auto">
            <a:xfrm>
              <a:off x="1152" y="3648"/>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69" name="Oval 17"/>
            <p:cNvSpPr>
              <a:spLocks noChangeArrowheads="1"/>
            </p:cNvSpPr>
            <p:nvPr/>
          </p:nvSpPr>
          <p:spPr bwMode="auto">
            <a:xfrm>
              <a:off x="1536" y="3600"/>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1570" name="Line 18"/>
            <p:cNvSpPr>
              <a:spLocks noChangeShapeType="1"/>
            </p:cNvSpPr>
            <p:nvPr/>
          </p:nvSpPr>
          <p:spPr bwMode="auto">
            <a:xfrm>
              <a:off x="1152" y="3984"/>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71" name="Oval 19"/>
            <p:cNvSpPr>
              <a:spLocks noChangeArrowheads="1"/>
            </p:cNvSpPr>
            <p:nvPr/>
          </p:nvSpPr>
          <p:spPr bwMode="auto">
            <a:xfrm>
              <a:off x="1728" y="393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1572" name="Oval 20"/>
            <p:cNvSpPr>
              <a:spLocks noChangeArrowheads="1"/>
            </p:cNvSpPr>
            <p:nvPr/>
          </p:nvSpPr>
          <p:spPr bwMode="auto">
            <a:xfrm>
              <a:off x="2352" y="340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1573" name="Line 21"/>
            <p:cNvSpPr>
              <a:spLocks noChangeShapeType="1"/>
            </p:cNvSpPr>
            <p:nvPr/>
          </p:nvSpPr>
          <p:spPr bwMode="auto">
            <a:xfrm>
              <a:off x="2448" y="3456"/>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74" name="Text Box 22"/>
            <p:cNvSpPr txBox="1">
              <a:spLocks noChangeArrowheads="1"/>
            </p:cNvSpPr>
            <p:nvPr/>
          </p:nvSpPr>
          <p:spPr bwMode="auto">
            <a:xfrm>
              <a:off x="2880" y="326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51575" name="Line 23"/>
            <p:cNvSpPr>
              <a:spLocks noChangeShapeType="1"/>
            </p:cNvSpPr>
            <p:nvPr/>
          </p:nvSpPr>
          <p:spPr bwMode="auto">
            <a:xfrm flipH="1" flipV="1">
              <a:off x="1824" y="3024"/>
              <a:ext cx="528" cy="384"/>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76" name="Line 24"/>
            <p:cNvSpPr>
              <a:spLocks noChangeShapeType="1"/>
            </p:cNvSpPr>
            <p:nvPr/>
          </p:nvSpPr>
          <p:spPr bwMode="auto">
            <a:xfrm flipV="1">
              <a:off x="2112" y="2640"/>
              <a:ext cx="0" cy="528"/>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1577" name="Text Box 25"/>
            <p:cNvSpPr txBox="1">
              <a:spLocks noChangeArrowheads="1"/>
            </p:cNvSpPr>
            <p:nvPr/>
          </p:nvSpPr>
          <p:spPr bwMode="auto">
            <a:xfrm>
              <a:off x="1536" y="2304"/>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51578" name="Text Box 26"/>
            <p:cNvSpPr txBox="1">
              <a:spLocks noChangeArrowheads="1"/>
            </p:cNvSpPr>
            <p:nvPr/>
          </p:nvSpPr>
          <p:spPr bwMode="auto">
            <a:xfrm>
              <a:off x="768" y="2448"/>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51579" name="Text Box 27"/>
            <p:cNvSpPr txBox="1">
              <a:spLocks noChangeArrowheads="1"/>
            </p:cNvSpPr>
            <p:nvPr/>
          </p:nvSpPr>
          <p:spPr bwMode="auto">
            <a:xfrm>
              <a:off x="2784" y="297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51580" name="Text Box 28"/>
            <p:cNvSpPr txBox="1">
              <a:spLocks noChangeArrowheads="1"/>
            </p:cNvSpPr>
            <p:nvPr/>
          </p:nvSpPr>
          <p:spPr bwMode="auto">
            <a:xfrm>
              <a:off x="1440" y="2740"/>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dirty="0">
                  <a:effectLst>
                    <a:outerShdw blurRad="38100" dist="38100" dir="2700000" algn="tl">
                      <a:srgbClr val="000000"/>
                    </a:outerShdw>
                  </a:effectLst>
                  <a:latin typeface="Times New Roman" panose="02020603050405020304" pitchFamily="18" charset="0"/>
                </a:rPr>
                <a:t>S</a:t>
              </a:r>
              <a:r>
                <a:rPr lang="en-US" altLang="ja-JP" sz="1600" dirty="0">
                  <a:effectLst>
                    <a:outerShdw blurRad="38100" dist="38100" dir="2700000" algn="tl">
                      <a:srgbClr val="000000"/>
                    </a:outerShdw>
                  </a:effectLst>
                  <a:latin typeface="Times New Roman" panose="02020603050405020304" pitchFamily="18" charset="0"/>
                </a:rPr>
                <a:t> =0</a:t>
              </a:r>
              <a:endParaRPr lang="en-US" altLang="ja-JP" sz="1600" i="1" dirty="0">
                <a:effectLst>
                  <a:outerShdw blurRad="38100" dist="38100" dir="2700000" algn="tl">
                    <a:srgbClr val="000000"/>
                  </a:outerShdw>
                </a:effectLst>
                <a:latin typeface="Times New Roman" panose="02020603050405020304" pitchFamily="18" charset="0"/>
              </a:endParaRPr>
            </a:p>
          </p:txBody>
        </p:sp>
        <p:sp>
          <p:nvSpPr>
            <p:cNvPr id="151581" name="Text Box 29"/>
            <p:cNvSpPr txBox="1">
              <a:spLocks noChangeArrowheads="1"/>
            </p:cNvSpPr>
            <p:nvPr/>
          </p:nvSpPr>
          <p:spPr bwMode="auto">
            <a:xfrm>
              <a:off x="1296" y="3076"/>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1582" name="Text Box 30"/>
            <p:cNvSpPr txBox="1">
              <a:spLocks noChangeArrowheads="1"/>
            </p:cNvSpPr>
            <p:nvPr/>
          </p:nvSpPr>
          <p:spPr bwMode="auto">
            <a:xfrm>
              <a:off x="1296" y="3412"/>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=2</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1583" name="Text Box 31"/>
            <p:cNvSpPr txBox="1">
              <a:spLocks noChangeArrowheads="1"/>
            </p:cNvSpPr>
            <p:nvPr/>
          </p:nvSpPr>
          <p:spPr bwMode="auto">
            <a:xfrm>
              <a:off x="1440" y="3748"/>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=3</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1584" name="Line 32"/>
            <p:cNvSpPr>
              <a:spLocks noChangeShapeType="1"/>
            </p:cNvSpPr>
            <p:nvPr/>
          </p:nvSpPr>
          <p:spPr bwMode="auto">
            <a:xfrm>
              <a:off x="2160" y="2640"/>
              <a:ext cx="0" cy="576"/>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1612" name="Text Box 60"/>
          <p:cNvSpPr txBox="1">
            <a:spLocks noChangeArrowheads="1"/>
          </p:cNvSpPr>
          <p:nvPr/>
        </p:nvSpPr>
        <p:spPr bwMode="auto">
          <a:xfrm>
            <a:off x="1371600" y="3362325"/>
            <a:ext cx="3059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ü"/>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例</a:t>
            </a:r>
            <a:r>
              <a:rPr lang="en-US" altLang="ja-JP">
                <a:effectLst>
                  <a:outerShdw blurRad="38100" dist="38100" dir="2700000" algn="tl">
                    <a:srgbClr val="000000"/>
                  </a:outerShdw>
                </a:effectLst>
                <a:latin typeface="Times New Roman" panose="02020603050405020304" pitchFamily="18" charset="0"/>
              </a:rPr>
              <a:t>: 2</a:t>
            </a:r>
            <a:r>
              <a:rPr lang="ja-JP" altLang="en-US">
                <a:effectLst>
                  <a:outerShdw blurRad="38100" dist="38100" dir="2700000" algn="tl">
                    <a:srgbClr val="000000"/>
                  </a:outerShdw>
                </a:effectLst>
                <a:latin typeface="Times New Roman" panose="02020603050405020304" pitchFamily="18" charset="0"/>
              </a:rPr>
              <a:t>ビット選択器</a:t>
            </a:r>
          </a:p>
        </p:txBody>
      </p:sp>
      <p:sp>
        <p:nvSpPr>
          <p:cNvPr id="151614" name="Text Box 62"/>
          <p:cNvSpPr txBox="1">
            <a:spLocks noChangeArrowheads="1"/>
          </p:cNvSpPr>
          <p:nvPr/>
        </p:nvSpPr>
        <p:spPr bwMode="auto">
          <a:xfrm>
            <a:off x="3886200" y="4452938"/>
            <a:ext cx="1136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effectLst>
                  <a:outerShdw blurRad="38100" dist="38100" dir="2700000" algn="tl">
                    <a:srgbClr val="000000"/>
                  </a:outerShdw>
                </a:effectLst>
                <a:latin typeface="Times New Roman" panose="02020603050405020304" pitchFamily="18" charset="0"/>
              </a:rPr>
              <a:t>←2</a:t>
            </a:r>
            <a:r>
              <a:rPr lang="ja-JP" altLang="en-US" sz="2000">
                <a:effectLst>
                  <a:outerShdw blurRad="38100" dist="38100" dir="2700000" algn="tl">
                    <a:srgbClr val="000000"/>
                  </a:outerShdw>
                </a:effectLst>
                <a:latin typeface="Times New Roman" panose="02020603050405020304" pitchFamily="18" charset="0"/>
              </a:rPr>
              <a:t>ビット</a:t>
            </a:r>
          </a:p>
        </p:txBody>
      </p:sp>
      <p:graphicFrame>
        <p:nvGraphicFramePr>
          <p:cNvPr id="151641" name="Group 89"/>
          <p:cNvGraphicFramePr>
            <a:graphicFrameLocks noGrp="1"/>
          </p:cNvGraphicFramePr>
          <p:nvPr/>
        </p:nvGraphicFramePr>
        <p:xfrm>
          <a:off x="5867400" y="3733800"/>
          <a:ext cx="2743200" cy="2895600"/>
        </p:xfrm>
        <a:graphic>
          <a:graphicData uri="http://schemas.openxmlformats.org/drawingml/2006/table">
            <a:tbl>
              <a:tblPr/>
              <a:tblGrid>
                <a:gridCol w="831850">
                  <a:extLst>
                    <a:ext uri="{9D8B030D-6E8A-4147-A177-3AD203B41FA5}">
                      <a16:colId xmlns:a16="http://schemas.microsoft.com/office/drawing/2014/main" val="20000"/>
                    </a:ext>
                  </a:extLst>
                </a:gridCol>
                <a:gridCol w="1163638">
                  <a:extLst>
                    <a:ext uri="{9D8B030D-6E8A-4147-A177-3AD203B41FA5}">
                      <a16:colId xmlns:a16="http://schemas.microsoft.com/office/drawing/2014/main" val="20001"/>
                    </a:ext>
                  </a:extLst>
                </a:gridCol>
                <a:gridCol w="747712">
                  <a:extLst>
                    <a:ext uri="{9D8B030D-6E8A-4147-A177-3AD203B41FA5}">
                      <a16:colId xmlns:a16="http://schemas.microsoft.com/office/drawing/2014/main" val="20002"/>
                    </a:ext>
                  </a:extLst>
                </a:gridCol>
              </a:tblGrid>
              <a:tr h="4984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32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68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84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68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84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1612"/>
                                        </p:tgtEl>
                                        <p:attrNameLst>
                                          <p:attrName>style.visibility</p:attrName>
                                        </p:attrNameLst>
                                      </p:cBhvr>
                                      <p:to>
                                        <p:strVal val="visible"/>
                                      </p:to>
                                    </p:set>
                                    <p:anim calcmode="lin" valueType="num">
                                      <p:cBhvr additive="base">
                                        <p:cTn id="7" dur="500" fill="hold"/>
                                        <p:tgtEl>
                                          <p:spTgt spid="151612"/>
                                        </p:tgtEl>
                                        <p:attrNameLst>
                                          <p:attrName>ppt_x</p:attrName>
                                        </p:attrNameLst>
                                      </p:cBhvr>
                                      <p:tavLst>
                                        <p:tav tm="0">
                                          <p:val>
                                            <p:strVal val="#ppt_x"/>
                                          </p:val>
                                        </p:tav>
                                        <p:tav tm="100000">
                                          <p:val>
                                            <p:strVal val="#ppt_x"/>
                                          </p:val>
                                        </p:tav>
                                      </p:tavLst>
                                    </p:anim>
                                    <p:anim calcmode="lin" valueType="num">
                                      <p:cBhvr additive="base">
                                        <p:cTn id="8" dur="500" fill="hold"/>
                                        <p:tgtEl>
                                          <p:spTgt spid="1516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151613"/>
                                        </p:tgtEl>
                                        <p:attrNameLst>
                                          <p:attrName>style.visibility</p:attrName>
                                        </p:attrNameLst>
                                      </p:cBhvr>
                                      <p:to>
                                        <p:strVal val="visible"/>
                                      </p:to>
                                    </p:set>
                                    <p:animEffect transition="in" filter="checkerboard(across)">
                                      <p:cBhvr>
                                        <p:cTn id="13" dur="500"/>
                                        <p:tgtEl>
                                          <p:spTgt spid="15161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1614"/>
                                        </p:tgtEl>
                                        <p:attrNameLst>
                                          <p:attrName>style.visibility</p:attrName>
                                        </p:attrNameLst>
                                      </p:cBhvr>
                                      <p:to>
                                        <p:strVal val="visible"/>
                                      </p:to>
                                    </p:set>
                                    <p:anim calcmode="lin" valueType="num">
                                      <p:cBhvr additive="base">
                                        <p:cTn id="18" dur="500" fill="hold"/>
                                        <p:tgtEl>
                                          <p:spTgt spid="151614"/>
                                        </p:tgtEl>
                                        <p:attrNameLst>
                                          <p:attrName>ppt_x</p:attrName>
                                        </p:attrNameLst>
                                      </p:cBhvr>
                                      <p:tavLst>
                                        <p:tav tm="0">
                                          <p:val>
                                            <p:strVal val="#ppt_x"/>
                                          </p:val>
                                        </p:tav>
                                        <p:tav tm="100000">
                                          <p:val>
                                            <p:strVal val="#ppt_x"/>
                                          </p:val>
                                        </p:tav>
                                      </p:tavLst>
                                    </p:anim>
                                    <p:anim calcmode="lin" valueType="num">
                                      <p:cBhvr additive="base">
                                        <p:cTn id="19" dur="500" fill="hold"/>
                                        <p:tgtEl>
                                          <p:spTgt spid="15161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nodeType="clickEffect">
                                  <p:stCondLst>
                                    <p:cond delay="0"/>
                                  </p:stCondLst>
                                  <p:childTnLst>
                                    <p:set>
                                      <p:cBhvr>
                                        <p:cTn id="23" dur="1" fill="hold">
                                          <p:stCondLst>
                                            <p:cond delay="0"/>
                                          </p:stCondLst>
                                        </p:cTn>
                                        <p:tgtEl>
                                          <p:spTgt spid="151641"/>
                                        </p:tgtEl>
                                        <p:attrNameLst>
                                          <p:attrName>style.visibility</p:attrName>
                                        </p:attrNameLst>
                                      </p:cBhvr>
                                      <p:to>
                                        <p:strVal val="visible"/>
                                      </p:to>
                                    </p:set>
                                    <p:animEffect transition="in" filter="checkerboard(across)">
                                      <p:cBhvr>
                                        <p:cTn id="24" dur="500"/>
                                        <p:tgtEl>
                                          <p:spTgt spid="151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612" grpId="0" autoUpdateAnimBg="0"/>
      <p:bldP spid="15161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ja-JP" altLang="en-US">
                <a:latin typeface="Times New Roman" panose="02020603050405020304" pitchFamily="18" charset="0"/>
              </a:rPr>
              <a:t>アドレス符号化器</a:t>
            </a:r>
            <a:r>
              <a:rPr lang="en-US" altLang="ja-JP" sz="3200">
                <a:latin typeface="Times New Roman" panose="02020603050405020304" pitchFamily="18" charset="0"/>
              </a:rPr>
              <a:t>(address encoder)</a:t>
            </a:r>
          </a:p>
        </p:txBody>
      </p:sp>
      <p:sp>
        <p:nvSpPr>
          <p:cNvPr id="197635" name="Rectangle 3"/>
          <p:cNvSpPr>
            <a:spLocks noGrp="1" noChangeArrowheads="1"/>
          </p:cNvSpPr>
          <p:nvPr>
            <p:ph type="body" idx="1"/>
          </p:nvPr>
        </p:nvSpPr>
        <p:spPr>
          <a:xfrm>
            <a:off x="457200" y="1676400"/>
            <a:ext cx="8305800" cy="1600200"/>
          </a:xfrm>
        </p:spPr>
        <p:txBody>
          <a:bodyPr/>
          <a:lstStyle/>
          <a:p>
            <a:pPr lvl="1"/>
            <a:r>
              <a:rPr lang="ja-JP" altLang="en-US">
                <a:latin typeface="Times New Roman" panose="02020603050405020304" pitchFamily="18" charset="0"/>
              </a:rPr>
              <a:t>入力</a:t>
            </a:r>
            <a:r>
              <a:rPr lang="en-US" altLang="ja-JP">
                <a:latin typeface="Times New Roman" panose="02020603050405020304" pitchFamily="18" charset="0"/>
              </a:rPr>
              <a:t>: 2</a:t>
            </a:r>
            <a:r>
              <a:rPr lang="en-US" altLang="ja-JP" i="1" baseline="30000">
                <a:latin typeface="Times New Roman" panose="02020603050405020304" pitchFamily="18" charset="0"/>
              </a:rPr>
              <a:t>n</a:t>
            </a:r>
            <a:r>
              <a:rPr lang="ja-JP" altLang="en-US">
                <a:latin typeface="Times New Roman" panose="02020603050405020304" pitchFamily="18" charset="0"/>
              </a:rPr>
              <a:t>本の</a:t>
            </a:r>
            <a:r>
              <a:rPr lang="en-US" altLang="ja-JP">
                <a:latin typeface="Times New Roman" panose="02020603050405020304" pitchFamily="18" charset="0"/>
              </a:rPr>
              <a:t>1</a:t>
            </a:r>
            <a:r>
              <a:rPr lang="ja-JP" altLang="en-US">
                <a:latin typeface="Times New Roman" panose="02020603050405020304" pitchFamily="18" charset="0"/>
              </a:rPr>
              <a:t>ビット信号 </a:t>
            </a:r>
            <a:r>
              <a:rPr lang="en-US" altLang="ja-JP" i="1">
                <a:latin typeface="Times New Roman" panose="02020603050405020304" pitchFamily="18" charset="0"/>
              </a:rPr>
              <a:t>D</a:t>
            </a:r>
            <a:r>
              <a:rPr lang="en-US" altLang="ja-JP">
                <a:latin typeface="Times New Roman" panose="02020603050405020304" pitchFamily="18" charset="0"/>
              </a:rPr>
              <a:t> =(</a:t>
            </a:r>
            <a:r>
              <a:rPr lang="en-US" altLang="ja-JP" i="1">
                <a:latin typeface="Times New Roman" panose="02020603050405020304" pitchFamily="18" charset="0"/>
              </a:rPr>
              <a:t>D</a:t>
            </a:r>
            <a:r>
              <a:rPr lang="en-US" altLang="ja-JP" baseline="-25000">
                <a:latin typeface="Times New Roman" panose="02020603050405020304" pitchFamily="18" charset="0"/>
              </a:rPr>
              <a:t>2</a:t>
            </a:r>
            <a:r>
              <a:rPr lang="en-US" altLang="ja-JP" i="1" baseline="-10000">
                <a:latin typeface="Times New Roman" panose="02020603050405020304" pitchFamily="18" charset="0"/>
              </a:rPr>
              <a:t>n</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0</a:t>
            </a:r>
            <a:r>
              <a:rPr lang="en-US" altLang="ja-JP">
                <a:latin typeface="Times New Roman" panose="02020603050405020304" pitchFamily="18" charset="0"/>
              </a:rPr>
              <a:t>)</a:t>
            </a:r>
          </a:p>
          <a:p>
            <a:pPr lvl="2"/>
            <a:r>
              <a:rPr lang="ja-JP" altLang="en-US">
                <a:latin typeface="Times New Roman" panose="02020603050405020304" pitchFamily="18" charset="0"/>
              </a:rPr>
              <a:t>ただし、</a:t>
            </a:r>
            <a:r>
              <a:rPr lang="en-US" altLang="ja-JP">
                <a:latin typeface="Times New Roman" panose="02020603050405020304" pitchFamily="18" charset="0"/>
              </a:rPr>
              <a:t>1</a:t>
            </a:r>
            <a:r>
              <a:rPr lang="ja-JP" altLang="en-US">
                <a:latin typeface="Times New Roman" panose="02020603050405020304" pitchFamily="18" charset="0"/>
              </a:rPr>
              <a:t>本のみ </a:t>
            </a:r>
            <a:r>
              <a:rPr lang="en-US" altLang="ja-JP">
                <a:latin typeface="Times New Roman" panose="02020603050405020304" pitchFamily="18" charset="0"/>
              </a:rPr>
              <a:t>1,</a:t>
            </a:r>
            <a:r>
              <a:rPr lang="ja-JP" altLang="en-US">
                <a:latin typeface="Times New Roman" panose="02020603050405020304" pitchFamily="18" charset="0"/>
              </a:rPr>
              <a:t>残りの</a:t>
            </a:r>
            <a:r>
              <a:rPr lang="en-US" altLang="ja-JP">
                <a:latin typeface="Times New Roman" panose="02020603050405020304" pitchFamily="18" charset="0"/>
              </a:rPr>
              <a:t>2</a:t>
            </a:r>
            <a:r>
              <a:rPr lang="en-US" altLang="ja-JP" i="1" baseline="30000">
                <a:latin typeface="Times New Roman" panose="02020603050405020304" pitchFamily="18" charset="0"/>
              </a:rPr>
              <a:t>n</a:t>
            </a:r>
            <a:r>
              <a:rPr lang="en-US" altLang="ja-JP">
                <a:latin typeface="Times New Roman" panose="02020603050405020304" pitchFamily="18" charset="0"/>
              </a:rPr>
              <a:t>-1</a:t>
            </a:r>
            <a:r>
              <a:rPr lang="ja-JP" altLang="en-US">
                <a:latin typeface="Times New Roman" panose="02020603050405020304" pitchFamily="18" charset="0"/>
              </a:rPr>
              <a:t>本は </a:t>
            </a:r>
            <a:r>
              <a:rPr lang="en-US" altLang="ja-JP">
                <a:latin typeface="Times New Roman" panose="02020603050405020304" pitchFamily="18" charset="0"/>
              </a:rPr>
              <a:t>0 </a:t>
            </a:r>
            <a:r>
              <a:rPr lang="ja-JP" altLang="en-US">
                <a:latin typeface="Times New Roman" panose="02020603050405020304" pitchFamily="18" charset="0"/>
              </a:rPr>
              <a:t>が入力される</a:t>
            </a:r>
          </a:p>
          <a:p>
            <a:pPr lvl="1"/>
            <a:r>
              <a:rPr lang="ja-JP" altLang="en-US">
                <a:latin typeface="Times New Roman" panose="02020603050405020304" pitchFamily="18" charset="0"/>
              </a:rPr>
              <a:t>出力</a:t>
            </a:r>
            <a:r>
              <a:rPr lang="en-US" altLang="ja-JP">
                <a:latin typeface="Times New Roman" panose="02020603050405020304" pitchFamily="18" charset="0"/>
              </a:rPr>
              <a:t>: </a:t>
            </a:r>
            <a:r>
              <a:rPr lang="en-US" altLang="ja-JP" i="1">
                <a:latin typeface="Times New Roman" panose="02020603050405020304" pitchFamily="18" charset="0"/>
              </a:rPr>
              <a:t>n</a:t>
            </a:r>
            <a:r>
              <a:rPr lang="en-US" altLang="ja-JP">
                <a:latin typeface="Times New Roman" panose="02020603050405020304" pitchFamily="18" charset="0"/>
              </a:rPr>
              <a:t> </a:t>
            </a:r>
            <a:r>
              <a:rPr lang="ja-JP" altLang="en-US">
                <a:latin typeface="Times New Roman" panose="02020603050405020304" pitchFamily="18" charset="0"/>
              </a:rPr>
              <a:t>ビット信号 </a:t>
            </a:r>
            <a:r>
              <a:rPr lang="en-US" altLang="ja-JP" i="1">
                <a:latin typeface="Times New Roman" panose="02020603050405020304" pitchFamily="18" charset="0"/>
              </a:rPr>
              <a:t>Q</a:t>
            </a:r>
            <a:r>
              <a:rPr lang="en-US" altLang="ja-JP">
                <a:latin typeface="Times New Roman" panose="02020603050405020304" pitchFamily="18" charset="0"/>
              </a:rPr>
              <a:t> =(</a:t>
            </a:r>
            <a:r>
              <a:rPr lang="en-US" altLang="ja-JP" i="1">
                <a:latin typeface="Times New Roman" panose="02020603050405020304" pitchFamily="18" charset="0"/>
              </a:rPr>
              <a:t>D</a:t>
            </a:r>
            <a:r>
              <a:rPr lang="en-US" altLang="ja-JP" i="1" baseline="-25000">
                <a:latin typeface="Times New Roman" panose="02020603050405020304" pitchFamily="18" charset="0"/>
              </a:rPr>
              <a:t>n</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0</a:t>
            </a:r>
            <a:r>
              <a:rPr lang="en-US" altLang="ja-JP">
                <a:latin typeface="Times New Roman" panose="02020603050405020304" pitchFamily="18" charset="0"/>
              </a:rPr>
              <a:t>)</a:t>
            </a:r>
          </a:p>
        </p:txBody>
      </p:sp>
      <p:sp>
        <p:nvSpPr>
          <p:cNvPr id="197688" name="Line 56"/>
          <p:cNvSpPr>
            <a:spLocks noChangeShapeType="1"/>
          </p:cNvSpPr>
          <p:nvPr/>
        </p:nvSpPr>
        <p:spPr bwMode="auto">
          <a:xfrm>
            <a:off x="2667000" y="44196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89" name="Line 57"/>
          <p:cNvSpPr>
            <a:spLocks noChangeShapeType="1"/>
          </p:cNvSpPr>
          <p:nvPr/>
        </p:nvSpPr>
        <p:spPr bwMode="auto">
          <a:xfrm>
            <a:off x="2667000" y="49530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0" name="Line 58"/>
          <p:cNvSpPr>
            <a:spLocks noChangeShapeType="1"/>
          </p:cNvSpPr>
          <p:nvPr/>
        </p:nvSpPr>
        <p:spPr bwMode="auto">
          <a:xfrm>
            <a:off x="2667000" y="54864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1" name="Line 59"/>
          <p:cNvSpPr>
            <a:spLocks noChangeShapeType="1"/>
          </p:cNvSpPr>
          <p:nvPr/>
        </p:nvSpPr>
        <p:spPr bwMode="auto">
          <a:xfrm>
            <a:off x="1600200" y="3657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2" name="Line 60"/>
          <p:cNvSpPr>
            <a:spLocks noChangeShapeType="1"/>
          </p:cNvSpPr>
          <p:nvPr/>
        </p:nvSpPr>
        <p:spPr bwMode="auto">
          <a:xfrm>
            <a:off x="1600200" y="4038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3" name="Line 61"/>
          <p:cNvSpPr>
            <a:spLocks noChangeShapeType="1"/>
          </p:cNvSpPr>
          <p:nvPr/>
        </p:nvSpPr>
        <p:spPr bwMode="auto">
          <a:xfrm>
            <a:off x="1600200" y="4419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4" name="Line 62"/>
          <p:cNvSpPr>
            <a:spLocks noChangeShapeType="1"/>
          </p:cNvSpPr>
          <p:nvPr/>
        </p:nvSpPr>
        <p:spPr bwMode="auto">
          <a:xfrm>
            <a:off x="1600200" y="4800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5" name="Line 63"/>
          <p:cNvSpPr>
            <a:spLocks noChangeShapeType="1"/>
          </p:cNvSpPr>
          <p:nvPr/>
        </p:nvSpPr>
        <p:spPr bwMode="auto">
          <a:xfrm>
            <a:off x="1600200" y="5181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7" name="Line 65"/>
          <p:cNvSpPr>
            <a:spLocks noChangeShapeType="1"/>
          </p:cNvSpPr>
          <p:nvPr/>
        </p:nvSpPr>
        <p:spPr bwMode="auto">
          <a:xfrm>
            <a:off x="1600200" y="5943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8" name="Line 66"/>
          <p:cNvSpPr>
            <a:spLocks noChangeShapeType="1"/>
          </p:cNvSpPr>
          <p:nvPr/>
        </p:nvSpPr>
        <p:spPr bwMode="auto">
          <a:xfrm>
            <a:off x="1600200" y="6324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699" name="Text Box 67"/>
          <p:cNvSpPr txBox="1">
            <a:spLocks noChangeArrowheads="1"/>
          </p:cNvSpPr>
          <p:nvPr/>
        </p:nvSpPr>
        <p:spPr bwMode="auto">
          <a:xfrm>
            <a:off x="3124200" y="41910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197700" name="Text Box 68"/>
          <p:cNvSpPr txBox="1">
            <a:spLocks noChangeArrowheads="1"/>
          </p:cNvSpPr>
          <p:nvPr/>
        </p:nvSpPr>
        <p:spPr bwMode="auto">
          <a:xfrm>
            <a:off x="3124200" y="47244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197701" name="Text Box 69"/>
          <p:cNvSpPr txBox="1">
            <a:spLocks noChangeArrowheads="1"/>
          </p:cNvSpPr>
          <p:nvPr/>
        </p:nvSpPr>
        <p:spPr bwMode="auto">
          <a:xfrm>
            <a:off x="3124200" y="52578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197702" name="Text Box 70"/>
          <p:cNvSpPr txBox="1">
            <a:spLocks noChangeArrowheads="1"/>
          </p:cNvSpPr>
          <p:nvPr/>
        </p:nvSpPr>
        <p:spPr bwMode="auto">
          <a:xfrm>
            <a:off x="914400" y="3352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7</a:t>
            </a:r>
            <a:endParaRPr lang="en-US" altLang="ja-JP">
              <a:effectLst>
                <a:outerShdw blurRad="38100" dist="38100" dir="2700000" algn="tl">
                  <a:srgbClr val="000000"/>
                </a:outerShdw>
              </a:effectLst>
              <a:latin typeface="Times New Roman" panose="02020603050405020304" pitchFamily="18" charset="0"/>
            </a:endParaRPr>
          </a:p>
        </p:txBody>
      </p:sp>
      <p:sp>
        <p:nvSpPr>
          <p:cNvPr id="197703" name="Text Box 71"/>
          <p:cNvSpPr txBox="1">
            <a:spLocks noChangeArrowheads="1"/>
          </p:cNvSpPr>
          <p:nvPr/>
        </p:nvSpPr>
        <p:spPr bwMode="auto">
          <a:xfrm>
            <a:off x="914400" y="3733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6</a:t>
            </a:r>
          </a:p>
        </p:txBody>
      </p:sp>
      <p:sp>
        <p:nvSpPr>
          <p:cNvPr id="197704" name="Text Box 72"/>
          <p:cNvSpPr txBox="1">
            <a:spLocks noChangeArrowheads="1"/>
          </p:cNvSpPr>
          <p:nvPr/>
        </p:nvSpPr>
        <p:spPr bwMode="auto">
          <a:xfrm>
            <a:off x="914400" y="4114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5</a:t>
            </a:r>
          </a:p>
        </p:txBody>
      </p:sp>
      <p:sp>
        <p:nvSpPr>
          <p:cNvPr id="197705" name="Text Box 73"/>
          <p:cNvSpPr txBox="1">
            <a:spLocks noChangeArrowheads="1"/>
          </p:cNvSpPr>
          <p:nvPr/>
        </p:nvSpPr>
        <p:spPr bwMode="auto">
          <a:xfrm>
            <a:off x="914400" y="4495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4</a:t>
            </a:r>
          </a:p>
        </p:txBody>
      </p:sp>
      <p:sp>
        <p:nvSpPr>
          <p:cNvPr id="197706" name="Text Box 74"/>
          <p:cNvSpPr txBox="1">
            <a:spLocks noChangeArrowheads="1"/>
          </p:cNvSpPr>
          <p:nvPr/>
        </p:nvSpPr>
        <p:spPr bwMode="auto">
          <a:xfrm>
            <a:off x="914400" y="4876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a:effectLst>
                <a:outerShdw blurRad="38100" dist="38100" dir="2700000" algn="tl">
                  <a:srgbClr val="000000"/>
                </a:outerShdw>
              </a:effectLst>
              <a:latin typeface="Times New Roman" panose="02020603050405020304" pitchFamily="18" charset="0"/>
            </a:endParaRPr>
          </a:p>
        </p:txBody>
      </p:sp>
      <p:grpSp>
        <p:nvGrpSpPr>
          <p:cNvPr id="197836" name="Group 204"/>
          <p:cNvGrpSpPr>
            <a:grpSpLocks/>
          </p:cNvGrpSpPr>
          <p:nvPr/>
        </p:nvGrpSpPr>
        <p:grpSpPr bwMode="auto">
          <a:xfrm>
            <a:off x="914400" y="5257800"/>
            <a:ext cx="1066800" cy="519113"/>
            <a:chOff x="672" y="3312"/>
            <a:chExt cx="672" cy="327"/>
          </a:xfrm>
        </p:grpSpPr>
        <p:sp>
          <p:nvSpPr>
            <p:cNvPr id="197696" name="Line 64"/>
            <p:cNvSpPr>
              <a:spLocks noChangeShapeType="1"/>
            </p:cNvSpPr>
            <p:nvPr/>
          </p:nvSpPr>
          <p:spPr bwMode="auto">
            <a:xfrm>
              <a:off x="1104" y="350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707" name="Text Box 75"/>
            <p:cNvSpPr txBox="1">
              <a:spLocks noChangeArrowheads="1"/>
            </p:cNvSpPr>
            <p:nvPr/>
          </p:nvSpPr>
          <p:spPr bwMode="auto">
            <a:xfrm>
              <a:off x="672" y="331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p>
          </p:txBody>
        </p:sp>
      </p:grpSp>
      <p:sp>
        <p:nvSpPr>
          <p:cNvPr id="197708" name="Text Box 76"/>
          <p:cNvSpPr txBox="1">
            <a:spLocks noChangeArrowheads="1"/>
          </p:cNvSpPr>
          <p:nvPr/>
        </p:nvSpPr>
        <p:spPr bwMode="auto">
          <a:xfrm>
            <a:off x="914400" y="5638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197709" name="Text Box 77"/>
          <p:cNvSpPr txBox="1">
            <a:spLocks noChangeArrowheads="1"/>
          </p:cNvSpPr>
          <p:nvPr/>
        </p:nvSpPr>
        <p:spPr bwMode="auto">
          <a:xfrm>
            <a:off x="914400" y="6010275"/>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197710" name="AutoShape 78"/>
          <p:cNvSpPr>
            <a:spLocks noChangeArrowheads="1"/>
          </p:cNvSpPr>
          <p:nvPr/>
        </p:nvSpPr>
        <p:spPr bwMode="auto">
          <a:xfrm rot="-5400000">
            <a:off x="685800" y="4648200"/>
            <a:ext cx="3276600" cy="6858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ja-JP" altLang="en-US" sz="2400">
                <a:effectLst>
                  <a:outerShdw blurRad="38100" dist="38100" dir="2700000" algn="tl">
                    <a:srgbClr val="000000"/>
                  </a:outerShdw>
                </a:effectLst>
                <a:latin typeface="Times New Roman" panose="02020603050405020304" pitchFamily="18" charset="0"/>
              </a:rPr>
              <a:t>アドレスエンコーダ</a:t>
            </a:r>
          </a:p>
        </p:txBody>
      </p:sp>
      <p:graphicFrame>
        <p:nvGraphicFramePr>
          <p:cNvPr id="197854" name="Group 222"/>
          <p:cNvGraphicFramePr>
            <a:graphicFrameLocks noGrp="1"/>
          </p:cNvGraphicFramePr>
          <p:nvPr/>
        </p:nvGraphicFramePr>
        <p:xfrm>
          <a:off x="3962400" y="3581400"/>
          <a:ext cx="4876800" cy="2590800"/>
        </p:xfrm>
        <a:graphic>
          <a:graphicData uri="http://schemas.openxmlformats.org/drawingml/2006/table">
            <a:tbl>
              <a:tblPr/>
              <a:tblGrid>
                <a:gridCol w="1676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tblGrid>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a:t>
                      </a:r>
                      <a:r>
                        <a:rPr kumimoji="1" lang="en-US" altLang="ja-JP" sz="2800" b="0" i="0" u="none" strike="noStrike" cap="none" normalizeH="0" baseline="0" dirty="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197840" name="Group 208"/>
          <p:cNvGrpSpPr>
            <a:grpSpLocks/>
          </p:cNvGrpSpPr>
          <p:nvPr/>
        </p:nvGrpSpPr>
        <p:grpSpPr bwMode="auto">
          <a:xfrm>
            <a:off x="914400" y="4114800"/>
            <a:ext cx="1066800" cy="519113"/>
            <a:chOff x="4416" y="1776"/>
            <a:chExt cx="672" cy="327"/>
          </a:xfrm>
        </p:grpSpPr>
        <p:sp>
          <p:nvSpPr>
            <p:cNvPr id="197838" name="Line 206"/>
            <p:cNvSpPr>
              <a:spLocks noChangeShapeType="1"/>
            </p:cNvSpPr>
            <p:nvPr/>
          </p:nvSpPr>
          <p:spPr bwMode="auto">
            <a:xfrm>
              <a:off x="4848" y="1968"/>
              <a:ext cx="240" cy="0"/>
            </a:xfrm>
            <a:prstGeom prst="line">
              <a:avLst/>
            </a:prstGeom>
            <a:noFill/>
            <a:ln w="381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839" name="Text Box 207"/>
            <p:cNvSpPr txBox="1">
              <a:spLocks noChangeArrowheads="1"/>
            </p:cNvSpPr>
            <p:nvPr/>
          </p:nvSpPr>
          <p:spPr bwMode="auto">
            <a:xfrm>
              <a:off x="4416" y="177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dirty="0">
                  <a:solidFill>
                    <a:srgbClr val="00FF00"/>
                  </a:solidFill>
                  <a:effectLst>
                    <a:outerShdw blurRad="38100" dist="38100" dir="2700000" algn="tl">
                      <a:srgbClr val="000000"/>
                    </a:outerShdw>
                  </a:effectLst>
                  <a:latin typeface="Times New Roman" panose="02020603050405020304" pitchFamily="18" charset="0"/>
                </a:rPr>
                <a:t>D</a:t>
              </a:r>
              <a:r>
                <a:rPr lang="en-US" altLang="ja-JP" baseline="-25000" dirty="0">
                  <a:solidFill>
                    <a:srgbClr val="00FF00"/>
                  </a:solidFill>
                  <a:effectLst>
                    <a:outerShdw blurRad="38100" dist="38100" dir="2700000" algn="tl">
                      <a:srgbClr val="000000"/>
                    </a:outerShdw>
                  </a:effectLst>
                  <a:latin typeface="Times New Roman" panose="02020603050405020304" pitchFamily="18" charset="0"/>
                </a:rPr>
                <a:t>5</a:t>
              </a:r>
            </a:p>
          </p:txBody>
        </p:sp>
      </p:grpSp>
      <p:grpSp>
        <p:nvGrpSpPr>
          <p:cNvPr id="197847" name="Group 215"/>
          <p:cNvGrpSpPr>
            <a:grpSpLocks/>
          </p:cNvGrpSpPr>
          <p:nvPr/>
        </p:nvGrpSpPr>
        <p:grpSpPr bwMode="auto">
          <a:xfrm>
            <a:off x="2667000" y="4191000"/>
            <a:ext cx="1143000" cy="1585913"/>
            <a:chOff x="4704" y="1152"/>
            <a:chExt cx="720" cy="999"/>
          </a:xfrm>
        </p:grpSpPr>
        <p:sp>
          <p:nvSpPr>
            <p:cNvPr id="197841" name="Line 209"/>
            <p:cNvSpPr>
              <a:spLocks noChangeShapeType="1"/>
            </p:cNvSpPr>
            <p:nvPr/>
          </p:nvSpPr>
          <p:spPr bwMode="auto">
            <a:xfrm>
              <a:off x="4704" y="1296"/>
              <a:ext cx="288" cy="0"/>
            </a:xfrm>
            <a:prstGeom prst="line">
              <a:avLst/>
            </a:prstGeom>
            <a:noFill/>
            <a:ln w="381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843" name="Line 211"/>
            <p:cNvSpPr>
              <a:spLocks noChangeShapeType="1"/>
            </p:cNvSpPr>
            <p:nvPr/>
          </p:nvSpPr>
          <p:spPr bwMode="auto">
            <a:xfrm>
              <a:off x="4704" y="1968"/>
              <a:ext cx="288" cy="0"/>
            </a:xfrm>
            <a:prstGeom prst="line">
              <a:avLst/>
            </a:prstGeom>
            <a:noFill/>
            <a:ln w="381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7844" name="Text Box 212"/>
            <p:cNvSpPr txBox="1">
              <a:spLocks noChangeArrowheads="1"/>
            </p:cNvSpPr>
            <p:nvPr/>
          </p:nvSpPr>
          <p:spPr bwMode="auto">
            <a:xfrm>
              <a:off x="4992" y="1152"/>
              <a:ext cx="4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dirty="0">
                  <a:solidFill>
                    <a:srgbClr val="00FF00"/>
                  </a:solidFill>
                  <a:effectLst>
                    <a:outerShdw blurRad="38100" dist="38100" dir="2700000" algn="tl">
                      <a:srgbClr val="000000"/>
                    </a:outerShdw>
                  </a:effectLst>
                  <a:latin typeface="Times New Roman" panose="02020603050405020304" pitchFamily="18" charset="0"/>
                </a:rPr>
                <a:t>Q</a:t>
              </a:r>
              <a:r>
                <a:rPr lang="en-US" altLang="ja-JP" baseline="-25000" dirty="0">
                  <a:solidFill>
                    <a:srgbClr val="00FF00"/>
                  </a:solidFill>
                  <a:effectLst>
                    <a:outerShdw blurRad="38100" dist="38100" dir="2700000" algn="tl">
                      <a:srgbClr val="000000"/>
                    </a:outerShdw>
                  </a:effectLst>
                  <a:latin typeface="Times New Roman" panose="02020603050405020304" pitchFamily="18" charset="0"/>
                </a:rPr>
                <a:t>2</a:t>
              </a:r>
            </a:p>
          </p:txBody>
        </p:sp>
        <p:sp>
          <p:nvSpPr>
            <p:cNvPr id="197846" name="Text Box 214"/>
            <p:cNvSpPr txBox="1">
              <a:spLocks noChangeArrowheads="1"/>
            </p:cNvSpPr>
            <p:nvPr/>
          </p:nvSpPr>
          <p:spPr bwMode="auto">
            <a:xfrm>
              <a:off x="4992" y="1824"/>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dirty="0">
                  <a:solidFill>
                    <a:srgbClr val="00FF00"/>
                  </a:solidFill>
                  <a:effectLst>
                    <a:outerShdw blurRad="38100" dist="38100" dir="2700000" algn="tl">
                      <a:srgbClr val="000000"/>
                    </a:outerShdw>
                  </a:effectLst>
                  <a:latin typeface="Times New Roman" panose="02020603050405020304" pitchFamily="18" charset="0"/>
                </a:rPr>
                <a:t>Q</a:t>
              </a:r>
              <a:r>
                <a:rPr lang="en-US" altLang="ja-JP" baseline="-25000" dirty="0">
                  <a:solidFill>
                    <a:srgbClr val="00FF00"/>
                  </a:solidFill>
                  <a:effectLst>
                    <a:outerShdw blurRad="38100" dist="38100" dir="2700000" algn="tl">
                      <a:srgbClr val="000000"/>
                    </a:outerShdw>
                  </a:effectLst>
                  <a:latin typeface="Times New Roman" panose="02020603050405020304" pitchFamily="18" charset="0"/>
                </a:rPr>
                <a:t>0</a:t>
              </a:r>
            </a:p>
          </p:txBody>
        </p:sp>
      </p:grpSp>
      <p:sp>
        <p:nvSpPr>
          <p:cNvPr id="197855" name="Text Box 223"/>
          <p:cNvSpPr txBox="1">
            <a:spLocks noChangeArrowheads="1"/>
          </p:cNvSpPr>
          <p:nvPr/>
        </p:nvSpPr>
        <p:spPr bwMode="auto">
          <a:xfrm>
            <a:off x="4648200" y="6172200"/>
            <a:ext cx="4070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表に無い入力はドントケア</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97840"/>
                                        </p:tgtEl>
                                        <p:attrNameLst>
                                          <p:attrName>style.visibility</p:attrName>
                                        </p:attrNameLst>
                                      </p:cBhvr>
                                      <p:to>
                                        <p:strVal val="visible"/>
                                      </p:to>
                                    </p:set>
                                    <p:animEffect transition="in" filter="wipe(left)">
                                      <p:cBhvr>
                                        <p:cTn id="7" dur="500"/>
                                        <p:tgtEl>
                                          <p:spTgt spid="1978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7847"/>
                                        </p:tgtEl>
                                        <p:attrNameLst>
                                          <p:attrName>style.visibility</p:attrName>
                                        </p:attrNameLst>
                                      </p:cBhvr>
                                      <p:to>
                                        <p:strVal val="visible"/>
                                      </p:to>
                                    </p:set>
                                    <p:animEffect transition="in" filter="wipe(left)">
                                      <p:cBhvr>
                                        <p:cTn id="12" dur="500"/>
                                        <p:tgtEl>
                                          <p:spTgt spid="1978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7855"/>
                                        </p:tgtEl>
                                        <p:attrNameLst>
                                          <p:attrName>style.visibility</p:attrName>
                                        </p:attrNameLst>
                                      </p:cBhvr>
                                      <p:to>
                                        <p:strVal val="visible"/>
                                      </p:to>
                                    </p:set>
                                    <p:anim calcmode="lin" valueType="num">
                                      <p:cBhvr additive="base">
                                        <p:cTn id="17" dur="500" fill="hold"/>
                                        <p:tgtEl>
                                          <p:spTgt spid="197855"/>
                                        </p:tgtEl>
                                        <p:attrNameLst>
                                          <p:attrName>ppt_x</p:attrName>
                                        </p:attrNameLst>
                                      </p:cBhvr>
                                      <p:tavLst>
                                        <p:tav tm="0">
                                          <p:val>
                                            <p:strVal val="#ppt_x"/>
                                          </p:val>
                                        </p:tav>
                                        <p:tav tm="100000">
                                          <p:val>
                                            <p:strVal val="#ppt_x"/>
                                          </p:val>
                                        </p:tav>
                                      </p:tavLst>
                                    </p:anim>
                                    <p:anim calcmode="lin" valueType="num">
                                      <p:cBhvr additive="base">
                                        <p:cTn id="18" dur="500" fill="hold"/>
                                        <p:tgtEl>
                                          <p:spTgt spid="1978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855"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ja-JP" altLang="en-US">
                <a:latin typeface="Times New Roman" panose="02020603050405020304" pitchFamily="18" charset="0"/>
              </a:rPr>
              <a:t>アドレス復号化器</a:t>
            </a:r>
            <a:r>
              <a:rPr lang="en-US" altLang="ja-JP" sz="3200">
                <a:latin typeface="Times New Roman" panose="02020603050405020304" pitchFamily="18" charset="0"/>
              </a:rPr>
              <a:t>(address decoder)</a:t>
            </a:r>
          </a:p>
        </p:txBody>
      </p:sp>
      <p:sp>
        <p:nvSpPr>
          <p:cNvPr id="252931" name="Rectangle 3"/>
          <p:cNvSpPr>
            <a:spLocks noGrp="1" noChangeArrowheads="1"/>
          </p:cNvSpPr>
          <p:nvPr>
            <p:ph type="body" idx="1"/>
          </p:nvPr>
        </p:nvSpPr>
        <p:spPr>
          <a:xfrm>
            <a:off x="457200" y="1676400"/>
            <a:ext cx="7924800" cy="1600200"/>
          </a:xfrm>
        </p:spPr>
        <p:txBody>
          <a:bodyPr/>
          <a:lstStyle/>
          <a:p>
            <a:pPr lvl="1"/>
            <a:r>
              <a:rPr lang="ja-JP" altLang="en-US">
                <a:latin typeface="Times New Roman" panose="02020603050405020304" pitchFamily="18" charset="0"/>
              </a:rPr>
              <a:t>入力</a:t>
            </a:r>
            <a:r>
              <a:rPr lang="en-US" altLang="ja-JP">
                <a:latin typeface="Times New Roman" panose="02020603050405020304" pitchFamily="18" charset="0"/>
              </a:rPr>
              <a:t>: </a:t>
            </a:r>
            <a:r>
              <a:rPr lang="en-US" altLang="ja-JP" i="1">
                <a:latin typeface="Times New Roman" panose="02020603050405020304" pitchFamily="18" charset="0"/>
              </a:rPr>
              <a:t>n</a:t>
            </a:r>
            <a:r>
              <a:rPr lang="en-US" altLang="ja-JP">
                <a:latin typeface="Times New Roman" panose="02020603050405020304" pitchFamily="18" charset="0"/>
              </a:rPr>
              <a:t> </a:t>
            </a:r>
            <a:r>
              <a:rPr lang="ja-JP" altLang="en-US">
                <a:latin typeface="Times New Roman" panose="02020603050405020304" pitchFamily="18" charset="0"/>
              </a:rPr>
              <a:t>ビット信号 </a:t>
            </a:r>
            <a:r>
              <a:rPr lang="en-US" altLang="ja-JP" i="1">
                <a:latin typeface="Times New Roman" panose="02020603050405020304" pitchFamily="18" charset="0"/>
              </a:rPr>
              <a:t>D</a:t>
            </a:r>
            <a:r>
              <a:rPr lang="en-US" altLang="ja-JP">
                <a:latin typeface="Times New Roman" panose="02020603050405020304" pitchFamily="18" charset="0"/>
              </a:rPr>
              <a:t> =(</a:t>
            </a:r>
            <a:r>
              <a:rPr lang="en-US" altLang="ja-JP" i="1">
                <a:latin typeface="Times New Roman" panose="02020603050405020304" pitchFamily="18" charset="0"/>
              </a:rPr>
              <a:t>D</a:t>
            </a:r>
            <a:r>
              <a:rPr lang="en-US" altLang="ja-JP" i="1" baseline="-25000">
                <a:latin typeface="Times New Roman" panose="02020603050405020304" pitchFamily="18" charset="0"/>
              </a:rPr>
              <a:t>n</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0</a:t>
            </a:r>
            <a:r>
              <a:rPr lang="en-US" altLang="ja-JP">
                <a:latin typeface="Times New Roman" panose="02020603050405020304" pitchFamily="18" charset="0"/>
              </a:rPr>
              <a:t>)</a:t>
            </a:r>
          </a:p>
          <a:p>
            <a:pPr lvl="1"/>
            <a:r>
              <a:rPr lang="ja-JP" altLang="en-US">
                <a:latin typeface="Times New Roman" panose="02020603050405020304" pitchFamily="18" charset="0"/>
              </a:rPr>
              <a:t>出力</a:t>
            </a:r>
            <a:r>
              <a:rPr lang="en-US" altLang="ja-JP">
                <a:latin typeface="Times New Roman" panose="02020603050405020304" pitchFamily="18" charset="0"/>
              </a:rPr>
              <a:t>: 2</a:t>
            </a:r>
            <a:r>
              <a:rPr lang="en-US" altLang="ja-JP" i="1" baseline="30000">
                <a:latin typeface="Times New Roman" panose="02020603050405020304" pitchFamily="18" charset="0"/>
              </a:rPr>
              <a:t>n</a:t>
            </a:r>
            <a:r>
              <a:rPr lang="ja-JP" altLang="en-US">
                <a:latin typeface="Times New Roman" panose="02020603050405020304" pitchFamily="18" charset="0"/>
              </a:rPr>
              <a:t>本の</a:t>
            </a:r>
            <a:r>
              <a:rPr lang="en-US" altLang="ja-JP">
                <a:latin typeface="Times New Roman" panose="02020603050405020304" pitchFamily="18" charset="0"/>
              </a:rPr>
              <a:t>1</a:t>
            </a:r>
            <a:r>
              <a:rPr lang="ja-JP" altLang="en-US">
                <a:latin typeface="Times New Roman" panose="02020603050405020304" pitchFamily="18" charset="0"/>
              </a:rPr>
              <a:t>ビット信号 </a:t>
            </a:r>
            <a:r>
              <a:rPr lang="en-US" altLang="ja-JP" i="1">
                <a:latin typeface="Times New Roman" panose="02020603050405020304" pitchFamily="18" charset="0"/>
              </a:rPr>
              <a:t>Q</a:t>
            </a:r>
            <a:r>
              <a:rPr lang="en-US" altLang="ja-JP">
                <a:latin typeface="Times New Roman" panose="02020603050405020304" pitchFamily="18" charset="0"/>
              </a:rPr>
              <a:t> =(</a:t>
            </a:r>
            <a:r>
              <a:rPr lang="en-US" altLang="ja-JP" i="1">
                <a:latin typeface="Times New Roman" panose="02020603050405020304" pitchFamily="18" charset="0"/>
              </a:rPr>
              <a:t>Q</a:t>
            </a:r>
            <a:r>
              <a:rPr lang="en-US" altLang="ja-JP" baseline="-25000">
                <a:latin typeface="Times New Roman" panose="02020603050405020304" pitchFamily="18" charset="0"/>
              </a:rPr>
              <a:t>2</a:t>
            </a:r>
            <a:r>
              <a:rPr lang="en-US" altLang="ja-JP" i="1" baseline="-10000">
                <a:latin typeface="Times New Roman" panose="02020603050405020304" pitchFamily="18" charset="0"/>
              </a:rPr>
              <a:t>n</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Q</a:t>
            </a:r>
            <a:r>
              <a:rPr lang="en-US" altLang="ja-JP" baseline="-25000">
                <a:latin typeface="Times New Roman" panose="02020603050405020304" pitchFamily="18" charset="0"/>
              </a:rPr>
              <a:t>0</a:t>
            </a:r>
            <a:r>
              <a:rPr lang="en-US" altLang="ja-JP">
                <a:latin typeface="Times New Roman" panose="02020603050405020304" pitchFamily="18" charset="0"/>
              </a:rPr>
              <a:t>)</a:t>
            </a:r>
          </a:p>
          <a:p>
            <a:pPr lvl="2"/>
            <a:r>
              <a:rPr lang="ja-JP" altLang="en-US">
                <a:latin typeface="Times New Roman" panose="02020603050405020304" pitchFamily="18" charset="0"/>
              </a:rPr>
              <a:t>ただし、</a:t>
            </a:r>
            <a:r>
              <a:rPr lang="en-US" altLang="ja-JP">
                <a:latin typeface="Times New Roman" panose="02020603050405020304" pitchFamily="18" charset="0"/>
              </a:rPr>
              <a:t>1</a:t>
            </a:r>
            <a:r>
              <a:rPr lang="ja-JP" altLang="en-US">
                <a:latin typeface="Times New Roman" panose="02020603050405020304" pitchFamily="18" charset="0"/>
              </a:rPr>
              <a:t>本のみ </a:t>
            </a:r>
            <a:r>
              <a:rPr lang="en-US" altLang="ja-JP">
                <a:latin typeface="Times New Roman" panose="02020603050405020304" pitchFamily="18" charset="0"/>
              </a:rPr>
              <a:t>1,</a:t>
            </a:r>
            <a:r>
              <a:rPr lang="ja-JP" altLang="en-US">
                <a:latin typeface="Times New Roman" panose="02020603050405020304" pitchFamily="18" charset="0"/>
              </a:rPr>
              <a:t>残りの</a:t>
            </a:r>
            <a:r>
              <a:rPr lang="en-US" altLang="ja-JP">
                <a:latin typeface="Times New Roman" panose="02020603050405020304" pitchFamily="18" charset="0"/>
              </a:rPr>
              <a:t>2</a:t>
            </a:r>
            <a:r>
              <a:rPr lang="en-US" altLang="ja-JP" i="1" baseline="30000">
                <a:latin typeface="Times New Roman" panose="02020603050405020304" pitchFamily="18" charset="0"/>
              </a:rPr>
              <a:t>n</a:t>
            </a:r>
            <a:r>
              <a:rPr lang="en-US" altLang="ja-JP">
                <a:latin typeface="Times New Roman" panose="02020603050405020304" pitchFamily="18" charset="0"/>
              </a:rPr>
              <a:t>-1</a:t>
            </a:r>
            <a:r>
              <a:rPr lang="ja-JP" altLang="en-US">
                <a:latin typeface="Times New Roman" panose="02020603050405020304" pitchFamily="18" charset="0"/>
              </a:rPr>
              <a:t>本は </a:t>
            </a:r>
            <a:r>
              <a:rPr lang="en-US" altLang="ja-JP">
                <a:latin typeface="Times New Roman" panose="02020603050405020304" pitchFamily="18" charset="0"/>
              </a:rPr>
              <a:t>0 </a:t>
            </a:r>
            <a:r>
              <a:rPr lang="ja-JP" altLang="en-US">
                <a:latin typeface="Times New Roman" panose="02020603050405020304" pitchFamily="18" charset="0"/>
              </a:rPr>
              <a:t>が出力される</a:t>
            </a:r>
          </a:p>
        </p:txBody>
      </p:sp>
      <p:sp>
        <p:nvSpPr>
          <p:cNvPr id="252961" name="Line 33"/>
          <p:cNvSpPr>
            <a:spLocks noChangeShapeType="1"/>
          </p:cNvSpPr>
          <p:nvPr/>
        </p:nvSpPr>
        <p:spPr bwMode="auto">
          <a:xfrm>
            <a:off x="1600200" y="44196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2" name="Line 34"/>
          <p:cNvSpPr>
            <a:spLocks noChangeShapeType="1"/>
          </p:cNvSpPr>
          <p:nvPr/>
        </p:nvSpPr>
        <p:spPr bwMode="auto">
          <a:xfrm>
            <a:off x="1600200" y="49530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3" name="Line 35"/>
          <p:cNvSpPr>
            <a:spLocks noChangeShapeType="1"/>
          </p:cNvSpPr>
          <p:nvPr/>
        </p:nvSpPr>
        <p:spPr bwMode="auto">
          <a:xfrm>
            <a:off x="1600200" y="54864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4" name="Line 36"/>
          <p:cNvSpPr>
            <a:spLocks noChangeShapeType="1"/>
          </p:cNvSpPr>
          <p:nvPr/>
        </p:nvSpPr>
        <p:spPr bwMode="auto">
          <a:xfrm>
            <a:off x="2743200" y="3657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5" name="Line 37"/>
          <p:cNvSpPr>
            <a:spLocks noChangeShapeType="1"/>
          </p:cNvSpPr>
          <p:nvPr/>
        </p:nvSpPr>
        <p:spPr bwMode="auto">
          <a:xfrm>
            <a:off x="2743200" y="4038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6" name="Line 38"/>
          <p:cNvSpPr>
            <a:spLocks noChangeShapeType="1"/>
          </p:cNvSpPr>
          <p:nvPr/>
        </p:nvSpPr>
        <p:spPr bwMode="auto">
          <a:xfrm>
            <a:off x="2743200" y="4419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7" name="Line 39"/>
          <p:cNvSpPr>
            <a:spLocks noChangeShapeType="1"/>
          </p:cNvSpPr>
          <p:nvPr/>
        </p:nvSpPr>
        <p:spPr bwMode="auto">
          <a:xfrm>
            <a:off x="2743200" y="4800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8" name="Line 40"/>
          <p:cNvSpPr>
            <a:spLocks noChangeShapeType="1"/>
          </p:cNvSpPr>
          <p:nvPr/>
        </p:nvSpPr>
        <p:spPr bwMode="auto">
          <a:xfrm>
            <a:off x="2743200" y="5181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69" name="Line 41"/>
          <p:cNvSpPr>
            <a:spLocks noChangeShapeType="1"/>
          </p:cNvSpPr>
          <p:nvPr/>
        </p:nvSpPr>
        <p:spPr bwMode="auto">
          <a:xfrm>
            <a:off x="2743200" y="5562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70" name="Line 42"/>
          <p:cNvSpPr>
            <a:spLocks noChangeShapeType="1"/>
          </p:cNvSpPr>
          <p:nvPr/>
        </p:nvSpPr>
        <p:spPr bwMode="auto">
          <a:xfrm>
            <a:off x="2743200" y="5943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71" name="Line 43"/>
          <p:cNvSpPr>
            <a:spLocks noChangeShapeType="1"/>
          </p:cNvSpPr>
          <p:nvPr/>
        </p:nvSpPr>
        <p:spPr bwMode="auto">
          <a:xfrm>
            <a:off x="2743200" y="6324600"/>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972" name="Text Box 44"/>
          <p:cNvSpPr txBox="1">
            <a:spLocks noChangeArrowheads="1"/>
          </p:cNvSpPr>
          <p:nvPr/>
        </p:nvSpPr>
        <p:spPr bwMode="auto">
          <a:xfrm>
            <a:off x="990600" y="41148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52973" name="Text Box 45"/>
          <p:cNvSpPr txBox="1">
            <a:spLocks noChangeArrowheads="1"/>
          </p:cNvSpPr>
          <p:nvPr/>
        </p:nvSpPr>
        <p:spPr bwMode="auto">
          <a:xfrm>
            <a:off x="990600" y="46482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52974" name="Text Box 46"/>
          <p:cNvSpPr txBox="1">
            <a:spLocks noChangeArrowheads="1"/>
          </p:cNvSpPr>
          <p:nvPr/>
        </p:nvSpPr>
        <p:spPr bwMode="auto">
          <a:xfrm>
            <a:off x="990600" y="5181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52975" name="Text Box 47"/>
          <p:cNvSpPr txBox="1">
            <a:spLocks noChangeArrowheads="1"/>
          </p:cNvSpPr>
          <p:nvPr/>
        </p:nvSpPr>
        <p:spPr bwMode="auto">
          <a:xfrm>
            <a:off x="3200400" y="3352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7</a:t>
            </a:r>
            <a:endParaRPr lang="en-US" altLang="ja-JP">
              <a:effectLst>
                <a:outerShdw blurRad="38100" dist="38100" dir="2700000" algn="tl">
                  <a:srgbClr val="000000"/>
                </a:outerShdw>
              </a:effectLst>
              <a:latin typeface="Times New Roman" panose="02020603050405020304" pitchFamily="18" charset="0"/>
            </a:endParaRPr>
          </a:p>
        </p:txBody>
      </p:sp>
      <p:sp>
        <p:nvSpPr>
          <p:cNvPr id="252976" name="Text Box 48"/>
          <p:cNvSpPr txBox="1">
            <a:spLocks noChangeArrowheads="1"/>
          </p:cNvSpPr>
          <p:nvPr/>
        </p:nvSpPr>
        <p:spPr bwMode="auto">
          <a:xfrm>
            <a:off x="3200400" y="3733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6</a:t>
            </a:r>
          </a:p>
        </p:txBody>
      </p:sp>
      <p:sp>
        <p:nvSpPr>
          <p:cNvPr id="252977" name="Text Box 49"/>
          <p:cNvSpPr txBox="1">
            <a:spLocks noChangeArrowheads="1"/>
          </p:cNvSpPr>
          <p:nvPr/>
        </p:nvSpPr>
        <p:spPr bwMode="auto">
          <a:xfrm>
            <a:off x="3200400" y="4114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5</a:t>
            </a:r>
          </a:p>
        </p:txBody>
      </p:sp>
      <p:sp>
        <p:nvSpPr>
          <p:cNvPr id="252978" name="Text Box 50"/>
          <p:cNvSpPr txBox="1">
            <a:spLocks noChangeArrowheads="1"/>
          </p:cNvSpPr>
          <p:nvPr/>
        </p:nvSpPr>
        <p:spPr bwMode="auto">
          <a:xfrm>
            <a:off x="3200400" y="4495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4</a:t>
            </a:r>
          </a:p>
        </p:txBody>
      </p:sp>
      <p:sp>
        <p:nvSpPr>
          <p:cNvPr id="252979" name="Text Box 51"/>
          <p:cNvSpPr txBox="1">
            <a:spLocks noChangeArrowheads="1"/>
          </p:cNvSpPr>
          <p:nvPr/>
        </p:nvSpPr>
        <p:spPr bwMode="auto">
          <a:xfrm>
            <a:off x="3200400" y="4876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a:effectLst>
                <a:outerShdw blurRad="38100" dist="38100" dir="2700000" algn="tl">
                  <a:srgbClr val="000000"/>
                </a:outerShdw>
              </a:effectLst>
              <a:latin typeface="Times New Roman" panose="02020603050405020304" pitchFamily="18" charset="0"/>
            </a:endParaRPr>
          </a:p>
        </p:txBody>
      </p:sp>
      <p:sp>
        <p:nvSpPr>
          <p:cNvPr id="252980" name="Text Box 52"/>
          <p:cNvSpPr txBox="1">
            <a:spLocks noChangeArrowheads="1"/>
          </p:cNvSpPr>
          <p:nvPr/>
        </p:nvSpPr>
        <p:spPr bwMode="auto">
          <a:xfrm>
            <a:off x="3200400" y="5257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52981" name="Text Box 53"/>
          <p:cNvSpPr txBox="1">
            <a:spLocks noChangeArrowheads="1"/>
          </p:cNvSpPr>
          <p:nvPr/>
        </p:nvSpPr>
        <p:spPr bwMode="auto">
          <a:xfrm>
            <a:off x="3200400" y="5638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52982" name="Text Box 54"/>
          <p:cNvSpPr txBox="1">
            <a:spLocks noChangeArrowheads="1"/>
          </p:cNvSpPr>
          <p:nvPr/>
        </p:nvSpPr>
        <p:spPr bwMode="auto">
          <a:xfrm>
            <a:off x="3200400" y="6010275"/>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dirty="0">
                <a:effectLst>
                  <a:outerShdw blurRad="38100" dist="38100" dir="2700000" algn="tl">
                    <a:srgbClr val="000000"/>
                  </a:outerShdw>
                </a:effectLst>
                <a:latin typeface="Times New Roman" panose="02020603050405020304" pitchFamily="18" charset="0"/>
              </a:rPr>
              <a:t>Q</a:t>
            </a:r>
            <a:r>
              <a:rPr lang="en-US" altLang="ja-JP" baseline="-25000" dirty="0">
                <a:effectLst>
                  <a:outerShdw blurRad="38100" dist="38100" dir="2700000" algn="tl">
                    <a:srgbClr val="000000"/>
                  </a:outerShdw>
                </a:effectLst>
                <a:latin typeface="Times New Roman" panose="02020603050405020304" pitchFamily="18" charset="0"/>
              </a:rPr>
              <a:t>0</a:t>
            </a:r>
          </a:p>
        </p:txBody>
      </p:sp>
      <p:sp>
        <p:nvSpPr>
          <p:cNvPr id="252984" name="AutoShape 56"/>
          <p:cNvSpPr>
            <a:spLocks noChangeArrowheads="1"/>
          </p:cNvSpPr>
          <p:nvPr/>
        </p:nvSpPr>
        <p:spPr bwMode="auto">
          <a:xfrm rot="5400000">
            <a:off x="762000" y="4648200"/>
            <a:ext cx="3276600" cy="6858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400">
                <a:effectLst>
                  <a:outerShdw blurRad="38100" dist="38100" dir="2700000" algn="tl">
                    <a:srgbClr val="000000"/>
                  </a:outerShdw>
                </a:effectLst>
                <a:latin typeface="Times New Roman" panose="02020603050405020304" pitchFamily="18" charset="0"/>
              </a:rPr>
              <a:t>アドレスデコーダ</a:t>
            </a:r>
          </a:p>
        </p:txBody>
      </p:sp>
      <p:graphicFrame>
        <p:nvGraphicFramePr>
          <p:cNvPr id="253090" name="Group 162"/>
          <p:cNvGraphicFramePr>
            <a:graphicFrameLocks noGrp="1"/>
          </p:cNvGraphicFramePr>
          <p:nvPr/>
        </p:nvGraphicFramePr>
        <p:xfrm>
          <a:off x="3962400" y="3581400"/>
          <a:ext cx="4876800" cy="2590800"/>
        </p:xfrm>
        <a:graphic>
          <a:graphicData uri="http://schemas.openxmlformats.org/drawingml/2006/table">
            <a:tbl>
              <a:tblPr/>
              <a:tblGrid>
                <a:gridCol w="762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a:t>
                      </a: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rgbClr val="FFFF99"/>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53095" name="Group 167"/>
          <p:cNvGrpSpPr>
            <a:grpSpLocks/>
          </p:cNvGrpSpPr>
          <p:nvPr/>
        </p:nvGrpSpPr>
        <p:grpSpPr bwMode="auto">
          <a:xfrm>
            <a:off x="990600" y="4114800"/>
            <a:ext cx="1066800" cy="1052513"/>
            <a:chOff x="4560" y="1104"/>
            <a:chExt cx="672" cy="663"/>
          </a:xfrm>
        </p:grpSpPr>
        <p:sp>
          <p:nvSpPr>
            <p:cNvPr id="253091" name="Line 163"/>
            <p:cNvSpPr>
              <a:spLocks noChangeShapeType="1"/>
            </p:cNvSpPr>
            <p:nvPr/>
          </p:nvSpPr>
          <p:spPr bwMode="auto">
            <a:xfrm>
              <a:off x="4944" y="1296"/>
              <a:ext cx="288" cy="0"/>
            </a:xfrm>
            <a:prstGeom prst="line">
              <a:avLst/>
            </a:prstGeom>
            <a:noFill/>
            <a:ln w="381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092" name="Line 164"/>
            <p:cNvSpPr>
              <a:spLocks noChangeShapeType="1"/>
            </p:cNvSpPr>
            <p:nvPr/>
          </p:nvSpPr>
          <p:spPr bwMode="auto">
            <a:xfrm>
              <a:off x="4944" y="1632"/>
              <a:ext cx="288" cy="0"/>
            </a:xfrm>
            <a:prstGeom prst="line">
              <a:avLst/>
            </a:prstGeom>
            <a:noFill/>
            <a:ln w="381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093" name="Text Box 165"/>
            <p:cNvSpPr txBox="1">
              <a:spLocks noChangeArrowheads="1"/>
            </p:cNvSpPr>
            <p:nvPr/>
          </p:nvSpPr>
          <p:spPr bwMode="auto">
            <a:xfrm>
              <a:off x="4560" y="1104"/>
              <a:ext cx="4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dirty="0">
                  <a:solidFill>
                    <a:srgbClr val="00FF00"/>
                  </a:solidFill>
                  <a:effectLst>
                    <a:outerShdw blurRad="38100" dist="38100" dir="2700000" algn="tl">
                      <a:srgbClr val="000000"/>
                    </a:outerShdw>
                  </a:effectLst>
                  <a:latin typeface="Times New Roman" panose="02020603050405020304" pitchFamily="18" charset="0"/>
                </a:rPr>
                <a:t>D</a:t>
              </a:r>
              <a:r>
                <a:rPr lang="en-US" altLang="ja-JP" baseline="-25000" dirty="0">
                  <a:solidFill>
                    <a:srgbClr val="00FF00"/>
                  </a:solidFill>
                  <a:effectLst>
                    <a:outerShdw blurRad="38100" dist="38100" dir="2700000" algn="tl">
                      <a:srgbClr val="000000"/>
                    </a:outerShdw>
                  </a:effectLst>
                  <a:latin typeface="Times New Roman" panose="02020603050405020304" pitchFamily="18" charset="0"/>
                </a:rPr>
                <a:t>2</a:t>
              </a:r>
            </a:p>
          </p:txBody>
        </p:sp>
        <p:sp>
          <p:nvSpPr>
            <p:cNvPr id="253094" name="Text Box 166"/>
            <p:cNvSpPr txBox="1">
              <a:spLocks noChangeArrowheads="1"/>
            </p:cNvSpPr>
            <p:nvPr/>
          </p:nvSpPr>
          <p:spPr bwMode="auto">
            <a:xfrm>
              <a:off x="4560" y="1440"/>
              <a:ext cx="4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dirty="0">
                  <a:solidFill>
                    <a:srgbClr val="00FF00"/>
                  </a:solidFill>
                  <a:effectLst>
                    <a:outerShdw blurRad="38100" dist="38100" dir="2700000" algn="tl">
                      <a:srgbClr val="000000"/>
                    </a:outerShdw>
                  </a:effectLst>
                  <a:latin typeface="Times New Roman" panose="02020603050405020304" pitchFamily="18" charset="0"/>
                </a:rPr>
                <a:t>D</a:t>
              </a:r>
              <a:r>
                <a:rPr lang="en-US" altLang="ja-JP" baseline="-25000" dirty="0">
                  <a:solidFill>
                    <a:srgbClr val="00FF00"/>
                  </a:solidFill>
                  <a:effectLst>
                    <a:outerShdw blurRad="38100" dist="38100" dir="2700000" algn="tl">
                      <a:srgbClr val="000000"/>
                    </a:outerShdw>
                  </a:effectLst>
                  <a:latin typeface="Times New Roman" panose="02020603050405020304" pitchFamily="18" charset="0"/>
                </a:rPr>
                <a:t>1</a:t>
              </a:r>
            </a:p>
          </p:txBody>
        </p:sp>
      </p:grpSp>
      <p:grpSp>
        <p:nvGrpSpPr>
          <p:cNvPr id="253099" name="Group 171"/>
          <p:cNvGrpSpPr>
            <a:grpSpLocks/>
          </p:cNvGrpSpPr>
          <p:nvPr/>
        </p:nvGrpSpPr>
        <p:grpSpPr bwMode="auto">
          <a:xfrm>
            <a:off x="2743200" y="3733800"/>
            <a:ext cx="1019175" cy="519113"/>
            <a:chOff x="4752" y="1200"/>
            <a:chExt cx="642" cy="327"/>
          </a:xfrm>
        </p:grpSpPr>
        <p:sp>
          <p:nvSpPr>
            <p:cNvPr id="253096" name="Line 168"/>
            <p:cNvSpPr>
              <a:spLocks noChangeShapeType="1"/>
            </p:cNvSpPr>
            <p:nvPr/>
          </p:nvSpPr>
          <p:spPr bwMode="auto">
            <a:xfrm>
              <a:off x="4752" y="1392"/>
              <a:ext cx="240" cy="0"/>
            </a:xfrm>
            <a:prstGeom prst="line">
              <a:avLst/>
            </a:prstGeom>
            <a:noFill/>
            <a:ln w="381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098" name="Text Box 170"/>
            <p:cNvSpPr txBox="1">
              <a:spLocks noChangeArrowheads="1"/>
            </p:cNvSpPr>
            <p:nvPr/>
          </p:nvSpPr>
          <p:spPr bwMode="auto">
            <a:xfrm>
              <a:off x="5040" y="120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dirty="0">
                  <a:solidFill>
                    <a:srgbClr val="00FF00"/>
                  </a:solidFill>
                  <a:effectLst>
                    <a:outerShdw blurRad="38100" dist="38100" dir="2700000" algn="tl">
                      <a:srgbClr val="000000"/>
                    </a:outerShdw>
                  </a:effectLst>
                  <a:latin typeface="Times New Roman" panose="02020603050405020304" pitchFamily="18" charset="0"/>
                </a:rPr>
                <a:t>Q</a:t>
              </a:r>
              <a:r>
                <a:rPr lang="en-US" altLang="ja-JP" baseline="-25000" dirty="0">
                  <a:solidFill>
                    <a:srgbClr val="00FF00"/>
                  </a:solidFill>
                  <a:effectLst>
                    <a:outerShdw blurRad="38100" dist="38100" dir="2700000" algn="tl">
                      <a:srgbClr val="000000"/>
                    </a:outerShdw>
                  </a:effectLst>
                  <a:latin typeface="Times New Roman" panose="02020603050405020304" pitchFamily="18" charset="0"/>
                </a:rPr>
                <a:t>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53095"/>
                                        </p:tgtEl>
                                        <p:attrNameLst>
                                          <p:attrName>style.visibility</p:attrName>
                                        </p:attrNameLst>
                                      </p:cBhvr>
                                      <p:to>
                                        <p:strVal val="visible"/>
                                      </p:to>
                                    </p:set>
                                    <p:animEffect transition="in" filter="wipe(left)">
                                      <p:cBhvr>
                                        <p:cTn id="7" dur="500"/>
                                        <p:tgtEl>
                                          <p:spTgt spid="2530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3099"/>
                                        </p:tgtEl>
                                        <p:attrNameLst>
                                          <p:attrName>style.visibility</p:attrName>
                                        </p:attrNameLst>
                                      </p:cBhvr>
                                      <p:to>
                                        <p:strVal val="visible"/>
                                      </p:to>
                                    </p:set>
                                    <p:animEffect transition="in" filter="wipe(left)">
                                      <p:cBhvr>
                                        <p:cTn id="12" dur="500"/>
                                        <p:tgtEl>
                                          <p:spTgt spid="253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1066800" y="228600"/>
            <a:ext cx="7467600" cy="609600"/>
          </a:xfrm>
        </p:spPr>
        <p:txBody>
          <a:bodyPr/>
          <a:lstStyle/>
          <a:p>
            <a:r>
              <a:rPr lang="ja-JP" altLang="en-US">
                <a:latin typeface="Times New Roman" panose="02020603050405020304" pitchFamily="18" charset="0"/>
              </a:rPr>
              <a:t>アドレスエンコーダ</a:t>
            </a:r>
          </a:p>
        </p:txBody>
      </p:sp>
      <p:graphicFrame>
        <p:nvGraphicFramePr>
          <p:cNvPr id="254074" name="Group 122"/>
          <p:cNvGraphicFramePr>
            <a:graphicFrameLocks noGrp="1"/>
          </p:cNvGraphicFramePr>
          <p:nvPr/>
        </p:nvGraphicFramePr>
        <p:xfrm>
          <a:off x="304800" y="990600"/>
          <a:ext cx="4876800" cy="2590800"/>
        </p:xfrm>
        <a:graphic>
          <a:graphicData uri="http://schemas.openxmlformats.org/drawingml/2006/table">
            <a:tbl>
              <a:tblPr/>
              <a:tblGrid>
                <a:gridCol w="1676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tblGrid>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00010000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00100000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01000000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10000000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253991" name="Object 39"/>
          <p:cNvGraphicFramePr>
            <a:graphicFrameLocks noChangeAspect="1"/>
          </p:cNvGraphicFramePr>
          <p:nvPr/>
        </p:nvGraphicFramePr>
        <p:xfrm>
          <a:off x="5318125" y="1676400"/>
          <a:ext cx="3652838" cy="1524000"/>
        </p:xfrm>
        <a:graphic>
          <a:graphicData uri="http://schemas.openxmlformats.org/presentationml/2006/ole">
            <mc:AlternateContent xmlns:mc="http://schemas.openxmlformats.org/markup-compatibility/2006">
              <mc:Choice xmlns:v="urn:schemas-microsoft-com:vml" Requires="v">
                <p:oleObj spid="_x0000_s8194" name="数式" r:id="rId4" imgW="1460160" imgH="609480" progId="Equation.3">
                  <p:embed/>
                </p:oleObj>
              </mc:Choice>
              <mc:Fallback>
                <p:oleObj name="数式" r:id="rId4" imgW="1460160" imgH="609480" progId="Equation.3">
                  <p:embed/>
                  <p:pic>
                    <p:nvPicPr>
                      <p:cNvPr id="0" name="Object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8125" y="1676400"/>
                        <a:ext cx="3652838" cy="152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54060" name="Group 108"/>
          <p:cNvGrpSpPr>
            <a:grpSpLocks/>
          </p:cNvGrpSpPr>
          <p:nvPr/>
        </p:nvGrpSpPr>
        <p:grpSpPr bwMode="auto">
          <a:xfrm>
            <a:off x="1371600" y="3581400"/>
            <a:ext cx="3762375" cy="2895600"/>
            <a:chOff x="864" y="2256"/>
            <a:chExt cx="2370" cy="1824"/>
          </a:xfrm>
        </p:grpSpPr>
        <p:sp>
          <p:nvSpPr>
            <p:cNvPr id="253992" name="Text Box 40"/>
            <p:cNvSpPr txBox="1">
              <a:spLocks noChangeArrowheads="1"/>
            </p:cNvSpPr>
            <p:nvPr/>
          </p:nvSpPr>
          <p:spPr bwMode="auto">
            <a:xfrm>
              <a:off x="864"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7</a:t>
              </a:r>
            </a:p>
          </p:txBody>
        </p:sp>
        <p:sp>
          <p:nvSpPr>
            <p:cNvPr id="253993" name="Line 41"/>
            <p:cNvSpPr>
              <a:spLocks noChangeShapeType="1"/>
            </p:cNvSpPr>
            <p:nvPr/>
          </p:nvSpPr>
          <p:spPr bwMode="auto">
            <a:xfrm>
              <a:off x="1008"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998" name="Text Box 46"/>
            <p:cNvSpPr txBox="1">
              <a:spLocks noChangeArrowheads="1"/>
            </p:cNvSpPr>
            <p:nvPr/>
          </p:nvSpPr>
          <p:spPr bwMode="auto">
            <a:xfrm>
              <a:off x="1152"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6</a:t>
              </a:r>
            </a:p>
          </p:txBody>
        </p:sp>
        <p:sp>
          <p:nvSpPr>
            <p:cNvPr id="253999" name="Line 47"/>
            <p:cNvSpPr>
              <a:spLocks noChangeShapeType="1"/>
            </p:cNvSpPr>
            <p:nvPr/>
          </p:nvSpPr>
          <p:spPr bwMode="auto">
            <a:xfrm>
              <a:off x="1296"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00" name="Text Box 48"/>
            <p:cNvSpPr txBox="1">
              <a:spLocks noChangeArrowheads="1"/>
            </p:cNvSpPr>
            <p:nvPr/>
          </p:nvSpPr>
          <p:spPr bwMode="auto">
            <a:xfrm>
              <a:off x="1440"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5</a:t>
              </a:r>
            </a:p>
          </p:txBody>
        </p:sp>
        <p:sp>
          <p:nvSpPr>
            <p:cNvPr id="254001" name="Line 49"/>
            <p:cNvSpPr>
              <a:spLocks noChangeShapeType="1"/>
            </p:cNvSpPr>
            <p:nvPr/>
          </p:nvSpPr>
          <p:spPr bwMode="auto">
            <a:xfrm>
              <a:off x="1584"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02" name="Text Box 50"/>
            <p:cNvSpPr txBox="1">
              <a:spLocks noChangeArrowheads="1"/>
            </p:cNvSpPr>
            <p:nvPr/>
          </p:nvSpPr>
          <p:spPr bwMode="auto">
            <a:xfrm>
              <a:off x="1728"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4</a:t>
              </a:r>
            </a:p>
          </p:txBody>
        </p:sp>
        <p:sp>
          <p:nvSpPr>
            <p:cNvPr id="254003" name="Line 51"/>
            <p:cNvSpPr>
              <a:spLocks noChangeShapeType="1"/>
            </p:cNvSpPr>
            <p:nvPr/>
          </p:nvSpPr>
          <p:spPr bwMode="auto">
            <a:xfrm>
              <a:off x="1872"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04" name="Text Box 52"/>
            <p:cNvSpPr txBox="1">
              <a:spLocks noChangeArrowheads="1"/>
            </p:cNvSpPr>
            <p:nvPr/>
          </p:nvSpPr>
          <p:spPr bwMode="auto">
            <a:xfrm>
              <a:off x="2016"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p>
          </p:txBody>
        </p:sp>
        <p:sp>
          <p:nvSpPr>
            <p:cNvPr id="254005" name="Line 53"/>
            <p:cNvSpPr>
              <a:spLocks noChangeShapeType="1"/>
            </p:cNvSpPr>
            <p:nvPr/>
          </p:nvSpPr>
          <p:spPr bwMode="auto">
            <a:xfrm>
              <a:off x="2160"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06" name="Text Box 54"/>
            <p:cNvSpPr txBox="1">
              <a:spLocks noChangeArrowheads="1"/>
            </p:cNvSpPr>
            <p:nvPr/>
          </p:nvSpPr>
          <p:spPr bwMode="auto">
            <a:xfrm>
              <a:off x="2304"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54007" name="Line 55"/>
            <p:cNvSpPr>
              <a:spLocks noChangeShapeType="1"/>
            </p:cNvSpPr>
            <p:nvPr/>
          </p:nvSpPr>
          <p:spPr bwMode="auto">
            <a:xfrm>
              <a:off x="2448"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08" name="Text Box 56"/>
            <p:cNvSpPr txBox="1">
              <a:spLocks noChangeArrowheads="1"/>
            </p:cNvSpPr>
            <p:nvPr/>
          </p:nvSpPr>
          <p:spPr bwMode="auto">
            <a:xfrm>
              <a:off x="2592"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54009" name="Line 57"/>
            <p:cNvSpPr>
              <a:spLocks noChangeShapeType="1"/>
            </p:cNvSpPr>
            <p:nvPr/>
          </p:nvSpPr>
          <p:spPr bwMode="auto">
            <a:xfrm>
              <a:off x="2736"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10" name="Text Box 58"/>
            <p:cNvSpPr txBox="1">
              <a:spLocks noChangeArrowheads="1"/>
            </p:cNvSpPr>
            <p:nvPr/>
          </p:nvSpPr>
          <p:spPr bwMode="auto">
            <a:xfrm>
              <a:off x="2880" y="225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54011" name="Line 59"/>
            <p:cNvSpPr>
              <a:spLocks noChangeShapeType="1"/>
            </p:cNvSpPr>
            <p:nvPr/>
          </p:nvSpPr>
          <p:spPr bwMode="auto">
            <a:xfrm>
              <a:off x="3024" y="2640"/>
              <a:ext cx="0" cy="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54076" name="Group 124"/>
          <p:cNvGrpSpPr>
            <a:grpSpLocks/>
          </p:cNvGrpSpPr>
          <p:nvPr/>
        </p:nvGrpSpPr>
        <p:grpSpPr bwMode="auto">
          <a:xfrm>
            <a:off x="1524000" y="4267200"/>
            <a:ext cx="5362575" cy="2209800"/>
            <a:chOff x="960" y="2688"/>
            <a:chExt cx="3378" cy="1392"/>
          </a:xfrm>
        </p:grpSpPr>
        <p:sp>
          <p:nvSpPr>
            <p:cNvPr id="254013" name="Line 61"/>
            <p:cNvSpPr>
              <a:spLocks noChangeShapeType="1"/>
            </p:cNvSpPr>
            <p:nvPr/>
          </p:nvSpPr>
          <p:spPr bwMode="auto">
            <a:xfrm flipV="1">
              <a:off x="3840" y="336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14" name="Line 62"/>
            <p:cNvSpPr>
              <a:spLocks noChangeShapeType="1"/>
            </p:cNvSpPr>
            <p:nvPr/>
          </p:nvSpPr>
          <p:spPr bwMode="auto">
            <a:xfrm>
              <a:off x="1296" y="3312"/>
              <a:ext cx="230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15" name="Line 63"/>
            <p:cNvSpPr>
              <a:spLocks noChangeShapeType="1"/>
            </p:cNvSpPr>
            <p:nvPr/>
          </p:nvSpPr>
          <p:spPr bwMode="auto">
            <a:xfrm>
              <a:off x="2160" y="3408"/>
              <a:ext cx="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4016" name="Group 64"/>
            <p:cNvGrpSpPr>
              <a:grpSpLocks/>
            </p:cNvGrpSpPr>
            <p:nvPr/>
          </p:nvGrpSpPr>
          <p:grpSpPr bwMode="auto">
            <a:xfrm>
              <a:off x="3552" y="3216"/>
              <a:ext cx="288" cy="288"/>
              <a:chOff x="3264" y="3648"/>
              <a:chExt cx="288" cy="288"/>
            </a:xfrm>
          </p:grpSpPr>
          <p:sp>
            <p:nvSpPr>
              <p:cNvPr id="254017" name="Arc 65"/>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18" name="Arc 66"/>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19" name="Arc 67"/>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20" name="Arc 68"/>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54023" name="Line 71"/>
            <p:cNvSpPr>
              <a:spLocks noChangeShapeType="1"/>
            </p:cNvSpPr>
            <p:nvPr/>
          </p:nvSpPr>
          <p:spPr bwMode="auto">
            <a:xfrm>
              <a:off x="1008" y="3216"/>
              <a:ext cx="25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24" name="Line 72"/>
            <p:cNvSpPr>
              <a:spLocks noChangeShapeType="1"/>
            </p:cNvSpPr>
            <p:nvPr/>
          </p:nvSpPr>
          <p:spPr bwMode="auto">
            <a:xfrm>
              <a:off x="2448" y="3504"/>
              <a:ext cx="110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29" name="Line 77"/>
            <p:cNvSpPr>
              <a:spLocks noChangeShapeType="1"/>
            </p:cNvSpPr>
            <p:nvPr/>
          </p:nvSpPr>
          <p:spPr bwMode="auto">
            <a:xfrm flipV="1">
              <a:off x="3552" y="3168"/>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30" name="Line 78"/>
            <p:cNvSpPr>
              <a:spLocks noChangeShapeType="1"/>
            </p:cNvSpPr>
            <p:nvPr/>
          </p:nvSpPr>
          <p:spPr bwMode="auto">
            <a:xfrm flipH="1">
              <a:off x="3552" y="350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31" name="Text Box 79"/>
            <p:cNvSpPr txBox="1">
              <a:spLocks noChangeArrowheads="1"/>
            </p:cNvSpPr>
            <p:nvPr/>
          </p:nvSpPr>
          <p:spPr bwMode="auto">
            <a:xfrm>
              <a:off x="3984" y="3168"/>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54032" name="Line 80"/>
            <p:cNvSpPr>
              <a:spLocks noChangeShapeType="1"/>
            </p:cNvSpPr>
            <p:nvPr/>
          </p:nvSpPr>
          <p:spPr bwMode="auto">
            <a:xfrm flipV="1">
              <a:off x="3840" y="38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33" name="Line 81"/>
            <p:cNvSpPr>
              <a:spLocks noChangeShapeType="1"/>
            </p:cNvSpPr>
            <p:nvPr/>
          </p:nvSpPr>
          <p:spPr bwMode="auto">
            <a:xfrm>
              <a:off x="1584" y="3792"/>
              <a:ext cx="20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34" name="Line 82"/>
            <p:cNvSpPr>
              <a:spLocks noChangeShapeType="1"/>
            </p:cNvSpPr>
            <p:nvPr/>
          </p:nvSpPr>
          <p:spPr bwMode="auto">
            <a:xfrm>
              <a:off x="2160" y="3888"/>
              <a:ext cx="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4035" name="Group 83"/>
            <p:cNvGrpSpPr>
              <a:grpSpLocks/>
            </p:cNvGrpSpPr>
            <p:nvPr/>
          </p:nvGrpSpPr>
          <p:grpSpPr bwMode="auto">
            <a:xfrm>
              <a:off x="3552" y="3696"/>
              <a:ext cx="288" cy="288"/>
              <a:chOff x="3264" y="3648"/>
              <a:chExt cx="288" cy="288"/>
            </a:xfrm>
          </p:grpSpPr>
          <p:sp>
            <p:nvSpPr>
              <p:cNvPr id="254036" name="Arc 84"/>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37" name="Arc 85"/>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38" name="Arc 86"/>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39" name="Arc 87"/>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54040" name="Line 88"/>
            <p:cNvSpPr>
              <a:spLocks noChangeShapeType="1"/>
            </p:cNvSpPr>
            <p:nvPr/>
          </p:nvSpPr>
          <p:spPr bwMode="auto">
            <a:xfrm>
              <a:off x="1008" y="3696"/>
              <a:ext cx="25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41" name="Line 89"/>
            <p:cNvSpPr>
              <a:spLocks noChangeShapeType="1"/>
            </p:cNvSpPr>
            <p:nvPr/>
          </p:nvSpPr>
          <p:spPr bwMode="auto">
            <a:xfrm>
              <a:off x="2736" y="3984"/>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42" name="Line 90"/>
            <p:cNvSpPr>
              <a:spLocks noChangeShapeType="1"/>
            </p:cNvSpPr>
            <p:nvPr/>
          </p:nvSpPr>
          <p:spPr bwMode="auto">
            <a:xfrm flipV="1">
              <a:off x="3552" y="3648"/>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43" name="Line 91"/>
            <p:cNvSpPr>
              <a:spLocks noChangeShapeType="1"/>
            </p:cNvSpPr>
            <p:nvPr/>
          </p:nvSpPr>
          <p:spPr bwMode="auto">
            <a:xfrm flipH="1">
              <a:off x="3552" y="3984"/>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44" name="Text Box 92"/>
            <p:cNvSpPr txBox="1">
              <a:spLocks noChangeArrowheads="1"/>
            </p:cNvSpPr>
            <p:nvPr/>
          </p:nvSpPr>
          <p:spPr bwMode="auto">
            <a:xfrm>
              <a:off x="3984" y="3648"/>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54045" name="Line 93"/>
            <p:cNvSpPr>
              <a:spLocks noChangeShapeType="1"/>
            </p:cNvSpPr>
            <p:nvPr/>
          </p:nvSpPr>
          <p:spPr bwMode="auto">
            <a:xfrm flipV="1">
              <a:off x="3840" y="2880"/>
              <a:ext cx="14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46" name="Line 94"/>
            <p:cNvSpPr>
              <a:spLocks noChangeShapeType="1"/>
            </p:cNvSpPr>
            <p:nvPr/>
          </p:nvSpPr>
          <p:spPr bwMode="auto">
            <a:xfrm>
              <a:off x="1296" y="2832"/>
              <a:ext cx="230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47" name="Line 95"/>
            <p:cNvSpPr>
              <a:spLocks noChangeShapeType="1"/>
            </p:cNvSpPr>
            <p:nvPr/>
          </p:nvSpPr>
          <p:spPr bwMode="auto">
            <a:xfrm>
              <a:off x="1584" y="2928"/>
              <a:ext cx="2016"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4048" name="Group 96"/>
            <p:cNvGrpSpPr>
              <a:grpSpLocks/>
            </p:cNvGrpSpPr>
            <p:nvPr/>
          </p:nvGrpSpPr>
          <p:grpSpPr bwMode="auto">
            <a:xfrm>
              <a:off x="3552" y="2736"/>
              <a:ext cx="288" cy="288"/>
              <a:chOff x="3264" y="3648"/>
              <a:chExt cx="288" cy="288"/>
            </a:xfrm>
          </p:grpSpPr>
          <p:sp>
            <p:nvSpPr>
              <p:cNvPr id="254049" name="Arc 97"/>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50" name="Arc 98"/>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51" name="Arc 99"/>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52" name="Arc 100"/>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54053" name="Line 101"/>
            <p:cNvSpPr>
              <a:spLocks noChangeShapeType="1"/>
            </p:cNvSpPr>
            <p:nvPr/>
          </p:nvSpPr>
          <p:spPr bwMode="auto">
            <a:xfrm>
              <a:off x="1008" y="2736"/>
              <a:ext cx="25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54" name="Line 102"/>
            <p:cNvSpPr>
              <a:spLocks noChangeShapeType="1"/>
            </p:cNvSpPr>
            <p:nvPr/>
          </p:nvSpPr>
          <p:spPr bwMode="auto">
            <a:xfrm>
              <a:off x="1872" y="3024"/>
              <a:ext cx="16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55" name="Line 103"/>
            <p:cNvSpPr>
              <a:spLocks noChangeShapeType="1"/>
            </p:cNvSpPr>
            <p:nvPr/>
          </p:nvSpPr>
          <p:spPr bwMode="auto">
            <a:xfrm flipV="1">
              <a:off x="3552" y="2688"/>
              <a:ext cx="1"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56" name="Line 104"/>
            <p:cNvSpPr>
              <a:spLocks noChangeShapeType="1"/>
            </p:cNvSpPr>
            <p:nvPr/>
          </p:nvSpPr>
          <p:spPr bwMode="auto">
            <a:xfrm flipH="1">
              <a:off x="3552" y="3024"/>
              <a:ext cx="1"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057" name="Text Box 105"/>
            <p:cNvSpPr txBox="1">
              <a:spLocks noChangeArrowheads="1"/>
            </p:cNvSpPr>
            <p:nvPr/>
          </p:nvSpPr>
          <p:spPr bwMode="auto">
            <a:xfrm>
              <a:off x="3984" y="2688"/>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54061" name="Oval 109"/>
            <p:cNvSpPr>
              <a:spLocks noChangeArrowheads="1"/>
            </p:cNvSpPr>
            <p:nvPr/>
          </p:nvSpPr>
          <p:spPr bwMode="auto">
            <a:xfrm>
              <a:off x="960" y="268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2" name="Oval 110"/>
            <p:cNvSpPr>
              <a:spLocks noChangeArrowheads="1"/>
            </p:cNvSpPr>
            <p:nvPr/>
          </p:nvSpPr>
          <p:spPr bwMode="auto">
            <a:xfrm>
              <a:off x="1248" y="278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3" name="Oval 111"/>
            <p:cNvSpPr>
              <a:spLocks noChangeArrowheads="1"/>
            </p:cNvSpPr>
            <p:nvPr/>
          </p:nvSpPr>
          <p:spPr bwMode="auto">
            <a:xfrm>
              <a:off x="1536" y="288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4" name="Oval 112"/>
            <p:cNvSpPr>
              <a:spLocks noChangeArrowheads="1"/>
            </p:cNvSpPr>
            <p:nvPr/>
          </p:nvSpPr>
          <p:spPr bwMode="auto">
            <a:xfrm>
              <a:off x="1824" y="297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5" name="Oval 113"/>
            <p:cNvSpPr>
              <a:spLocks noChangeArrowheads="1"/>
            </p:cNvSpPr>
            <p:nvPr/>
          </p:nvSpPr>
          <p:spPr bwMode="auto">
            <a:xfrm>
              <a:off x="960" y="316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6" name="Oval 114"/>
            <p:cNvSpPr>
              <a:spLocks noChangeArrowheads="1"/>
            </p:cNvSpPr>
            <p:nvPr/>
          </p:nvSpPr>
          <p:spPr bwMode="auto">
            <a:xfrm>
              <a:off x="1248" y="326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7" name="Oval 115"/>
            <p:cNvSpPr>
              <a:spLocks noChangeArrowheads="1"/>
            </p:cNvSpPr>
            <p:nvPr/>
          </p:nvSpPr>
          <p:spPr bwMode="auto">
            <a:xfrm>
              <a:off x="2112" y="336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8" name="Oval 116"/>
            <p:cNvSpPr>
              <a:spLocks noChangeArrowheads="1"/>
            </p:cNvSpPr>
            <p:nvPr/>
          </p:nvSpPr>
          <p:spPr bwMode="auto">
            <a:xfrm>
              <a:off x="2400" y="345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69" name="Oval 117"/>
            <p:cNvSpPr>
              <a:spLocks noChangeArrowheads="1"/>
            </p:cNvSpPr>
            <p:nvPr/>
          </p:nvSpPr>
          <p:spPr bwMode="auto">
            <a:xfrm>
              <a:off x="960" y="36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70" name="Oval 118"/>
            <p:cNvSpPr>
              <a:spLocks noChangeArrowheads="1"/>
            </p:cNvSpPr>
            <p:nvPr/>
          </p:nvSpPr>
          <p:spPr bwMode="auto">
            <a:xfrm>
              <a:off x="1536" y="374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71" name="Oval 119"/>
            <p:cNvSpPr>
              <a:spLocks noChangeArrowheads="1"/>
            </p:cNvSpPr>
            <p:nvPr/>
          </p:nvSpPr>
          <p:spPr bwMode="auto">
            <a:xfrm>
              <a:off x="2112" y="384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4072" name="Oval 120"/>
            <p:cNvSpPr>
              <a:spLocks noChangeArrowheads="1"/>
            </p:cNvSpPr>
            <p:nvPr/>
          </p:nvSpPr>
          <p:spPr bwMode="auto">
            <a:xfrm>
              <a:off x="2688" y="393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3991"/>
                                        </p:tgtEl>
                                        <p:attrNameLst>
                                          <p:attrName>style.visibility</p:attrName>
                                        </p:attrNameLst>
                                      </p:cBhvr>
                                      <p:to>
                                        <p:strVal val="visible"/>
                                      </p:to>
                                    </p:set>
                                    <p:animEffect transition="in" filter="checkerboard(across)">
                                      <p:cBhvr>
                                        <p:cTn id="7" dur="500"/>
                                        <p:tgtEl>
                                          <p:spTgt spid="2539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54060"/>
                                        </p:tgtEl>
                                        <p:attrNameLst>
                                          <p:attrName>style.visibility</p:attrName>
                                        </p:attrNameLst>
                                      </p:cBhvr>
                                      <p:to>
                                        <p:strVal val="visible"/>
                                      </p:to>
                                    </p:set>
                                    <p:animEffect transition="in" filter="wipe(up)">
                                      <p:cBhvr>
                                        <p:cTn id="12" dur="500"/>
                                        <p:tgtEl>
                                          <p:spTgt spid="2540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54076"/>
                                        </p:tgtEl>
                                        <p:attrNameLst>
                                          <p:attrName>style.visibility</p:attrName>
                                        </p:attrNameLst>
                                      </p:cBhvr>
                                      <p:to>
                                        <p:strVal val="visible"/>
                                      </p:to>
                                    </p:set>
                                    <p:animEffect transition="in" filter="wipe(left)">
                                      <p:cBhvr>
                                        <p:cTn id="17" dur="500"/>
                                        <p:tgtEl>
                                          <p:spTgt spid="254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1066800" y="228600"/>
            <a:ext cx="7391400" cy="609600"/>
          </a:xfrm>
        </p:spPr>
        <p:txBody>
          <a:bodyPr/>
          <a:lstStyle/>
          <a:p>
            <a:r>
              <a:rPr lang="ja-JP" altLang="en-US">
                <a:latin typeface="Times New Roman" panose="02020603050405020304" pitchFamily="18" charset="0"/>
              </a:rPr>
              <a:t>アドレスデコーダ</a:t>
            </a:r>
          </a:p>
        </p:txBody>
      </p:sp>
      <p:graphicFrame>
        <p:nvGraphicFramePr>
          <p:cNvPr id="254980" name="Group 4"/>
          <p:cNvGraphicFramePr>
            <a:graphicFrameLocks noGrp="1"/>
          </p:cNvGraphicFramePr>
          <p:nvPr/>
        </p:nvGraphicFramePr>
        <p:xfrm>
          <a:off x="304800" y="990600"/>
          <a:ext cx="4876800" cy="2590800"/>
        </p:xfrm>
        <a:graphic>
          <a:graphicData uri="http://schemas.openxmlformats.org/drawingml/2006/table">
            <a:tbl>
              <a:tblPr/>
              <a:tblGrid>
                <a:gridCol w="762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00010000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00100000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00000100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3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00001000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10000000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255014" name="Object 38"/>
          <p:cNvGraphicFramePr>
            <a:graphicFrameLocks noChangeAspect="1"/>
          </p:cNvGraphicFramePr>
          <p:nvPr/>
        </p:nvGraphicFramePr>
        <p:xfrm>
          <a:off x="6400800" y="228600"/>
          <a:ext cx="2541588" cy="4445000"/>
        </p:xfrm>
        <a:graphic>
          <a:graphicData uri="http://schemas.openxmlformats.org/presentationml/2006/ole">
            <mc:AlternateContent xmlns:mc="http://schemas.openxmlformats.org/markup-compatibility/2006">
              <mc:Choice xmlns:v="urn:schemas-microsoft-com:vml" Requires="v">
                <p:oleObj spid="_x0000_s9218" name="数式" r:id="rId4" imgW="1015920" imgH="1777680" progId="Equation.3">
                  <p:embed/>
                </p:oleObj>
              </mc:Choice>
              <mc:Fallback>
                <p:oleObj name="数式" r:id="rId4" imgW="1015920" imgH="1777680" progId="Equation.3">
                  <p:embed/>
                  <p:pic>
                    <p:nvPicPr>
                      <p:cNvPr id="0"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228600"/>
                        <a:ext cx="2541588" cy="444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55173" name="Group 197"/>
          <p:cNvGrpSpPr>
            <a:grpSpLocks/>
          </p:cNvGrpSpPr>
          <p:nvPr/>
        </p:nvGrpSpPr>
        <p:grpSpPr bwMode="auto">
          <a:xfrm>
            <a:off x="228600" y="3657600"/>
            <a:ext cx="6096000" cy="1600200"/>
            <a:chOff x="144" y="2304"/>
            <a:chExt cx="3840" cy="1008"/>
          </a:xfrm>
        </p:grpSpPr>
        <p:sp>
          <p:nvSpPr>
            <p:cNvPr id="255017" name="Text Box 41"/>
            <p:cNvSpPr txBox="1">
              <a:spLocks noChangeArrowheads="1"/>
            </p:cNvSpPr>
            <p:nvPr/>
          </p:nvSpPr>
          <p:spPr bwMode="auto">
            <a:xfrm>
              <a:off x="144" y="2880"/>
              <a:ext cx="5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3200" i="1">
                  <a:effectLst>
                    <a:outerShdw blurRad="38100" dist="38100" dir="2700000" algn="tl">
                      <a:srgbClr val="000000"/>
                    </a:outerShdw>
                  </a:effectLst>
                  <a:latin typeface="Times New Roman" panose="02020603050405020304" pitchFamily="18" charset="0"/>
                </a:rPr>
                <a:t>D</a:t>
              </a:r>
              <a:r>
                <a:rPr lang="en-US" altLang="ja-JP" sz="3200" baseline="-25000">
                  <a:effectLst>
                    <a:outerShdw blurRad="38100" dist="38100" dir="2700000" algn="tl">
                      <a:srgbClr val="000000"/>
                    </a:outerShdw>
                  </a:effectLst>
                  <a:latin typeface="Times New Roman" panose="02020603050405020304" pitchFamily="18" charset="0"/>
                </a:rPr>
                <a:t>0</a:t>
              </a:r>
            </a:p>
          </p:txBody>
        </p:sp>
        <p:sp>
          <p:nvSpPr>
            <p:cNvPr id="255034" name="Line 58"/>
            <p:cNvSpPr>
              <a:spLocks noChangeShapeType="1"/>
            </p:cNvSpPr>
            <p:nvPr/>
          </p:nvSpPr>
          <p:spPr bwMode="auto">
            <a:xfrm>
              <a:off x="624" y="321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035" name="Line 59"/>
            <p:cNvSpPr>
              <a:spLocks noChangeShapeType="1"/>
            </p:cNvSpPr>
            <p:nvPr/>
          </p:nvSpPr>
          <p:spPr bwMode="auto">
            <a:xfrm>
              <a:off x="624" y="307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036" name="Oval 60"/>
            <p:cNvSpPr>
              <a:spLocks noChangeArrowheads="1"/>
            </p:cNvSpPr>
            <p:nvPr/>
          </p:nvSpPr>
          <p:spPr bwMode="auto">
            <a:xfrm>
              <a:off x="576" y="3024"/>
              <a:ext cx="96" cy="96"/>
            </a:xfrm>
            <a:prstGeom prst="ellipse">
              <a:avLst/>
            </a:prstGeom>
            <a:solidFill>
              <a:schemeClr val="tx1"/>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037" name="Line 61"/>
            <p:cNvSpPr>
              <a:spLocks noChangeShapeType="1"/>
            </p:cNvSpPr>
            <p:nvPr/>
          </p:nvSpPr>
          <p:spPr bwMode="auto">
            <a:xfrm flipV="1">
              <a:off x="432" y="3072"/>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038" name="Line 62"/>
            <p:cNvSpPr>
              <a:spLocks noChangeShapeType="1"/>
            </p:cNvSpPr>
            <p:nvPr/>
          </p:nvSpPr>
          <p:spPr bwMode="auto">
            <a:xfrm>
              <a:off x="1056" y="3216"/>
              <a:ext cx="29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5039" name="Group 63"/>
            <p:cNvGrpSpPr>
              <a:grpSpLocks/>
            </p:cNvGrpSpPr>
            <p:nvPr/>
          </p:nvGrpSpPr>
          <p:grpSpPr bwMode="auto">
            <a:xfrm>
              <a:off x="768" y="3120"/>
              <a:ext cx="288" cy="192"/>
              <a:chOff x="2640" y="1968"/>
              <a:chExt cx="288" cy="192"/>
            </a:xfrm>
          </p:grpSpPr>
          <p:sp>
            <p:nvSpPr>
              <p:cNvPr id="255040" name="AutoShape 64"/>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041" name="Oval 65"/>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55155" name="Text Box 179"/>
            <p:cNvSpPr txBox="1">
              <a:spLocks noChangeArrowheads="1"/>
            </p:cNvSpPr>
            <p:nvPr/>
          </p:nvSpPr>
          <p:spPr bwMode="auto">
            <a:xfrm>
              <a:off x="144" y="2592"/>
              <a:ext cx="5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3200" i="1">
                  <a:effectLst>
                    <a:outerShdw blurRad="38100" dist="38100" dir="2700000" algn="tl">
                      <a:srgbClr val="000000"/>
                    </a:outerShdw>
                  </a:effectLst>
                  <a:latin typeface="Times New Roman" panose="02020603050405020304" pitchFamily="18" charset="0"/>
                </a:rPr>
                <a:t>D</a:t>
              </a:r>
              <a:r>
                <a:rPr lang="en-US" altLang="ja-JP" sz="3200" baseline="-25000">
                  <a:effectLst>
                    <a:outerShdw blurRad="38100" dist="38100" dir="2700000" algn="tl">
                      <a:srgbClr val="000000"/>
                    </a:outerShdw>
                  </a:effectLst>
                  <a:latin typeface="Times New Roman" panose="02020603050405020304" pitchFamily="18" charset="0"/>
                </a:rPr>
                <a:t>1</a:t>
              </a:r>
            </a:p>
          </p:txBody>
        </p:sp>
        <p:sp>
          <p:nvSpPr>
            <p:cNvPr id="255156" name="Line 180"/>
            <p:cNvSpPr>
              <a:spLocks noChangeShapeType="1"/>
            </p:cNvSpPr>
            <p:nvPr/>
          </p:nvSpPr>
          <p:spPr bwMode="auto">
            <a:xfrm>
              <a:off x="624" y="292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57" name="Line 181"/>
            <p:cNvSpPr>
              <a:spLocks noChangeShapeType="1"/>
            </p:cNvSpPr>
            <p:nvPr/>
          </p:nvSpPr>
          <p:spPr bwMode="auto">
            <a:xfrm>
              <a:off x="624" y="278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58" name="Oval 182"/>
            <p:cNvSpPr>
              <a:spLocks noChangeArrowheads="1"/>
            </p:cNvSpPr>
            <p:nvPr/>
          </p:nvSpPr>
          <p:spPr bwMode="auto">
            <a:xfrm>
              <a:off x="576" y="2736"/>
              <a:ext cx="96" cy="96"/>
            </a:xfrm>
            <a:prstGeom prst="ellipse">
              <a:avLst/>
            </a:prstGeom>
            <a:solidFill>
              <a:schemeClr val="tx1"/>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59" name="Line 183"/>
            <p:cNvSpPr>
              <a:spLocks noChangeShapeType="1"/>
            </p:cNvSpPr>
            <p:nvPr/>
          </p:nvSpPr>
          <p:spPr bwMode="auto">
            <a:xfrm flipV="1">
              <a:off x="432" y="2784"/>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60" name="Line 184"/>
            <p:cNvSpPr>
              <a:spLocks noChangeShapeType="1"/>
            </p:cNvSpPr>
            <p:nvPr/>
          </p:nvSpPr>
          <p:spPr bwMode="auto">
            <a:xfrm>
              <a:off x="1056" y="2928"/>
              <a:ext cx="29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5161" name="Group 185"/>
            <p:cNvGrpSpPr>
              <a:grpSpLocks/>
            </p:cNvGrpSpPr>
            <p:nvPr/>
          </p:nvGrpSpPr>
          <p:grpSpPr bwMode="auto">
            <a:xfrm>
              <a:off x="768" y="2832"/>
              <a:ext cx="288" cy="192"/>
              <a:chOff x="2640" y="1968"/>
              <a:chExt cx="288" cy="192"/>
            </a:xfrm>
          </p:grpSpPr>
          <p:sp>
            <p:nvSpPr>
              <p:cNvPr id="255162" name="AutoShape 186"/>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63" name="Oval 187"/>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55164" name="Text Box 188"/>
            <p:cNvSpPr txBox="1">
              <a:spLocks noChangeArrowheads="1"/>
            </p:cNvSpPr>
            <p:nvPr/>
          </p:nvSpPr>
          <p:spPr bwMode="auto">
            <a:xfrm>
              <a:off x="144" y="2304"/>
              <a:ext cx="5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3200" i="1">
                  <a:effectLst>
                    <a:outerShdw blurRad="38100" dist="38100" dir="2700000" algn="tl">
                      <a:srgbClr val="000000"/>
                    </a:outerShdw>
                  </a:effectLst>
                  <a:latin typeface="Times New Roman" panose="02020603050405020304" pitchFamily="18" charset="0"/>
                </a:rPr>
                <a:t>D</a:t>
              </a:r>
              <a:r>
                <a:rPr lang="en-US" altLang="ja-JP" sz="3200" baseline="-25000">
                  <a:effectLst>
                    <a:outerShdw blurRad="38100" dist="38100" dir="2700000" algn="tl">
                      <a:srgbClr val="000000"/>
                    </a:outerShdw>
                  </a:effectLst>
                  <a:latin typeface="Times New Roman" panose="02020603050405020304" pitchFamily="18" charset="0"/>
                </a:rPr>
                <a:t>2</a:t>
              </a:r>
            </a:p>
          </p:txBody>
        </p:sp>
        <p:sp>
          <p:nvSpPr>
            <p:cNvPr id="255165" name="Line 189"/>
            <p:cNvSpPr>
              <a:spLocks noChangeShapeType="1"/>
            </p:cNvSpPr>
            <p:nvPr/>
          </p:nvSpPr>
          <p:spPr bwMode="auto">
            <a:xfrm>
              <a:off x="624" y="26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66" name="Line 190"/>
            <p:cNvSpPr>
              <a:spLocks noChangeShapeType="1"/>
            </p:cNvSpPr>
            <p:nvPr/>
          </p:nvSpPr>
          <p:spPr bwMode="auto">
            <a:xfrm>
              <a:off x="624" y="249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67" name="Oval 191"/>
            <p:cNvSpPr>
              <a:spLocks noChangeArrowheads="1"/>
            </p:cNvSpPr>
            <p:nvPr/>
          </p:nvSpPr>
          <p:spPr bwMode="auto">
            <a:xfrm>
              <a:off x="576" y="2448"/>
              <a:ext cx="96" cy="96"/>
            </a:xfrm>
            <a:prstGeom prst="ellipse">
              <a:avLst/>
            </a:prstGeom>
            <a:solidFill>
              <a:schemeClr val="tx1"/>
            </a:solidFill>
            <a:ln>
              <a:noFill/>
            </a:ln>
            <a:effectLst/>
            <a:extLst>
              <a:ext uri="{91240B29-F687-4F45-9708-019B960494DF}">
                <a14:hiddenLine xmlns:a14="http://schemas.microsoft.com/office/drawing/2010/main" w="63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68" name="Line 192"/>
            <p:cNvSpPr>
              <a:spLocks noChangeShapeType="1"/>
            </p:cNvSpPr>
            <p:nvPr/>
          </p:nvSpPr>
          <p:spPr bwMode="auto">
            <a:xfrm flipV="1">
              <a:off x="432" y="249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69" name="Line 193"/>
            <p:cNvSpPr>
              <a:spLocks noChangeShapeType="1"/>
            </p:cNvSpPr>
            <p:nvPr/>
          </p:nvSpPr>
          <p:spPr bwMode="auto">
            <a:xfrm>
              <a:off x="1056" y="2640"/>
              <a:ext cx="29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5170" name="Group 194"/>
            <p:cNvGrpSpPr>
              <a:grpSpLocks/>
            </p:cNvGrpSpPr>
            <p:nvPr/>
          </p:nvGrpSpPr>
          <p:grpSpPr bwMode="auto">
            <a:xfrm>
              <a:off x="768" y="2544"/>
              <a:ext cx="288" cy="192"/>
              <a:chOff x="2640" y="1968"/>
              <a:chExt cx="288" cy="192"/>
            </a:xfrm>
          </p:grpSpPr>
          <p:sp>
            <p:nvSpPr>
              <p:cNvPr id="255171" name="AutoShape 195"/>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72" name="Oval 196"/>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255259" name="Group 283"/>
          <p:cNvGrpSpPr>
            <a:grpSpLocks/>
          </p:cNvGrpSpPr>
          <p:nvPr/>
        </p:nvGrpSpPr>
        <p:grpSpPr bwMode="auto">
          <a:xfrm>
            <a:off x="1828800" y="3886200"/>
            <a:ext cx="4295775" cy="2652713"/>
            <a:chOff x="1152" y="2448"/>
            <a:chExt cx="2706" cy="1671"/>
          </a:xfrm>
        </p:grpSpPr>
        <p:sp>
          <p:nvSpPr>
            <p:cNvPr id="255134" name="Line 158"/>
            <p:cNvSpPr>
              <a:spLocks noChangeShapeType="1"/>
            </p:cNvSpPr>
            <p:nvPr/>
          </p:nvSpPr>
          <p:spPr bwMode="auto">
            <a:xfrm>
              <a:off x="1248" y="2496"/>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35" name="Line 159"/>
            <p:cNvSpPr>
              <a:spLocks noChangeShapeType="1"/>
            </p:cNvSpPr>
            <p:nvPr/>
          </p:nvSpPr>
          <p:spPr bwMode="auto">
            <a:xfrm>
              <a:off x="1344" y="2784"/>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36" name="Line 160"/>
            <p:cNvSpPr>
              <a:spLocks noChangeShapeType="1"/>
            </p:cNvSpPr>
            <p:nvPr/>
          </p:nvSpPr>
          <p:spPr bwMode="auto">
            <a:xfrm>
              <a:off x="1440" y="3072"/>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37" name="Oval 161"/>
            <p:cNvSpPr>
              <a:spLocks noChangeArrowheads="1"/>
            </p:cNvSpPr>
            <p:nvPr/>
          </p:nvSpPr>
          <p:spPr bwMode="auto">
            <a:xfrm>
              <a:off x="1200" y="24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38" name="Oval 162"/>
            <p:cNvSpPr>
              <a:spLocks noChangeArrowheads="1"/>
            </p:cNvSpPr>
            <p:nvPr/>
          </p:nvSpPr>
          <p:spPr bwMode="auto">
            <a:xfrm>
              <a:off x="1296" y="273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39" name="Oval 163"/>
            <p:cNvSpPr>
              <a:spLocks noChangeArrowheads="1"/>
            </p:cNvSpPr>
            <p:nvPr/>
          </p:nvSpPr>
          <p:spPr bwMode="auto">
            <a:xfrm>
              <a:off x="1392"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140" name="Group 164"/>
            <p:cNvGrpSpPr>
              <a:grpSpLocks/>
            </p:cNvGrpSpPr>
            <p:nvPr/>
          </p:nvGrpSpPr>
          <p:grpSpPr bwMode="auto">
            <a:xfrm rot="5400000">
              <a:off x="1200" y="3360"/>
              <a:ext cx="288" cy="288"/>
              <a:chOff x="3264" y="2544"/>
              <a:chExt cx="288" cy="288"/>
            </a:xfrm>
          </p:grpSpPr>
          <p:sp>
            <p:nvSpPr>
              <p:cNvPr id="255141" name="Arc 165"/>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42" name="Arc 166"/>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43" name="Line 167"/>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144" name="Line 168"/>
            <p:cNvSpPr>
              <a:spLocks noChangeShapeType="1"/>
            </p:cNvSpPr>
            <p:nvPr/>
          </p:nvSpPr>
          <p:spPr bwMode="auto">
            <a:xfrm>
              <a:off x="1344"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74" name="Text Box 198"/>
            <p:cNvSpPr txBox="1">
              <a:spLocks noChangeArrowheads="1"/>
            </p:cNvSpPr>
            <p:nvPr/>
          </p:nvSpPr>
          <p:spPr bwMode="auto">
            <a:xfrm>
              <a:off x="1152"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7</a:t>
              </a:r>
            </a:p>
          </p:txBody>
        </p:sp>
        <p:sp>
          <p:nvSpPr>
            <p:cNvPr id="255175" name="Line 199"/>
            <p:cNvSpPr>
              <a:spLocks noChangeShapeType="1"/>
            </p:cNvSpPr>
            <p:nvPr/>
          </p:nvSpPr>
          <p:spPr bwMode="auto">
            <a:xfrm>
              <a:off x="1584" y="2496"/>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76" name="Line 200"/>
            <p:cNvSpPr>
              <a:spLocks noChangeShapeType="1"/>
            </p:cNvSpPr>
            <p:nvPr/>
          </p:nvSpPr>
          <p:spPr bwMode="auto">
            <a:xfrm>
              <a:off x="1680" y="2784"/>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77" name="Line 201"/>
            <p:cNvSpPr>
              <a:spLocks noChangeShapeType="1"/>
            </p:cNvSpPr>
            <p:nvPr/>
          </p:nvSpPr>
          <p:spPr bwMode="auto">
            <a:xfrm>
              <a:off x="1776"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78" name="Oval 202"/>
            <p:cNvSpPr>
              <a:spLocks noChangeArrowheads="1"/>
            </p:cNvSpPr>
            <p:nvPr/>
          </p:nvSpPr>
          <p:spPr bwMode="auto">
            <a:xfrm>
              <a:off x="1536" y="24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79" name="Oval 203"/>
            <p:cNvSpPr>
              <a:spLocks noChangeArrowheads="1"/>
            </p:cNvSpPr>
            <p:nvPr/>
          </p:nvSpPr>
          <p:spPr bwMode="auto">
            <a:xfrm>
              <a:off x="1632" y="273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80" name="Oval 204"/>
            <p:cNvSpPr>
              <a:spLocks noChangeArrowheads="1"/>
            </p:cNvSpPr>
            <p:nvPr/>
          </p:nvSpPr>
          <p:spPr bwMode="auto">
            <a:xfrm>
              <a:off x="1728" y="316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181" name="Group 205"/>
            <p:cNvGrpSpPr>
              <a:grpSpLocks/>
            </p:cNvGrpSpPr>
            <p:nvPr/>
          </p:nvGrpSpPr>
          <p:grpSpPr bwMode="auto">
            <a:xfrm rot="5400000">
              <a:off x="1536" y="3360"/>
              <a:ext cx="288" cy="288"/>
              <a:chOff x="3264" y="2544"/>
              <a:chExt cx="288" cy="288"/>
            </a:xfrm>
          </p:grpSpPr>
          <p:sp>
            <p:nvSpPr>
              <p:cNvPr id="255182" name="Arc 20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83" name="Arc 20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84" name="Line 20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185" name="Line 209"/>
            <p:cNvSpPr>
              <a:spLocks noChangeShapeType="1"/>
            </p:cNvSpPr>
            <p:nvPr/>
          </p:nvSpPr>
          <p:spPr bwMode="auto">
            <a:xfrm>
              <a:off x="1680"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86" name="Text Box 210"/>
            <p:cNvSpPr txBox="1">
              <a:spLocks noChangeArrowheads="1"/>
            </p:cNvSpPr>
            <p:nvPr/>
          </p:nvSpPr>
          <p:spPr bwMode="auto">
            <a:xfrm>
              <a:off x="1488"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6</a:t>
              </a:r>
            </a:p>
          </p:txBody>
        </p:sp>
        <p:sp>
          <p:nvSpPr>
            <p:cNvPr id="255187" name="Line 211"/>
            <p:cNvSpPr>
              <a:spLocks noChangeShapeType="1"/>
            </p:cNvSpPr>
            <p:nvPr/>
          </p:nvSpPr>
          <p:spPr bwMode="auto">
            <a:xfrm>
              <a:off x="1920" y="2496"/>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88" name="Line 212"/>
            <p:cNvSpPr>
              <a:spLocks noChangeShapeType="1"/>
            </p:cNvSpPr>
            <p:nvPr/>
          </p:nvSpPr>
          <p:spPr bwMode="auto">
            <a:xfrm>
              <a:off x="2016" y="292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89" name="Line 213"/>
            <p:cNvSpPr>
              <a:spLocks noChangeShapeType="1"/>
            </p:cNvSpPr>
            <p:nvPr/>
          </p:nvSpPr>
          <p:spPr bwMode="auto">
            <a:xfrm>
              <a:off x="2112" y="3072"/>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90" name="Oval 214"/>
            <p:cNvSpPr>
              <a:spLocks noChangeArrowheads="1"/>
            </p:cNvSpPr>
            <p:nvPr/>
          </p:nvSpPr>
          <p:spPr bwMode="auto">
            <a:xfrm>
              <a:off x="1872" y="24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91" name="Oval 215"/>
            <p:cNvSpPr>
              <a:spLocks noChangeArrowheads="1"/>
            </p:cNvSpPr>
            <p:nvPr/>
          </p:nvSpPr>
          <p:spPr bwMode="auto">
            <a:xfrm>
              <a:off x="1968" y="288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92" name="Oval 216"/>
            <p:cNvSpPr>
              <a:spLocks noChangeArrowheads="1"/>
            </p:cNvSpPr>
            <p:nvPr/>
          </p:nvSpPr>
          <p:spPr bwMode="auto">
            <a:xfrm>
              <a:off x="2064"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193" name="Group 217"/>
            <p:cNvGrpSpPr>
              <a:grpSpLocks/>
            </p:cNvGrpSpPr>
            <p:nvPr/>
          </p:nvGrpSpPr>
          <p:grpSpPr bwMode="auto">
            <a:xfrm rot="5400000">
              <a:off x="1872" y="3360"/>
              <a:ext cx="288" cy="288"/>
              <a:chOff x="3264" y="2544"/>
              <a:chExt cx="288" cy="288"/>
            </a:xfrm>
          </p:grpSpPr>
          <p:sp>
            <p:nvSpPr>
              <p:cNvPr id="255194" name="Arc 21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95" name="Arc 21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196" name="Line 22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197" name="Line 221"/>
            <p:cNvSpPr>
              <a:spLocks noChangeShapeType="1"/>
            </p:cNvSpPr>
            <p:nvPr/>
          </p:nvSpPr>
          <p:spPr bwMode="auto">
            <a:xfrm>
              <a:off x="2016"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198" name="Text Box 222"/>
            <p:cNvSpPr txBox="1">
              <a:spLocks noChangeArrowheads="1"/>
            </p:cNvSpPr>
            <p:nvPr/>
          </p:nvSpPr>
          <p:spPr bwMode="auto">
            <a:xfrm>
              <a:off x="1824"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dirty="0">
                  <a:effectLst>
                    <a:outerShdw blurRad="38100" dist="38100" dir="2700000" algn="tl">
                      <a:srgbClr val="000000"/>
                    </a:outerShdw>
                  </a:effectLst>
                  <a:latin typeface="Times New Roman" panose="02020603050405020304" pitchFamily="18" charset="0"/>
                </a:rPr>
                <a:t>Q</a:t>
              </a:r>
              <a:r>
                <a:rPr lang="en-US" altLang="ja-JP" baseline="-25000" dirty="0">
                  <a:effectLst>
                    <a:outerShdw blurRad="38100" dist="38100" dir="2700000" algn="tl">
                      <a:srgbClr val="000000"/>
                    </a:outerShdw>
                  </a:effectLst>
                  <a:latin typeface="Times New Roman" panose="02020603050405020304" pitchFamily="18" charset="0"/>
                </a:rPr>
                <a:t>5</a:t>
              </a:r>
            </a:p>
          </p:txBody>
        </p:sp>
        <p:sp>
          <p:nvSpPr>
            <p:cNvPr id="255199" name="Line 223"/>
            <p:cNvSpPr>
              <a:spLocks noChangeShapeType="1"/>
            </p:cNvSpPr>
            <p:nvPr/>
          </p:nvSpPr>
          <p:spPr bwMode="auto">
            <a:xfrm>
              <a:off x="2256" y="2496"/>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00" name="Line 224"/>
            <p:cNvSpPr>
              <a:spLocks noChangeShapeType="1"/>
            </p:cNvSpPr>
            <p:nvPr/>
          </p:nvSpPr>
          <p:spPr bwMode="auto">
            <a:xfrm>
              <a:off x="2352" y="292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01" name="Line 225"/>
            <p:cNvSpPr>
              <a:spLocks noChangeShapeType="1"/>
            </p:cNvSpPr>
            <p:nvPr/>
          </p:nvSpPr>
          <p:spPr bwMode="auto">
            <a:xfrm>
              <a:off x="2448"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02" name="Oval 226"/>
            <p:cNvSpPr>
              <a:spLocks noChangeArrowheads="1"/>
            </p:cNvSpPr>
            <p:nvPr/>
          </p:nvSpPr>
          <p:spPr bwMode="auto">
            <a:xfrm>
              <a:off x="2208" y="24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03" name="Oval 227"/>
            <p:cNvSpPr>
              <a:spLocks noChangeArrowheads="1"/>
            </p:cNvSpPr>
            <p:nvPr/>
          </p:nvSpPr>
          <p:spPr bwMode="auto">
            <a:xfrm>
              <a:off x="2304" y="288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04" name="Oval 228"/>
            <p:cNvSpPr>
              <a:spLocks noChangeArrowheads="1"/>
            </p:cNvSpPr>
            <p:nvPr/>
          </p:nvSpPr>
          <p:spPr bwMode="auto">
            <a:xfrm>
              <a:off x="2400" y="316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205" name="Group 229"/>
            <p:cNvGrpSpPr>
              <a:grpSpLocks/>
            </p:cNvGrpSpPr>
            <p:nvPr/>
          </p:nvGrpSpPr>
          <p:grpSpPr bwMode="auto">
            <a:xfrm rot="5400000">
              <a:off x="2208" y="3360"/>
              <a:ext cx="288" cy="288"/>
              <a:chOff x="3264" y="2544"/>
              <a:chExt cx="288" cy="288"/>
            </a:xfrm>
          </p:grpSpPr>
          <p:sp>
            <p:nvSpPr>
              <p:cNvPr id="255206" name="Arc 23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07" name="Arc 23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08" name="Line 23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209" name="Line 233"/>
            <p:cNvSpPr>
              <a:spLocks noChangeShapeType="1"/>
            </p:cNvSpPr>
            <p:nvPr/>
          </p:nvSpPr>
          <p:spPr bwMode="auto">
            <a:xfrm>
              <a:off x="2352"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10" name="Text Box 234"/>
            <p:cNvSpPr txBox="1">
              <a:spLocks noChangeArrowheads="1"/>
            </p:cNvSpPr>
            <p:nvPr/>
          </p:nvSpPr>
          <p:spPr bwMode="auto">
            <a:xfrm>
              <a:off x="2160"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4</a:t>
              </a:r>
            </a:p>
          </p:txBody>
        </p:sp>
        <p:sp>
          <p:nvSpPr>
            <p:cNvPr id="255211" name="Line 235"/>
            <p:cNvSpPr>
              <a:spLocks noChangeShapeType="1"/>
            </p:cNvSpPr>
            <p:nvPr/>
          </p:nvSpPr>
          <p:spPr bwMode="auto">
            <a:xfrm>
              <a:off x="2592" y="2640"/>
              <a:ext cx="0" cy="7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12" name="Line 236"/>
            <p:cNvSpPr>
              <a:spLocks noChangeShapeType="1"/>
            </p:cNvSpPr>
            <p:nvPr/>
          </p:nvSpPr>
          <p:spPr bwMode="auto">
            <a:xfrm>
              <a:off x="2688" y="2784"/>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13" name="Line 237"/>
            <p:cNvSpPr>
              <a:spLocks noChangeShapeType="1"/>
            </p:cNvSpPr>
            <p:nvPr/>
          </p:nvSpPr>
          <p:spPr bwMode="auto">
            <a:xfrm>
              <a:off x="2784" y="3072"/>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14" name="Oval 238"/>
            <p:cNvSpPr>
              <a:spLocks noChangeArrowheads="1"/>
            </p:cNvSpPr>
            <p:nvPr/>
          </p:nvSpPr>
          <p:spPr bwMode="auto">
            <a:xfrm>
              <a:off x="2544" y="259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15" name="Oval 239"/>
            <p:cNvSpPr>
              <a:spLocks noChangeArrowheads="1"/>
            </p:cNvSpPr>
            <p:nvPr/>
          </p:nvSpPr>
          <p:spPr bwMode="auto">
            <a:xfrm>
              <a:off x="2640" y="273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16" name="Oval 240"/>
            <p:cNvSpPr>
              <a:spLocks noChangeArrowheads="1"/>
            </p:cNvSpPr>
            <p:nvPr/>
          </p:nvSpPr>
          <p:spPr bwMode="auto">
            <a:xfrm>
              <a:off x="2736"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217" name="Group 241"/>
            <p:cNvGrpSpPr>
              <a:grpSpLocks/>
            </p:cNvGrpSpPr>
            <p:nvPr/>
          </p:nvGrpSpPr>
          <p:grpSpPr bwMode="auto">
            <a:xfrm rot="5400000">
              <a:off x="2544" y="3360"/>
              <a:ext cx="288" cy="288"/>
              <a:chOff x="3264" y="2544"/>
              <a:chExt cx="288" cy="288"/>
            </a:xfrm>
          </p:grpSpPr>
          <p:sp>
            <p:nvSpPr>
              <p:cNvPr id="255218" name="Arc 24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19" name="Arc 24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20" name="Line 24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221" name="Line 245"/>
            <p:cNvSpPr>
              <a:spLocks noChangeShapeType="1"/>
            </p:cNvSpPr>
            <p:nvPr/>
          </p:nvSpPr>
          <p:spPr bwMode="auto">
            <a:xfrm>
              <a:off x="2688"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22" name="Text Box 246"/>
            <p:cNvSpPr txBox="1">
              <a:spLocks noChangeArrowheads="1"/>
            </p:cNvSpPr>
            <p:nvPr/>
          </p:nvSpPr>
          <p:spPr bwMode="auto">
            <a:xfrm>
              <a:off x="2496"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3</a:t>
              </a:r>
            </a:p>
          </p:txBody>
        </p:sp>
        <p:sp>
          <p:nvSpPr>
            <p:cNvPr id="255223" name="Line 247"/>
            <p:cNvSpPr>
              <a:spLocks noChangeShapeType="1"/>
            </p:cNvSpPr>
            <p:nvPr/>
          </p:nvSpPr>
          <p:spPr bwMode="auto">
            <a:xfrm>
              <a:off x="2928" y="2640"/>
              <a:ext cx="0" cy="7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24" name="Line 248"/>
            <p:cNvSpPr>
              <a:spLocks noChangeShapeType="1"/>
            </p:cNvSpPr>
            <p:nvPr/>
          </p:nvSpPr>
          <p:spPr bwMode="auto">
            <a:xfrm>
              <a:off x="3024" y="2784"/>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25" name="Line 249"/>
            <p:cNvSpPr>
              <a:spLocks noChangeShapeType="1"/>
            </p:cNvSpPr>
            <p:nvPr/>
          </p:nvSpPr>
          <p:spPr bwMode="auto">
            <a:xfrm>
              <a:off x="3120"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26" name="Oval 250"/>
            <p:cNvSpPr>
              <a:spLocks noChangeArrowheads="1"/>
            </p:cNvSpPr>
            <p:nvPr/>
          </p:nvSpPr>
          <p:spPr bwMode="auto">
            <a:xfrm>
              <a:off x="2880" y="259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27" name="Oval 251"/>
            <p:cNvSpPr>
              <a:spLocks noChangeArrowheads="1"/>
            </p:cNvSpPr>
            <p:nvPr/>
          </p:nvSpPr>
          <p:spPr bwMode="auto">
            <a:xfrm>
              <a:off x="2976" y="273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28" name="Oval 252"/>
            <p:cNvSpPr>
              <a:spLocks noChangeArrowheads="1"/>
            </p:cNvSpPr>
            <p:nvPr/>
          </p:nvSpPr>
          <p:spPr bwMode="auto">
            <a:xfrm>
              <a:off x="3072" y="312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229" name="Group 253"/>
            <p:cNvGrpSpPr>
              <a:grpSpLocks/>
            </p:cNvGrpSpPr>
            <p:nvPr/>
          </p:nvGrpSpPr>
          <p:grpSpPr bwMode="auto">
            <a:xfrm rot="5400000">
              <a:off x="2880" y="3360"/>
              <a:ext cx="288" cy="288"/>
              <a:chOff x="3264" y="2544"/>
              <a:chExt cx="288" cy="288"/>
            </a:xfrm>
          </p:grpSpPr>
          <p:sp>
            <p:nvSpPr>
              <p:cNvPr id="255230" name="Arc 25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31" name="Arc 25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32" name="Line 25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233" name="Line 257"/>
            <p:cNvSpPr>
              <a:spLocks noChangeShapeType="1"/>
            </p:cNvSpPr>
            <p:nvPr/>
          </p:nvSpPr>
          <p:spPr bwMode="auto">
            <a:xfrm>
              <a:off x="3024"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34" name="Text Box 258"/>
            <p:cNvSpPr txBox="1">
              <a:spLocks noChangeArrowheads="1"/>
            </p:cNvSpPr>
            <p:nvPr/>
          </p:nvSpPr>
          <p:spPr bwMode="auto">
            <a:xfrm>
              <a:off x="2832"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55235" name="Line 259"/>
            <p:cNvSpPr>
              <a:spLocks noChangeShapeType="1"/>
            </p:cNvSpPr>
            <p:nvPr/>
          </p:nvSpPr>
          <p:spPr bwMode="auto">
            <a:xfrm>
              <a:off x="3264" y="2640"/>
              <a:ext cx="0" cy="7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36" name="Line 260"/>
            <p:cNvSpPr>
              <a:spLocks noChangeShapeType="1"/>
            </p:cNvSpPr>
            <p:nvPr/>
          </p:nvSpPr>
          <p:spPr bwMode="auto">
            <a:xfrm>
              <a:off x="3360" y="292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37" name="Line 261"/>
            <p:cNvSpPr>
              <a:spLocks noChangeShapeType="1"/>
            </p:cNvSpPr>
            <p:nvPr/>
          </p:nvSpPr>
          <p:spPr bwMode="auto">
            <a:xfrm>
              <a:off x="3456" y="3072"/>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38" name="Oval 262"/>
            <p:cNvSpPr>
              <a:spLocks noChangeArrowheads="1"/>
            </p:cNvSpPr>
            <p:nvPr/>
          </p:nvSpPr>
          <p:spPr bwMode="auto">
            <a:xfrm>
              <a:off x="3216" y="259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39" name="Oval 263"/>
            <p:cNvSpPr>
              <a:spLocks noChangeArrowheads="1"/>
            </p:cNvSpPr>
            <p:nvPr/>
          </p:nvSpPr>
          <p:spPr bwMode="auto">
            <a:xfrm>
              <a:off x="3312" y="288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40" name="Oval 264"/>
            <p:cNvSpPr>
              <a:spLocks noChangeArrowheads="1"/>
            </p:cNvSpPr>
            <p:nvPr/>
          </p:nvSpPr>
          <p:spPr bwMode="auto">
            <a:xfrm>
              <a:off x="3408"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241" name="Group 265"/>
            <p:cNvGrpSpPr>
              <a:grpSpLocks/>
            </p:cNvGrpSpPr>
            <p:nvPr/>
          </p:nvGrpSpPr>
          <p:grpSpPr bwMode="auto">
            <a:xfrm rot="5400000">
              <a:off x="3216" y="3360"/>
              <a:ext cx="288" cy="288"/>
              <a:chOff x="3264" y="2544"/>
              <a:chExt cx="288" cy="288"/>
            </a:xfrm>
          </p:grpSpPr>
          <p:sp>
            <p:nvSpPr>
              <p:cNvPr id="255242" name="Arc 26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43" name="Arc 26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44" name="Line 26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245" name="Line 269"/>
            <p:cNvSpPr>
              <a:spLocks noChangeShapeType="1"/>
            </p:cNvSpPr>
            <p:nvPr/>
          </p:nvSpPr>
          <p:spPr bwMode="auto">
            <a:xfrm>
              <a:off x="3360"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46" name="Text Box 270"/>
            <p:cNvSpPr txBox="1">
              <a:spLocks noChangeArrowheads="1"/>
            </p:cNvSpPr>
            <p:nvPr/>
          </p:nvSpPr>
          <p:spPr bwMode="auto">
            <a:xfrm>
              <a:off x="3168"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55247" name="Line 271"/>
            <p:cNvSpPr>
              <a:spLocks noChangeShapeType="1"/>
            </p:cNvSpPr>
            <p:nvPr/>
          </p:nvSpPr>
          <p:spPr bwMode="auto">
            <a:xfrm>
              <a:off x="3600" y="2640"/>
              <a:ext cx="0" cy="7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48" name="Line 272"/>
            <p:cNvSpPr>
              <a:spLocks noChangeShapeType="1"/>
            </p:cNvSpPr>
            <p:nvPr/>
          </p:nvSpPr>
          <p:spPr bwMode="auto">
            <a:xfrm>
              <a:off x="3696" y="292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49" name="Line 273"/>
            <p:cNvSpPr>
              <a:spLocks noChangeShapeType="1"/>
            </p:cNvSpPr>
            <p:nvPr/>
          </p:nvSpPr>
          <p:spPr bwMode="auto">
            <a:xfrm>
              <a:off x="3792"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50" name="Oval 274"/>
            <p:cNvSpPr>
              <a:spLocks noChangeArrowheads="1"/>
            </p:cNvSpPr>
            <p:nvPr/>
          </p:nvSpPr>
          <p:spPr bwMode="auto">
            <a:xfrm>
              <a:off x="3552" y="259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51" name="Oval 275"/>
            <p:cNvSpPr>
              <a:spLocks noChangeArrowheads="1"/>
            </p:cNvSpPr>
            <p:nvPr/>
          </p:nvSpPr>
          <p:spPr bwMode="auto">
            <a:xfrm>
              <a:off x="3648" y="288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52" name="Oval 276"/>
            <p:cNvSpPr>
              <a:spLocks noChangeArrowheads="1"/>
            </p:cNvSpPr>
            <p:nvPr/>
          </p:nvSpPr>
          <p:spPr bwMode="auto">
            <a:xfrm>
              <a:off x="3744" y="316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55253" name="Group 277"/>
            <p:cNvGrpSpPr>
              <a:grpSpLocks/>
            </p:cNvGrpSpPr>
            <p:nvPr/>
          </p:nvGrpSpPr>
          <p:grpSpPr bwMode="auto">
            <a:xfrm rot="5400000">
              <a:off x="3552" y="3360"/>
              <a:ext cx="288" cy="288"/>
              <a:chOff x="3264" y="2544"/>
              <a:chExt cx="288" cy="288"/>
            </a:xfrm>
          </p:grpSpPr>
          <p:sp>
            <p:nvSpPr>
              <p:cNvPr id="255254" name="Arc 27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55" name="Arc 27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5256" name="Line 28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5257" name="Line 281"/>
            <p:cNvSpPr>
              <a:spLocks noChangeShapeType="1"/>
            </p:cNvSpPr>
            <p:nvPr/>
          </p:nvSpPr>
          <p:spPr bwMode="auto">
            <a:xfrm>
              <a:off x="3696"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258" name="Text Box 282"/>
            <p:cNvSpPr txBox="1">
              <a:spLocks noChangeArrowheads="1"/>
            </p:cNvSpPr>
            <p:nvPr/>
          </p:nvSpPr>
          <p:spPr bwMode="auto">
            <a:xfrm>
              <a:off x="3504" y="3792"/>
              <a:ext cx="354" cy="32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5014"/>
                                        </p:tgtEl>
                                        <p:attrNameLst>
                                          <p:attrName>style.visibility</p:attrName>
                                        </p:attrNameLst>
                                      </p:cBhvr>
                                      <p:to>
                                        <p:strVal val="visible"/>
                                      </p:to>
                                    </p:set>
                                    <p:animEffect transition="in" filter="checkerboard(across)">
                                      <p:cBhvr>
                                        <p:cTn id="7" dur="500"/>
                                        <p:tgtEl>
                                          <p:spTgt spid="2550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5173"/>
                                        </p:tgtEl>
                                        <p:attrNameLst>
                                          <p:attrName>style.visibility</p:attrName>
                                        </p:attrNameLst>
                                      </p:cBhvr>
                                      <p:to>
                                        <p:strVal val="visible"/>
                                      </p:to>
                                    </p:set>
                                    <p:animEffect transition="in" filter="wipe(left)">
                                      <p:cBhvr>
                                        <p:cTn id="12" dur="500"/>
                                        <p:tgtEl>
                                          <p:spTgt spid="2551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5259"/>
                                        </p:tgtEl>
                                        <p:attrNameLst>
                                          <p:attrName>style.visibility</p:attrName>
                                        </p:attrNameLst>
                                      </p:cBhvr>
                                      <p:to>
                                        <p:strVal val="visible"/>
                                      </p:to>
                                    </p:set>
                                    <p:animEffect transition="in" filter="wipe(up)">
                                      <p:cBhvr>
                                        <p:cTn id="17" dur="500"/>
                                        <p:tgtEl>
                                          <p:spTgt spid="255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ja-JP" altLang="en-US" sz="3200">
                <a:latin typeface="Times New Roman" panose="02020603050405020304" pitchFamily="18" charset="0"/>
              </a:rPr>
              <a:t>優先順位付符号化器</a:t>
            </a:r>
            <a:r>
              <a:rPr lang="en-US" altLang="ja-JP" sz="2800">
                <a:latin typeface="Times New Roman" panose="02020603050405020304" pitchFamily="18" charset="0"/>
              </a:rPr>
              <a:t>(priority encoder)</a:t>
            </a:r>
            <a:endParaRPr lang="en-US" altLang="ja-JP" sz="3600">
              <a:latin typeface="Times New Roman" panose="02020603050405020304" pitchFamily="18" charset="0"/>
            </a:endParaRPr>
          </a:p>
        </p:txBody>
      </p:sp>
      <p:sp>
        <p:nvSpPr>
          <p:cNvPr id="200707" name="Rectangle 3"/>
          <p:cNvSpPr>
            <a:spLocks noGrp="1" noChangeArrowheads="1"/>
          </p:cNvSpPr>
          <p:nvPr>
            <p:ph type="body" idx="1"/>
          </p:nvPr>
        </p:nvSpPr>
        <p:spPr>
          <a:xfrm>
            <a:off x="685800" y="1600200"/>
            <a:ext cx="7543800" cy="1143000"/>
          </a:xfrm>
        </p:spPr>
        <p:txBody>
          <a:bodyPr/>
          <a:lstStyle/>
          <a:p>
            <a:pPr lvl="1"/>
            <a:r>
              <a:rPr lang="ja-JP" altLang="en-US">
                <a:latin typeface="Times New Roman" panose="02020603050405020304" pitchFamily="18" charset="0"/>
              </a:rPr>
              <a:t>入力</a:t>
            </a:r>
            <a:r>
              <a:rPr lang="en-US" altLang="ja-JP">
                <a:latin typeface="Times New Roman" panose="02020603050405020304" pitchFamily="18" charset="0"/>
              </a:rPr>
              <a:t>: 2</a:t>
            </a:r>
            <a:r>
              <a:rPr lang="en-US" altLang="ja-JP" i="1" baseline="30000">
                <a:latin typeface="Times New Roman" panose="02020603050405020304" pitchFamily="18" charset="0"/>
              </a:rPr>
              <a:t>n</a:t>
            </a:r>
            <a:r>
              <a:rPr lang="ja-JP" altLang="en-US">
                <a:latin typeface="Times New Roman" panose="02020603050405020304" pitchFamily="18" charset="0"/>
              </a:rPr>
              <a:t>本の</a:t>
            </a:r>
            <a:r>
              <a:rPr lang="en-US" altLang="ja-JP">
                <a:latin typeface="Times New Roman" panose="02020603050405020304" pitchFamily="18" charset="0"/>
              </a:rPr>
              <a:t>1</a:t>
            </a:r>
            <a:r>
              <a:rPr lang="ja-JP" altLang="en-US">
                <a:latin typeface="Times New Roman" panose="02020603050405020304" pitchFamily="18" charset="0"/>
              </a:rPr>
              <a:t>ビット信号</a:t>
            </a:r>
            <a:r>
              <a:rPr lang="en-US" altLang="ja-JP" i="1">
                <a:latin typeface="Times New Roman" panose="02020603050405020304" pitchFamily="18" charset="0"/>
              </a:rPr>
              <a:t>D</a:t>
            </a:r>
            <a:r>
              <a:rPr lang="en-US" altLang="ja-JP">
                <a:latin typeface="Times New Roman" panose="02020603050405020304" pitchFamily="18" charset="0"/>
              </a:rPr>
              <a:t> =(</a:t>
            </a:r>
            <a:r>
              <a:rPr lang="en-US" altLang="ja-JP" i="1">
                <a:latin typeface="Times New Roman" panose="02020603050405020304" pitchFamily="18" charset="0"/>
              </a:rPr>
              <a:t>D</a:t>
            </a:r>
            <a:r>
              <a:rPr lang="en-US" altLang="ja-JP" baseline="-25000">
                <a:latin typeface="Times New Roman" panose="02020603050405020304" pitchFamily="18" charset="0"/>
              </a:rPr>
              <a:t>2</a:t>
            </a:r>
            <a:r>
              <a:rPr lang="en-US" altLang="ja-JP" i="1" baseline="-10000">
                <a:latin typeface="Times New Roman" panose="02020603050405020304" pitchFamily="18" charset="0"/>
              </a:rPr>
              <a:t>n</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0</a:t>
            </a:r>
            <a:r>
              <a:rPr lang="en-US" altLang="ja-JP">
                <a:latin typeface="Times New Roman" panose="02020603050405020304" pitchFamily="18" charset="0"/>
              </a:rPr>
              <a:t>)</a:t>
            </a:r>
          </a:p>
          <a:p>
            <a:pPr lvl="1"/>
            <a:r>
              <a:rPr lang="ja-JP" altLang="en-US">
                <a:latin typeface="Times New Roman" panose="02020603050405020304" pitchFamily="18" charset="0"/>
              </a:rPr>
              <a:t>出力</a:t>
            </a:r>
            <a:r>
              <a:rPr lang="en-US" altLang="ja-JP">
                <a:latin typeface="Times New Roman" panose="02020603050405020304" pitchFamily="18" charset="0"/>
              </a:rPr>
              <a:t>: </a:t>
            </a:r>
            <a:r>
              <a:rPr lang="en-US" altLang="ja-JP" i="1">
                <a:latin typeface="Times New Roman" panose="02020603050405020304" pitchFamily="18" charset="0"/>
              </a:rPr>
              <a:t>n</a:t>
            </a:r>
            <a:r>
              <a:rPr lang="en-US" altLang="ja-JP">
                <a:latin typeface="Times New Roman" panose="02020603050405020304" pitchFamily="18" charset="0"/>
              </a:rPr>
              <a:t> </a:t>
            </a:r>
            <a:r>
              <a:rPr lang="ja-JP" altLang="en-US">
                <a:latin typeface="Times New Roman" panose="02020603050405020304" pitchFamily="18" charset="0"/>
              </a:rPr>
              <a:t>ビット信号</a:t>
            </a:r>
            <a:r>
              <a:rPr lang="en-US" altLang="ja-JP" i="1">
                <a:latin typeface="Times New Roman" panose="02020603050405020304" pitchFamily="18" charset="0"/>
              </a:rPr>
              <a:t>Q</a:t>
            </a:r>
            <a:r>
              <a:rPr lang="en-US" altLang="ja-JP">
                <a:latin typeface="Times New Roman" panose="02020603050405020304" pitchFamily="18" charset="0"/>
              </a:rPr>
              <a:t> =(</a:t>
            </a:r>
            <a:r>
              <a:rPr lang="en-US" altLang="ja-JP" i="1">
                <a:latin typeface="Times New Roman" panose="02020603050405020304" pitchFamily="18" charset="0"/>
              </a:rPr>
              <a:t>Q</a:t>
            </a:r>
            <a:r>
              <a:rPr lang="en-US" altLang="ja-JP" i="1" baseline="-25000">
                <a:latin typeface="Times New Roman" panose="02020603050405020304" pitchFamily="18" charset="0"/>
              </a:rPr>
              <a:t>n</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Q</a:t>
            </a:r>
            <a:r>
              <a:rPr lang="en-US" altLang="ja-JP" baseline="-25000">
                <a:latin typeface="Times New Roman" panose="02020603050405020304" pitchFamily="18" charset="0"/>
              </a:rPr>
              <a:t>0</a:t>
            </a:r>
            <a:r>
              <a:rPr lang="en-US" altLang="ja-JP">
                <a:latin typeface="Times New Roman" panose="02020603050405020304" pitchFamily="18" charset="0"/>
              </a:rPr>
              <a:t>)</a:t>
            </a:r>
            <a:r>
              <a:rPr lang="en-US" altLang="ja-JP" i="1">
                <a:latin typeface="Times New Roman" panose="02020603050405020304" pitchFamily="18" charset="0"/>
              </a:rPr>
              <a:t> </a:t>
            </a:r>
            <a:r>
              <a:rPr lang="en-US" altLang="ja-JP">
                <a:latin typeface="Times New Roman" panose="02020603050405020304" pitchFamily="18" charset="0"/>
              </a:rPr>
              <a:t>:</a:t>
            </a:r>
          </a:p>
        </p:txBody>
      </p:sp>
      <p:sp>
        <p:nvSpPr>
          <p:cNvPr id="200730" name="Text Box 26"/>
          <p:cNvSpPr txBox="1">
            <a:spLocks noChangeArrowheads="1"/>
          </p:cNvSpPr>
          <p:nvPr/>
        </p:nvSpPr>
        <p:spPr bwMode="auto">
          <a:xfrm>
            <a:off x="1066800" y="3362325"/>
            <a:ext cx="4410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²"/>
            </a:pPr>
            <a:r>
              <a:rPr lang="ja-JP" altLang="en-US">
                <a:effectLst>
                  <a:outerShdw blurRad="38100" dist="38100" dir="2700000" algn="tl">
                    <a:srgbClr val="000000"/>
                  </a:outerShdw>
                </a:effectLst>
                <a:latin typeface="Times New Roman" panose="02020603050405020304" pitchFamily="18" charset="0"/>
              </a:rPr>
              <a:t>入力に複数の</a:t>
            </a:r>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latin typeface="Times New Roman" panose="02020603050405020304" pitchFamily="18" charset="0"/>
              </a:rPr>
              <a:t>がある場合</a:t>
            </a:r>
          </a:p>
        </p:txBody>
      </p:sp>
      <p:sp>
        <p:nvSpPr>
          <p:cNvPr id="200731" name="Text Box 27"/>
          <p:cNvSpPr txBox="1">
            <a:spLocks noChangeArrowheads="1"/>
          </p:cNvSpPr>
          <p:nvPr/>
        </p:nvSpPr>
        <p:spPr bwMode="auto">
          <a:xfrm>
            <a:off x="1508125" y="3876675"/>
            <a:ext cx="4591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通常の符号化器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ドントケア</a:t>
            </a:r>
          </a:p>
        </p:txBody>
      </p:sp>
      <p:sp>
        <p:nvSpPr>
          <p:cNvPr id="200732" name="Text Box 28"/>
          <p:cNvSpPr txBox="1">
            <a:spLocks noChangeArrowheads="1"/>
          </p:cNvSpPr>
          <p:nvPr/>
        </p:nvSpPr>
        <p:spPr bwMode="auto">
          <a:xfrm>
            <a:off x="1524000" y="4429125"/>
            <a:ext cx="63912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優先順位付符号化器 </a:t>
            </a:r>
            <a:r>
              <a:rPr lang="en-US" altLang="ja-JP">
                <a:effectLst>
                  <a:outerShdw blurRad="38100" dist="38100" dir="2700000" algn="tl">
                    <a:srgbClr val="000000"/>
                  </a:outerShdw>
                </a:effectLst>
                <a:latin typeface="Times New Roman" panose="02020603050405020304" pitchFamily="18" charset="0"/>
              </a:rPr>
              <a:t>: </a:t>
            </a:r>
            <a:r>
              <a:rPr lang="ja-JP" altLang="en-US">
                <a:solidFill>
                  <a:srgbClr val="FFFF00"/>
                </a:solidFill>
                <a:effectLst>
                  <a:outerShdw blurRad="38100" dist="38100" dir="2700000" algn="tl">
                    <a:srgbClr val="000000"/>
                  </a:outerShdw>
                </a:effectLst>
                <a:latin typeface="Times New Roman" panose="02020603050405020304" pitchFamily="18" charset="0"/>
              </a:rPr>
              <a:t>上位ビットを優先</a:t>
            </a:r>
          </a:p>
        </p:txBody>
      </p:sp>
      <p:sp>
        <p:nvSpPr>
          <p:cNvPr id="200828" name="Text Box 124"/>
          <p:cNvSpPr txBox="1">
            <a:spLocks noChangeArrowheads="1"/>
          </p:cNvSpPr>
          <p:nvPr/>
        </p:nvSpPr>
        <p:spPr bwMode="auto">
          <a:xfrm>
            <a:off x="1143000" y="2752725"/>
            <a:ext cx="60531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ü"/>
            </a:pPr>
            <a:r>
              <a:rPr lang="ja-JP" altLang="en-US">
                <a:effectLst>
                  <a:outerShdw blurRad="38100" dist="38100" dir="2700000" algn="tl">
                    <a:srgbClr val="000000"/>
                  </a:outerShdw>
                </a:effectLst>
                <a:latin typeface="Times New Roman" panose="02020603050405020304" pitchFamily="18" charset="0"/>
              </a:rPr>
              <a:t>通常の符号化器は入力に</a:t>
            </a:r>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latin typeface="Times New Roman" panose="02020603050405020304" pitchFamily="18" charset="0"/>
              </a:rPr>
              <a:t>は</a:t>
            </a:r>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latin typeface="Times New Roman" panose="02020603050405020304" pitchFamily="18" charset="0"/>
              </a:rPr>
              <a:t>個のみ</a:t>
            </a:r>
          </a:p>
        </p:txBody>
      </p:sp>
      <p:sp>
        <p:nvSpPr>
          <p:cNvPr id="200829" name="Text Box 125"/>
          <p:cNvSpPr txBox="1">
            <a:spLocks noChangeArrowheads="1"/>
          </p:cNvSpPr>
          <p:nvPr/>
        </p:nvSpPr>
        <p:spPr bwMode="auto">
          <a:xfrm>
            <a:off x="1066800" y="5038725"/>
            <a:ext cx="5759450" cy="154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²"/>
            </a:pPr>
            <a:r>
              <a:rPr lang="ja-JP" altLang="en-US">
                <a:effectLst>
                  <a:outerShdw blurRad="38100" dist="38100" dir="2700000" algn="tl">
                    <a:srgbClr val="000000"/>
                  </a:outerShdw>
                </a:effectLst>
                <a:latin typeface="Times New Roman" panose="02020603050405020304" pitchFamily="18" charset="0"/>
              </a:rPr>
              <a:t>入力に</a:t>
            </a:r>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latin typeface="Times New Roman" panose="02020603050405020304" pitchFamily="18" charset="0"/>
              </a:rPr>
              <a:t>が</a:t>
            </a:r>
            <a:r>
              <a:rPr lang="en-US" altLang="ja-JP">
                <a:effectLst>
                  <a:outerShdw blurRad="38100" dist="38100" dir="2700000" algn="tl">
                    <a:srgbClr val="000000"/>
                  </a:outerShdw>
                </a:effectLst>
                <a:latin typeface="Times New Roman" panose="02020603050405020304" pitchFamily="18" charset="0"/>
              </a:rPr>
              <a:t>1</a:t>
            </a:r>
            <a:r>
              <a:rPr lang="ja-JP" altLang="en-US">
                <a:effectLst>
                  <a:outerShdw blurRad="38100" dist="38100" dir="2700000" algn="tl">
                    <a:srgbClr val="000000"/>
                  </a:outerShdw>
                </a:effectLst>
                <a:latin typeface="Times New Roman" panose="02020603050405020304" pitchFamily="18" charset="0"/>
              </a:rPr>
              <a:t>つも無い場合</a:t>
            </a:r>
          </a:p>
          <a:p>
            <a:pPr lvl="1">
              <a:buFont typeface="Tahoma" panose="020B0604030504040204" pitchFamily="34" charset="0"/>
              <a:buChar char="•"/>
            </a:pPr>
            <a:r>
              <a:rPr lang="ja-JP" altLang="en-US">
                <a:effectLst>
                  <a:outerShdw blurRad="38100" dist="38100" dir="2700000" algn="tl">
                    <a:srgbClr val="000000"/>
                  </a:outerShdw>
                </a:effectLst>
                <a:latin typeface="Times New Roman" panose="02020603050405020304" pitchFamily="18" charset="0"/>
              </a:rPr>
              <a:t> 通常の符号化器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ドントケア</a:t>
            </a:r>
          </a:p>
          <a:p>
            <a:pPr lvl="1">
              <a:buFont typeface="Tahoma" panose="020B0604030504040204" pitchFamily="34" charset="0"/>
              <a:buChar char="•"/>
            </a:pPr>
            <a:r>
              <a:rPr lang="ja-JP" altLang="en-US">
                <a:effectLst>
                  <a:outerShdw blurRad="38100" dist="38100" dir="2700000" algn="tl">
                    <a:srgbClr val="000000"/>
                  </a:outerShdw>
                </a:effectLst>
                <a:latin typeface="Times New Roman" panose="02020603050405020304" pitchFamily="18" charset="0"/>
              </a:rPr>
              <a:t> 優先順位付符号化器 </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ドントケア</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0828"/>
                                        </p:tgtEl>
                                        <p:attrNameLst>
                                          <p:attrName>style.visibility</p:attrName>
                                        </p:attrNameLst>
                                      </p:cBhvr>
                                      <p:to>
                                        <p:strVal val="visible"/>
                                      </p:to>
                                    </p:set>
                                    <p:anim calcmode="lin" valueType="num">
                                      <p:cBhvr additive="base">
                                        <p:cTn id="7" dur="500" fill="hold"/>
                                        <p:tgtEl>
                                          <p:spTgt spid="200828"/>
                                        </p:tgtEl>
                                        <p:attrNameLst>
                                          <p:attrName>ppt_x</p:attrName>
                                        </p:attrNameLst>
                                      </p:cBhvr>
                                      <p:tavLst>
                                        <p:tav tm="0">
                                          <p:val>
                                            <p:strVal val="#ppt_x"/>
                                          </p:val>
                                        </p:tav>
                                        <p:tav tm="100000">
                                          <p:val>
                                            <p:strVal val="#ppt_x"/>
                                          </p:val>
                                        </p:tav>
                                      </p:tavLst>
                                    </p:anim>
                                    <p:anim calcmode="lin" valueType="num">
                                      <p:cBhvr additive="base">
                                        <p:cTn id="8" dur="500" fill="hold"/>
                                        <p:tgtEl>
                                          <p:spTgt spid="20082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0730"/>
                                        </p:tgtEl>
                                        <p:attrNameLst>
                                          <p:attrName>style.visibility</p:attrName>
                                        </p:attrNameLst>
                                      </p:cBhvr>
                                      <p:to>
                                        <p:strVal val="visible"/>
                                      </p:to>
                                    </p:set>
                                    <p:anim calcmode="lin" valueType="num">
                                      <p:cBhvr additive="base">
                                        <p:cTn id="13" dur="500" fill="hold"/>
                                        <p:tgtEl>
                                          <p:spTgt spid="200730"/>
                                        </p:tgtEl>
                                        <p:attrNameLst>
                                          <p:attrName>ppt_x</p:attrName>
                                        </p:attrNameLst>
                                      </p:cBhvr>
                                      <p:tavLst>
                                        <p:tav tm="0">
                                          <p:val>
                                            <p:strVal val="#ppt_x"/>
                                          </p:val>
                                        </p:tav>
                                        <p:tav tm="100000">
                                          <p:val>
                                            <p:strVal val="#ppt_x"/>
                                          </p:val>
                                        </p:tav>
                                      </p:tavLst>
                                    </p:anim>
                                    <p:anim calcmode="lin" valueType="num">
                                      <p:cBhvr additive="base">
                                        <p:cTn id="14" dur="500" fill="hold"/>
                                        <p:tgtEl>
                                          <p:spTgt spid="20073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0731"/>
                                        </p:tgtEl>
                                        <p:attrNameLst>
                                          <p:attrName>style.visibility</p:attrName>
                                        </p:attrNameLst>
                                      </p:cBhvr>
                                      <p:to>
                                        <p:strVal val="visible"/>
                                      </p:to>
                                    </p:set>
                                    <p:anim calcmode="lin" valueType="num">
                                      <p:cBhvr additive="base">
                                        <p:cTn id="19" dur="500" fill="hold"/>
                                        <p:tgtEl>
                                          <p:spTgt spid="200731"/>
                                        </p:tgtEl>
                                        <p:attrNameLst>
                                          <p:attrName>ppt_x</p:attrName>
                                        </p:attrNameLst>
                                      </p:cBhvr>
                                      <p:tavLst>
                                        <p:tav tm="0">
                                          <p:val>
                                            <p:strVal val="#ppt_x"/>
                                          </p:val>
                                        </p:tav>
                                        <p:tav tm="100000">
                                          <p:val>
                                            <p:strVal val="#ppt_x"/>
                                          </p:val>
                                        </p:tav>
                                      </p:tavLst>
                                    </p:anim>
                                    <p:anim calcmode="lin" valueType="num">
                                      <p:cBhvr additive="base">
                                        <p:cTn id="20" dur="500" fill="hold"/>
                                        <p:tgtEl>
                                          <p:spTgt spid="20073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0732"/>
                                        </p:tgtEl>
                                        <p:attrNameLst>
                                          <p:attrName>style.visibility</p:attrName>
                                        </p:attrNameLst>
                                      </p:cBhvr>
                                      <p:to>
                                        <p:strVal val="visible"/>
                                      </p:to>
                                    </p:set>
                                    <p:anim calcmode="lin" valueType="num">
                                      <p:cBhvr additive="base">
                                        <p:cTn id="25" dur="500" fill="hold"/>
                                        <p:tgtEl>
                                          <p:spTgt spid="200732"/>
                                        </p:tgtEl>
                                        <p:attrNameLst>
                                          <p:attrName>ppt_x</p:attrName>
                                        </p:attrNameLst>
                                      </p:cBhvr>
                                      <p:tavLst>
                                        <p:tav tm="0">
                                          <p:val>
                                            <p:strVal val="#ppt_x"/>
                                          </p:val>
                                        </p:tav>
                                        <p:tav tm="100000">
                                          <p:val>
                                            <p:strVal val="#ppt_x"/>
                                          </p:val>
                                        </p:tav>
                                      </p:tavLst>
                                    </p:anim>
                                    <p:anim calcmode="lin" valueType="num">
                                      <p:cBhvr additive="base">
                                        <p:cTn id="26" dur="500" fill="hold"/>
                                        <p:tgtEl>
                                          <p:spTgt spid="20073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0829"/>
                                        </p:tgtEl>
                                        <p:attrNameLst>
                                          <p:attrName>style.visibility</p:attrName>
                                        </p:attrNameLst>
                                      </p:cBhvr>
                                      <p:to>
                                        <p:strVal val="visible"/>
                                      </p:to>
                                    </p:set>
                                    <p:anim calcmode="lin" valueType="num">
                                      <p:cBhvr additive="base">
                                        <p:cTn id="31" dur="500" fill="hold"/>
                                        <p:tgtEl>
                                          <p:spTgt spid="200829"/>
                                        </p:tgtEl>
                                        <p:attrNameLst>
                                          <p:attrName>ppt_x</p:attrName>
                                        </p:attrNameLst>
                                      </p:cBhvr>
                                      <p:tavLst>
                                        <p:tav tm="0">
                                          <p:val>
                                            <p:strVal val="#ppt_x"/>
                                          </p:val>
                                        </p:tav>
                                        <p:tav tm="100000">
                                          <p:val>
                                            <p:strVal val="#ppt_x"/>
                                          </p:val>
                                        </p:tav>
                                      </p:tavLst>
                                    </p:anim>
                                    <p:anim calcmode="lin" valueType="num">
                                      <p:cBhvr additive="base">
                                        <p:cTn id="32" dur="500" fill="hold"/>
                                        <p:tgtEl>
                                          <p:spTgt spid="2008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30" grpId="0" autoUpdateAnimBg="0"/>
      <p:bldP spid="200731" grpId="0" autoUpdateAnimBg="0"/>
      <p:bldP spid="200732" grpId="0" autoUpdateAnimBg="0"/>
      <p:bldP spid="200828" grpId="0" autoUpdateAnimBg="0"/>
      <p:bldP spid="200829"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altLang="ja-JP" sz="3200">
                <a:latin typeface="Times New Roman" panose="02020603050405020304" pitchFamily="18" charset="0"/>
              </a:rPr>
              <a:t>2</a:t>
            </a:r>
            <a:r>
              <a:rPr lang="ja-JP" altLang="en-US" sz="3200">
                <a:latin typeface="Times New Roman" panose="02020603050405020304" pitchFamily="18" charset="0"/>
              </a:rPr>
              <a:t>ビット優先順位付符号化器の真理値表</a:t>
            </a:r>
          </a:p>
        </p:txBody>
      </p:sp>
      <p:graphicFrame>
        <p:nvGraphicFramePr>
          <p:cNvPr id="201825" name="Group 97"/>
          <p:cNvGraphicFramePr>
            <a:graphicFrameLocks noGrp="1"/>
          </p:cNvGraphicFramePr>
          <p:nvPr/>
        </p:nvGraphicFramePr>
        <p:xfrm>
          <a:off x="914400" y="1524000"/>
          <a:ext cx="3429000" cy="4663440"/>
        </p:xfrm>
        <a:graphic>
          <a:graphicData uri="http://schemas.openxmlformats.org/drawingml/2006/table">
            <a:tbl>
              <a:tblPr/>
              <a:tblGrid>
                <a:gridCol w="1905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tblGrid>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01845" name="Group 117"/>
          <p:cNvGraphicFramePr>
            <a:graphicFrameLocks noGrp="1"/>
          </p:cNvGraphicFramePr>
          <p:nvPr/>
        </p:nvGraphicFramePr>
        <p:xfrm>
          <a:off x="4495800" y="1524000"/>
          <a:ext cx="3429000" cy="4663440"/>
        </p:xfrm>
        <a:graphic>
          <a:graphicData uri="http://schemas.openxmlformats.org/drawingml/2006/table">
            <a:tbl>
              <a:tblPr/>
              <a:tblGrid>
                <a:gridCol w="1905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tblGrid>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08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01846" name="Text Box 118"/>
          <p:cNvSpPr txBox="1">
            <a:spLocks noChangeArrowheads="1"/>
          </p:cNvSpPr>
          <p:nvPr/>
        </p:nvSpPr>
        <p:spPr bwMode="auto">
          <a:xfrm>
            <a:off x="1295400" y="6181725"/>
            <a:ext cx="59817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P</a:t>
            </a:r>
            <a:r>
              <a:rPr lang="en-US" altLang="ja-JP">
                <a:effectLst>
                  <a:outerShdw blurRad="38100" dist="38100" dir="2700000" algn="tl">
                    <a:srgbClr val="000000"/>
                  </a:outerShdw>
                </a:effectLst>
                <a:latin typeface="Times New Roman" panose="02020603050405020304" pitchFamily="18" charset="0"/>
              </a:rPr>
              <a:t> :</a:t>
            </a:r>
            <a:r>
              <a:rPr lang="ja-JP" altLang="en-US">
                <a:effectLst>
                  <a:outerShdw blurRad="38100" dist="38100" dir="2700000" algn="tl">
                    <a:srgbClr val="000000"/>
                  </a:outerShdw>
                </a:effectLst>
                <a:latin typeface="Times New Roman" panose="02020603050405020304" pitchFamily="18" charset="0"/>
              </a:rPr>
              <a:t>優先順位付符号化器　</a:t>
            </a:r>
            <a:r>
              <a:rPr lang="en-US" altLang="ja-JP" i="1">
                <a:effectLst>
                  <a:outerShdw blurRad="38100" dist="38100" dir="2700000" algn="tl">
                    <a:srgbClr val="000000"/>
                  </a:outerShdw>
                </a:effectLst>
                <a:latin typeface="Times New Roman" panose="02020603050405020304" pitchFamily="18" charset="0"/>
              </a:rPr>
              <a:t>Q</a:t>
            </a:r>
            <a:r>
              <a:rPr lang="en-US" altLang="ja-JP">
                <a:effectLst>
                  <a:outerShdw blurRad="38100" dist="38100" dir="2700000" algn="tl">
                    <a:srgbClr val="000000"/>
                  </a:outerShdw>
                </a:effectLst>
                <a:latin typeface="Times New Roman" panose="02020603050405020304" pitchFamily="18" charset="0"/>
              </a:rPr>
              <a:t> : </a:t>
            </a:r>
            <a:r>
              <a:rPr lang="ja-JP" altLang="en-US">
                <a:effectLst>
                  <a:outerShdw blurRad="38100" dist="38100" dir="2700000" algn="tl">
                    <a:srgbClr val="000000"/>
                  </a:outerShdw>
                </a:effectLst>
                <a:latin typeface="Times New Roman" panose="02020603050405020304" pitchFamily="18" charset="0"/>
              </a:rPr>
              <a:t>符号化器</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ja-JP" altLang="en-US">
                <a:latin typeface="Times New Roman" panose="02020603050405020304" pitchFamily="18" charset="0"/>
              </a:rPr>
              <a:t>加算器</a:t>
            </a:r>
            <a:r>
              <a:rPr lang="en-US" altLang="ja-JP">
                <a:latin typeface="Times New Roman" panose="02020603050405020304" pitchFamily="18" charset="0"/>
              </a:rPr>
              <a:t>(adder)</a:t>
            </a:r>
          </a:p>
        </p:txBody>
      </p:sp>
      <p:sp>
        <p:nvSpPr>
          <p:cNvPr id="189443" name="Rectangle 3"/>
          <p:cNvSpPr>
            <a:spLocks noGrp="1" noChangeArrowheads="1"/>
          </p:cNvSpPr>
          <p:nvPr>
            <p:ph type="body" idx="1"/>
          </p:nvPr>
        </p:nvSpPr>
        <p:spPr>
          <a:xfrm>
            <a:off x="1066800" y="1981200"/>
            <a:ext cx="7543800" cy="2209800"/>
          </a:xfrm>
        </p:spPr>
        <p:txBody>
          <a:bodyPr/>
          <a:lstStyle/>
          <a:p>
            <a:r>
              <a:rPr lang="en-US" altLang="ja-JP">
                <a:latin typeface="Times New Roman" panose="02020603050405020304" pitchFamily="18" charset="0"/>
              </a:rPr>
              <a:t>2</a:t>
            </a:r>
            <a:r>
              <a:rPr lang="ja-JP" altLang="en-US">
                <a:latin typeface="Times New Roman" panose="02020603050405020304" pitchFamily="18" charset="0"/>
              </a:rPr>
              <a:t>入力の和を計算</a:t>
            </a:r>
          </a:p>
          <a:p>
            <a:pPr lvl="1"/>
            <a:r>
              <a:rPr lang="ja-JP" altLang="en-US">
                <a:latin typeface="Times New Roman" panose="02020603050405020304" pitchFamily="18" charset="0"/>
              </a:rPr>
              <a:t>入力 </a:t>
            </a:r>
            <a:r>
              <a:rPr lang="en-US" altLang="ja-JP">
                <a:latin typeface="Times New Roman" panose="02020603050405020304" pitchFamily="18" charset="0"/>
              </a:rPr>
              <a:t>: 1</a:t>
            </a:r>
            <a:r>
              <a:rPr lang="ja-JP" altLang="en-US">
                <a:latin typeface="Times New Roman" panose="02020603050405020304" pitchFamily="18" charset="0"/>
              </a:rPr>
              <a:t>桁の算術変数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p>
          <a:p>
            <a:pPr lvl="1"/>
            <a:r>
              <a:rPr lang="ja-JP" altLang="en-US">
                <a:latin typeface="Times New Roman" panose="02020603050405020304" pitchFamily="18" charset="0"/>
              </a:rPr>
              <a:t>出力 </a:t>
            </a:r>
            <a:r>
              <a:rPr lang="en-US" altLang="ja-JP">
                <a:latin typeface="Times New Roman" panose="02020603050405020304" pitchFamily="18" charset="0"/>
              </a:rPr>
              <a:t>: </a:t>
            </a:r>
            <a:r>
              <a:rPr lang="en-US" altLang="ja-JP" i="1">
                <a:latin typeface="Times New Roman" panose="02020603050405020304" pitchFamily="18" charset="0"/>
              </a:rPr>
              <a:t>S</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a:t>
            </a:r>
            <a:r>
              <a:rPr lang="en-US" altLang="ja-JP">
                <a:latin typeface="Times New Roman" panose="02020603050405020304" pitchFamily="18" charset="0"/>
              </a:rPr>
              <a:t>1</a:t>
            </a:r>
            <a:r>
              <a:rPr lang="ja-JP" altLang="en-US">
                <a:latin typeface="Times New Roman" panose="02020603050405020304" pitchFamily="18" charset="0"/>
              </a:rPr>
              <a:t>桁め </a:t>
            </a:r>
          </a:p>
          <a:p>
            <a:pPr lvl="1">
              <a:buFontTx/>
              <a:buNone/>
            </a:pPr>
            <a:r>
              <a:rPr lang="ja-JP" altLang="en-US">
                <a:latin typeface="Times New Roman" panose="02020603050405020304" pitchFamily="18" charset="0"/>
              </a:rPr>
              <a:t>            </a:t>
            </a:r>
            <a:r>
              <a:rPr lang="en-US" altLang="ja-JP">
                <a:latin typeface="Times New Roman" panose="02020603050405020304" pitchFamily="18" charset="0"/>
              </a:rPr>
              <a:t>C</a:t>
            </a:r>
            <a:r>
              <a:rPr lang="en-US" altLang="ja-JP" baseline="-25000">
                <a:latin typeface="Times New Roman" panose="02020603050405020304" pitchFamily="18" charset="0"/>
              </a:rPr>
              <a:t>OUT</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の上位桁への繰り上がり</a:t>
            </a:r>
          </a:p>
        </p:txBody>
      </p:sp>
      <p:sp>
        <p:nvSpPr>
          <p:cNvPr id="189444" name="Text Box 4"/>
          <p:cNvSpPr txBox="1">
            <a:spLocks noChangeArrowheads="1"/>
          </p:cNvSpPr>
          <p:nvPr/>
        </p:nvSpPr>
        <p:spPr bwMode="auto">
          <a:xfrm>
            <a:off x="1508125" y="4257675"/>
            <a:ext cx="3914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例 </a:t>
            </a:r>
            <a:r>
              <a:rPr lang="en-US" altLang="ja-JP">
                <a:effectLst>
                  <a:outerShdw blurRad="38100" dist="38100" dir="2700000" algn="tl">
                    <a:srgbClr val="000000"/>
                  </a:outerShdw>
                </a:effectLst>
                <a:latin typeface="Times New Roman" panose="02020603050405020304" pitchFamily="18" charset="0"/>
              </a:rPr>
              <a:t>: </a:t>
            </a:r>
            <a:r>
              <a:rPr lang="en-US" altLang="ja-JP" i="1">
                <a:effectLst>
                  <a:outerShdw blurRad="38100" dist="38100" dir="2700000" algn="tl">
                    <a:srgbClr val="000000"/>
                  </a:outerShdw>
                </a:effectLst>
                <a:latin typeface="Times New Roman" panose="02020603050405020304" pitchFamily="18" charset="0"/>
              </a:rPr>
              <a:t>X</a:t>
            </a:r>
            <a:r>
              <a:rPr lang="en-US" altLang="ja-JP">
                <a:effectLst>
                  <a:outerShdw blurRad="38100" dist="38100" dir="2700000" algn="tl">
                    <a:srgbClr val="000000"/>
                  </a:outerShdw>
                </a:effectLst>
                <a:latin typeface="Times New Roman" panose="02020603050405020304" pitchFamily="18" charset="0"/>
              </a:rPr>
              <a:t> = 7, </a:t>
            </a:r>
            <a:r>
              <a:rPr lang="en-US" altLang="ja-JP" i="1">
                <a:effectLst>
                  <a:outerShdw blurRad="38100" dist="38100" dir="2700000" algn="tl">
                    <a:srgbClr val="000000"/>
                  </a:outerShdw>
                </a:effectLst>
                <a:latin typeface="Times New Roman" panose="02020603050405020304" pitchFamily="18" charset="0"/>
              </a:rPr>
              <a:t>Y</a:t>
            </a:r>
            <a:r>
              <a:rPr lang="en-US" altLang="ja-JP">
                <a:effectLst>
                  <a:outerShdw blurRad="38100" dist="38100" dir="2700000" algn="tl">
                    <a:srgbClr val="000000"/>
                  </a:outerShdw>
                </a:effectLst>
                <a:latin typeface="Times New Roman" panose="02020603050405020304" pitchFamily="18" charset="0"/>
              </a:rPr>
              <a:t> = 8 (10</a:t>
            </a:r>
            <a:r>
              <a:rPr lang="ja-JP" altLang="en-US">
                <a:effectLst>
                  <a:outerShdw blurRad="38100" dist="38100" dir="2700000" algn="tl">
                    <a:srgbClr val="000000"/>
                  </a:outerShdw>
                </a:effectLst>
                <a:latin typeface="Times New Roman" panose="02020603050405020304" pitchFamily="18" charset="0"/>
              </a:rPr>
              <a:t>進数</a:t>
            </a:r>
            <a:r>
              <a:rPr lang="en-US" altLang="ja-JP">
                <a:effectLst>
                  <a:outerShdw blurRad="38100" dist="38100" dir="2700000" algn="tl">
                    <a:srgbClr val="000000"/>
                  </a:outerShdw>
                </a:effectLst>
                <a:latin typeface="Times New Roman" panose="02020603050405020304" pitchFamily="18" charset="0"/>
              </a:rPr>
              <a:t>)</a:t>
            </a:r>
          </a:p>
        </p:txBody>
      </p:sp>
      <p:sp>
        <p:nvSpPr>
          <p:cNvPr id="189445" name="Text Box 5"/>
          <p:cNvSpPr txBox="1">
            <a:spLocks noChangeArrowheads="1"/>
          </p:cNvSpPr>
          <p:nvPr/>
        </p:nvSpPr>
        <p:spPr bwMode="auto">
          <a:xfrm>
            <a:off x="2133600" y="4810125"/>
            <a:ext cx="1589088"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en-US" altLang="ja-JP" i="1">
                <a:effectLst>
                  <a:outerShdw blurRad="38100" dist="38100" dir="2700000" algn="tl">
                    <a:srgbClr val="000000"/>
                  </a:outerShdw>
                </a:effectLst>
                <a:latin typeface="Times New Roman" panose="02020603050405020304" pitchFamily="18" charset="0"/>
              </a:rPr>
              <a:t>S</a:t>
            </a:r>
            <a:r>
              <a:rPr lang="en-US" altLang="ja-JP">
                <a:effectLst>
                  <a:outerShdw blurRad="38100" dist="38100" dir="2700000" algn="tl">
                    <a:srgbClr val="000000"/>
                  </a:outerShdw>
                </a:effectLst>
                <a:latin typeface="Times New Roman" panose="02020603050405020304" pitchFamily="18" charset="0"/>
              </a:rPr>
              <a:t> = 5</a:t>
            </a:r>
          </a:p>
          <a:p>
            <a:pPr>
              <a:buFont typeface="Tahoma" panose="020B0604030504040204" pitchFamily="34" charset="0"/>
              <a:buChar char="•"/>
            </a:pPr>
            <a:r>
              <a:rPr lang="en-US" altLang="ja-JP">
                <a:effectLst>
                  <a:outerShdw blurRad="38100" dist="38100" dir="2700000" algn="tl">
                    <a:srgbClr val="000000"/>
                  </a:outerShdw>
                </a:effectLst>
                <a:latin typeface="Times New Roman" panose="02020603050405020304" pitchFamily="18" charset="0"/>
              </a:rPr>
              <a:t> </a:t>
            </a:r>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OUT</a:t>
            </a:r>
            <a:r>
              <a:rPr lang="en-US" altLang="ja-JP">
                <a:effectLst>
                  <a:outerShdw blurRad="38100" dist="38100" dir="2700000" algn="tl">
                    <a:srgbClr val="000000"/>
                  </a:outerShdw>
                </a:effectLst>
                <a:latin typeface="Times New Roman" panose="02020603050405020304" pitchFamily="18" charset="0"/>
              </a:rPr>
              <a:t>=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9444"/>
                                        </p:tgtEl>
                                        <p:attrNameLst>
                                          <p:attrName>style.visibility</p:attrName>
                                        </p:attrNameLst>
                                      </p:cBhvr>
                                      <p:to>
                                        <p:strVal val="visible"/>
                                      </p:to>
                                    </p:set>
                                    <p:anim calcmode="lin" valueType="num">
                                      <p:cBhvr additive="base">
                                        <p:cTn id="7" dur="500" fill="hold"/>
                                        <p:tgtEl>
                                          <p:spTgt spid="189444"/>
                                        </p:tgtEl>
                                        <p:attrNameLst>
                                          <p:attrName>ppt_x</p:attrName>
                                        </p:attrNameLst>
                                      </p:cBhvr>
                                      <p:tavLst>
                                        <p:tav tm="0">
                                          <p:val>
                                            <p:strVal val="#ppt_x"/>
                                          </p:val>
                                        </p:tav>
                                        <p:tav tm="100000">
                                          <p:val>
                                            <p:strVal val="#ppt_x"/>
                                          </p:val>
                                        </p:tav>
                                      </p:tavLst>
                                    </p:anim>
                                    <p:anim calcmode="lin" valueType="num">
                                      <p:cBhvr additive="base">
                                        <p:cTn id="8" dur="500" fill="hold"/>
                                        <p:tgtEl>
                                          <p:spTgt spid="18944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9445"/>
                                        </p:tgtEl>
                                        <p:attrNameLst>
                                          <p:attrName>style.visibility</p:attrName>
                                        </p:attrNameLst>
                                      </p:cBhvr>
                                      <p:to>
                                        <p:strVal val="visible"/>
                                      </p:to>
                                    </p:set>
                                    <p:anim calcmode="lin" valueType="num">
                                      <p:cBhvr additive="base">
                                        <p:cTn id="13" dur="500" fill="hold"/>
                                        <p:tgtEl>
                                          <p:spTgt spid="189445"/>
                                        </p:tgtEl>
                                        <p:attrNameLst>
                                          <p:attrName>ppt_x</p:attrName>
                                        </p:attrNameLst>
                                      </p:cBhvr>
                                      <p:tavLst>
                                        <p:tav tm="0">
                                          <p:val>
                                            <p:strVal val="#ppt_x"/>
                                          </p:val>
                                        </p:tav>
                                        <p:tav tm="100000">
                                          <p:val>
                                            <p:strVal val="#ppt_x"/>
                                          </p:val>
                                        </p:tav>
                                      </p:tavLst>
                                    </p:anim>
                                    <p:anim calcmode="lin" valueType="num">
                                      <p:cBhvr additive="base">
                                        <p:cTn id="14" dur="500" fill="hold"/>
                                        <p:tgtEl>
                                          <p:spTgt spid="1894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4" grpId="0" autoUpdateAnimBg="0"/>
      <p:bldP spid="189445"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ビット半加算器</a:t>
            </a:r>
            <a:r>
              <a:rPr lang="en-US" altLang="ja-JP">
                <a:latin typeface="Times New Roman" panose="02020603050405020304" pitchFamily="18" charset="0"/>
              </a:rPr>
              <a:t>(half adder)</a:t>
            </a:r>
          </a:p>
        </p:txBody>
      </p:sp>
      <p:sp>
        <p:nvSpPr>
          <p:cNvPr id="190467" name="Rectangle 3"/>
          <p:cNvSpPr>
            <a:spLocks noGrp="1" noChangeArrowheads="1"/>
          </p:cNvSpPr>
          <p:nvPr>
            <p:ph type="body" idx="1"/>
          </p:nvPr>
        </p:nvSpPr>
        <p:spPr>
          <a:xfrm>
            <a:off x="762000" y="1676400"/>
            <a:ext cx="7772400" cy="1676400"/>
          </a:xfrm>
        </p:spPr>
        <p:txBody>
          <a:bodyPr/>
          <a:lstStyle/>
          <a:p>
            <a:pPr lvl="1"/>
            <a:r>
              <a:rPr lang="ja-JP" altLang="en-US">
                <a:latin typeface="Times New Roman" panose="02020603050405020304" pitchFamily="18" charset="0"/>
              </a:rPr>
              <a:t>入力 </a:t>
            </a:r>
            <a:r>
              <a:rPr lang="en-US" altLang="ja-JP">
                <a:latin typeface="Times New Roman" panose="02020603050405020304" pitchFamily="18" charset="0"/>
              </a:rPr>
              <a:t>: 1</a:t>
            </a:r>
            <a:r>
              <a:rPr lang="ja-JP" altLang="en-US">
                <a:latin typeface="Times New Roman" panose="02020603050405020304" pitchFamily="18" charset="0"/>
              </a:rPr>
              <a:t>ビット変数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p>
          <a:p>
            <a:pPr lvl="1"/>
            <a:r>
              <a:rPr lang="ja-JP" altLang="en-US">
                <a:latin typeface="Times New Roman" panose="02020603050405020304" pitchFamily="18" charset="0"/>
              </a:rPr>
              <a:t>出力 </a:t>
            </a:r>
            <a:r>
              <a:rPr lang="en-US" altLang="ja-JP">
                <a:latin typeface="Times New Roman" panose="02020603050405020304" pitchFamily="18" charset="0"/>
              </a:rPr>
              <a:t>: </a:t>
            </a:r>
            <a:r>
              <a:rPr lang="en-US" altLang="ja-JP" i="1">
                <a:latin typeface="Times New Roman" panose="02020603050405020304" pitchFamily="18" charset="0"/>
              </a:rPr>
              <a:t>S</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a:t>
            </a:r>
            <a:r>
              <a:rPr lang="en-US" altLang="ja-JP">
                <a:latin typeface="Times New Roman" panose="02020603050405020304" pitchFamily="18" charset="0"/>
              </a:rPr>
              <a:t>1</a:t>
            </a:r>
            <a:r>
              <a:rPr lang="ja-JP" altLang="en-US">
                <a:latin typeface="Times New Roman" panose="02020603050405020304" pitchFamily="18" charset="0"/>
              </a:rPr>
              <a:t>ビットめ</a:t>
            </a:r>
          </a:p>
          <a:p>
            <a:pPr lvl="1">
              <a:buFontTx/>
              <a:buNone/>
            </a:pPr>
            <a:r>
              <a:rPr lang="ja-JP" altLang="en-US" i="1">
                <a:latin typeface="Times New Roman" panose="02020603050405020304" pitchFamily="18" charset="0"/>
              </a:rPr>
              <a:t>           </a:t>
            </a:r>
            <a:r>
              <a:rPr lang="en-US" altLang="ja-JP" i="1">
                <a:latin typeface="Times New Roman" panose="02020603050405020304" pitchFamily="18" charset="0"/>
              </a:rPr>
              <a:t>C</a:t>
            </a:r>
            <a:r>
              <a:rPr lang="en-US" altLang="ja-JP" baseline="-25000">
                <a:latin typeface="Times New Roman" panose="02020603050405020304" pitchFamily="18" charset="0"/>
              </a:rPr>
              <a:t>OUT</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の上位ビットへの繰り上がり</a:t>
            </a:r>
          </a:p>
        </p:txBody>
      </p:sp>
      <p:graphicFrame>
        <p:nvGraphicFramePr>
          <p:cNvPr id="190508" name="Group 44"/>
          <p:cNvGraphicFramePr>
            <a:graphicFrameLocks noGrp="1"/>
          </p:cNvGraphicFramePr>
          <p:nvPr/>
        </p:nvGraphicFramePr>
        <p:xfrm>
          <a:off x="990600" y="3581400"/>
          <a:ext cx="2971800" cy="2986088"/>
        </p:xfrm>
        <a:graphic>
          <a:graphicData uri="http://schemas.openxmlformats.org/drawingml/2006/table">
            <a:tbl>
              <a:tblPr/>
              <a:tblGrid>
                <a:gridCol w="1238250">
                  <a:extLst>
                    <a:ext uri="{9D8B030D-6E8A-4147-A177-3AD203B41FA5}">
                      <a16:colId xmlns:a16="http://schemas.microsoft.com/office/drawing/2014/main" val="20000"/>
                    </a:ext>
                  </a:extLst>
                </a:gridCol>
                <a:gridCol w="898525">
                  <a:extLst>
                    <a:ext uri="{9D8B030D-6E8A-4147-A177-3AD203B41FA5}">
                      <a16:colId xmlns:a16="http://schemas.microsoft.com/office/drawing/2014/main" val="20001"/>
                    </a:ext>
                  </a:extLst>
                </a:gridCol>
                <a:gridCol w="835025">
                  <a:extLst>
                    <a:ext uri="{9D8B030D-6E8A-4147-A177-3AD203B41FA5}">
                      <a16:colId xmlns:a16="http://schemas.microsoft.com/office/drawing/2014/main" val="20002"/>
                    </a:ext>
                  </a:extLst>
                </a:gridCol>
              </a:tblGrid>
              <a:tr h="6096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endPar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3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90505" name="Object 41"/>
          <p:cNvGraphicFramePr>
            <a:graphicFrameLocks noChangeAspect="1"/>
          </p:cNvGraphicFramePr>
          <p:nvPr/>
        </p:nvGraphicFramePr>
        <p:xfrm>
          <a:off x="4114800" y="4191000"/>
          <a:ext cx="4729163" cy="1220788"/>
        </p:xfrm>
        <a:graphic>
          <a:graphicData uri="http://schemas.openxmlformats.org/presentationml/2006/ole">
            <mc:AlternateContent xmlns:mc="http://schemas.openxmlformats.org/markup-compatibility/2006">
              <mc:Choice xmlns:v="urn:schemas-microsoft-com:vml" Requires="v">
                <p:oleObj spid="_x0000_s10242" name="数式" r:id="rId4" imgW="1574640" imgH="406080" progId="Equation.3">
                  <p:embed/>
                </p:oleObj>
              </mc:Choice>
              <mc:Fallback>
                <p:oleObj name="数式" r:id="rId4" imgW="1574640" imgH="406080" progId="Equation.3">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4191000"/>
                        <a:ext cx="4729163" cy="122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90508"/>
                                        </p:tgtEl>
                                        <p:attrNameLst>
                                          <p:attrName>style.visibility</p:attrName>
                                        </p:attrNameLst>
                                      </p:cBhvr>
                                      <p:to>
                                        <p:strVal val="visible"/>
                                      </p:to>
                                    </p:set>
                                    <p:animEffect transition="in" filter="checkerboard(across)">
                                      <p:cBhvr>
                                        <p:cTn id="7" dur="500"/>
                                        <p:tgtEl>
                                          <p:spTgt spid="190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90505"/>
                                        </p:tgtEl>
                                        <p:attrNameLst>
                                          <p:attrName>style.visibility</p:attrName>
                                        </p:attrNameLst>
                                      </p:cBhvr>
                                      <p:to>
                                        <p:strVal val="visible"/>
                                      </p:to>
                                    </p:set>
                                    <p:anim calcmode="lin" valueType="num">
                                      <p:cBhvr additive="base">
                                        <p:cTn id="12" dur="500" fill="hold"/>
                                        <p:tgtEl>
                                          <p:spTgt spid="190505"/>
                                        </p:tgtEl>
                                        <p:attrNameLst>
                                          <p:attrName>ppt_x</p:attrName>
                                        </p:attrNameLst>
                                      </p:cBhvr>
                                      <p:tavLst>
                                        <p:tav tm="0">
                                          <p:val>
                                            <p:strVal val="#ppt_x"/>
                                          </p:val>
                                        </p:tav>
                                        <p:tav tm="100000">
                                          <p:val>
                                            <p:strVal val="#ppt_x"/>
                                          </p:val>
                                        </p:tav>
                                      </p:tavLst>
                                    </p:anim>
                                    <p:anim calcmode="lin" valueType="num">
                                      <p:cBhvr additive="base">
                                        <p:cTn id="13" dur="500" fill="hold"/>
                                        <p:tgtEl>
                                          <p:spTgt spid="1905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ビット半加算器の設計</a:t>
            </a:r>
          </a:p>
        </p:txBody>
      </p:sp>
      <p:grpSp>
        <p:nvGrpSpPr>
          <p:cNvPr id="191662" name="Group 174"/>
          <p:cNvGrpSpPr>
            <a:grpSpLocks/>
          </p:cNvGrpSpPr>
          <p:nvPr/>
        </p:nvGrpSpPr>
        <p:grpSpPr bwMode="auto">
          <a:xfrm>
            <a:off x="5029200" y="2905125"/>
            <a:ext cx="3314700" cy="2886075"/>
            <a:chOff x="3168" y="1830"/>
            <a:chExt cx="2088" cy="1818"/>
          </a:xfrm>
        </p:grpSpPr>
        <p:sp>
          <p:nvSpPr>
            <p:cNvPr id="191497" name="Rectangle 9"/>
            <p:cNvSpPr>
              <a:spLocks noChangeArrowheads="1"/>
            </p:cNvSpPr>
            <p:nvPr/>
          </p:nvSpPr>
          <p:spPr bwMode="auto">
            <a:xfrm>
              <a:off x="3600" y="2016"/>
              <a:ext cx="1152" cy="1632"/>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effectLst>
                  <a:outerShdw blurRad="38100" dist="38100" dir="2700000" algn="tl">
                    <a:srgbClr val="000000"/>
                  </a:outerShdw>
                </a:effectLst>
                <a:latin typeface="Times New Roman" panose="02020603050405020304" pitchFamily="18" charset="0"/>
              </a:endParaRPr>
            </a:p>
          </p:txBody>
        </p:sp>
        <p:sp>
          <p:nvSpPr>
            <p:cNvPr id="191506" name="Text Box 18"/>
            <p:cNvSpPr txBox="1">
              <a:spLocks noChangeArrowheads="1"/>
            </p:cNvSpPr>
            <p:nvPr/>
          </p:nvSpPr>
          <p:spPr bwMode="auto">
            <a:xfrm>
              <a:off x="3168" y="2263"/>
              <a:ext cx="27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X</a:t>
              </a:r>
            </a:p>
          </p:txBody>
        </p:sp>
        <p:sp>
          <p:nvSpPr>
            <p:cNvPr id="191507" name="Text Box 19"/>
            <p:cNvSpPr txBox="1">
              <a:spLocks noChangeArrowheads="1"/>
            </p:cNvSpPr>
            <p:nvPr/>
          </p:nvSpPr>
          <p:spPr bwMode="auto">
            <a:xfrm>
              <a:off x="3168" y="3031"/>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Y</a:t>
              </a:r>
            </a:p>
          </p:txBody>
        </p:sp>
        <p:sp>
          <p:nvSpPr>
            <p:cNvPr id="191508" name="Line 20"/>
            <p:cNvSpPr>
              <a:spLocks noChangeShapeType="1"/>
            </p:cNvSpPr>
            <p:nvPr/>
          </p:nvSpPr>
          <p:spPr bwMode="auto">
            <a:xfrm>
              <a:off x="3456" y="24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09" name="Line 21"/>
            <p:cNvSpPr>
              <a:spLocks noChangeShapeType="1"/>
            </p:cNvSpPr>
            <p:nvPr/>
          </p:nvSpPr>
          <p:spPr bwMode="auto">
            <a:xfrm>
              <a:off x="3456" y="321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10" name="Line 22"/>
            <p:cNvSpPr>
              <a:spLocks noChangeShapeType="1"/>
            </p:cNvSpPr>
            <p:nvPr/>
          </p:nvSpPr>
          <p:spPr bwMode="auto">
            <a:xfrm>
              <a:off x="4752" y="24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11" name="Line 23"/>
            <p:cNvSpPr>
              <a:spLocks noChangeShapeType="1"/>
            </p:cNvSpPr>
            <p:nvPr/>
          </p:nvSpPr>
          <p:spPr bwMode="auto">
            <a:xfrm>
              <a:off x="4752" y="316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13" name="Text Box 25"/>
            <p:cNvSpPr txBox="1">
              <a:spLocks noChangeArrowheads="1"/>
            </p:cNvSpPr>
            <p:nvPr/>
          </p:nvSpPr>
          <p:spPr bwMode="auto">
            <a:xfrm>
              <a:off x="4848" y="2311"/>
              <a:ext cx="4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O</a:t>
              </a:r>
              <a:endParaRPr lang="en-US" altLang="ja-JP" sz="3200" i="1">
                <a:effectLst/>
                <a:latin typeface="Times New Roman" panose="02020603050405020304" pitchFamily="18" charset="0"/>
              </a:endParaRPr>
            </a:p>
          </p:txBody>
        </p:sp>
        <p:sp>
          <p:nvSpPr>
            <p:cNvPr id="191514" name="Text Box 26"/>
            <p:cNvSpPr txBox="1">
              <a:spLocks noChangeArrowheads="1"/>
            </p:cNvSpPr>
            <p:nvPr/>
          </p:nvSpPr>
          <p:spPr bwMode="auto">
            <a:xfrm>
              <a:off x="4848" y="2983"/>
              <a:ext cx="3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S</a:t>
              </a:r>
              <a:r>
                <a:rPr lang="en-US" altLang="ja-JP" sz="3200">
                  <a:effectLst/>
                  <a:latin typeface="Times New Roman" panose="02020603050405020304" pitchFamily="18" charset="0"/>
                </a:rPr>
                <a:t> </a:t>
              </a:r>
              <a:endParaRPr lang="en-US" altLang="ja-JP" sz="3200" i="1">
                <a:effectLst/>
                <a:latin typeface="Times New Roman" panose="02020603050405020304" pitchFamily="18" charset="0"/>
              </a:endParaRPr>
            </a:p>
          </p:txBody>
        </p:sp>
        <p:sp>
          <p:nvSpPr>
            <p:cNvPr id="191518" name="Text Box 30"/>
            <p:cNvSpPr txBox="1">
              <a:spLocks noChangeArrowheads="1"/>
            </p:cNvSpPr>
            <p:nvPr/>
          </p:nvSpPr>
          <p:spPr bwMode="auto">
            <a:xfrm>
              <a:off x="3744" y="1830"/>
              <a:ext cx="440"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HA</a:t>
              </a:r>
            </a:p>
          </p:txBody>
        </p:sp>
      </p:grpSp>
      <p:grpSp>
        <p:nvGrpSpPr>
          <p:cNvPr id="191656" name="Group 168"/>
          <p:cNvGrpSpPr>
            <a:grpSpLocks/>
          </p:cNvGrpSpPr>
          <p:nvPr/>
        </p:nvGrpSpPr>
        <p:grpSpPr bwMode="auto">
          <a:xfrm>
            <a:off x="5715000" y="3733800"/>
            <a:ext cx="1828800" cy="1524000"/>
            <a:chOff x="3696" y="2400"/>
            <a:chExt cx="1152" cy="960"/>
          </a:xfrm>
        </p:grpSpPr>
        <p:grpSp>
          <p:nvGrpSpPr>
            <p:cNvPr id="191550" name="Group 62"/>
            <p:cNvGrpSpPr>
              <a:grpSpLocks/>
            </p:cNvGrpSpPr>
            <p:nvPr/>
          </p:nvGrpSpPr>
          <p:grpSpPr bwMode="auto">
            <a:xfrm>
              <a:off x="4416" y="2400"/>
              <a:ext cx="288" cy="288"/>
              <a:chOff x="3264" y="2544"/>
              <a:chExt cx="288" cy="288"/>
            </a:xfrm>
          </p:grpSpPr>
          <p:sp>
            <p:nvSpPr>
              <p:cNvPr id="191551" name="Arc 63"/>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52" name="Arc 64"/>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53" name="Line 65"/>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1554" name="Line 66"/>
            <p:cNvSpPr>
              <a:spLocks noChangeShapeType="1"/>
            </p:cNvSpPr>
            <p:nvPr/>
          </p:nvSpPr>
          <p:spPr bwMode="auto">
            <a:xfrm>
              <a:off x="4704" y="254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55" name="Line 67"/>
            <p:cNvSpPr>
              <a:spLocks noChangeShapeType="1"/>
            </p:cNvSpPr>
            <p:nvPr/>
          </p:nvSpPr>
          <p:spPr bwMode="auto">
            <a:xfrm>
              <a:off x="3696" y="2496"/>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56" name="Line 68"/>
            <p:cNvSpPr>
              <a:spLocks noChangeShapeType="1"/>
            </p:cNvSpPr>
            <p:nvPr/>
          </p:nvSpPr>
          <p:spPr bwMode="auto">
            <a:xfrm>
              <a:off x="4176" y="259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57" name="Line 69"/>
            <p:cNvSpPr>
              <a:spLocks noChangeShapeType="1"/>
            </p:cNvSpPr>
            <p:nvPr/>
          </p:nvSpPr>
          <p:spPr bwMode="auto">
            <a:xfrm>
              <a:off x="3936" y="3168"/>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58" name="Line 70"/>
            <p:cNvSpPr>
              <a:spLocks noChangeShapeType="1"/>
            </p:cNvSpPr>
            <p:nvPr/>
          </p:nvSpPr>
          <p:spPr bwMode="auto">
            <a:xfrm>
              <a:off x="3696" y="3264"/>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59" name="Line 71"/>
            <p:cNvSpPr>
              <a:spLocks noChangeShapeType="1"/>
            </p:cNvSpPr>
            <p:nvPr/>
          </p:nvSpPr>
          <p:spPr bwMode="auto">
            <a:xfrm>
              <a:off x="4704" y="321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91560" name="Group 72"/>
            <p:cNvGrpSpPr>
              <a:grpSpLocks/>
            </p:cNvGrpSpPr>
            <p:nvPr/>
          </p:nvGrpSpPr>
          <p:grpSpPr bwMode="auto">
            <a:xfrm>
              <a:off x="4368" y="3072"/>
              <a:ext cx="336" cy="288"/>
              <a:chOff x="3984" y="3648"/>
              <a:chExt cx="336" cy="288"/>
            </a:xfrm>
          </p:grpSpPr>
          <p:sp>
            <p:nvSpPr>
              <p:cNvPr id="191561" name="Arc 73"/>
              <p:cNvSpPr>
                <a:spLocks/>
              </p:cNvSpPr>
              <p:nvPr/>
            </p:nvSpPr>
            <p:spPr bwMode="auto">
              <a:xfrm>
                <a:off x="398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62" name="Arc 74"/>
              <p:cNvSpPr>
                <a:spLocks/>
              </p:cNvSpPr>
              <p:nvPr/>
            </p:nvSpPr>
            <p:spPr bwMode="auto">
              <a:xfrm flipV="1">
                <a:off x="398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63" name="Arc 75"/>
              <p:cNvSpPr>
                <a:spLocks/>
              </p:cNvSpPr>
              <p:nvPr/>
            </p:nvSpPr>
            <p:spPr bwMode="auto">
              <a:xfrm>
                <a:off x="4032"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64" name="Arc 76"/>
              <p:cNvSpPr>
                <a:spLocks/>
              </p:cNvSpPr>
              <p:nvPr/>
            </p:nvSpPr>
            <p:spPr bwMode="auto">
              <a:xfrm flipV="1">
                <a:off x="4032"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65" name="Arc 77"/>
              <p:cNvSpPr>
                <a:spLocks/>
              </p:cNvSpPr>
              <p:nvPr/>
            </p:nvSpPr>
            <p:spPr bwMode="auto">
              <a:xfrm>
                <a:off x="4032"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66" name="Arc 78"/>
              <p:cNvSpPr>
                <a:spLocks/>
              </p:cNvSpPr>
              <p:nvPr/>
            </p:nvSpPr>
            <p:spPr bwMode="auto">
              <a:xfrm flipV="1">
                <a:off x="4032"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91567" name="Line 79"/>
            <p:cNvSpPr>
              <a:spLocks noChangeShapeType="1"/>
            </p:cNvSpPr>
            <p:nvPr/>
          </p:nvSpPr>
          <p:spPr bwMode="auto">
            <a:xfrm>
              <a:off x="4176" y="2592"/>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68" name="Line 80"/>
            <p:cNvSpPr>
              <a:spLocks noChangeShapeType="1"/>
            </p:cNvSpPr>
            <p:nvPr/>
          </p:nvSpPr>
          <p:spPr bwMode="auto">
            <a:xfrm>
              <a:off x="3936" y="2496"/>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69" name="Oval 81"/>
            <p:cNvSpPr>
              <a:spLocks noChangeArrowheads="1"/>
            </p:cNvSpPr>
            <p:nvPr/>
          </p:nvSpPr>
          <p:spPr bwMode="auto">
            <a:xfrm>
              <a:off x="4128" y="321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70" name="Oval 82"/>
            <p:cNvSpPr>
              <a:spLocks noChangeArrowheads="1"/>
            </p:cNvSpPr>
            <p:nvPr/>
          </p:nvSpPr>
          <p:spPr bwMode="auto">
            <a:xfrm>
              <a:off x="3888" y="24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91658" name="Group 170"/>
          <p:cNvGrpSpPr>
            <a:grpSpLocks/>
          </p:cNvGrpSpPr>
          <p:nvPr/>
        </p:nvGrpSpPr>
        <p:grpSpPr bwMode="auto">
          <a:xfrm>
            <a:off x="914400" y="2905125"/>
            <a:ext cx="4229100" cy="2886075"/>
            <a:chOff x="336" y="1830"/>
            <a:chExt cx="2664" cy="1818"/>
          </a:xfrm>
        </p:grpSpPr>
        <p:sp>
          <p:nvSpPr>
            <p:cNvPr id="191576" name="Rectangle 88"/>
            <p:cNvSpPr>
              <a:spLocks noChangeArrowheads="1"/>
            </p:cNvSpPr>
            <p:nvPr/>
          </p:nvSpPr>
          <p:spPr bwMode="auto">
            <a:xfrm>
              <a:off x="768" y="2016"/>
              <a:ext cx="1728" cy="1632"/>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effectLst>
                  <a:outerShdw blurRad="38100" dist="38100" dir="2700000" algn="tl">
                    <a:srgbClr val="000000"/>
                  </a:outerShdw>
                </a:effectLst>
                <a:latin typeface="Times New Roman" panose="02020603050405020304" pitchFamily="18" charset="0"/>
              </a:endParaRPr>
            </a:p>
          </p:txBody>
        </p:sp>
        <p:sp>
          <p:nvSpPr>
            <p:cNvPr id="191577" name="Text Box 89"/>
            <p:cNvSpPr txBox="1">
              <a:spLocks noChangeArrowheads="1"/>
            </p:cNvSpPr>
            <p:nvPr/>
          </p:nvSpPr>
          <p:spPr bwMode="auto">
            <a:xfrm>
              <a:off x="336" y="2263"/>
              <a:ext cx="27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X</a:t>
              </a:r>
            </a:p>
          </p:txBody>
        </p:sp>
        <p:sp>
          <p:nvSpPr>
            <p:cNvPr id="191578" name="Text Box 90"/>
            <p:cNvSpPr txBox="1">
              <a:spLocks noChangeArrowheads="1"/>
            </p:cNvSpPr>
            <p:nvPr/>
          </p:nvSpPr>
          <p:spPr bwMode="auto">
            <a:xfrm>
              <a:off x="336" y="3031"/>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Y</a:t>
              </a:r>
            </a:p>
          </p:txBody>
        </p:sp>
        <p:sp>
          <p:nvSpPr>
            <p:cNvPr id="191579" name="Line 91"/>
            <p:cNvSpPr>
              <a:spLocks noChangeShapeType="1"/>
            </p:cNvSpPr>
            <p:nvPr/>
          </p:nvSpPr>
          <p:spPr bwMode="auto">
            <a:xfrm>
              <a:off x="624" y="24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80" name="Line 92"/>
            <p:cNvSpPr>
              <a:spLocks noChangeShapeType="1"/>
            </p:cNvSpPr>
            <p:nvPr/>
          </p:nvSpPr>
          <p:spPr bwMode="auto">
            <a:xfrm>
              <a:off x="624" y="321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81" name="Line 93"/>
            <p:cNvSpPr>
              <a:spLocks noChangeShapeType="1"/>
            </p:cNvSpPr>
            <p:nvPr/>
          </p:nvSpPr>
          <p:spPr bwMode="auto">
            <a:xfrm>
              <a:off x="2496" y="24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82" name="Line 94"/>
            <p:cNvSpPr>
              <a:spLocks noChangeShapeType="1"/>
            </p:cNvSpPr>
            <p:nvPr/>
          </p:nvSpPr>
          <p:spPr bwMode="auto">
            <a:xfrm>
              <a:off x="2496" y="316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83" name="Text Box 95"/>
            <p:cNvSpPr txBox="1">
              <a:spLocks noChangeArrowheads="1"/>
            </p:cNvSpPr>
            <p:nvPr/>
          </p:nvSpPr>
          <p:spPr bwMode="auto">
            <a:xfrm>
              <a:off x="2592" y="2311"/>
              <a:ext cx="4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O</a:t>
              </a:r>
              <a:endParaRPr lang="en-US" altLang="ja-JP" sz="3200" i="1">
                <a:effectLst/>
                <a:latin typeface="Times New Roman" panose="02020603050405020304" pitchFamily="18" charset="0"/>
              </a:endParaRPr>
            </a:p>
          </p:txBody>
        </p:sp>
        <p:sp>
          <p:nvSpPr>
            <p:cNvPr id="191584" name="Text Box 96"/>
            <p:cNvSpPr txBox="1">
              <a:spLocks noChangeArrowheads="1"/>
            </p:cNvSpPr>
            <p:nvPr/>
          </p:nvSpPr>
          <p:spPr bwMode="auto">
            <a:xfrm>
              <a:off x="2592" y="2983"/>
              <a:ext cx="3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S</a:t>
              </a:r>
              <a:r>
                <a:rPr lang="en-US" altLang="ja-JP" sz="3200">
                  <a:effectLst/>
                  <a:latin typeface="Times New Roman" panose="02020603050405020304" pitchFamily="18" charset="0"/>
                </a:rPr>
                <a:t> </a:t>
              </a:r>
              <a:endParaRPr lang="en-US" altLang="ja-JP" sz="3200" i="1">
                <a:effectLst/>
                <a:latin typeface="Times New Roman" panose="02020603050405020304" pitchFamily="18" charset="0"/>
              </a:endParaRPr>
            </a:p>
          </p:txBody>
        </p:sp>
        <p:sp useBgFill="1">
          <p:nvSpPr>
            <p:cNvPr id="191585" name="Text Box 97"/>
            <p:cNvSpPr txBox="1">
              <a:spLocks noChangeArrowheads="1"/>
            </p:cNvSpPr>
            <p:nvPr/>
          </p:nvSpPr>
          <p:spPr bwMode="auto">
            <a:xfrm>
              <a:off x="1104" y="1830"/>
              <a:ext cx="440"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HA</a:t>
              </a:r>
            </a:p>
          </p:txBody>
        </p:sp>
      </p:grpSp>
      <p:grpSp>
        <p:nvGrpSpPr>
          <p:cNvPr id="191659" name="Group 171"/>
          <p:cNvGrpSpPr>
            <a:grpSpLocks/>
          </p:cNvGrpSpPr>
          <p:nvPr/>
        </p:nvGrpSpPr>
        <p:grpSpPr bwMode="auto">
          <a:xfrm>
            <a:off x="1600200" y="3733800"/>
            <a:ext cx="2743200" cy="1828800"/>
            <a:chOff x="768" y="2352"/>
            <a:chExt cx="1728" cy="1152"/>
          </a:xfrm>
        </p:grpSpPr>
        <p:grpSp>
          <p:nvGrpSpPr>
            <p:cNvPr id="191587" name="Group 99"/>
            <p:cNvGrpSpPr>
              <a:grpSpLocks/>
            </p:cNvGrpSpPr>
            <p:nvPr/>
          </p:nvGrpSpPr>
          <p:grpSpPr bwMode="auto">
            <a:xfrm>
              <a:off x="1536" y="2352"/>
              <a:ext cx="288" cy="288"/>
              <a:chOff x="3264" y="2544"/>
              <a:chExt cx="288" cy="288"/>
            </a:xfrm>
          </p:grpSpPr>
          <p:sp>
            <p:nvSpPr>
              <p:cNvPr id="191588" name="Arc 10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89" name="Arc 10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590" name="Line 10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1591" name="Line 103"/>
            <p:cNvSpPr>
              <a:spLocks noChangeShapeType="1"/>
            </p:cNvSpPr>
            <p:nvPr/>
          </p:nvSpPr>
          <p:spPr bwMode="auto">
            <a:xfrm>
              <a:off x="1824" y="2496"/>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92" name="Line 104"/>
            <p:cNvSpPr>
              <a:spLocks noChangeShapeType="1"/>
            </p:cNvSpPr>
            <p:nvPr/>
          </p:nvSpPr>
          <p:spPr bwMode="auto">
            <a:xfrm>
              <a:off x="768" y="2448"/>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93" name="Line 105"/>
            <p:cNvSpPr>
              <a:spLocks noChangeShapeType="1"/>
            </p:cNvSpPr>
            <p:nvPr/>
          </p:nvSpPr>
          <p:spPr bwMode="auto">
            <a:xfrm flipV="1">
              <a:off x="1344" y="2448"/>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94" name="Line 106"/>
            <p:cNvSpPr>
              <a:spLocks noChangeShapeType="1"/>
            </p:cNvSpPr>
            <p:nvPr/>
          </p:nvSpPr>
          <p:spPr bwMode="auto">
            <a:xfrm>
              <a:off x="1440" y="302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95" name="Line 107"/>
            <p:cNvSpPr>
              <a:spLocks noChangeShapeType="1"/>
            </p:cNvSpPr>
            <p:nvPr/>
          </p:nvSpPr>
          <p:spPr bwMode="auto">
            <a:xfrm>
              <a:off x="1344" y="331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596" name="Line 108"/>
            <p:cNvSpPr>
              <a:spLocks noChangeShapeType="1"/>
            </p:cNvSpPr>
            <p:nvPr/>
          </p:nvSpPr>
          <p:spPr bwMode="auto">
            <a:xfrm>
              <a:off x="2352" y="316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00" name="Arc 112"/>
            <p:cNvSpPr>
              <a:spLocks/>
            </p:cNvSpPr>
            <p:nvPr/>
          </p:nvSpPr>
          <p:spPr bwMode="auto">
            <a:xfrm>
              <a:off x="2064" y="302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01" name="Arc 113"/>
            <p:cNvSpPr>
              <a:spLocks/>
            </p:cNvSpPr>
            <p:nvPr/>
          </p:nvSpPr>
          <p:spPr bwMode="auto">
            <a:xfrm flipV="1">
              <a:off x="2064" y="316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02" name="Arc 114"/>
            <p:cNvSpPr>
              <a:spLocks/>
            </p:cNvSpPr>
            <p:nvPr/>
          </p:nvSpPr>
          <p:spPr bwMode="auto">
            <a:xfrm>
              <a:off x="2064" y="3024"/>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03" name="Arc 115"/>
            <p:cNvSpPr>
              <a:spLocks/>
            </p:cNvSpPr>
            <p:nvPr/>
          </p:nvSpPr>
          <p:spPr bwMode="auto">
            <a:xfrm flipV="1">
              <a:off x="2064" y="316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04" name="Line 116"/>
            <p:cNvSpPr>
              <a:spLocks noChangeShapeType="1"/>
            </p:cNvSpPr>
            <p:nvPr/>
          </p:nvSpPr>
          <p:spPr bwMode="auto">
            <a:xfrm>
              <a:off x="1440" y="2544"/>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06" name="Oval 118"/>
            <p:cNvSpPr>
              <a:spLocks noChangeArrowheads="1"/>
            </p:cNvSpPr>
            <p:nvPr/>
          </p:nvSpPr>
          <p:spPr bwMode="auto">
            <a:xfrm>
              <a:off x="816" y="316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07" name="Oval 119"/>
            <p:cNvSpPr>
              <a:spLocks noChangeArrowheads="1"/>
            </p:cNvSpPr>
            <p:nvPr/>
          </p:nvSpPr>
          <p:spPr bwMode="auto">
            <a:xfrm>
              <a:off x="816" y="240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91609" name="Group 121"/>
            <p:cNvGrpSpPr>
              <a:grpSpLocks/>
            </p:cNvGrpSpPr>
            <p:nvPr/>
          </p:nvGrpSpPr>
          <p:grpSpPr bwMode="auto">
            <a:xfrm>
              <a:off x="960" y="3312"/>
              <a:ext cx="288" cy="192"/>
              <a:chOff x="2640" y="1968"/>
              <a:chExt cx="288" cy="192"/>
            </a:xfrm>
          </p:grpSpPr>
          <p:sp>
            <p:nvSpPr>
              <p:cNvPr id="191610" name="AutoShape 12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11" name="Oval 12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91612" name="Line 124"/>
            <p:cNvSpPr>
              <a:spLocks noChangeShapeType="1"/>
            </p:cNvSpPr>
            <p:nvPr/>
          </p:nvSpPr>
          <p:spPr bwMode="auto">
            <a:xfrm flipH="1" flipV="1">
              <a:off x="864" y="340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13" name="Line 125"/>
            <p:cNvSpPr>
              <a:spLocks noChangeShapeType="1"/>
            </p:cNvSpPr>
            <p:nvPr/>
          </p:nvSpPr>
          <p:spPr bwMode="auto">
            <a:xfrm>
              <a:off x="768" y="3216"/>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14" name="Line 126"/>
            <p:cNvSpPr>
              <a:spLocks noChangeShapeType="1"/>
            </p:cNvSpPr>
            <p:nvPr/>
          </p:nvSpPr>
          <p:spPr bwMode="auto">
            <a:xfrm flipV="1">
              <a:off x="864" y="3216"/>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91630" name="Group 142"/>
            <p:cNvGrpSpPr>
              <a:grpSpLocks/>
            </p:cNvGrpSpPr>
            <p:nvPr/>
          </p:nvGrpSpPr>
          <p:grpSpPr bwMode="auto">
            <a:xfrm>
              <a:off x="960" y="2832"/>
              <a:ext cx="288" cy="192"/>
              <a:chOff x="2640" y="1968"/>
              <a:chExt cx="288" cy="192"/>
            </a:xfrm>
          </p:grpSpPr>
          <p:sp>
            <p:nvSpPr>
              <p:cNvPr id="191631" name="AutoShape 143"/>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32" name="Oval 144"/>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91633" name="Line 145"/>
            <p:cNvSpPr>
              <a:spLocks noChangeShapeType="1"/>
            </p:cNvSpPr>
            <p:nvPr/>
          </p:nvSpPr>
          <p:spPr bwMode="auto">
            <a:xfrm flipH="1">
              <a:off x="864" y="292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34" name="Line 146"/>
            <p:cNvSpPr>
              <a:spLocks noChangeShapeType="1"/>
            </p:cNvSpPr>
            <p:nvPr/>
          </p:nvSpPr>
          <p:spPr bwMode="auto">
            <a:xfrm>
              <a:off x="1248" y="2928"/>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35" name="Line 147"/>
            <p:cNvSpPr>
              <a:spLocks noChangeShapeType="1"/>
            </p:cNvSpPr>
            <p:nvPr/>
          </p:nvSpPr>
          <p:spPr bwMode="auto">
            <a:xfrm>
              <a:off x="864" y="2448"/>
              <a:ext cx="0" cy="48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36" name="Line 148"/>
            <p:cNvSpPr>
              <a:spLocks noChangeShapeType="1"/>
            </p:cNvSpPr>
            <p:nvPr/>
          </p:nvSpPr>
          <p:spPr bwMode="auto">
            <a:xfrm flipH="1">
              <a:off x="1248" y="3408"/>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91638" name="Group 150"/>
            <p:cNvGrpSpPr>
              <a:grpSpLocks/>
            </p:cNvGrpSpPr>
            <p:nvPr/>
          </p:nvGrpSpPr>
          <p:grpSpPr bwMode="auto">
            <a:xfrm>
              <a:off x="1536" y="3216"/>
              <a:ext cx="288" cy="288"/>
              <a:chOff x="3264" y="2544"/>
              <a:chExt cx="288" cy="288"/>
            </a:xfrm>
          </p:grpSpPr>
          <p:sp>
            <p:nvSpPr>
              <p:cNvPr id="191639" name="Arc 151"/>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40" name="Arc 152"/>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41" name="Line 153"/>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1642" name="Group 154"/>
            <p:cNvGrpSpPr>
              <a:grpSpLocks/>
            </p:cNvGrpSpPr>
            <p:nvPr/>
          </p:nvGrpSpPr>
          <p:grpSpPr bwMode="auto">
            <a:xfrm>
              <a:off x="1536" y="2832"/>
              <a:ext cx="288" cy="288"/>
              <a:chOff x="3264" y="2544"/>
              <a:chExt cx="288" cy="288"/>
            </a:xfrm>
          </p:grpSpPr>
          <p:sp>
            <p:nvSpPr>
              <p:cNvPr id="191643" name="Arc 155"/>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44" name="Arc 156"/>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45" name="Line 157"/>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1646" name="Line 158"/>
            <p:cNvSpPr>
              <a:spLocks noChangeShapeType="1"/>
            </p:cNvSpPr>
            <p:nvPr/>
          </p:nvSpPr>
          <p:spPr bwMode="auto">
            <a:xfrm>
              <a:off x="1824"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47" name="Oval 159"/>
            <p:cNvSpPr>
              <a:spLocks noChangeArrowheads="1"/>
            </p:cNvSpPr>
            <p:nvPr/>
          </p:nvSpPr>
          <p:spPr bwMode="auto">
            <a:xfrm>
              <a:off x="1296" y="240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48" name="Line 160"/>
            <p:cNvSpPr>
              <a:spLocks noChangeShapeType="1"/>
            </p:cNvSpPr>
            <p:nvPr/>
          </p:nvSpPr>
          <p:spPr bwMode="auto">
            <a:xfrm flipV="1">
              <a:off x="1920" y="297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49" name="Line 161"/>
            <p:cNvSpPr>
              <a:spLocks noChangeShapeType="1"/>
            </p:cNvSpPr>
            <p:nvPr/>
          </p:nvSpPr>
          <p:spPr bwMode="auto">
            <a:xfrm flipV="1">
              <a:off x="1920"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50" name="Line 162"/>
            <p:cNvSpPr>
              <a:spLocks noChangeShapeType="1"/>
            </p:cNvSpPr>
            <p:nvPr/>
          </p:nvSpPr>
          <p:spPr bwMode="auto">
            <a:xfrm flipH="1" flipV="1">
              <a:off x="1824"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51" name="Line 163"/>
            <p:cNvSpPr>
              <a:spLocks noChangeShapeType="1"/>
            </p:cNvSpPr>
            <p:nvPr/>
          </p:nvSpPr>
          <p:spPr bwMode="auto">
            <a:xfrm>
              <a:off x="1440" y="254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52" name="Oval 164"/>
            <p:cNvSpPr>
              <a:spLocks noChangeArrowheads="1"/>
            </p:cNvSpPr>
            <p:nvPr/>
          </p:nvSpPr>
          <p:spPr bwMode="auto">
            <a:xfrm>
              <a:off x="1392" y="297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1653" name="Line 165"/>
            <p:cNvSpPr>
              <a:spLocks noChangeShapeType="1"/>
            </p:cNvSpPr>
            <p:nvPr/>
          </p:nvSpPr>
          <p:spPr bwMode="auto">
            <a:xfrm>
              <a:off x="1920" y="312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654" name="Line 166"/>
            <p:cNvSpPr>
              <a:spLocks noChangeShapeType="1"/>
            </p:cNvSpPr>
            <p:nvPr/>
          </p:nvSpPr>
          <p:spPr bwMode="auto">
            <a:xfrm>
              <a:off x="1920" y="321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aphicFrame>
        <p:nvGraphicFramePr>
          <p:cNvPr id="191661" name="Object 173"/>
          <p:cNvGraphicFramePr>
            <a:graphicFrameLocks noChangeAspect="1"/>
          </p:cNvGraphicFramePr>
          <p:nvPr/>
        </p:nvGraphicFramePr>
        <p:xfrm>
          <a:off x="1371600" y="1600200"/>
          <a:ext cx="4729163" cy="1220788"/>
        </p:xfrm>
        <a:graphic>
          <a:graphicData uri="http://schemas.openxmlformats.org/presentationml/2006/ole">
            <mc:AlternateContent xmlns:mc="http://schemas.openxmlformats.org/markup-compatibility/2006">
              <mc:Choice xmlns:v="urn:schemas-microsoft-com:vml" Requires="v">
                <p:oleObj spid="_x0000_s11266" name="数式" r:id="rId4" imgW="1574640" imgH="406080" progId="Equation.3">
                  <p:embed/>
                </p:oleObj>
              </mc:Choice>
              <mc:Fallback>
                <p:oleObj name="数式" r:id="rId4" imgW="1574640" imgH="406080" progId="Equation.3">
                  <p:embed/>
                  <p:pic>
                    <p:nvPicPr>
                      <p:cNvPr id="0" name="Object 17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600200"/>
                        <a:ext cx="4729163" cy="122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91659"/>
                                        </p:tgtEl>
                                        <p:attrNameLst>
                                          <p:attrName>style.visibility</p:attrName>
                                        </p:attrNameLst>
                                      </p:cBhvr>
                                      <p:to>
                                        <p:strVal val="visible"/>
                                      </p:to>
                                    </p:set>
                                    <p:animEffect transition="in" filter="wipe(left)">
                                      <p:cBhvr>
                                        <p:cTn id="7" dur="500"/>
                                        <p:tgtEl>
                                          <p:spTgt spid="1916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91662"/>
                                        </p:tgtEl>
                                        <p:attrNameLst>
                                          <p:attrName>style.visibility</p:attrName>
                                        </p:attrNameLst>
                                      </p:cBhvr>
                                      <p:to>
                                        <p:strVal val="visible"/>
                                      </p:to>
                                    </p:set>
                                    <p:animEffect transition="in" filter="checkerboard(across)">
                                      <p:cBhvr>
                                        <p:cTn id="12" dur="500"/>
                                        <p:tgtEl>
                                          <p:spTgt spid="1916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1656"/>
                                        </p:tgtEl>
                                        <p:attrNameLst>
                                          <p:attrName>style.visibility</p:attrName>
                                        </p:attrNameLst>
                                      </p:cBhvr>
                                      <p:to>
                                        <p:strVal val="visible"/>
                                      </p:to>
                                    </p:set>
                                    <p:animEffect transition="in" filter="wipe(left)">
                                      <p:cBhvr>
                                        <p:cTn id="17" dur="500"/>
                                        <p:tgtEl>
                                          <p:spTgt spid="191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ビット全加算器</a:t>
            </a:r>
            <a:r>
              <a:rPr lang="en-US" altLang="ja-JP">
                <a:latin typeface="Times New Roman" panose="02020603050405020304" pitchFamily="18" charset="0"/>
              </a:rPr>
              <a:t>(full adder)</a:t>
            </a:r>
          </a:p>
        </p:txBody>
      </p:sp>
      <p:sp>
        <p:nvSpPr>
          <p:cNvPr id="196611" name="Rectangle 3"/>
          <p:cNvSpPr>
            <a:spLocks noGrp="1" noChangeArrowheads="1"/>
          </p:cNvSpPr>
          <p:nvPr>
            <p:ph type="body" idx="1"/>
          </p:nvPr>
        </p:nvSpPr>
        <p:spPr>
          <a:xfrm>
            <a:off x="762000" y="1676400"/>
            <a:ext cx="7772400" cy="2057400"/>
          </a:xfrm>
        </p:spPr>
        <p:txBody>
          <a:bodyPr/>
          <a:lstStyle/>
          <a:p>
            <a:pPr lvl="1"/>
            <a:r>
              <a:rPr lang="ja-JP" altLang="en-US">
                <a:latin typeface="Times New Roman" panose="02020603050405020304" pitchFamily="18" charset="0"/>
              </a:rPr>
              <a:t>入力 </a:t>
            </a:r>
            <a:r>
              <a:rPr lang="en-US" altLang="ja-JP">
                <a:latin typeface="Times New Roman" panose="02020603050405020304" pitchFamily="18" charset="0"/>
              </a:rPr>
              <a:t>: 1</a:t>
            </a:r>
            <a:r>
              <a:rPr lang="ja-JP" altLang="en-US">
                <a:latin typeface="Times New Roman" panose="02020603050405020304" pitchFamily="18" charset="0"/>
              </a:rPr>
              <a:t>ビット変数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p>
          <a:p>
            <a:pPr lvl="1">
              <a:buFontTx/>
              <a:buNone/>
            </a:pPr>
            <a:r>
              <a:rPr lang="en-US" altLang="ja-JP">
                <a:latin typeface="Times New Roman" panose="02020603050405020304" pitchFamily="18" charset="0"/>
              </a:rPr>
              <a:t>           </a:t>
            </a:r>
            <a:r>
              <a:rPr lang="en-US" altLang="ja-JP" i="1">
                <a:latin typeface="Times New Roman" panose="02020603050405020304" pitchFamily="18" charset="0"/>
              </a:rPr>
              <a:t>C</a:t>
            </a:r>
            <a:r>
              <a:rPr lang="en-US" altLang="ja-JP" baseline="-25000">
                <a:latin typeface="Times New Roman" panose="02020603050405020304" pitchFamily="18" charset="0"/>
              </a:rPr>
              <a:t>IN</a:t>
            </a:r>
            <a:r>
              <a:rPr lang="en-US" altLang="ja-JP">
                <a:latin typeface="Times New Roman" panose="02020603050405020304" pitchFamily="18" charset="0"/>
              </a:rPr>
              <a:t>   </a:t>
            </a:r>
            <a:r>
              <a:rPr lang="ja-JP" altLang="en-US">
                <a:latin typeface="Times New Roman" panose="02020603050405020304" pitchFamily="18" charset="0"/>
              </a:rPr>
              <a:t>下位ビットからの繰り上がり</a:t>
            </a:r>
          </a:p>
          <a:p>
            <a:pPr lvl="1"/>
            <a:r>
              <a:rPr lang="ja-JP" altLang="en-US">
                <a:latin typeface="Times New Roman" panose="02020603050405020304" pitchFamily="18" charset="0"/>
              </a:rPr>
              <a:t>出力 </a:t>
            </a:r>
            <a:r>
              <a:rPr lang="en-US" altLang="ja-JP">
                <a:latin typeface="Times New Roman" panose="02020603050405020304" pitchFamily="18" charset="0"/>
              </a:rPr>
              <a:t>: </a:t>
            </a:r>
            <a:r>
              <a:rPr lang="en-US" altLang="ja-JP" i="1">
                <a:latin typeface="Times New Roman" panose="02020603050405020304" pitchFamily="18" charset="0"/>
              </a:rPr>
              <a:t>S</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a:t>
            </a:r>
            <a:r>
              <a:rPr lang="en-US" altLang="ja-JP">
                <a:latin typeface="Times New Roman" panose="02020603050405020304" pitchFamily="18" charset="0"/>
              </a:rPr>
              <a:t>1</a:t>
            </a:r>
            <a:r>
              <a:rPr lang="ja-JP" altLang="en-US">
                <a:latin typeface="Times New Roman" panose="02020603050405020304" pitchFamily="18" charset="0"/>
              </a:rPr>
              <a:t>ビットめ</a:t>
            </a:r>
          </a:p>
          <a:p>
            <a:pPr lvl="1">
              <a:buFontTx/>
              <a:buNone/>
            </a:pPr>
            <a:r>
              <a:rPr lang="ja-JP" altLang="en-US" i="1">
                <a:latin typeface="Times New Roman" panose="02020603050405020304" pitchFamily="18" charset="0"/>
              </a:rPr>
              <a:t>           </a:t>
            </a:r>
            <a:r>
              <a:rPr lang="en-US" altLang="ja-JP" i="1">
                <a:latin typeface="Times New Roman" panose="02020603050405020304" pitchFamily="18" charset="0"/>
              </a:rPr>
              <a:t>C</a:t>
            </a:r>
            <a:r>
              <a:rPr lang="en-US" altLang="ja-JP" baseline="-25000">
                <a:latin typeface="Times New Roman" panose="02020603050405020304" pitchFamily="18" charset="0"/>
              </a:rPr>
              <a:t>OUT</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の上位ビットへの繰り上がり</a:t>
            </a:r>
          </a:p>
        </p:txBody>
      </p:sp>
      <p:graphicFrame>
        <p:nvGraphicFramePr>
          <p:cNvPr id="196795" name="Group 187"/>
          <p:cNvGraphicFramePr>
            <a:graphicFrameLocks noGrp="1"/>
          </p:cNvGraphicFramePr>
          <p:nvPr/>
        </p:nvGraphicFramePr>
        <p:xfrm>
          <a:off x="762000" y="3810000"/>
          <a:ext cx="3581400" cy="2906400"/>
        </p:xfrm>
        <a:graphic>
          <a:graphicData uri="http://schemas.openxmlformats.org/drawingml/2006/table">
            <a:tbl>
              <a:tblPr/>
              <a:tblGrid>
                <a:gridCol w="1082675">
                  <a:extLst>
                    <a:ext uri="{9D8B030D-6E8A-4147-A177-3AD203B41FA5}">
                      <a16:colId xmlns:a16="http://schemas.microsoft.com/office/drawing/2014/main" val="20000"/>
                    </a:ext>
                  </a:extLst>
                </a:gridCol>
                <a:gridCol w="833438">
                  <a:extLst>
                    <a:ext uri="{9D8B030D-6E8A-4147-A177-3AD203B41FA5}">
                      <a16:colId xmlns:a16="http://schemas.microsoft.com/office/drawing/2014/main" val="20001"/>
                    </a:ext>
                  </a:extLst>
                </a:gridCol>
                <a:gridCol w="831850">
                  <a:extLst>
                    <a:ext uri="{9D8B030D-6E8A-4147-A177-3AD203B41FA5}">
                      <a16:colId xmlns:a16="http://schemas.microsoft.com/office/drawing/2014/main" val="20002"/>
                    </a:ext>
                  </a:extLst>
                </a:gridCol>
                <a:gridCol w="833437">
                  <a:extLst>
                    <a:ext uri="{9D8B030D-6E8A-4147-A177-3AD203B41FA5}">
                      <a16:colId xmlns:a16="http://schemas.microsoft.com/office/drawing/2014/main" val="20003"/>
                    </a:ext>
                  </a:extLst>
                </a:gridCol>
              </a:tblGrid>
              <a:tr h="3762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O</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endPar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6238">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4650">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6238">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6238">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96788" name="Group 180"/>
          <p:cNvGraphicFramePr>
            <a:graphicFrameLocks noGrp="1"/>
          </p:cNvGraphicFramePr>
          <p:nvPr/>
        </p:nvGraphicFramePr>
        <p:xfrm>
          <a:off x="4572000" y="3810000"/>
          <a:ext cx="3581400" cy="2906400"/>
        </p:xfrm>
        <a:graphic>
          <a:graphicData uri="http://schemas.openxmlformats.org/drawingml/2006/table">
            <a:tbl>
              <a:tblPr/>
              <a:tblGrid>
                <a:gridCol w="1082675">
                  <a:extLst>
                    <a:ext uri="{9D8B030D-6E8A-4147-A177-3AD203B41FA5}">
                      <a16:colId xmlns:a16="http://schemas.microsoft.com/office/drawing/2014/main" val="20000"/>
                    </a:ext>
                  </a:extLst>
                </a:gridCol>
                <a:gridCol w="833438">
                  <a:extLst>
                    <a:ext uri="{9D8B030D-6E8A-4147-A177-3AD203B41FA5}">
                      <a16:colId xmlns:a16="http://schemas.microsoft.com/office/drawing/2014/main" val="20001"/>
                    </a:ext>
                  </a:extLst>
                </a:gridCol>
                <a:gridCol w="831850">
                  <a:extLst>
                    <a:ext uri="{9D8B030D-6E8A-4147-A177-3AD203B41FA5}">
                      <a16:colId xmlns:a16="http://schemas.microsoft.com/office/drawing/2014/main" val="20002"/>
                    </a:ext>
                  </a:extLst>
                </a:gridCol>
                <a:gridCol w="833437">
                  <a:extLst>
                    <a:ext uri="{9D8B030D-6E8A-4147-A177-3AD203B41FA5}">
                      <a16:colId xmlns:a16="http://schemas.microsoft.com/office/drawing/2014/main" val="20003"/>
                    </a:ext>
                  </a:extLst>
                </a:gridCol>
              </a:tblGrid>
              <a:tr h="3762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O</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endPar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6238">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4650">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6238">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6238">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96795"/>
                                        </p:tgtEl>
                                        <p:attrNameLst>
                                          <p:attrName>style.visibility</p:attrName>
                                        </p:attrNameLst>
                                      </p:cBhvr>
                                      <p:to>
                                        <p:strVal val="visible"/>
                                      </p:to>
                                    </p:set>
                                    <p:animEffect transition="in" filter="checkerboard(across)">
                                      <p:cBhvr>
                                        <p:cTn id="7" dur="500"/>
                                        <p:tgtEl>
                                          <p:spTgt spid="196795"/>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196788"/>
                                        </p:tgtEl>
                                        <p:attrNameLst>
                                          <p:attrName>style.visibility</p:attrName>
                                        </p:attrNameLst>
                                      </p:cBhvr>
                                      <p:to>
                                        <p:strVal val="visible"/>
                                      </p:to>
                                    </p:set>
                                    <p:animEffect transition="in" filter="checkerboard(across)">
                                      <p:cBhvr>
                                        <p:cTn id="11" dur="500"/>
                                        <p:tgtEl>
                                          <p:spTgt spid="196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ja-JP" altLang="en-US">
                <a:latin typeface="Times New Roman" panose="02020603050405020304" pitchFamily="18" charset="0"/>
              </a:rPr>
              <a:t>選択器</a:t>
            </a:r>
          </a:p>
        </p:txBody>
      </p:sp>
      <p:sp>
        <p:nvSpPr>
          <p:cNvPr id="154627" name="Rectangle 3"/>
          <p:cNvSpPr>
            <a:spLocks noGrp="1" noChangeArrowheads="1"/>
          </p:cNvSpPr>
          <p:nvPr>
            <p:ph type="body" idx="1"/>
          </p:nvPr>
        </p:nvSpPr>
        <p:spPr>
          <a:xfrm>
            <a:off x="1066800" y="1447800"/>
            <a:ext cx="7543800" cy="1752600"/>
          </a:xfrm>
        </p:spPr>
        <p:txBody>
          <a:bodyPr/>
          <a:lstStyle/>
          <a:p>
            <a:pPr lvl="1">
              <a:buFontTx/>
              <a:buChar char="•"/>
            </a:pPr>
            <a:r>
              <a:rPr lang="en-US" altLang="ja-JP" i="1">
                <a:latin typeface="Times New Roman" panose="02020603050405020304" pitchFamily="18" charset="0"/>
              </a:rPr>
              <a:t>D</a:t>
            </a:r>
            <a:r>
              <a:rPr lang="en-US" altLang="ja-JP">
                <a:latin typeface="Times New Roman" panose="02020603050405020304" pitchFamily="18" charset="0"/>
              </a:rPr>
              <a:t> = (</a:t>
            </a:r>
            <a:r>
              <a:rPr lang="en-US" altLang="ja-JP" i="1">
                <a:latin typeface="Times New Roman" panose="02020603050405020304" pitchFamily="18" charset="0"/>
              </a:rPr>
              <a:t>D</a:t>
            </a:r>
            <a:r>
              <a:rPr lang="en-US" altLang="ja-JP" baseline="-25000">
                <a:latin typeface="Times New Roman" panose="02020603050405020304" pitchFamily="18" charset="0"/>
              </a:rPr>
              <a:t>0</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2</a:t>
            </a:r>
            <a:r>
              <a:rPr lang="en-US" altLang="ja-JP" i="1" baseline="-10000">
                <a:latin typeface="Times New Roman" panose="02020603050405020304" pitchFamily="18" charset="0"/>
              </a:rPr>
              <a:t>n</a:t>
            </a:r>
            <a:r>
              <a:rPr lang="en-US" altLang="ja-JP" i="1" baseline="-25000">
                <a:latin typeface="Times New Roman" panose="02020603050405020304" pitchFamily="18" charset="0"/>
              </a:rPr>
              <a:t> </a:t>
            </a:r>
            <a:r>
              <a:rPr lang="en-US" altLang="ja-JP" baseline="-25000">
                <a:latin typeface="Times New Roman" panose="02020603050405020304" pitchFamily="18" charset="0"/>
              </a:rPr>
              <a:t>–1</a:t>
            </a:r>
            <a:r>
              <a:rPr lang="en-US" altLang="ja-JP">
                <a:latin typeface="Times New Roman" panose="02020603050405020304" pitchFamily="18" charset="0"/>
              </a:rPr>
              <a:t>) : </a:t>
            </a:r>
            <a:r>
              <a:rPr lang="ja-JP" altLang="en-US">
                <a:latin typeface="Times New Roman" panose="02020603050405020304" pitchFamily="18" charset="0"/>
              </a:rPr>
              <a:t>入力</a:t>
            </a:r>
            <a:endParaRPr lang="ja-JP" altLang="en-US" i="1">
              <a:latin typeface="Times New Roman" panose="02020603050405020304" pitchFamily="18" charset="0"/>
            </a:endParaRPr>
          </a:p>
          <a:p>
            <a:pPr lvl="1">
              <a:buFontTx/>
              <a:buChar char="•"/>
            </a:pPr>
            <a:r>
              <a:rPr lang="en-US" altLang="ja-JP" i="1">
                <a:latin typeface="Times New Roman" panose="02020603050405020304" pitchFamily="18" charset="0"/>
              </a:rPr>
              <a:t>S</a:t>
            </a:r>
            <a:r>
              <a:rPr lang="en-US" altLang="ja-JP">
                <a:latin typeface="Times New Roman" panose="02020603050405020304" pitchFamily="18" charset="0"/>
              </a:rPr>
              <a:t> : </a:t>
            </a:r>
            <a:r>
              <a:rPr lang="en-US" altLang="ja-JP" i="1">
                <a:latin typeface="Times New Roman" panose="02020603050405020304" pitchFamily="18" charset="0"/>
              </a:rPr>
              <a:t>n</a:t>
            </a:r>
            <a:r>
              <a:rPr lang="en-US" altLang="ja-JP">
                <a:latin typeface="Times New Roman" panose="02020603050405020304" pitchFamily="18" charset="0"/>
              </a:rPr>
              <a:t> </a:t>
            </a:r>
            <a:r>
              <a:rPr lang="ja-JP" altLang="en-US">
                <a:latin typeface="Times New Roman" panose="02020603050405020304" pitchFamily="18" charset="0"/>
              </a:rPr>
              <a:t>ビット制御信号</a:t>
            </a:r>
          </a:p>
          <a:p>
            <a:pPr lvl="1">
              <a:buFontTx/>
              <a:buChar char="•"/>
            </a:pPr>
            <a:r>
              <a:rPr lang="en-US" altLang="ja-JP" i="1">
                <a:latin typeface="Times New Roman" panose="02020603050405020304" pitchFamily="18" charset="0"/>
              </a:rPr>
              <a:t>Q</a:t>
            </a:r>
            <a:r>
              <a:rPr lang="en-US" altLang="ja-JP">
                <a:latin typeface="Times New Roman" panose="02020603050405020304" pitchFamily="18" charset="0"/>
              </a:rPr>
              <a:t> : </a:t>
            </a:r>
            <a:r>
              <a:rPr lang="ja-JP" altLang="en-US">
                <a:latin typeface="Times New Roman" panose="02020603050405020304" pitchFamily="18" charset="0"/>
              </a:rPr>
              <a:t>出力</a:t>
            </a:r>
          </a:p>
        </p:txBody>
      </p:sp>
      <p:grpSp>
        <p:nvGrpSpPr>
          <p:cNvPr id="154630" name="Group 6"/>
          <p:cNvGrpSpPr>
            <a:grpSpLocks/>
          </p:cNvGrpSpPr>
          <p:nvPr/>
        </p:nvGrpSpPr>
        <p:grpSpPr bwMode="auto">
          <a:xfrm>
            <a:off x="1905000" y="3048000"/>
            <a:ext cx="5105400" cy="3657600"/>
            <a:chOff x="1200" y="1920"/>
            <a:chExt cx="3216" cy="2304"/>
          </a:xfrm>
        </p:grpSpPr>
        <p:sp>
          <p:nvSpPr>
            <p:cNvPr id="154628" name="Rectangle 4"/>
            <p:cNvSpPr>
              <a:spLocks noChangeArrowheads="1"/>
            </p:cNvSpPr>
            <p:nvPr/>
          </p:nvSpPr>
          <p:spPr bwMode="auto">
            <a:xfrm>
              <a:off x="1200" y="1920"/>
              <a:ext cx="3216" cy="2304"/>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sz="2400">
                  <a:effectLst>
                    <a:outerShdw blurRad="38100" dist="38100" dir="2700000" algn="tl">
                      <a:srgbClr val="000099"/>
                    </a:outerShdw>
                  </a:effectLst>
                  <a:latin typeface="Times New Roman" panose="02020603050405020304" pitchFamily="18" charset="0"/>
                </a:rPr>
                <a:t>MulPle (</a:t>
              </a:r>
              <a:r>
                <a:rPr lang="en-US" altLang="ja-JP" sz="2400" i="1">
                  <a:effectLst>
                    <a:outerShdw blurRad="38100" dist="38100" dir="2700000" algn="tl">
                      <a:srgbClr val="000099"/>
                    </a:outerShdw>
                  </a:effectLst>
                  <a:latin typeface="Times New Roman" panose="02020603050405020304" pitchFamily="18" charset="0"/>
                </a:rPr>
                <a:t>D</a:t>
              </a:r>
              <a:r>
                <a:rPr lang="en-US" altLang="ja-JP" sz="2400">
                  <a:effectLst>
                    <a:outerShdw blurRad="38100" dist="38100" dir="2700000" algn="tl">
                      <a:srgbClr val="000099"/>
                    </a:outerShdw>
                  </a:effectLst>
                  <a:latin typeface="Times New Roman" panose="02020603050405020304" pitchFamily="18" charset="0"/>
                </a:rPr>
                <a:t>,</a:t>
              </a:r>
              <a:r>
                <a:rPr lang="en-US" altLang="ja-JP" sz="2400" i="1">
                  <a:effectLst>
                    <a:outerShdw blurRad="38100" dist="38100" dir="2700000" algn="tl">
                      <a:srgbClr val="000099"/>
                    </a:outerShdw>
                  </a:effectLst>
                  <a:latin typeface="Times New Roman" panose="02020603050405020304" pitchFamily="18" charset="0"/>
                </a:rPr>
                <a:t>S</a:t>
              </a:r>
              <a:r>
                <a:rPr lang="en-US" altLang="ja-JP" sz="2400">
                  <a:effectLst>
                    <a:outerShdw blurRad="38100" dist="38100" dir="2700000" algn="tl">
                      <a:srgbClr val="000099"/>
                    </a:outerShdw>
                  </a:effectLst>
                  <a:latin typeface="Times New Roman" panose="02020603050405020304" pitchFamily="18" charset="0"/>
                </a:rPr>
                <a:t> ) {</a:t>
              </a:r>
            </a:p>
            <a:p>
              <a:r>
                <a:rPr lang="en-US" altLang="ja-JP" sz="2400">
                  <a:effectLst>
                    <a:outerShdw blurRad="38100" dist="38100" dir="2700000" algn="tl">
                      <a:srgbClr val="000099"/>
                    </a:outerShdw>
                  </a:effectLst>
                  <a:latin typeface="Times New Roman" panose="02020603050405020304" pitchFamily="18" charset="0"/>
                </a:rPr>
                <a:t>	switch (</a:t>
              </a:r>
              <a:r>
                <a:rPr lang="en-US" altLang="ja-JP" sz="2400" i="1">
                  <a:effectLst>
                    <a:outerShdw blurRad="38100" dist="38100" dir="2700000" algn="tl">
                      <a:srgbClr val="000099"/>
                    </a:outerShdw>
                  </a:effectLst>
                  <a:latin typeface="Times New Roman" panose="02020603050405020304" pitchFamily="18" charset="0"/>
                </a:rPr>
                <a:t>S</a:t>
              </a:r>
              <a:r>
                <a:rPr lang="en-US" altLang="ja-JP" sz="2400">
                  <a:effectLst>
                    <a:outerShdw blurRad="38100" dist="38100" dir="2700000" algn="tl">
                      <a:srgbClr val="000099"/>
                    </a:outerShdw>
                  </a:effectLst>
                  <a:latin typeface="Times New Roman" panose="02020603050405020304" pitchFamily="18" charset="0"/>
                </a:rPr>
                <a:t> ) {</a:t>
              </a:r>
            </a:p>
            <a:p>
              <a:r>
                <a:rPr lang="en-US" altLang="ja-JP" sz="2400">
                  <a:effectLst>
                    <a:outerShdw blurRad="38100" dist="38100" dir="2700000" algn="tl">
                      <a:srgbClr val="000099"/>
                    </a:outerShdw>
                  </a:effectLst>
                  <a:latin typeface="Times New Roman" panose="02020603050405020304" pitchFamily="18" charset="0"/>
                </a:rPr>
                <a:t>	case 0    : </a:t>
              </a:r>
              <a:r>
                <a:rPr lang="en-US" altLang="ja-JP" sz="2400" i="1">
                  <a:effectLst>
                    <a:outerShdw blurRad="38100" dist="38100" dir="2700000" algn="tl">
                      <a:srgbClr val="000099"/>
                    </a:outerShdw>
                  </a:effectLst>
                  <a:latin typeface="Times New Roman" panose="02020603050405020304" pitchFamily="18" charset="0"/>
                </a:rPr>
                <a:t>Q</a:t>
              </a:r>
              <a:r>
                <a:rPr lang="en-US" altLang="ja-JP" sz="2400">
                  <a:effectLst>
                    <a:outerShdw blurRad="38100" dist="38100" dir="2700000" algn="tl">
                      <a:srgbClr val="000099"/>
                    </a:outerShdw>
                  </a:effectLst>
                  <a:latin typeface="Times New Roman" panose="02020603050405020304" pitchFamily="18" charset="0"/>
                </a:rPr>
                <a:t> =</a:t>
              </a:r>
              <a:r>
                <a:rPr lang="en-US" altLang="ja-JP" sz="2400" i="1">
                  <a:effectLst>
                    <a:outerShdw blurRad="38100" dist="38100" dir="2700000" algn="tl">
                      <a:srgbClr val="000099"/>
                    </a:outerShdw>
                  </a:effectLst>
                  <a:latin typeface="Times New Roman" panose="02020603050405020304" pitchFamily="18" charset="0"/>
                </a:rPr>
                <a:t>D</a:t>
              </a:r>
              <a:r>
                <a:rPr lang="en-US" altLang="ja-JP" sz="2400" baseline="-25000">
                  <a:effectLst>
                    <a:outerShdw blurRad="38100" dist="38100" dir="2700000" algn="tl">
                      <a:srgbClr val="000099"/>
                    </a:outerShdw>
                  </a:effectLst>
                  <a:latin typeface="Times New Roman" panose="02020603050405020304" pitchFamily="18" charset="0"/>
                </a:rPr>
                <a:t>0</a:t>
              </a:r>
              <a:r>
                <a:rPr lang="en-US" altLang="ja-JP" sz="2400">
                  <a:effectLst>
                    <a:outerShdw blurRad="38100" dist="38100" dir="2700000" algn="tl">
                      <a:srgbClr val="000099"/>
                    </a:outerShdw>
                  </a:effectLst>
                  <a:latin typeface="Times New Roman" panose="02020603050405020304" pitchFamily="18" charset="0"/>
                </a:rPr>
                <a:t>   ; break;</a:t>
              </a:r>
            </a:p>
            <a:p>
              <a:r>
                <a:rPr lang="en-US" altLang="ja-JP" sz="2400">
                  <a:effectLst>
                    <a:outerShdw blurRad="38100" dist="38100" dir="2700000" algn="tl">
                      <a:srgbClr val="000099"/>
                    </a:outerShdw>
                  </a:effectLst>
                  <a:latin typeface="Times New Roman" panose="02020603050405020304" pitchFamily="18" charset="0"/>
                </a:rPr>
                <a:t>	case 1    : </a:t>
              </a:r>
              <a:r>
                <a:rPr lang="en-US" altLang="ja-JP" sz="2400" i="1">
                  <a:effectLst>
                    <a:outerShdw blurRad="38100" dist="38100" dir="2700000" algn="tl">
                      <a:srgbClr val="000099"/>
                    </a:outerShdw>
                  </a:effectLst>
                  <a:latin typeface="Times New Roman" panose="02020603050405020304" pitchFamily="18" charset="0"/>
                </a:rPr>
                <a:t>Q</a:t>
              </a:r>
              <a:r>
                <a:rPr lang="en-US" altLang="ja-JP" sz="2400">
                  <a:effectLst>
                    <a:outerShdw blurRad="38100" dist="38100" dir="2700000" algn="tl">
                      <a:srgbClr val="000099"/>
                    </a:outerShdw>
                  </a:effectLst>
                  <a:latin typeface="Times New Roman" panose="02020603050405020304" pitchFamily="18" charset="0"/>
                </a:rPr>
                <a:t> =</a:t>
              </a:r>
              <a:r>
                <a:rPr lang="en-US" altLang="ja-JP" sz="2400" i="1">
                  <a:effectLst>
                    <a:outerShdw blurRad="38100" dist="38100" dir="2700000" algn="tl">
                      <a:srgbClr val="000099"/>
                    </a:outerShdw>
                  </a:effectLst>
                  <a:latin typeface="Times New Roman" panose="02020603050405020304" pitchFamily="18" charset="0"/>
                </a:rPr>
                <a:t>D</a:t>
              </a:r>
              <a:r>
                <a:rPr lang="en-US" altLang="ja-JP" sz="2400" baseline="-25000">
                  <a:effectLst>
                    <a:outerShdw blurRad="38100" dist="38100" dir="2700000" algn="tl">
                      <a:srgbClr val="000099"/>
                    </a:outerShdw>
                  </a:effectLst>
                  <a:latin typeface="Times New Roman" panose="02020603050405020304" pitchFamily="18" charset="0"/>
                </a:rPr>
                <a:t>1</a:t>
              </a:r>
              <a:r>
                <a:rPr lang="en-US" altLang="ja-JP" sz="2400">
                  <a:effectLst>
                    <a:outerShdw blurRad="38100" dist="38100" dir="2700000" algn="tl">
                      <a:srgbClr val="000099"/>
                    </a:outerShdw>
                  </a:effectLst>
                  <a:latin typeface="Times New Roman" panose="02020603050405020304" pitchFamily="18" charset="0"/>
                </a:rPr>
                <a:t>   ; break;</a:t>
              </a:r>
            </a:p>
            <a:p>
              <a:endParaRPr lang="en-US" altLang="ja-JP" sz="2400">
                <a:effectLst>
                  <a:outerShdw blurRad="38100" dist="38100" dir="2700000" algn="tl">
                    <a:srgbClr val="000099"/>
                  </a:outerShdw>
                </a:effectLst>
                <a:latin typeface="Times New Roman" panose="02020603050405020304" pitchFamily="18" charset="0"/>
              </a:endParaRPr>
            </a:p>
            <a:p>
              <a:r>
                <a:rPr lang="en-US" altLang="ja-JP" sz="2400">
                  <a:effectLst>
                    <a:outerShdw blurRad="38100" dist="38100" dir="2700000" algn="tl">
                      <a:srgbClr val="000099"/>
                    </a:outerShdw>
                  </a:effectLst>
                  <a:latin typeface="Times New Roman" panose="02020603050405020304" pitchFamily="18" charset="0"/>
                </a:rPr>
                <a:t>	case 2</a:t>
              </a:r>
              <a:r>
                <a:rPr lang="en-US" altLang="ja-JP" sz="2400" i="1" baseline="30000">
                  <a:effectLst>
                    <a:outerShdw blurRad="38100" dist="38100" dir="2700000" algn="tl">
                      <a:srgbClr val="000099"/>
                    </a:outerShdw>
                  </a:effectLst>
                  <a:latin typeface="Times New Roman" panose="02020603050405020304" pitchFamily="18" charset="0"/>
                </a:rPr>
                <a:t>n</a:t>
              </a:r>
              <a:r>
                <a:rPr lang="en-US" altLang="ja-JP" sz="2400">
                  <a:effectLst>
                    <a:outerShdw blurRad="38100" dist="38100" dir="2700000" algn="tl">
                      <a:srgbClr val="000099"/>
                    </a:outerShdw>
                  </a:effectLst>
                  <a:latin typeface="Times New Roman" panose="02020603050405020304" pitchFamily="18" charset="0"/>
                </a:rPr>
                <a:t>-1: </a:t>
              </a:r>
              <a:r>
                <a:rPr lang="en-US" altLang="ja-JP" sz="2400" i="1">
                  <a:effectLst>
                    <a:outerShdw blurRad="38100" dist="38100" dir="2700000" algn="tl">
                      <a:srgbClr val="000099"/>
                    </a:outerShdw>
                  </a:effectLst>
                  <a:latin typeface="Times New Roman" panose="02020603050405020304" pitchFamily="18" charset="0"/>
                </a:rPr>
                <a:t>Q </a:t>
              </a:r>
              <a:r>
                <a:rPr lang="en-US" altLang="ja-JP" sz="2400">
                  <a:effectLst>
                    <a:outerShdw blurRad="38100" dist="38100" dir="2700000" algn="tl">
                      <a:srgbClr val="000099"/>
                    </a:outerShdw>
                  </a:effectLst>
                  <a:latin typeface="Times New Roman" panose="02020603050405020304" pitchFamily="18" charset="0"/>
                </a:rPr>
                <a:t>=</a:t>
              </a:r>
              <a:r>
                <a:rPr lang="en-US" altLang="ja-JP" sz="2400" i="1">
                  <a:effectLst>
                    <a:outerShdw blurRad="38100" dist="38100" dir="2700000" algn="tl">
                      <a:srgbClr val="000099"/>
                    </a:outerShdw>
                  </a:effectLst>
                  <a:latin typeface="Times New Roman" panose="02020603050405020304" pitchFamily="18" charset="0"/>
                </a:rPr>
                <a:t>D</a:t>
              </a:r>
              <a:r>
                <a:rPr lang="en-US" altLang="ja-JP" sz="2400" baseline="-25000">
                  <a:effectLst>
                    <a:outerShdw blurRad="38100" dist="38100" dir="2700000" algn="tl">
                      <a:srgbClr val="000099"/>
                    </a:outerShdw>
                  </a:effectLst>
                  <a:latin typeface="Times New Roman" panose="02020603050405020304" pitchFamily="18" charset="0"/>
                </a:rPr>
                <a:t>2</a:t>
              </a:r>
              <a:r>
                <a:rPr lang="en-US" altLang="ja-JP" sz="2400" i="1" baseline="-10000">
                  <a:effectLst>
                    <a:outerShdw blurRad="38100" dist="38100" dir="2700000" algn="tl">
                      <a:srgbClr val="000099"/>
                    </a:outerShdw>
                  </a:effectLst>
                  <a:latin typeface="Times New Roman" panose="02020603050405020304" pitchFamily="18" charset="0"/>
                </a:rPr>
                <a:t>n</a:t>
              </a:r>
              <a:r>
                <a:rPr lang="en-US" altLang="ja-JP" sz="2400" baseline="-25000">
                  <a:effectLst>
                    <a:outerShdw blurRad="38100" dist="38100" dir="2700000" algn="tl">
                      <a:srgbClr val="000099"/>
                    </a:outerShdw>
                  </a:effectLst>
                  <a:latin typeface="Times New Roman" panose="02020603050405020304" pitchFamily="18" charset="0"/>
                </a:rPr>
                <a:t> -1</a:t>
              </a:r>
              <a:r>
                <a:rPr lang="en-US" altLang="ja-JP" sz="2400">
                  <a:effectLst>
                    <a:outerShdw blurRad="38100" dist="38100" dir="2700000" algn="tl">
                      <a:srgbClr val="000099"/>
                    </a:outerShdw>
                  </a:effectLst>
                  <a:latin typeface="Times New Roman" panose="02020603050405020304" pitchFamily="18" charset="0"/>
                </a:rPr>
                <a:t>; break;</a:t>
              </a:r>
            </a:p>
            <a:p>
              <a:r>
                <a:rPr lang="en-US" altLang="ja-JP" sz="2400">
                  <a:effectLst>
                    <a:outerShdw blurRad="38100" dist="38100" dir="2700000" algn="tl">
                      <a:srgbClr val="000099"/>
                    </a:outerShdw>
                  </a:effectLst>
                  <a:latin typeface="Times New Roman" panose="02020603050405020304" pitchFamily="18" charset="0"/>
                </a:rPr>
                <a:t>	}</a:t>
              </a:r>
              <a:endParaRPr lang="en-US" altLang="ja-JP" sz="2400" baseline="-25000">
                <a:effectLst>
                  <a:outerShdw blurRad="38100" dist="38100" dir="2700000" algn="tl">
                    <a:srgbClr val="000099"/>
                  </a:outerShdw>
                </a:effectLst>
                <a:latin typeface="Times New Roman" panose="02020603050405020304" pitchFamily="18" charset="0"/>
              </a:endParaRPr>
            </a:p>
            <a:p>
              <a:r>
                <a:rPr lang="en-US" altLang="ja-JP" sz="2400">
                  <a:effectLst>
                    <a:outerShdw blurRad="38100" dist="38100" dir="2700000" algn="tl">
                      <a:srgbClr val="000099"/>
                    </a:outerShdw>
                  </a:effectLst>
                  <a:latin typeface="Times New Roman" panose="02020603050405020304" pitchFamily="18" charset="0"/>
                </a:rPr>
                <a:t>}</a:t>
              </a:r>
            </a:p>
          </p:txBody>
        </p:sp>
        <p:sp>
          <p:nvSpPr>
            <p:cNvPr id="154629" name="Line 5"/>
            <p:cNvSpPr>
              <a:spLocks noChangeShapeType="1"/>
            </p:cNvSpPr>
            <p:nvPr/>
          </p:nvSpPr>
          <p:spPr bwMode="auto">
            <a:xfrm>
              <a:off x="2736" y="3072"/>
              <a:ext cx="0" cy="336"/>
            </a:xfrm>
            <a:prstGeom prst="line">
              <a:avLst/>
            </a:prstGeom>
            <a:noFill/>
            <a:ln w="571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4630"/>
                                        </p:tgtEl>
                                        <p:attrNameLst>
                                          <p:attrName>style.visibility</p:attrName>
                                        </p:attrNameLst>
                                      </p:cBhvr>
                                      <p:to>
                                        <p:strVal val="visible"/>
                                      </p:to>
                                    </p:set>
                                    <p:animEffect transition="in" filter="checkerboard(across)">
                                      <p:cBhvr>
                                        <p:cTn id="7" dur="500"/>
                                        <p:tgtEl>
                                          <p:spTgt spid="154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ビット全加算器の論理関数</a:t>
            </a:r>
          </a:p>
        </p:txBody>
      </p:sp>
      <p:graphicFrame>
        <p:nvGraphicFramePr>
          <p:cNvPr id="195669" name="Group 85"/>
          <p:cNvGraphicFramePr>
            <a:graphicFrameLocks noGrp="1"/>
          </p:cNvGraphicFramePr>
          <p:nvPr/>
        </p:nvGraphicFramePr>
        <p:xfrm>
          <a:off x="1905000" y="1524000"/>
          <a:ext cx="4800600" cy="1831786"/>
        </p:xfrm>
        <a:graphic>
          <a:graphicData uri="http://schemas.openxmlformats.org/drawingml/2006/table">
            <a:tbl>
              <a:tblPr/>
              <a:tblGrid>
                <a:gridCol w="960438">
                  <a:extLst>
                    <a:ext uri="{9D8B030D-6E8A-4147-A177-3AD203B41FA5}">
                      <a16:colId xmlns:a16="http://schemas.microsoft.com/office/drawing/2014/main" val="20000"/>
                    </a:ext>
                  </a:extLst>
                </a:gridCol>
                <a:gridCol w="960437">
                  <a:extLst>
                    <a:ext uri="{9D8B030D-6E8A-4147-A177-3AD203B41FA5}">
                      <a16:colId xmlns:a16="http://schemas.microsoft.com/office/drawing/2014/main" val="20001"/>
                    </a:ext>
                  </a:extLst>
                </a:gridCol>
                <a:gridCol w="958850">
                  <a:extLst>
                    <a:ext uri="{9D8B030D-6E8A-4147-A177-3AD203B41FA5}">
                      <a16:colId xmlns:a16="http://schemas.microsoft.com/office/drawing/2014/main" val="20002"/>
                    </a:ext>
                  </a:extLst>
                </a:gridCol>
                <a:gridCol w="960438">
                  <a:extLst>
                    <a:ext uri="{9D8B030D-6E8A-4147-A177-3AD203B41FA5}">
                      <a16:colId xmlns:a16="http://schemas.microsoft.com/office/drawing/2014/main" val="20003"/>
                    </a:ext>
                  </a:extLst>
                </a:gridCol>
                <a:gridCol w="960437">
                  <a:extLst>
                    <a:ext uri="{9D8B030D-6E8A-4147-A177-3AD203B41FA5}">
                      <a16:colId xmlns:a16="http://schemas.microsoft.com/office/drawing/2014/main" val="20004"/>
                    </a:ext>
                  </a:extLst>
                </a:gridCol>
              </a:tblGrid>
              <a:tr h="6016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1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1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1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1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1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1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0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95616" name="Line 32"/>
          <p:cNvSpPr>
            <a:spLocks noChangeShapeType="1"/>
          </p:cNvSpPr>
          <p:nvPr/>
        </p:nvSpPr>
        <p:spPr bwMode="auto">
          <a:xfrm>
            <a:off x="1905000" y="1524000"/>
            <a:ext cx="9144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17" name="Text Box 33"/>
          <p:cNvSpPr txBox="1">
            <a:spLocks noChangeArrowheads="1"/>
          </p:cNvSpPr>
          <p:nvPr/>
        </p:nvSpPr>
        <p:spPr bwMode="auto">
          <a:xfrm>
            <a:off x="1295400" y="1533525"/>
            <a:ext cx="450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graphicFrame>
        <p:nvGraphicFramePr>
          <p:cNvPr id="195670" name="Group 86"/>
          <p:cNvGraphicFramePr>
            <a:graphicFrameLocks noGrp="1"/>
          </p:cNvGraphicFramePr>
          <p:nvPr/>
        </p:nvGraphicFramePr>
        <p:xfrm>
          <a:off x="1905000" y="4267200"/>
          <a:ext cx="4800600" cy="1831786"/>
        </p:xfrm>
        <a:graphic>
          <a:graphicData uri="http://schemas.openxmlformats.org/drawingml/2006/table">
            <a:tbl>
              <a:tblPr/>
              <a:tblGrid>
                <a:gridCol w="960438">
                  <a:extLst>
                    <a:ext uri="{9D8B030D-6E8A-4147-A177-3AD203B41FA5}">
                      <a16:colId xmlns:a16="http://schemas.microsoft.com/office/drawing/2014/main" val="20000"/>
                    </a:ext>
                  </a:extLst>
                </a:gridCol>
                <a:gridCol w="960437">
                  <a:extLst>
                    <a:ext uri="{9D8B030D-6E8A-4147-A177-3AD203B41FA5}">
                      <a16:colId xmlns:a16="http://schemas.microsoft.com/office/drawing/2014/main" val="20001"/>
                    </a:ext>
                  </a:extLst>
                </a:gridCol>
                <a:gridCol w="958850">
                  <a:extLst>
                    <a:ext uri="{9D8B030D-6E8A-4147-A177-3AD203B41FA5}">
                      <a16:colId xmlns:a16="http://schemas.microsoft.com/office/drawing/2014/main" val="20002"/>
                    </a:ext>
                  </a:extLst>
                </a:gridCol>
                <a:gridCol w="960438">
                  <a:extLst>
                    <a:ext uri="{9D8B030D-6E8A-4147-A177-3AD203B41FA5}">
                      <a16:colId xmlns:a16="http://schemas.microsoft.com/office/drawing/2014/main" val="20003"/>
                    </a:ext>
                  </a:extLst>
                </a:gridCol>
                <a:gridCol w="960437">
                  <a:extLst>
                    <a:ext uri="{9D8B030D-6E8A-4147-A177-3AD203B41FA5}">
                      <a16:colId xmlns:a16="http://schemas.microsoft.com/office/drawing/2014/main" val="20004"/>
                    </a:ext>
                  </a:extLst>
                </a:gridCol>
              </a:tblGrid>
              <a:tr h="6016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16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16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16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r>
                        <a:rPr kumimoji="1" lang="en-US" altLang="ja-JP" sz="16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16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16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0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95644" name="Line 60"/>
          <p:cNvSpPr>
            <a:spLocks noChangeShapeType="1"/>
          </p:cNvSpPr>
          <p:nvPr/>
        </p:nvSpPr>
        <p:spPr bwMode="auto">
          <a:xfrm>
            <a:off x="1905000" y="4267200"/>
            <a:ext cx="9144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45" name="Text Box 61"/>
          <p:cNvSpPr txBox="1">
            <a:spLocks noChangeArrowheads="1"/>
          </p:cNvSpPr>
          <p:nvPr/>
        </p:nvSpPr>
        <p:spPr bwMode="auto">
          <a:xfrm>
            <a:off x="1219200" y="4276725"/>
            <a:ext cx="684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O</a:t>
            </a:r>
            <a:r>
              <a:rPr lang="en-US" altLang="ja-JP">
                <a:effectLst>
                  <a:outerShdw blurRad="38100" dist="38100" dir="2700000" algn="tl">
                    <a:srgbClr val="000000"/>
                  </a:outerShdw>
                </a:effectLst>
                <a:latin typeface="Times New Roman" panose="02020603050405020304" pitchFamily="18" charset="0"/>
              </a:rPr>
              <a:t> </a:t>
            </a:r>
            <a:endParaRPr lang="en-US" altLang="ja-JP" i="1">
              <a:effectLst>
                <a:outerShdw blurRad="38100" dist="38100" dir="2700000" algn="tl">
                  <a:srgbClr val="000000"/>
                </a:outerShdw>
              </a:effectLst>
              <a:latin typeface="Times New Roman" panose="02020603050405020304" pitchFamily="18" charset="0"/>
            </a:endParaRPr>
          </a:p>
        </p:txBody>
      </p:sp>
      <p:grpSp>
        <p:nvGrpSpPr>
          <p:cNvPr id="195668" name="Group 84"/>
          <p:cNvGrpSpPr>
            <a:grpSpLocks/>
          </p:cNvGrpSpPr>
          <p:nvPr/>
        </p:nvGrpSpPr>
        <p:grpSpPr bwMode="auto">
          <a:xfrm>
            <a:off x="3810000" y="4876800"/>
            <a:ext cx="2895600" cy="1219200"/>
            <a:chOff x="2400" y="3072"/>
            <a:chExt cx="1824" cy="768"/>
          </a:xfrm>
        </p:grpSpPr>
        <p:sp>
          <p:nvSpPr>
            <p:cNvPr id="195665" name="Oval 81"/>
            <p:cNvSpPr>
              <a:spLocks noChangeArrowheads="1"/>
            </p:cNvSpPr>
            <p:nvPr/>
          </p:nvSpPr>
          <p:spPr bwMode="auto">
            <a:xfrm>
              <a:off x="2400" y="3504"/>
              <a:ext cx="1200" cy="288"/>
            </a:xfrm>
            <a:prstGeom prst="ellipse">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666" name="Oval 82"/>
            <p:cNvSpPr>
              <a:spLocks noChangeArrowheads="1"/>
            </p:cNvSpPr>
            <p:nvPr/>
          </p:nvSpPr>
          <p:spPr bwMode="auto">
            <a:xfrm>
              <a:off x="3024" y="3504"/>
              <a:ext cx="1200" cy="288"/>
            </a:xfrm>
            <a:prstGeom prst="ellipse">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667" name="Oval 83"/>
            <p:cNvSpPr>
              <a:spLocks noChangeArrowheads="1"/>
            </p:cNvSpPr>
            <p:nvPr/>
          </p:nvSpPr>
          <p:spPr bwMode="auto">
            <a:xfrm>
              <a:off x="3072" y="3072"/>
              <a:ext cx="480" cy="768"/>
            </a:xfrm>
            <a:prstGeom prst="ellipse">
              <a:avLst/>
            </a:prstGeom>
            <a:noFill/>
            <a:ln w="38100" cmpd="sng">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195671" name="Object 87"/>
          <p:cNvGraphicFramePr>
            <a:graphicFrameLocks noChangeAspect="1"/>
          </p:cNvGraphicFramePr>
          <p:nvPr/>
        </p:nvGraphicFramePr>
        <p:xfrm>
          <a:off x="609600" y="3429000"/>
          <a:ext cx="5851525" cy="661988"/>
        </p:xfrm>
        <a:graphic>
          <a:graphicData uri="http://schemas.openxmlformats.org/presentationml/2006/ole">
            <mc:AlternateContent xmlns:mc="http://schemas.openxmlformats.org/markup-compatibility/2006">
              <mc:Choice xmlns:v="urn:schemas-microsoft-com:vml" Requires="v">
                <p:oleObj spid="_x0000_s12290" name="数式" r:id="rId4" imgW="2133360" imgH="241200" progId="Equation.3">
                  <p:embed/>
                </p:oleObj>
              </mc:Choice>
              <mc:Fallback>
                <p:oleObj name="数式" r:id="rId4" imgW="2133360" imgH="241200" progId="Equation.3">
                  <p:embed/>
                  <p:pic>
                    <p:nvPicPr>
                      <p:cNvPr id="0" name="Object 8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3429000"/>
                        <a:ext cx="5851525" cy="661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672" name="Object 88"/>
          <p:cNvGraphicFramePr>
            <a:graphicFrameLocks noChangeAspect="1"/>
          </p:cNvGraphicFramePr>
          <p:nvPr/>
        </p:nvGraphicFramePr>
        <p:xfrm>
          <a:off x="647700" y="6170613"/>
          <a:ext cx="4008438" cy="687387"/>
        </p:xfrm>
        <a:graphic>
          <a:graphicData uri="http://schemas.openxmlformats.org/presentationml/2006/ole">
            <mc:AlternateContent xmlns:mc="http://schemas.openxmlformats.org/markup-compatibility/2006">
              <mc:Choice xmlns:v="urn:schemas-microsoft-com:vml" Requires="v">
                <p:oleObj spid="_x0000_s12291" name="数式" r:id="rId6" imgW="1333440" imgH="228600" progId="Equation.3">
                  <p:embed/>
                </p:oleObj>
              </mc:Choice>
              <mc:Fallback>
                <p:oleObj name="数式" r:id="rId6" imgW="1333440" imgH="228600" progId="Equation.3">
                  <p:embed/>
                  <p:pic>
                    <p:nvPicPr>
                      <p:cNvPr id="0" name="Object 8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 y="6170613"/>
                        <a:ext cx="4008438" cy="687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673" name="Object 89"/>
          <p:cNvGraphicFramePr>
            <a:graphicFrameLocks noChangeAspect="1"/>
          </p:cNvGraphicFramePr>
          <p:nvPr/>
        </p:nvGraphicFramePr>
        <p:xfrm>
          <a:off x="6570663" y="3505200"/>
          <a:ext cx="2333625" cy="592138"/>
        </p:xfrm>
        <a:graphic>
          <a:graphicData uri="http://schemas.openxmlformats.org/presentationml/2006/ole">
            <mc:AlternateContent xmlns:mc="http://schemas.openxmlformats.org/markup-compatibility/2006">
              <mc:Choice xmlns:v="urn:schemas-microsoft-com:vml" Requires="v">
                <p:oleObj spid="_x0000_s12292" name="数式" r:id="rId8" imgW="850680" imgH="215640" progId="Equation.3">
                  <p:embed/>
                </p:oleObj>
              </mc:Choice>
              <mc:Fallback>
                <p:oleObj name="数式" r:id="rId8" imgW="850680" imgH="215640" progId="Equation.3">
                  <p:embed/>
                  <p:pic>
                    <p:nvPicPr>
                      <p:cNvPr id="0" name="Object 8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70663" y="3505200"/>
                        <a:ext cx="2333625" cy="592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95671"/>
                                        </p:tgtEl>
                                        <p:attrNameLst>
                                          <p:attrName>style.visibility</p:attrName>
                                        </p:attrNameLst>
                                      </p:cBhvr>
                                      <p:to>
                                        <p:strVal val="visible"/>
                                      </p:to>
                                    </p:set>
                                    <p:animEffect transition="in" filter="checkerboard(across)">
                                      <p:cBhvr>
                                        <p:cTn id="7" dur="500"/>
                                        <p:tgtEl>
                                          <p:spTgt spid="1956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95673"/>
                                        </p:tgtEl>
                                        <p:attrNameLst>
                                          <p:attrName>style.visibility</p:attrName>
                                        </p:attrNameLst>
                                      </p:cBhvr>
                                      <p:to>
                                        <p:strVal val="visible"/>
                                      </p:to>
                                    </p:set>
                                    <p:animEffect transition="in" filter="checkerboard(across)">
                                      <p:cBhvr>
                                        <p:cTn id="12" dur="500"/>
                                        <p:tgtEl>
                                          <p:spTgt spid="1956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95668"/>
                                        </p:tgtEl>
                                        <p:attrNameLst>
                                          <p:attrName>style.visibility</p:attrName>
                                        </p:attrNameLst>
                                      </p:cBhvr>
                                      <p:to>
                                        <p:strVal val="visible"/>
                                      </p:to>
                                    </p:set>
                                    <p:animEffect transition="in" filter="checkerboard(across)">
                                      <p:cBhvr>
                                        <p:cTn id="17" dur="500"/>
                                        <p:tgtEl>
                                          <p:spTgt spid="1956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95672"/>
                                        </p:tgtEl>
                                        <p:attrNameLst>
                                          <p:attrName>style.visibility</p:attrName>
                                        </p:attrNameLst>
                                      </p:cBhvr>
                                      <p:to>
                                        <p:strVal val="visible"/>
                                      </p:to>
                                    </p:set>
                                    <p:animEffect transition="in" filter="checkerboard(across)">
                                      <p:cBhvr>
                                        <p:cTn id="22" dur="500"/>
                                        <p:tgtEl>
                                          <p:spTgt spid="1956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ビット全加算器の設計</a:t>
            </a:r>
          </a:p>
        </p:txBody>
      </p:sp>
      <p:grpSp>
        <p:nvGrpSpPr>
          <p:cNvPr id="203955" name="Group 179"/>
          <p:cNvGrpSpPr>
            <a:grpSpLocks/>
          </p:cNvGrpSpPr>
          <p:nvPr/>
        </p:nvGrpSpPr>
        <p:grpSpPr bwMode="auto">
          <a:xfrm>
            <a:off x="304800" y="2524125"/>
            <a:ext cx="5219700" cy="4105275"/>
            <a:chOff x="576" y="1590"/>
            <a:chExt cx="3288" cy="2586"/>
          </a:xfrm>
        </p:grpSpPr>
        <p:sp>
          <p:nvSpPr>
            <p:cNvPr id="203796" name="Rectangle 20"/>
            <p:cNvSpPr>
              <a:spLocks noChangeArrowheads="1"/>
            </p:cNvSpPr>
            <p:nvPr/>
          </p:nvSpPr>
          <p:spPr bwMode="auto">
            <a:xfrm>
              <a:off x="1008" y="1776"/>
              <a:ext cx="2352" cy="2400"/>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effectLst>
                  <a:outerShdw blurRad="38100" dist="38100" dir="2700000" algn="tl">
                    <a:srgbClr val="000000"/>
                  </a:outerShdw>
                </a:effectLst>
                <a:latin typeface="Times New Roman" panose="02020603050405020304" pitchFamily="18" charset="0"/>
              </a:endParaRPr>
            </a:p>
          </p:txBody>
        </p:sp>
        <p:sp>
          <p:nvSpPr>
            <p:cNvPr id="203797" name="Text Box 21"/>
            <p:cNvSpPr txBox="1">
              <a:spLocks noChangeArrowheads="1"/>
            </p:cNvSpPr>
            <p:nvPr/>
          </p:nvSpPr>
          <p:spPr bwMode="auto">
            <a:xfrm>
              <a:off x="576" y="2215"/>
              <a:ext cx="27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X</a:t>
              </a:r>
            </a:p>
          </p:txBody>
        </p:sp>
        <p:sp>
          <p:nvSpPr>
            <p:cNvPr id="203798" name="Text Box 22"/>
            <p:cNvSpPr txBox="1">
              <a:spLocks noChangeArrowheads="1"/>
            </p:cNvSpPr>
            <p:nvPr/>
          </p:nvSpPr>
          <p:spPr bwMode="auto">
            <a:xfrm>
              <a:off x="576" y="2791"/>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Y</a:t>
              </a:r>
            </a:p>
          </p:txBody>
        </p:sp>
        <p:sp>
          <p:nvSpPr>
            <p:cNvPr id="203799" name="Line 23"/>
            <p:cNvSpPr>
              <a:spLocks noChangeShapeType="1"/>
            </p:cNvSpPr>
            <p:nvPr/>
          </p:nvSpPr>
          <p:spPr bwMode="auto">
            <a:xfrm>
              <a:off x="864" y="240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00" name="Line 24"/>
            <p:cNvSpPr>
              <a:spLocks noChangeShapeType="1"/>
            </p:cNvSpPr>
            <p:nvPr/>
          </p:nvSpPr>
          <p:spPr bwMode="auto">
            <a:xfrm>
              <a:off x="864" y="297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01" name="Line 25"/>
            <p:cNvSpPr>
              <a:spLocks noChangeShapeType="1"/>
            </p:cNvSpPr>
            <p:nvPr/>
          </p:nvSpPr>
          <p:spPr bwMode="auto">
            <a:xfrm>
              <a:off x="3360" y="23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02" name="Line 26"/>
            <p:cNvSpPr>
              <a:spLocks noChangeShapeType="1"/>
            </p:cNvSpPr>
            <p:nvPr/>
          </p:nvSpPr>
          <p:spPr bwMode="auto">
            <a:xfrm>
              <a:off x="3360"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03" name="Text Box 27"/>
            <p:cNvSpPr txBox="1">
              <a:spLocks noChangeArrowheads="1"/>
            </p:cNvSpPr>
            <p:nvPr/>
          </p:nvSpPr>
          <p:spPr bwMode="auto">
            <a:xfrm>
              <a:off x="3456" y="2119"/>
              <a:ext cx="4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O</a:t>
              </a:r>
              <a:endParaRPr lang="en-US" altLang="ja-JP" sz="3200" i="1">
                <a:effectLst/>
                <a:latin typeface="Times New Roman" panose="02020603050405020304" pitchFamily="18" charset="0"/>
              </a:endParaRPr>
            </a:p>
          </p:txBody>
        </p:sp>
        <p:sp>
          <p:nvSpPr>
            <p:cNvPr id="203804" name="Text Box 28"/>
            <p:cNvSpPr txBox="1">
              <a:spLocks noChangeArrowheads="1"/>
            </p:cNvSpPr>
            <p:nvPr/>
          </p:nvSpPr>
          <p:spPr bwMode="auto">
            <a:xfrm>
              <a:off x="3456" y="3319"/>
              <a:ext cx="3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S</a:t>
              </a:r>
              <a:r>
                <a:rPr lang="en-US" altLang="ja-JP" sz="3200">
                  <a:effectLst/>
                  <a:latin typeface="Times New Roman" panose="02020603050405020304" pitchFamily="18" charset="0"/>
                </a:rPr>
                <a:t> </a:t>
              </a:r>
              <a:endParaRPr lang="en-US" altLang="ja-JP" sz="3200" i="1">
                <a:effectLst/>
                <a:latin typeface="Times New Roman" panose="02020603050405020304" pitchFamily="18" charset="0"/>
              </a:endParaRPr>
            </a:p>
          </p:txBody>
        </p:sp>
        <p:sp useBgFill="1">
          <p:nvSpPr>
            <p:cNvPr id="203805" name="Text Box 29"/>
            <p:cNvSpPr txBox="1">
              <a:spLocks noChangeArrowheads="1"/>
            </p:cNvSpPr>
            <p:nvPr/>
          </p:nvSpPr>
          <p:spPr bwMode="auto">
            <a:xfrm>
              <a:off x="1344" y="1590"/>
              <a:ext cx="403"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FA</a:t>
              </a:r>
            </a:p>
          </p:txBody>
        </p:sp>
        <p:sp>
          <p:nvSpPr>
            <p:cNvPr id="203806" name="Text Box 30"/>
            <p:cNvSpPr txBox="1">
              <a:spLocks noChangeArrowheads="1"/>
            </p:cNvSpPr>
            <p:nvPr/>
          </p:nvSpPr>
          <p:spPr bwMode="auto">
            <a:xfrm>
              <a:off x="576" y="3367"/>
              <a:ext cx="34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I</a:t>
              </a:r>
            </a:p>
          </p:txBody>
        </p:sp>
        <p:sp>
          <p:nvSpPr>
            <p:cNvPr id="203807" name="Line 31"/>
            <p:cNvSpPr>
              <a:spLocks noChangeShapeType="1"/>
            </p:cNvSpPr>
            <p:nvPr/>
          </p:nvSpPr>
          <p:spPr bwMode="auto">
            <a:xfrm>
              <a:off x="864" y="355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3953" name="Group 177"/>
          <p:cNvGrpSpPr>
            <a:grpSpLocks/>
          </p:cNvGrpSpPr>
          <p:nvPr/>
        </p:nvGrpSpPr>
        <p:grpSpPr bwMode="auto">
          <a:xfrm>
            <a:off x="990600" y="2895600"/>
            <a:ext cx="3733800" cy="3657600"/>
            <a:chOff x="1008" y="1824"/>
            <a:chExt cx="2352" cy="2304"/>
          </a:xfrm>
        </p:grpSpPr>
        <p:grpSp>
          <p:nvGrpSpPr>
            <p:cNvPr id="203811" name="Group 35"/>
            <p:cNvGrpSpPr>
              <a:grpSpLocks/>
            </p:cNvGrpSpPr>
            <p:nvPr/>
          </p:nvGrpSpPr>
          <p:grpSpPr bwMode="auto">
            <a:xfrm>
              <a:off x="2400" y="2160"/>
              <a:ext cx="288" cy="288"/>
              <a:chOff x="3264" y="2544"/>
              <a:chExt cx="288" cy="288"/>
            </a:xfrm>
          </p:grpSpPr>
          <p:sp>
            <p:nvSpPr>
              <p:cNvPr id="203812" name="Arc 3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13" name="Arc 3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14" name="Line 3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3815" name="Line 39"/>
            <p:cNvSpPr>
              <a:spLocks noChangeShapeType="1"/>
            </p:cNvSpPr>
            <p:nvPr/>
          </p:nvSpPr>
          <p:spPr bwMode="auto">
            <a:xfrm>
              <a:off x="1584" y="1920"/>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16" name="Line 40"/>
            <p:cNvSpPr>
              <a:spLocks noChangeShapeType="1"/>
            </p:cNvSpPr>
            <p:nvPr/>
          </p:nvSpPr>
          <p:spPr bwMode="auto">
            <a:xfrm>
              <a:off x="1584" y="2880"/>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17" name="Line 41"/>
            <p:cNvSpPr>
              <a:spLocks noChangeShapeType="1"/>
            </p:cNvSpPr>
            <p:nvPr/>
          </p:nvSpPr>
          <p:spPr bwMode="auto">
            <a:xfrm flipV="1">
              <a:off x="1728" y="2016"/>
              <a:ext cx="0" cy="16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18" name="Line 42"/>
            <p:cNvSpPr>
              <a:spLocks noChangeShapeType="1"/>
            </p:cNvSpPr>
            <p:nvPr/>
          </p:nvSpPr>
          <p:spPr bwMode="auto">
            <a:xfrm>
              <a:off x="2016" y="3984"/>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19" name="Line 43"/>
            <p:cNvSpPr>
              <a:spLocks noChangeShapeType="1"/>
            </p:cNvSpPr>
            <p:nvPr/>
          </p:nvSpPr>
          <p:spPr bwMode="auto">
            <a:xfrm>
              <a:off x="1872" y="2688"/>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20" name="Line 44"/>
            <p:cNvSpPr>
              <a:spLocks noChangeShapeType="1"/>
            </p:cNvSpPr>
            <p:nvPr/>
          </p:nvSpPr>
          <p:spPr bwMode="auto">
            <a:xfrm>
              <a:off x="1584" y="3216"/>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25" name="Line 49"/>
            <p:cNvSpPr>
              <a:spLocks noChangeShapeType="1"/>
            </p:cNvSpPr>
            <p:nvPr/>
          </p:nvSpPr>
          <p:spPr bwMode="auto">
            <a:xfrm>
              <a:off x="1872" y="2352"/>
              <a:ext cx="0" cy="17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26" name="Oval 50"/>
            <p:cNvSpPr>
              <a:spLocks noChangeArrowheads="1"/>
            </p:cNvSpPr>
            <p:nvPr/>
          </p:nvSpPr>
          <p:spPr bwMode="auto">
            <a:xfrm>
              <a:off x="1680" y="29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27" name="Oval 51"/>
            <p:cNvSpPr>
              <a:spLocks noChangeArrowheads="1"/>
            </p:cNvSpPr>
            <p:nvPr/>
          </p:nvSpPr>
          <p:spPr bwMode="auto">
            <a:xfrm>
              <a:off x="1536" y="220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31" name="Line 55"/>
            <p:cNvSpPr>
              <a:spLocks noChangeShapeType="1"/>
            </p:cNvSpPr>
            <p:nvPr/>
          </p:nvSpPr>
          <p:spPr bwMode="auto">
            <a:xfrm flipH="1" flipV="1">
              <a:off x="2016" y="355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32" name="Line 56"/>
            <p:cNvSpPr>
              <a:spLocks noChangeShapeType="1"/>
            </p:cNvSpPr>
            <p:nvPr/>
          </p:nvSpPr>
          <p:spPr bwMode="auto">
            <a:xfrm>
              <a:off x="1584" y="2256"/>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33" name="Line 57"/>
            <p:cNvSpPr>
              <a:spLocks noChangeShapeType="1"/>
            </p:cNvSpPr>
            <p:nvPr/>
          </p:nvSpPr>
          <p:spPr bwMode="auto">
            <a:xfrm flipV="1">
              <a:off x="2304" y="3408"/>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37" name="Line 61"/>
            <p:cNvSpPr>
              <a:spLocks noChangeShapeType="1"/>
            </p:cNvSpPr>
            <p:nvPr/>
          </p:nvSpPr>
          <p:spPr bwMode="auto">
            <a:xfrm flipH="1">
              <a:off x="1104" y="278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38" name="Line 62"/>
            <p:cNvSpPr>
              <a:spLocks noChangeShapeType="1"/>
            </p:cNvSpPr>
            <p:nvPr/>
          </p:nvSpPr>
          <p:spPr bwMode="auto">
            <a:xfrm>
              <a:off x="1728" y="2592"/>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39" name="Line 63"/>
            <p:cNvSpPr>
              <a:spLocks noChangeShapeType="1"/>
            </p:cNvSpPr>
            <p:nvPr/>
          </p:nvSpPr>
          <p:spPr bwMode="auto">
            <a:xfrm>
              <a:off x="1584" y="1920"/>
              <a:ext cx="0" cy="12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40" name="Line 64"/>
            <p:cNvSpPr>
              <a:spLocks noChangeShapeType="1"/>
            </p:cNvSpPr>
            <p:nvPr/>
          </p:nvSpPr>
          <p:spPr bwMode="auto">
            <a:xfrm flipH="1">
              <a:off x="1728" y="2016"/>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49" name="Line 73"/>
            <p:cNvSpPr>
              <a:spLocks noChangeShapeType="1"/>
            </p:cNvSpPr>
            <p:nvPr/>
          </p:nvSpPr>
          <p:spPr bwMode="auto">
            <a:xfrm>
              <a:off x="2688" y="196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0" name="Oval 74"/>
            <p:cNvSpPr>
              <a:spLocks noChangeArrowheads="1"/>
            </p:cNvSpPr>
            <p:nvPr/>
          </p:nvSpPr>
          <p:spPr bwMode="auto">
            <a:xfrm>
              <a:off x="1680" y="254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51" name="Line 75"/>
            <p:cNvSpPr>
              <a:spLocks noChangeShapeType="1"/>
            </p:cNvSpPr>
            <p:nvPr/>
          </p:nvSpPr>
          <p:spPr bwMode="auto">
            <a:xfrm flipV="1">
              <a:off x="2880" y="1968"/>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2" name="Line 76"/>
            <p:cNvSpPr>
              <a:spLocks noChangeShapeType="1"/>
            </p:cNvSpPr>
            <p:nvPr/>
          </p:nvSpPr>
          <p:spPr bwMode="auto">
            <a:xfrm flipV="1">
              <a:off x="2880" y="2400"/>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3" name="Line 77"/>
            <p:cNvSpPr>
              <a:spLocks noChangeShapeType="1"/>
            </p:cNvSpPr>
            <p:nvPr/>
          </p:nvSpPr>
          <p:spPr bwMode="auto">
            <a:xfrm flipH="1" flipV="1">
              <a:off x="2688" y="264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4" name="Line 78"/>
            <p:cNvSpPr>
              <a:spLocks noChangeShapeType="1"/>
            </p:cNvSpPr>
            <p:nvPr/>
          </p:nvSpPr>
          <p:spPr bwMode="auto">
            <a:xfrm>
              <a:off x="2304" y="340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5" name="Oval 79"/>
            <p:cNvSpPr>
              <a:spLocks noChangeArrowheads="1"/>
            </p:cNvSpPr>
            <p:nvPr/>
          </p:nvSpPr>
          <p:spPr bwMode="auto">
            <a:xfrm>
              <a:off x="1824" y="264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56" name="Line 80"/>
            <p:cNvSpPr>
              <a:spLocks noChangeShapeType="1"/>
            </p:cNvSpPr>
            <p:nvPr/>
          </p:nvSpPr>
          <p:spPr bwMode="auto">
            <a:xfrm>
              <a:off x="2880" y="220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7" name="Line 81"/>
            <p:cNvSpPr>
              <a:spLocks noChangeShapeType="1"/>
            </p:cNvSpPr>
            <p:nvPr/>
          </p:nvSpPr>
          <p:spPr bwMode="auto">
            <a:xfrm>
              <a:off x="2880" y="240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8" name="Line 82"/>
            <p:cNvSpPr>
              <a:spLocks noChangeShapeType="1"/>
            </p:cNvSpPr>
            <p:nvPr/>
          </p:nvSpPr>
          <p:spPr bwMode="auto">
            <a:xfrm>
              <a:off x="1872" y="2352"/>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59" name="Oval 83"/>
            <p:cNvSpPr>
              <a:spLocks noChangeArrowheads="1"/>
            </p:cNvSpPr>
            <p:nvPr/>
          </p:nvSpPr>
          <p:spPr bwMode="auto">
            <a:xfrm>
              <a:off x="1056" y="235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03860" name="Group 84"/>
            <p:cNvGrpSpPr>
              <a:grpSpLocks/>
            </p:cNvGrpSpPr>
            <p:nvPr/>
          </p:nvGrpSpPr>
          <p:grpSpPr bwMode="auto">
            <a:xfrm>
              <a:off x="1200" y="2688"/>
              <a:ext cx="288" cy="192"/>
              <a:chOff x="2640" y="1968"/>
              <a:chExt cx="288" cy="192"/>
            </a:xfrm>
          </p:grpSpPr>
          <p:sp>
            <p:nvSpPr>
              <p:cNvPr id="203861" name="AutoShape 85"/>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62" name="Oval 86"/>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3863" name="Line 87"/>
            <p:cNvSpPr>
              <a:spLocks noChangeShapeType="1"/>
            </p:cNvSpPr>
            <p:nvPr/>
          </p:nvSpPr>
          <p:spPr bwMode="auto">
            <a:xfrm flipH="1" flipV="1">
              <a:off x="1488" y="3744"/>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64" name="Line 88"/>
            <p:cNvSpPr>
              <a:spLocks noChangeShapeType="1"/>
            </p:cNvSpPr>
            <p:nvPr/>
          </p:nvSpPr>
          <p:spPr bwMode="auto">
            <a:xfrm>
              <a:off x="1008" y="2400"/>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65" name="Line 89"/>
            <p:cNvSpPr>
              <a:spLocks noChangeShapeType="1"/>
            </p:cNvSpPr>
            <p:nvPr/>
          </p:nvSpPr>
          <p:spPr bwMode="auto">
            <a:xfrm flipV="1">
              <a:off x="1104" y="2400"/>
              <a:ext cx="0" cy="38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66" name="Line 90"/>
            <p:cNvSpPr>
              <a:spLocks noChangeShapeType="1"/>
            </p:cNvSpPr>
            <p:nvPr/>
          </p:nvSpPr>
          <p:spPr bwMode="auto">
            <a:xfrm flipH="1">
              <a:off x="1488" y="2784"/>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67" name="Line 91"/>
            <p:cNvSpPr>
              <a:spLocks noChangeShapeType="1"/>
            </p:cNvSpPr>
            <p:nvPr/>
          </p:nvSpPr>
          <p:spPr bwMode="auto">
            <a:xfrm flipH="1">
              <a:off x="1104" y="331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68" name="Oval 92"/>
            <p:cNvSpPr>
              <a:spLocks noChangeArrowheads="1"/>
            </p:cNvSpPr>
            <p:nvPr/>
          </p:nvSpPr>
          <p:spPr bwMode="auto">
            <a:xfrm>
              <a:off x="1056" y="29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03869" name="Group 93"/>
            <p:cNvGrpSpPr>
              <a:grpSpLocks/>
            </p:cNvGrpSpPr>
            <p:nvPr/>
          </p:nvGrpSpPr>
          <p:grpSpPr bwMode="auto">
            <a:xfrm>
              <a:off x="1200" y="3216"/>
              <a:ext cx="288" cy="192"/>
              <a:chOff x="2640" y="1968"/>
              <a:chExt cx="288" cy="192"/>
            </a:xfrm>
          </p:grpSpPr>
          <p:sp>
            <p:nvSpPr>
              <p:cNvPr id="203870" name="AutoShape 94"/>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71" name="Oval 95"/>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3872" name="Line 96"/>
            <p:cNvSpPr>
              <a:spLocks noChangeShapeType="1"/>
            </p:cNvSpPr>
            <p:nvPr/>
          </p:nvSpPr>
          <p:spPr bwMode="auto">
            <a:xfrm>
              <a:off x="1008" y="2976"/>
              <a:ext cx="13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73" name="Line 97"/>
            <p:cNvSpPr>
              <a:spLocks noChangeShapeType="1"/>
            </p:cNvSpPr>
            <p:nvPr/>
          </p:nvSpPr>
          <p:spPr bwMode="auto">
            <a:xfrm flipV="1">
              <a:off x="1104" y="2976"/>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74" name="Line 98"/>
            <p:cNvSpPr>
              <a:spLocks noChangeShapeType="1"/>
            </p:cNvSpPr>
            <p:nvPr/>
          </p:nvSpPr>
          <p:spPr bwMode="auto">
            <a:xfrm flipH="1">
              <a:off x="1488" y="3312"/>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75" name="Line 99"/>
            <p:cNvSpPr>
              <a:spLocks noChangeShapeType="1"/>
            </p:cNvSpPr>
            <p:nvPr/>
          </p:nvSpPr>
          <p:spPr bwMode="auto">
            <a:xfrm flipH="1">
              <a:off x="1104" y="374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76" name="Oval 100"/>
            <p:cNvSpPr>
              <a:spLocks noChangeArrowheads="1"/>
            </p:cNvSpPr>
            <p:nvPr/>
          </p:nvSpPr>
          <p:spPr bwMode="auto">
            <a:xfrm>
              <a:off x="1056" y="350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03877" name="Group 101"/>
            <p:cNvGrpSpPr>
              <a:grpSpLocks/>
            </p:cNvGrpSpPr>
            <p:nvPr/>
          </p:nvGrpSpPr>
          <p:grpSpPr bwMode="auto">
            <a:xfrm>
              <a:off x="1200" y="3648"/>
              <a:ext cx="288" cy="192"/>
              <a:chOff x="2640" y="1968"/>
              <a:chExt cx="288" cy="192"/>
            </a:xfrm>
          </p:grpSpPr>
          <p:sp>
            <p:nvSpPr>
              <p:cNvPr id="203878" name="AutoShape 10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79" name="Oval 10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3880" name="Line 104"/>
            <p:cNvSpPr>
              <a:spLocks noChangeShapeType="1"/>
            </p:cNvSpPr>
            <p:nvPr/>
          </p:nvSpPr>
          <p:spPr bwMode="auto">
            <a:xfrm>
              <a:off x="1008" y="3552"/>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881" name="Line 105"/>
            <p:cNvSpPr>
              <a:spLocks noChangeShapeType="1"/>
            </p:cNvSpPr>
            <p:nvPr/>
          </p:nvSpPr>
          <p:spPr bwMode="auto">
            <a:xfrm flipV="1">
              <a:off x="1104" y="3552"/>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3883" name="Group 107"/>
            <p:cNvGrpSpPr>
              <a:grpSpLocks/>
            </p:cNvGrpSpPr>
            <p:nvPr/>
          </p:nvGrpSpPr>
          <p:grpSpPr bwMode="auto">
            <a:xfrm>
              <a:off x="2400" y="2496"/>
              <a:ext cx="288" cy="288"/>
              <a:chOff x="3264" y="2544"/>
              <a:chExt cx="288" cy="288"/>
            </a:xfrm>
          </p:grpSpPr>
          <p:sp>
            <p:nvSpPr>
              <p:cNvPr id="203884" name="Arc 10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85" name="Arc 10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86" name="Line 11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3887" name="Group 111"/>
            <p:cNvGrpSpPr>
              <a:grpSpLocks/>
            </p:cNvGrpSpPr>
            <p:nvPr/>
          </p:nvGrpSpPr>
          <p:grpSpPr bwMode="auto">
            <a:xfrm>
              <a:off x="2400" y="2832"/>
              <a:ext cx="288" cy="288"/>
              <a:chOff x="3264" y="2544"/>
              <a:chExt cx="288" cy="288"/>
            </a:xfrm>
          </p:grpSpPr>
          <p:sp>
            <p:nvSpPr>
              <p:cNvPr id="203888" name="Arc 11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89" name="Arc 11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90" name="Line 11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3891" name="Group 115"/>
            <p:cNvGrpSpPr>
              <a:grpSpLocks/>
            </p:cNvGrpSpPr>
            <p:nvPr/>
          </p:nvGrpSpPr>
          <p:grpSpPr bwMode="auto">
            <a:xfrm>
              <a:off x="2400" y="1824"/>
              <a:ext cx="288" cy="288"/>
              <a:chOff x="3264" y="2544"/>
              <a:chExt cx="288" cy="288"/>
            </a:xfrm>
          </p:grpSpPr>
          <p:sp>
            <p:nvSpPr>
              <p:cNvPr id="203892" name="Arc 11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93" name="Arc 11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94" name="Line 11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3895" name="Group 119"/>
            <p:cNvGrpSpPr>
              <a:grpSpLocks/>
            </p:cNvGrpSpPr>
            <p:nvPr/>
          </p:nvGrpSpPr>
          <p:grpSpPr bwMode="auto">
            <a:xfrm>
              <a:off x="2400" y="3168"/>
              <a:ext cx="288" cy="288"/>
              <a:chOff x="3264" y="2544"/>
              <a:chExt cx="288" cy="288"/>
            </a:xfrm>
          </p:grpSpPr>
          <p:sp>
            <p:nvSpPr>
              <p:cNvPr id="203896" name="Arc 12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97" name="Arc 12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898" name="Line 12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3899" name="Group 123"/>
            <p:cNvGrpSpPr>
              <a:grpSpLocks/>
            </p:cNvGrpSpPr>
            <p:nvPr/>
          </p:nvGrpSpPr>
          <p:grpSpPr bwMode="auto">
            <a:xfrm>
              <a:off x="2400" y="3504"/>
              <a:ext cx="288" cy="288"/>
              <a:chOff x="3264" y="2544"/>
              <a:chExt cx="288" cy="288"/>
            </a:xfrm>
          </p:grpSpPr>
          <p:sp>
            <p:nvSpPr>
              <p:cNvPr id="203900" name="Arc 12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01" name="Arc 12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02" name="Line 12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3903" name="Group 127"/>
            <p:cNvGrpSpPr>
              <a:grpSpLocks/>
            </p:cNvGrpSpPr>
            <p:nvPr/>
          </p:nvGrpSpPr>
          <p:grpSpPr bwMode="auto">
            <a:xfrm>
              <a:off x="2400" y="3840"/>
              <a:ext cx="288" cy="288"/>
              <a:chOff x="3264" y="2544"/>
              <a:chExt cx="288" cy="288"/>
            </a:xfrm>
          </p:grpSpPr>
          <p:sp>
            <p:nvSpPr>
              <p:cNvPr id="203904" name="Arc 12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05" name="Arc 12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06" name="Line 13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3907" name="Oval 131"/>
            <p:cNvSpPr>
              <a:spLocks noChangeArrowheads="1"/>
            </p:cNvSpPr>
            <p:nvPr/>
          </p:nvSpPr>
          <p:spPr bwMode="auto">
            <a:xfrm>
              <a:off x="1536" y="235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08" name="Line 132"/>
            <p:cNvSpPr>
              <a:spLocks noChangeShapeType="1"/>
            </p:cNvSpPr>
            <p:nvPr/>
          </p:nvSpPr>
          <p:spPr bwMode="auto">
            <a:xfrm>
              <a:off x="1872" y="3072"/>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09" name="Oval 133"/>
            <p:cNvSpPr>
              <a:spLocks noChangeArrowheads="1"/>
            </p:cNvSpPr>
            <p:nvPr/>
          </p:nvSpPr>
          <p:spPr bwMode="auto">
            <a:xfrm>
              <a:off x="1824"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10" name="Line 134"/>
            <p:cNvSpPr>
              <a:spLocks noChangeShapeType="1"/>
            </p:cNvSpPr>
            <p:nvPr/>
          </p:nvSpPr>
          <p:spPr bwMode="auto">
            <a:xfrm>
              <a:off x="2160" y="3312"/>
              <a:ext cx="0" cy="5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12" name="Line 136"/>
            <p:cNvSpPr>
              <a:spLocks noChangeShapeType="1"/>
            </p:cNvSpPr>
            <p:nvPr/>
          </p:nvSpPr>
          <p:spPr bwMode="auto">
            <a:xfrm>
              <a:off x="2016" y="2784"/>
              <a:ext cx="0"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13" name="Line 137"/>
            <p:cNvSpPr>
              <a:spLocks noChangeShapeType="1"/>
            </p:cNvSpPr>
            <p:nvPr/>
          </p:nvSpPr>
          <p:spPr bwMode="auto">
            <a:xfrm flipH="1">
              <a:off x="1728" y="3648"/>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15" name="Oval 139"/>
            <p:cNvSpPr>
              <a:spLocks noChangeArrowheads="1"/>
            </p:cNvSpPr>
            <p:nvPr/>
          </p:nvSpPr>
          <p:spPr bwMode="auto">
            <a:xfrm>
              <a:off x="2256" y="369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16" name="Line 140"/>
            <p:cNvSpPr>
              <a:spLocks noChangeShapeType="1"/>
            </p:cNvSpPr>
            <p:nvPr/>
          </p:nvSpPr>
          <p:spPr bwMode="auto">
            <a:xfrm flipH="1">
              <a:off x="2160" y="3888"/>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17" name="Line 141"/>
            <p:cNvSpPr>
              <a:spLocks noChangeShapeType="1"/>
            </p:cNvSpPr>
            <p:nvPr/>
          </p:nvSpPr>
          <p:spPr bwMode="auto">
            <a:xfrm>
              <a:off x="1872" y="4080"/>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18" name="Oval 142"/>
            <p:cNvSpPr>
              <a:spLocks noChangeArrowheads="1"/>
            </p:cNvSpPr>
            <p:nvPr/>
          </p:nvSpPr>
          <p:spPr bwMode="auto">
            <a:xfrm>
              <a:off x="1824" y="350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19" name="Oval 143"/>
            <p:cNvSpPr>
              <a:spLocks noChangeArrowheads="1"/>
            </p:cNvSpPr>
            <p:nvPr/>
          </p:nvSpPr>
          <p:spPr bwMode="auto">
            <a:xfrm>
              <a:off x="2112" y="326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21" name="Oval 145"/>
            <p:cNvSpPr>
              <a:spLocks noChangeArrowheads="1"/>
            </p:cNvSpPr>
            <p:nvPr/>
          </p:nvSpPr>
          <p:spPr bwMode="auto">
            <a:xfrm>
              <a:off x="1968" y="350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22" name="Oval 146"/>
            <p:cNvSpPr>
              <a:spLocks noChangeArrowheads="1"/>
            </p:cNvSpPr>
            <p:nvPr/>
          </p:nvSpPr>
          <p:spPr bwMode="auto">
            <a:xfrm>
              <a:off x="1536" y="283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23" name="Line 147"/>
            <p:cNvSpPr>
              <a:spLocks noChangeShapeType="1"/>
            </p:cNvSpPr>
            <p:nvPr/>
          </p:nvSpPr>
          <p:spPr bwMode="auto">
            <a:xfrm>
              <a:off x="2688" y="2304"/>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3935" name="Group 159"/>
            <p:cNvGrpSpPr>
              <a:grpSpLocks/>
            </p:cNvGrpSpPr>
            <p:nvPr/>
          </p:nvGrpSpPr>
          <p:grpSpPr bwMode="auto">
            <a:xfrm>
              <a:off x="2976" y="3360"/>
              <a:ext cx="288" cy="288"/>
              <a:chOff x="4320" y="3216"/>
              <a:chExt cx="288" cy="288"/>
            </a:xfrm>
          </p:grpSpPr>
          <p:sp>
            <p:nvSpPr>
              <p:cNvPr id="203924" name="Arc 148"/>
              <p:cNvSpPr>
                <a:spLocks/>
              </p:cNvSpPr>
              <p:nvPr/>
            </p:nvSpPr>
            <p:spPr bwMode="auto">
              <a:xfrm>
                <a:off x="4320" y="3216"/>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25" name="Arc 149"/>
              <p:cNvSpPr>
                <a:spLocks/>
              </p:cNvSpPr>
              <p:nvPr/>
            </p:nvSpPr>
            <p:spPr bwMode="auto">
              <a:xfrm flipV="1">
                <a:off x="4320" y="3360"/>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26" name="Arc 150"/>
              <p:cNvSpPr>
                <a:spLocks/>
              </p:cNvSpPr>
              <p:nvPr/>
            </p:nvSpPr>
            <p:spPr bwMode="auto">
              <a:xfrm>
                <a:off x="4320" y="3216"/>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27" name="Arc 151"/>
              <p:cNvSpPr>
                <a:spLocks/>
              </p:cNvSpPr>
              <p:nvPr/>
            </p:nvSpPr>
            <p:spPr bwMode="auto">
              <a:xfrm flipV="1">
                <a:off x="4320" y="3360"/>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3928" name="Line 152"/>
            <p:cNvSpPr>
              <a:spLocks noChangeShapeType="1"/>
            </p:cNvSpPr>
            <p:nvPr/>
          </p:nvSpPr>
          <p:spPr bwMode="auto">
            <a:xfrm>
              <a:off x="2784" y="345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29" name="Line 153"/>
            <p:cNvSpPr>
              <a:spLocks noChangeShapeType="1"/>
            </p:cNvSpPr>
            <p:nvPr/>
          </p:nvSpPr>
          <p:spPr bwMode="auto">
            <a:xfrm flipV="1">
              <a:off x="2880" y="2976"/>
              <a:ext cx="0" cy="38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30" name="Line 154"/>
            <p:cNvSpPr>
              <a:spLocks noChangeShapeType="1"/>
            </p:cNvSpPr>
            <p:nvPr/>
          </p:nvSpPr>
          <p:spPr bwMode="auto">
            <a:xfrm flipV="1">
              <a:off x="2784" y="331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31" name="Line 155"/>
            <p:cNvSpPr>
              <a:spLocks noChangeShapeType="1"/>
            </p:cNvSpPr>
            <p:nvPr/>
          </p:nvSpPr>
          <p:spPr bwMode="auto">
            <a:xfrm flipH="1" flipV="1">
              <a:off x="2688" y="297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34" name="Line 158"/>
            <p:cNvSpPr>
              <a:spLocks noChangeShapeType="1"/>
            </p:cNvSpPr>
            <p:nvPr/>
          </p:nvSpPr>
          <p:spPr bwMode="auto">
            <a:xfrm>
              <a:off x="2688" y="331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3936" name="Group 160"/>
            <p:cNvGrpSpPr>
              <a:grpSpLocks/>
            </p:cNvGrpSpPr>
            <p:nvPr/>
          </p:nvGrpSpPr>
          <p:grpSpPr bwMode="auto">
            <a:xfrm>
              <a:off x="2976" y="2160"/>
              <a:ext cx="288" cy="288"/>
              <a:chOff x="4320" y="3216"/>
              <a:chExt cx="288" cy="288"/>
            </a:xfrm>
          </p:grpSpPr>
          <p:sp>
            <p:nvSpPr>
              <p:cNvPr id="203937" name="Arc 161"/>
              <p:cNvSpPr>
                <a:spLocks/>
              </p:cNvSpPr>
              <p:nvPr/>
            </p:nvSpPr>
            <p:spPr bwMode="auto">
              <a:xfrm>
                <a:off x="4320" y="3216"/>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38" name="Arc 162"/>
              <p:cNvSpPr>
                <a:spLocks/>
              </p:cNvSpPr>
              <p:nvPr/>
            </p:nvSpPr>
            <p:spPr bwMode="auto">
              <a:xfrm flipV="1">
                <a:off x="4320" y="3360"/>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39" name="Arc 163"/>
              <p:cNvSpPr>
                <a:spLocks/>
              </p:cNvSpPr>
              <p:nvPr/>
            </p:nvSpPr>
            <p:spPr bwMode="auto">
              <a:xfrm>
                <a:off x="4320" y="3216"/>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40" name="Arc 164"/>
              <p:cNvSpPr>
                <a:spLocks/>
              </p:cNvSpPr>
              <p:nvPr/>
            </p:nvSpPr>
            <p:spPr bwMode="auto">
              <a:xfrm flipV="1">
                <a:off x="4320" y="3360"/>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3941" name="Line 165"/>
            <p:cNvSpPr>
              <a:spLocks noChangeShapeType="1"/>
            </p:cNvSpPr>
            <p:nvPr/>
          </p:nvSpPr>
          <p:spPr bwMode="auto">
            <a:xfrm>
              <a:off x="2880" y="336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2" name="Line 166"/>
            <p:cNvSpPr>
              <a:spLocks noChangeShapeType="1"/>
            </p:cNvSpPr>
            <p:nvPr/>
          </p:nvSpPr>
          <p:spPr bwMode="auto">
            <a:xfrm>
              <a:off x="2976" y="3312"/>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3" name="Line 167"/>
            <p:cNvSpPr>
              <a:spLocks noChangeShapeType="1"/>
            </p:cNvSpPr>
            <p:nvPr/>
          </p:nvSpPr>
          <p:spPr bwMode="auto">
            <a:xfrm>
              <a:off x="2976" y="3648"/>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4" name="Line 168"/>
            <p:cNvSpPr>
              <a:spLocks noChangeShapeType="1"/>
            </p:cNvSpPr>
            <p:nvPr/>
          </p:nvSpPr>
          <p:spPr bwMode="auto">
            <a:xfrm flipH="1">
              <a:off x="2784" y="355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5" name="Line 169"/>
            <p:cNvSpPr>
              <a:spLocks noChangeShapeType="1"/>
            </p:cNvSpPr>
            <p:nvPr/>
          </p:nvSpPr>
          <p:spPr bwMode="auto">
            <a:xfrm>
              <a:off x="2784" y="355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6" name="Line 170"/>
            <p:cNvSpPr>
              <a:spLocks noChangeShapeType="1"/>
            </p:cNvSpPr>
            <p:nvPr/>
          </p:nvSpPr>
          <p:spPr bwMode="auto">
            <a:xfrm>
              <a:off x="2688" y="36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7" name="Line 171"/>
            <p:cNvSpPr>
              <a:spLocks noChangeShapeType="1"/>
            </p:cNvSpPr>
            <p:nvPr/>
          </p:nvSpPr>
          <p:spPr bwMode="auto">
            <a:xfrm>
              <a:off x="2688" y="3984"/>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8" name="Line 172"/>
            <p:cNvSpPr>
              <a:spLocks noChangeShapeType="1"/>
            </p:cNvSpPr>
            <p:nvPr/>
          </p:nvSpPr>
          <p:spPr bwMode="auto">
            <a:xfrm>
              <a:off x="2880" y="3648"/>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49" name="Line 173"/>
            <p:cNvSpPr>
              <a:spLocks noChangeShapeType="1"/>
            </p:cNvSpPr>
            <p:nvPr/>
          </p:nvSpPr>
          <p:spPr bwMode="auto">
            <a:xfrm>
              <a:off x="2880" y="36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50" name="Line 174"/>
            <p:cNvSpPr>
              <a:spLocks noChangeShapeType="1"/>
            </p:cNvSpPr>
            <p:nvPr/>
          </p:nvSpPr>
          <p:spPr bwMode="auto">
            <a:xfrm>
              <a:off x="3264" y="350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51" name="Line 175"/>
            <p:cNvSpPr>
              <a:spLocks noChangeShapeType="1"/>
            </p:cNvSpPr>
            <p:nvPr/>
          </p:nvSpPr>
          <p:spPr bwMode="auto">
            <a:xfrm>
              <a:off x="3264" y="230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4037" name="Group 261"/>
          <p:cNvGrpSpPr>
            <a:grpSpLocks/>
          </p:cNvGrpSpPr>
          <p:nvPr/>
        </p:nvGrpSpPr>
        <p:grpSpPr bwMode="auto">
          <a:xfrm>
            <a:off x="5334000" y="2600325"/>
            <a:ext cx="3467100" cy="3800475"/>
            <a:chOff x="3360" y="1638"/>
            <a:chExt cx="2184" cy="2394"/>
          </a:xfrm>
        </p:grpSpPr>
        <p:sp>
          <p:nvSpPr>
            <p:cNvPr id="203964" name="Text Box 188"/>
            <p:cNvSpPr txBox="1">
              <a:spLocks noChangeArrowheads="1"/>
            </p:cNvSpPr>
            <p:nvPr/>
          </p:nvSpPr>
          <p:spPr bwMode="auto">
            <a:xfrm>
              <a:off x="5136" y="2311"/>
              <a:ext cx="4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O</a:t>
              </a:r>
              <a:endParaRPr lang="en-US" altLang="ja-JP" sz="3200" i="1">
                <a:effectLst/>
                <a:latin typeface="Times New Roman" panose="02020603050405020304" pitchFamily="18" charset="0"/>
              </a:endParaRPr>
            </a:p>
          </p:txBody>
        </p:sp>
        <p:sp>
          <p:nvSpPr>
            <p:cNvPr id="203957" name="Rectangle 181"/>
            <p:cNvSpPr>
              <a:spLocks noChangeArrowheads="1"/>
            </p:cNvSpPr>
            <p:nvPr/>
          </p:nvSpPr>
          <p:spPr bwMode="auto">
            <a:xfrm>
              <a:off x="3792" y="1824"/>
              <a:ext cx="1248" cy="2208"/>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effectLst>
                  <a:outerShdw blurRad="38100" dist="38100" dir="2700000" algn="tl">
                    <a:srgbClr val="000000"/>
                  </a:outerShdw>
                </a:effectLst>
                <a:latin typeface="Times New Roman" panose="02020603050405020304" pitchFamily="18" charset="0"/>
              </a:endParaRPr>
            </a:p>
          </p:txBody>
        </p:sp>
        <p:sp>
          <p:nvSpPr>
            <p:cNvPr id="203958" name="Text Box 182"/>
            <p:cNvSpPr txBox="1">
              <a:spLocks noChangeArrowheads="1"/>
            </p:cNvSpPr>
            <p:nvPr/>
          </p:nvSpPr>
          <p:spPr bwMode="auto">
            <a:xfrm>
              <a:off x="3360" y="2263"/>
              <a:ext cx="27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X</a:t>
              </a:r>
            </a:p>
          </p:txBody>
        </p:sp>
        <p:sp>
          <p:nvSpPr>
            <p:cNvPr id="203959" name="Text Box 183"/>
            <p:cNvSpPr txBox="1">
              <a:spLocks noChangeArrowheads="1"/>
            </p:cNvSpPr>
            <p:nvPr/>
          </p:nvSpPr>
          <p:spPr bwMode="auto">
            <a:xfrm>
              <a:off x="3360" y="2839"/>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Y</a:t>
              </a:r>
            </a:p>
          </p:txBody>
        </p:sp>
        <p:sp>
          <p:nvSpPr>
            <p:cNvPr id="203960" name="Line 184"/>
            <p:cNvSpPr>
              <a:spLocks noChangeShapeType="1"/>
            </p:cNvSpPr>
            <p:nvPr/>
          </p:nvSpPr>
          <p:spPr bwMode="auto">
            <a:xfrm>
              <a:off x="3648" y="24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61" name="Line 185"/>
            <p:cNvSpPr>
              <a:spLocks noChangeShapeType="1"/>
            </p:cNvSpPr>
            <p:nvPr/>
          </p:nvSpPr>
          <p:spPr bwMode="auto">
            <a:xfrm>
              <a:off x="3648" y="302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62" name="Line 186"/>
            <p:cNvSpPr>
              <a:spLocks noChangeShapeType="1"/>
            </p:cNvSpPr>
            <p:nvPr/>
          </p:nvSpPr>
          <p:spPr bwMode="auto">
            <a:xfrm>
              <a:off x="5040" y="24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63" name="Line 187"/>
            <p:cNvSpPr>
              <a:spLocks noChangeShapeType="1"/>
            </p:cNvSpPr>
            <p:nvPr/>
          </p:nvSpPr>
          <p:spPr bwMode="auto">
            <a:xfrm>
              <a:off x="5040" y="350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65" name="Text Box 189"/>
            <p:cNvSpPr txBox="1">
              <a:spLocks noChangeArrowheads="1"/>
            </p:cNvSpPr>
            <p:nvPr/>
          </p:nvSpPr>
          <p:spPr bwMode="auto">
            <a:xfrm>
              <a:off x="5136" y="3319"/>
              <a:ext cx="3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S</a:t>
              </a:r>
              <a:r>
                <a:rPr lang="en-US" altLang="ja-JP" sz="3200">
                  <a:effectLst/>
                  <a:latin typeface="Times New Roman" panose="02020603050405020304" pitchFamily="18" charset="0"/>
                </a:rPr>
                <a:t> </a:t>
              </a:r>
              <a:endParaRPr lang="en-US" altLang="ja-JP" sz="3200" i="1">
                <a:effectLst/>
                <a:latin typeface="Times New Roman" panose="02020603050405020304" pitchFamily="18" charset="0"/>
              </a:endParaRPr>
            </a:p>
          </p:txBody>
        </p:sp>
        <p:sp>
          <p:nvSpPr>
            <p:cNvPr id="203966" name="Text Box 190"/>
            <p:cNvSpPr txBox="1">
              <a:spLocks noChangeArrowheads="1"/>
            </p:cNvSpPr>
            <p:nvPr/>
          </p:nvSpPr>
          <p:spPr bwMode="auto">
            <a:xfrm>
              <a:off x="3840" y="1638"/>
              <a:ext cx="403"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FA</a:t>
              </a:r>
            </a:p>
          </p:txBody>
        </p:sp>
        <p:sp>
          <p:nvSpPr>
            <p:cNvPr id="203967" name="Text Box 191"/>
            <p:cNvSpPr txBox="1">
              <a:spLocks noChangeArrowheads="1"/>
            </p:cNvSpPr>
            <p:nvPr/>
          </p:nvSpPr>
          <p:spPr bwMode="auto">
            <a:xfrm>
              <a:off x="3360" y="3415"/>
              <a:ext cx="34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I</a:t>
              </a:r>
            </a:p>
          </p:txBody>
        </p:sp>
        <p:sp>
          <p:nvSpPr>
            <p:cNvPr id="203968" name="Line 192"/>
            <p:cNvSpPr>
              <a:spLocks noChangeShapeType="1"/>
            </p:cNvSpPr>
            <p:nvPr/>
          </p:nvSpPr>
          <p:spPr bwMode="auto">
            <a:xfrm>
              <a:off x="3648" y="360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4033" name="Group 257"/>
          <p:cNvGrpSpPr>
            <a:grpSpLocks/>
          </p:cNvGrpSpPr>
          <p:nvPr/>
        </p:nvGrpSpPr>
        <p:grpSpPr bwMode="auto">
          <a:xfrm>
            <a:off x="6019800" y="3200400"/>
            <a:ext cx="1981200" cy="2590800"/>
            <a:chOff x="3792" y="1968"/>
            <a:chExt cx="1248" cy="1632"/>
          </a:xfrm>
        </p:grpSpPr>
        <p:grpSp>
          <p:nvGrpSpPr>
            <p:cNvPr id="203970" name="Group 194"/>
            <p:cNvGrpSpPr>
              <a:grpSpLocks/>
            </p:cNvGrpSpPr>
            <p:nvPr/>
          </p:nvGrpSpPr>
          <p:grpSpPr bwMode="auto">
            <a:xfrm>
              <a:off x="4224" y="1968"/>
              <a:ext cx="288" cy="288"/>
              <a:chOff x="3264" y="2544"/>
              <a:chExt cx="288" cy="288"/>
            </a:xfrm>
          </p:grpSpPr>
          <p:sp>
            <p:nvSpPr>
              <p:cNvPr id="203971" name="Arc 195"/>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72" name="Arc 196"/>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73" name="Line 197"/>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3974" name="Line 198"/>
            <p:cNvSpPr>
              <a:spLocks noChangeShapeType="1"/>
            </p:cNvSpPr>
            <p:nvPr/>
          </p:nvSpPr>
          <p:spPr bwMode="auto">
            <a:xfrm>
              <a:off x="3792" y="297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75" name="Line 199"/>
            <p:cNvSpPr>
              <a:spLocks noChangeShapeType="1"/>
            </p:cNvSpPr>
            <p:nvPr/>
          </p:nvSpPr>
          <p:spPr bwMode="auto">
            <a:xfrm>
              <a:off x="4080" y="2496"/>
              <a:ext cx="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76" name="Line 200"/>
            <p:cNvSpPr>
              <a:spLocks noChangeShapeType="1"/>
            </p:cNvSpPr>
            <p:nvPr/>
          </p:nvSpPr>
          <p:spPr bwMode="auto">
            <a:xfrm>
              <a:off x="3888" y="3360"/>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77" name="Line 201"/>
            <p:cNvSpPr>
              <a:spLocks noChangeShapeType="1"/>
            </p:cNvSpPr>
            <p:nvPr/>
          </p:nvSpPr>
          <p:spPr bwMode="auto">
            <a:xfrm>
              <a:off x="3792" y="3552"/>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78" name="Line 202"/>
            <p:cNvSpPr>
              <a:spLocks noChangeShapeType="1"/>
            </p:cNvSpPr>
            <p:nvPr/>
          </p:nvSpPr>
          <p:spPr bwMode="auto">
            <a:xfrm>
              <a:off x="4080" y="283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79" name="Line 203"/>
            <p:cNvSpPr>
              <a:spLocks noChangeShapeType="1"/>
            </p:cNvSpPr>
            <p:nvPr/>
          </p:nvSpPr>
          <p:spPr bwMode="auto">
            <a:xfrm>
              <a:off x="4896" y="345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3980" name="Group 204"/>
            <p:cNvGrpSpPr>
              <a:grpSpLocks/>
            </p:cNvGrpSpPr>
            <p:nvPr/>
          </p:nvGrpSpPr>
          <p:grpSpPr bwMode="auto">
            <a:xfrm>
              <a:off x="4560" y="3312"/>
              <a:ext cx="336" cy="288"/>
              <a:chOff x="3984" y="3648"/>
              <a:chExt cx="336" cy="288"/>
            </a:xfrm>
          </p:grpSpPr>
          <p:sp>
            <p:nvSpPr>
              <p:cNvPr id="203981" name="Arc 205"/>
              <p:cNvSpPr>
                <a:spLocks/>
              </p:cNvSpPr>
              <p:nvPr/>
            </p:nvSpPr>
            <p:spPr bwMode="auto">
              <a:xfrm>
                <a:off x="398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82" name="Arc 206"/>
              <p:cNvSpPr>
                <a:spLocks/>
              </p:cNvSpPr>
              <p:nvPr/>
            </p:nvSpPr>
            <p:spPr bwMode="auto">
              <a:xfrm flipV="1">
                <a:off x="398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83" name="Arc 207"/>
              <p:cNvSpPr>
                <a:spLocks/>
              </p:cNvSpPr>
              <p:nvPr/>
            </p:nvSpPr>
            <p:spPr bwMode="auto">
              <a:xfrm>
                <a:off x="4032"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84" name="Arc 208"/>
              <p:cNvSpPr>
                <a:spLocks/>
              </p:cNvSpPr>
              <p:nvPr/>
            </p:nvSpPr>
            <p:spPr bwMode="auto">
              <a:xfrm flipV="1">
                <a:off x="4032"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85" name="Arc 209"/>
              <p:cNvSpPr>
                <a:spLocks/>
              </p:cNvSpPr>
              <p:nvPr/>
            </p:nvSpPr>
            <p:spPr bwMode="auto">
              <a:xfrm>
                <a:off x="4032"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86" name="Arc 210"/>
              <p:cNvSpPr>
                <a:spLocks/>
              </p:cNvSpPr>
              <p:nvPr/>
            </p:nvSpPr>
            <p:spPr bwMode="auto">
              <a:xfrm flipV="1">
                <a:off x="4032"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3987" name="Line 211"/>
            <p:cNvSpPr>
              <a:spLocks noChangeShapeType="1"/>
            </p:cNvSpPr>
            <p:nvPr/>
          </p:nvSpPr>
          <p:spPr bwMode="auto">
            <a:xfrm>
              <a:off x="3984" y="2160"/>
              <a:ext cx="0" cy="12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88" name="Line 212"/>
            <p:cNvSpPr>
              <a:spLocks noChangeShapeType="1"/>
            </p:cNvSpPr>
            <p:nvPr/>
          </p:nvSpPr>
          <p:spPr bwMode="auto">
            <a:xfrm>
              <a:off x="4080" y="2496"/>
              <a:ext cx="0" cy="10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90" name="Oval 214"/>
            <p:cNvSpPr>
              <a:spLocks noChangeArrowheads="1"/>
            </p:cNvSpPr>
            <p:nvPr/>
          </p:nvSpPr>
          <p:spPr bwMode="auto">
            <a:xfrm>
              <a:off x="3936" y="29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91" name="Line 215"/>
            <p:cNvSpPr>
              <a:spLocks noChangeShapeType="1"/>
            </p:cNvSpPr>
            <p:nvPr/>
          </p:nvSpPr>
          <p:spPr bwMode="auto">
            <a:xfrm flipH="1">
              <a:off x="3888" y="2064"/>
              <a:ext cx="0" cy="12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992" name="Line 216"/>
            <p:cNvSpPr>
              <a:spLocks noChangeShapeType="1"/>
            </p:cNvSpPr>
            <p:nvPr/>
          </p:nvSpPr>
          <p:spPr bwMode="auto">
            <a:xfrm>
              <a:off x="3984" y="3456"/>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3993" name="Group 217"/>
            <p:cNvGrpSpPr>
              <a:grpSpLocks/>
            </p:cNvGrpSpPr>
            <p:nvPr/>
          </p:nvGrpSpPr>
          <p:grpSpPr bwMode="auto">
            <a:xfrm>
              <a:off x="4224" y="2304"/>
              <a:ext cx="288" cy="288"/>
              <a:chOff x="3264" y="2544"/>
              <a:chExt cx="288" cy="288"/>
            </a:xfrm>
          </p:grpSpPr>
          <p:sp>
            <p:nvSpPr>
              <p:cNvPr id="203994" name="Arc 21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95" name="Arc 21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996" name="Line 22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4001" name="Group 225"/>
            <p:cNvGrpSpPr>
              <a:grpSpLocks/>
            </p:cNvGrpSpPr>
            <p:nvPr/>
          </p:nvGrpSpPr>
          <p:grpSpPr bwMode="auto">
            <a:xfrm>
              <a:off x="4224" y="2640"/>
              <a:ext cx="288" cy="288"/>
              <a:chOff x="3264" y="2544"/>
              <a:chExt cx="288" cy="288"/>
            </a:xfrm>
          </p:grpSpPr>
          <p:sp>
            <p:nvSpPr>
              <p:cNvPr id="204002" name="Arc 22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03" name="Arc 22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04" name="Line 22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4012" name="Group 236"/>
            <p:cNvGrpSpPr>
              <a:grpSpLocks/>
            </p:cNvGrpSpPr>
            <p:nvPr/>
          </p:nvGrpSpPr>
          <p:grpSpPr bwMode="auto">
            <a:xfrm>
              <a:off x="4656" y="2304"/>
              <a:ext cx="288" cy="288"/>
              <a:chOff x="4848" y="2496"/>
              <a:chExt cx="288" cy="288"/>
            </a:xfrm>
          </p:grpSpPr>
          <p:sp>
            <p:nvSpPr>
              <p:cNvPr id="204008" name="Arc 232"/>
              <p:cNvSpPr>
                <a:spLocks/>
              </p:cNvSpPr>
              <p:nvPr/>
            </p:nvSpPr>
            <p:spPr bwMode="auto">
              <a:xfrm>
                <a:off x="4848" y="2496"/>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09" name="Arc 233"/>
              <p:cNvSpPr>
                <a:spLocks/>
              </p:cNvSpPr>
              <p:nvPr/>
            </p:nvSpPr>
            <p:spPr bwMode="auto">
              <a:xfrm flipV="1">
                <a:off x="4848" y="2640"/>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10" name="Arc 234"/>
              <p:cNvSpPr>
                <a:spLocks/>
              </p:cNvSpPr>
              <p:nvPr/>
            </p:nvSpPr>
            <p:spPr bwMode="auto">
              <a:xfrm>
                <a:off x="4848" y="2496"/>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11" name="Arc 235"/>
              <p:cNvSpPr>
                <a:spLocks/>
              </p:cNvSpPr>
              <p:nvPr/>
            </p:nvSpPr>
            <p:spPr bwMode="auto">
              <a:xfrm flipV="1">
                <a:off x="4848" y="2640"/>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4013" name="Line 237"/>
            <p:cNvSpPr>
              <a:spLocks noChangeShapeType="1"/>
            </p:cNvSpPr>
            <p:nvPr/>
          </p:nvSpPr>
          <p:spPr bwMode="auto">
            <a:xfrm>
              <a:off x="4512" y="278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14" name="Line 238"/>
            <p:cNvSpPr>
              <a:spLocks noChangeShapeType="1"/>
            </p:cNvSpPr>
            <p:nvPr/>
          </p:nvSpPr>
          <p:spPr bwMode="auto">
            <a:xfrm>
              <a:off x="4512" y="211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15" name="Line 239"/>
            <p:cNvSpPr>
              <a:spLocks noChangeShapeType="1"/>
            </p:cNvSpPr>
            <p:nvPr/>
          </p:nvSpPr>
          <p:spPr bwMode="auto">
            <a:xfrm>
              <a:off x="4608" y="2112"/>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16" name="Line 240"/>
            <p:cNvSpPr>
              <a:spLocks noChangeShapeType="1"/>
            </p:cNvSpPr>
            <p:nvPr/>
          </p:nvSpPr>
          <p:spPr bwMode="auto">
            <a:xfrm>
              <a:off x="4608" y="2544"/>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17" name="Line 241"/>
            <p:cNvSpPr>
              <a:spLocks noChangeShapeType="1"/>
            </p:cNvSpPr>
            <p:nvPr/>
          </p:nvSpPr>
          <p:spPr bwMode="auto">
            <a:xfrm>
              <a:off x="4608" y="23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18" name="Line 242"/>
            <p:cNvSpPr>
              <a:spLocks noChangeShapeType="1"/>
            </p:cNvSpPr>
            <p:nvPr/>
          </p:nvSpPr>
          <p:spPr bwMode="auto">
            <a:xfrm>
              <a:off x="4608" y="254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19" name="Line 243"/>
            <p:cNvSpPr>
              <a:spLocks noChangeShapeType="1"/>
            </p:cNvSpPr>
            <p:nvPr/>
          </p:nvSpPr>
          <p:spPr bwMode="auto">
            <a:xfrm>
              <a:off x="4944" y="24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0" name="Line 244"/>
            <p:cNvSpPr>
              <a:spLocks noChangeShapeType="1"/>
            </p:cNvSpPr>
            <p:nvPr/>
          </p:nvSpPr>
          <p:spPr bwMode="auto">
            <a:xfrm>
              <a:off x="4512" y="244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1" name="Line 245"/>
            <p:cNvSpPr>
              <a:spLocks noChangeShapeType="1"/>
            </p:cNvSpPr>
            <p:nvPr/>
          </p:nvSpPr>
          <p:spPr bwMode="auto">
            <a:xfrm flipV="1">
              <a:off x="3984" y="216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2" name="Line 246"/>
            <p:cNvSpPr>
              <a:spLocks noChangeShapeType="1"/>
            </p:cNvSpPr>
            <p:nvPr/>
          </p:nvSpPr>
          <p:spPr bwMode="auto">
            <a:xfrm>
              <a:off x="3888" y="2064"/>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3" name="Line 247"/>
            <p:cNvSpPr>
              <a:spLocks noChangeShapeType="1"/>
            </p:cNvSpPr>
            <p:nvPr/>
          </p:nvSpPr>
          <p:spPr bwMode="auto">
            <a:xfrm>
              <a:off x="4080" y="24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4" name="Line 248"/>
            <p:cNvSpPr>
              <a:spLocks noChangeShapeType="1"/>
            </p:cNvSpPr>
            <p:nvPr/>
          </p:nvSpPr>
          <p:spPr bwMode="auto">
            <a:xfrm>
              <a:off x="3792" y="2400"/>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5" name="Line 249"/>
            <p:cNvSpPr>
              <a:spLocks noChangeShapeType="1"/>
            </p:cNvSpPr>
            <p:nvPr/>
          </p:nvSpPr>
          <p:spPr bwMode="auto">
            <a:xfrm>
              <a:off x="3984" y="273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027" name="Oval 251"/>
            <p:cNvSpPr>
              <a:spLocks noChangeArrowheads="1"/>
            </p:cNvSpPr>
            <p:nvPr/>
          </p:nvSpPr>
          <p:spPr bwMode="auto">
            <a:xfrm>
              <a:off x="4032" y="278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28" name="Oval 252"/>
            <p:cNvSpPr>
              <a:spLocks noChangeArrowheads="1"/>
            </p:cNvSpPr>
            <p:nvPr/>
          </p:nvSpPr>
          <p:spPr bwMode="auto">
            <a:xfrm>
              <a:off x="3936" y="268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31" name="Oval 255"/>
            <p:cNvSpPr>
              <a:spLocks noChangeArrowheads="1"/>
            </p:cNvSpPr>
            <p:nvPr/>
          </p:nvSpPr>
          <p:spPr bwMode="auto">
            <a:xfrm>
              <a:off x="3840" y="235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032" name="Oval 256"/>
            <p:cNvSpPr>
              <a:spLocks noChangeArrowheads="1"/>
            </p:cNvSpPr>
            <p:nvPr/>
          </p:nvSpPr>
          <p:spPr bwMode="auto">
            <a:xfrm>
              <a:off x="4032" y="350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204035" name="Object 259"/>
          <p:cNvGraphicFramePr>
            <a:graphicFrameLocks noChangeAspect="1"/>
          </p:cNvGraphicFramePr>
          <p:nvPr/>
        </p:nvGraphicFramePr>
        <p:xfrm>
          <a:off x="533400" y="1447800"/>
          <a:ext cx="8185150" cy="1114425"/>
        </p:xfrm>
        <a:graphic>
          <a:graphicData uri="http://schemas.openxmlformats.org/presentationml/2006/ole">
            <mc:AlternateContent xmlns:mc="http://schemas.openxmlformats.org/markup-compatibility/2006">
              <mc:Choice xmlns:v="urn:schemas-microsoft-com:vml" Requires="v">
                <p:oleObj spid="_x0000_s13314" name="数式" r:id="rId4" imgW="2984400" imgH="406080" progId="Equation.3">
                  <p:embed/>
                </p:oleObj>
              </mc:Choice>
              <mc:Fallback>
                <p:oleObj name="数式" r:id="rId4" imgW="2984400" imgH="406080" progId="Equation.3">
                  <p:embed/>
                  <p:pic>
                    <p:nvPicPr>
                      <p:cNvPr id="0" name="Object 2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447800"/>
                        <a:ext cx="8185150" cy="111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3953"/>
                                        </p:tgtEl>
                                        <p:attrNameLst>
                                          <p:attrName>style.visibility</p:attrName>
                                        </p:attrNameLst>
                                      </p:cBhvr>
                                      <p:to>
                                        <p:strVal val="visible"/>
                                      </p:to>
                                    </p:set>
                                    <p:animEffect transition="in" filter="wipe(left)">
                                      <p:cBhvr>
                                        <p:cTn id="7" dur="500"/>
                                        <p:tgtEl>
                                          <p:spTgt spid="2039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04037"/>
                                        </p:tgtEl>
                                        <p:attrNameLst>
                                          <p:attrName>style.visibility</p:attrName>
                                        </p:attrNameLst>
                                      </p:cBhvr>
                                      <p:to>
                                        <p:strVal val="visible"/>
                                      </p:to>
                                    </p:set>
                                    <p:animEffect transition="in" filter="checkerboard(across)">
                                      <p:cBhvr>
                                        <p:cTn id="12" dur="500"/>
                                        <p:tgtEl>
                                          <p:spTgt spid="2040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04033"/>
                                        </p:tgtEl>
                                        <p:attrNameLst>
                                          <p:attrName>style.visibility</p:attrName>
                                        </p:attrNameLst>
                                      </p:cBhvr>
                                      <p:to>
                                        <p:strVal val="visible"/>
                                      </p:to>
                                    </p:set>
                                    <p:animEffect transition="in" filter="wipe(left)">
                                      <p:cBhvr>
                                        <p:cTn id="17" dur="500"/>
                                        <p:tgtEl>
                                          <p:spTgt spid="204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ja-JP" altLang="en-US" sz="3600">
                <a:latin typeface="Times New Roman" panose="02020603050405020304" pitchFamily="18" charset="0"/>
              </a:rPr>
              <a:t>半加算モジュールを用いた全加算器</a:t>
            </a:r>
          </a:p>
        </p:txBody>
      </p:sp>
      <p:sp>
        <p:nvSpPr>
          <p:cNvPr id="205844" name="Text Box 20"/>
          <p:cNvSpPr txBox="1">
            <a:spLocks noChangeArrowheads="1"/>
          </p:cNvSpPr>
          <p:nvPr/>
        </p:nvSpPr>
        <p:spPr bwMode="auto">
          <a:xfrm>
            <a:off x="609600" y="1447800"/>
            <a:ext cx="1906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n"/>
            </a:pPr>
            <a:r>
              <a:rPr lang="en-US" altLang="ja-JP">
                <a:effectLst>
                  <a:outerShdw blurRad="38100" dist="38100" dir="2700000" algn="tl">
                    <a:srgbClr val="000000"/>
                  </a:outerShdw>
                </a:effectLst>
              </a:rPr>
              <a:t> </a:t>
            </a:r>
            <a:r>
              <a:rPr lang="ja-JP" altLang="en-US">
                <a:effectLst>
                  <a:outerShdw blurRad="38100" dist="38100" dir="2700000" algn="tl">
                    <a:srgbClr val="000000"/>
                  </a:outerShdw>
                </a:effectLst>
              </a:rPr>
              <a:t>半加算器</a:t>
            </a:r>
          </a:p>
        </p:txBody>
      </p:sp>
      <p:sp>
        <p:nvSpPr>
          <p:cNvPr id="205847" name="Text Box 23"/>
          <p:cNvSpPr txBox="1">
            <a:spLocks noChangeArrowheads="1"/>
          </p:cNvSpPr>
          <p:nvPr/>
        </p:nvSpPr>
        <p:spPr bwMode="auto">
          <a:xfrm>
            <a:off x="609600" y="2438400"/>
            <a:ext cx="1906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n"/>
            </a:pPr>
            <a:r>
              <a:rPr lang="en-US" altLang="ja-JP">
                <a:effectLst>
                  <a:outerShdw blurRad="38100" dist="38100" dir="2700000" algn="tl">
                    <a:srgbClr val="000000"/>
                  </a:outerShdw>
                </a:effectLst>
              </a:rPr>
              <a:t> </a:t>
            </a:r>
            <a:r>
              <a:rPr lang="ja-JP" altLang="en-US">
                <a:effectLst>
                  <a:outerShdw blurRad="38100" dist="38100" dir="2700000" algn="tl">
                    <a:srgbClr val="000000"/>
                  </a:outerShdw>
                </a:effectLst>
              </a:rPr>
              <a:t>全加算器</a:t>
            </a:r>
          </a:p>
        </p:txBody>
      </p:sp>
      <p:graphicFrame>
        <p:nvGraphicFramePr>
          <p:cNvPr id="205882" name="Object 58"/>
          <p:cNvGraphicFramePr>
            <a:graphicFrameLocks noChangeAspect="1"/>
          </p:cNvGraphicFramePr>
          <p:nvPr/>
        </p:nvGraphicFramePr>
        <p:xfrm>
          <a:off x="2590800" y="1447800"/>
          <a:ext cx="3044825" cy="1016000"/>
        </p:xfrm>
        <a:graphic>
          <a:graphicData uri="http://schemas.openxmlformats.org/presentationml/2006/ole">
            <mc:AlternateContent xmlns:mc="http://schemas.openxmlformats.org/markup-compatibility/2006">
              <mc:Choice xmlns:v="urn:schemas-microsoft-com:vml" Requires="v">
                <p:oleObj spid="_x0000_s14338" name="数式" r:id="rId4" imgW="1218960" imgH="406080" progId="Equation.3">
                  <p:embed/>
                </p:oleObj>
              </mc:Choice>
              <mc:Fallback>
                <p:oleObj name="数式" r:id="rId4" imgW="1218960" imgH="406080" progId="Equation.3">
                  <p:embed/>
                  <p:pic>
                    <p:nvPicPr>
                      <p:cNvPr id="0" name="Object 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1447800"/>
                        <a:ext cx="3044825"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83" name="Object 59"/>
          <p:cNvGraphicFramePr>
            <a:graphicFrameLocks noChangeAspect="1"/>
          </p:cNvGraphicFramePr>
          <p:nvPr/>
        </p:nvGraphicFramePr>
        <p:xfrm>
          <a:off x="2438400" y="3810000"/>
          <a:ext cx="4948238" cy="603250"/>
        </p:xfrm>
        <a:graphic>
          <a:graphicData uri="http://schemas.openxmlformats.org/presentationml/2006/ole">
            <mc:AlternateContent xmlns:mc="http://schemas.openxmlformats.org/markup-compatibility/2006">
              <mc:Choice xmlns:v="urn:schemas-microsoft-com:vml" Requires="v">
                <p:oleObj spid="_x0000_s14339" name="数式" r:id="rId6" imgW="1981080" imgH="241200" progId="Equation.3">
                  <p:embed/>
                </p:oleObj>
              </mc:Choice>
              <mc:Fallback>
                <p:oleObj name="数式" r:id="rId6" imgW="1981080" imgH="241200" progId="Equation.3">
                  <p:embed/>
                  <p:pic>
                    <p:nvPicPr>
                      <p:cNvPr id="0" name="Object 5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38400" y="3810000"/>
                        <a:ext cx="4948238" cy="603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84" name="Object 60"/>
          <p:cNvGraphicFramePr>
            <a:graphicFrameLocks noChangeAspect="1"/>
          </p:cNvGraphicFramePr>
          <p:nvPr/>
        </p:nvGraphicFramePr>
        <p:xfrm>
          <a:off x="3505200" y="2895600"/>
          <a:ext cx="3400425" cy="1016000"/>
        </p:xfrm>
        <a:graphic>
          <a:graphicData uri="http://schemas.openxmlformats.org/presentationml/2006/ole">
            <mc:AlternateContent xmlns:mc="http://schemas.openxmlformats.org/markup-compatibility/2006">
              <mc:Choice xmlns:v="urn:schemas-microsoft-com:vml" Requires="v">
                <p:oleObj spid="_x0000_s14340" name="数式" r:id="rId8" imgW="1358640" imgH="406080" progId="Equation.3">
                  <p:embed/>
                </p:oleObj>
              </mc:Choice>
              <mc:Fallback>
                <p:oleObj name="数式" r:id="rId8" imgW="1358640" imgH="406080" progId="Equation.3">
                  <p:embed/>
                  <p:pic>
                    <p:nvPicPr>
                      <p:cNvPr id="0" name="Object 6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05200" y="2895600"/>
                        <a:ext cx="3400425"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85" name="Object 61"/>
          <p:cNvGraphicFramePr>
            <a:graphicFrameLocks noChangeAspect="1"/>
          </p:cNvGraphicFramePr>
          <p:nvPr/>
        </p:nvGraphicFramePr>
        <p:xfrm>
          <a:off x="3505200" y="4256088"/>
          <a:ext cx="5394325" cy="2601912"/>
        </p:xfrm>
        <a:graphic>
          <a:graphicData uri="http://schemas.openxmlformats.org/presentationml/2006/ole">
            <mc:AlternateContent xmlns:mc="http://schemas.openxmlformats.org/markup-compatibility/2006">
              <mc:Choice xmlns:v="urn:schemas-microsoft-com:vml" Requires="v">
                <p:oleObj spid="_x0000_s14341" name="数式" r:id="rId10" imgW="2158920" imgH="1041120" progId="Equation.3">
                  <p:embed/>
                </p:oleObj>
              </mc:Choice>
              <mc:Fallback>
                <p:oleObj name="数式" r:id="rId10" imgW="2158920" imgH="1041120" progId="Equation.3">
                  <p:embed/>
                  <p:pic>
                    <p:nvPicPr>
                      <p:cNvPr id="0" name="Object 6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5200" y="4256088"/>
                        <a:ext cx="5394325" cy="260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86" name="Object 62"/>
          <p:cNvGraphicFramePr>
            <a:graphicFrameLocks noChangeAspect="1"/>
          </p:cNvGraphicFramePr>
          <p:nvPr/>
        </p:nvGraphicFramePr>
        <p:xfrm>
          <a:off x="2514600" y="2438400"/>
          <a:ext cx="4283075" cy="571500"/>
        </p:xfrm>
        <a:graphic>
          <a:graphicData uri="http://schemas.openxmlformats.org/presentationml/2006/ole">
            <mc:AlternateContent xmlns:mc="http://schemas.openxmlformats.org/markup-compatibility/2006">
              <mc:Choice xmlns:v="urn:schemas-microsoft-com:vml" Requires="v">
                <p:oleObj spid="_x0000_s14342" name="数式" r:id="rId12" imgW="1714320" imgH="228600" progId="Equation.3">
                  <p:embed/>
                </p:oleObj>
              </mc:Choice>
              <mc:Fallback>
                <p:oleObj name="数式" r:id="rId12" imgW="1714320" imgH="228600" progId="Equation.3">
                  <p:embed/>
                  <p:pic>
                    <p:nvPicPr>
                      <p:cNvPr id="0" name="Object 6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4600" y="2438400"/>
                        <a:ext cx="4283075"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5884"/>
                                        </p:tgtEl>
                                        <p:attrNameLst>
                                          <p:attrName>style.visibility</p:attrName>
                                        </p:attrNameLst>
                                      </p:cBhvr>
                                      <p:to>
                                        <p:strVal val="visible"/>
                                      </p:to>
                                    </p:set>
                                    <p:animEffect transition="in" filter="checkerboard(across)">
                                      <p:cBhvr>
                                        <p:cTn id="7" dur="500"/>
                                        <p:tgtEl>
                                          <p:spTgt spid="2058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05885"/>
                                        </p:tgtEl>
                                        <p:attrNameLst>
                                          <p:attrName>style.visibility</p:attrName>
                                        </p:attrNameLst>
                                      </p:cBhvr>
                                      <p:to>
                                        <p:strVal val="visible"/>
                                      </p:to>
                                    </p:set>
                                    <p:animEffect transition="in" filter="checkerboard(across)">
                                      <p:cBhvr>
                                        <p:cTn id="12" dur="500"/>
                                        <p:tgtEl>
                                          <p:spTgt spid="2058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F99D407-C953-494C-A6DC-55CA617B38D1}"/>
              </a:ext>
            </a:extLst>
          </p:cNvPr>
          <p:cNvSpPr>
            <a:spLocks noGrp="1" noChangeArrowheads="1"/>
          </p:cNvSpPr>
          <p:nvPr>
            <p:ph type="title"/>
          </p:nvPr>
        </p:nvSpPr>
        <p:spPr>
          <a:xfrm>
            <a:off x="1066800" y="304801"/>
            <a:ext cx="7772400" cy="739364"/>
          </a:xfrm>
        </p:spPr>
        <p:txBody>
          <a:bodyPr/>
          <a:lstStyle/>
          <a:p>
            <a:pPr eaLnBrk="1" hangingPunct="1"/>
            <a:r>
              <a:rPr lang="ja-JP" altLang="en-US" dirty="0">
                <a:latin typeface="Times New Roman" panose="02020603050405020304" pitchFamily="18" charset="0"/>
              </a:rPr>
              <a:t>全加算器の設計</a:t>
            </a:r>
          </a:p>
        </p:txBody>
      </p:sp>
      <p:sp>
        <p:nvSpPr>
          <p:cNvPr id="13315" name="Rectangle 3">
            <a:extLst>
              <a:ext uri="{FF2B5EF4-FFF2-40B4-BE49-F238E27FC236}">
                <a16:creationId xmlns:a16="http://schemas.microsoft.com/office/drawing/2014/main" id="{7886DC2A-0591-4EB6-B368-08AF70A803BB}"/>
              </a:ext>
            </a:extLst>
          </p:cNvPr>
          <p:cNvSpPr>
            <a:spLocks noGrp="1" noChangeArrowheads="1"/>
          </p:cNvSpPr>
          <p:nvPr>
            <p:ph type="body" idx="1"/>
          </p:nvPr>
        </p:nvSpPr>
        <p:spPr>
          <a:xfrm>
            <a:off x="1066800" y="920599"/>
            <a:ext cx="6172200" cy="1066800"/>
          </a:xfrm>
        </p:spPr>
        <p:txBody>
          <a:bodyPr/>
          <a:lstStyle/>
          <a:p>
            <a:pPr eaLnBrk="1" hangingPunct="1"/>
            <a:r>
              <a:rPr lang="ja-JP" altLang="en-US" dirty="0">
                <a:latin typeface="Times New Roman" panose="02020603050405020304" pitchFamily="18" charset="0"/>
              </a:rPr>
              <a:t>半加算器モジュール</a:t>
            </a:r>
            <a:r>
              <a:rPr lang="en-US" altLang="ja-JP" dirty="0">
                <a:latin typeface="Times New Roman" panose="02020603050405020304" pitchFamily="18" charset="0"/>
              </a:rPr>
              <a:t>2</a:t>
            </a:r>
            <a:r>
              <a:rPr lang="ja-JP" altLang="en-US" dirty="0">
                <a:latin typeface="Times New Roman" panose="02020603050405020304" pitchFamily="18" charset="0"/>
              </a:rPr>
              <a:t>個を用いて全加算器を設計</a:t>
            </a:r>
          </a:p>
        </p:txBody>
      </p:sp>
      <p:sp>
        <p:nvSpPr>
          <p:cNvPr id="93188" name="Rectangle 4">
            <a:extLst>
              <a:ext uri="{FF2B5EF4-FFF2-40B4-BE49-F238E27FC236}">
                <a16:creationId xmlns:a16="http://schemas.microsoft.com/office/drawing/2014/main" id="{905B5CC6-7580-41B7-9159-51A58D7D748F}"/>
              </a:ext>
            </a:extLst>
          </p:cNvPr>
          <p:cNvSpPr>
            <a:spLocks noChangeArrowheads="1"/>
          </p:cNvSpPr>
          <p:nvPr/>
        </p:nvSpPr>
        <p:spPr bwMode="auto">
          <a:xfrm>
            <a:off x="1066800" y="3276600"/>
            <a:ext cx="6705600" cy="3276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spcBef>
                <a:spcPct val="20000"/>
              </a:spcBef>
              <a:buClr>
                <a:schemeClr val="hlink"/>
              </a:buClr>
              <a:buSzPct val="70000"/>
              <a:buFont typeface="Wingdings" panose="05000000000000000000" pitchFamily="2" charset="2"/>
              <a:buNone/>
              <a:defRPr/>
            </a:pPr>
            <a:endParaRPr lang="ja-JP" altLang="ja-JP" sz="2800">
              <a:effectLst>
                <a:outerShdw blurRad="38100" dist="38100" dir="2700000" algn="tl">
                  <a:srgbClr val="C0C0C0"/>
                </a:outerShdw>
              </a:effectLst>
              <a:latin typeface="Times New Roman" panose="02020603050405020304" pitchFamily="18" charset="0"/>
            </a:endParaRPr>
          </a:p>
        </p:txBody>
      </p:sp>
      <p:sp>
        <p:nvSpPr>
          <p:cNvPr id="13317" name="Text Box 5">
            <a:extLst>
              <a:ext uri="{FF2B5EF4-FFF2-40B4-BE49-F238E27FC236}">
                <a16:creationId xmlns:a16="http://schemas.microsoft.com/office/drawing/2014/main" id="{AF35D14B-3AE0-4998-AFD5-8F984CF2BA93}"/>
              </a:ext>
            </a:extLst>
          </p:cNvPr>
          <p:cNvSpPr txBox="1">
            <a:spLocks noChangeArrowheads="1"/>
          </p:cNvSpPr>
          <p:nvPr/>
        </p:nvSpPr>
        <p:spPr bwMode="auto">
          <a:xfrm>
            <a:off x="381000" y="3733800"/>
            <a:ext cx="43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i="1">
                <a:latin typeface="Times New Roman" panose="02020603050405020304" pitchFamily="18" charset="0"/>
              </a:rPr>
              <a:t>X</a:t>
            </a:r>
          </a:p>
        </p:txBody>
      </p:sp>
      <p:sp>
        <p:nvSpPr>
          <p:cNvPr id="13318" name="Text Box 6">
            <a:extLst>
              <a:ext uri="{FF2B5EF4-FFF2-40B4-BE49-F238E27FC236}">
                <a16:creationId xmlns:a16="http://schemas.microsoft.com/office/drawing/2014/main" id="{23568E12-9F56-40D5-BCE8-FF84B1383381}"/>
              </a:ext>
            </a:extLst>
          </p:cNvPr>
          <p:cNvSpPr txBox="1">
            <a:spLocks noChangeArrowheads="1"/>
          </p:cNvSpPr>
          <p:nvPr/>
        </p:nvSpPr>
        <p:spPr bwMode="auto">
          <a:xfrm>
            <a:off x="381000" y="4648200"/>
            <a:ext cx="40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i="1">
                <a:latin typeface="Times New Roman" panose="02020603050405020304" pitchFamily="18" charset="0"/>
              </a:rPr>
              <a:t>Y</a:t>
            </a:r>
          </a:p>
        </p:txBody>
      </p:sp>
      <p:sp>
        <p:nvSpPr>
          <p:cNvPr id="13319" name="Line 7">
            <a:extLst>
              <a:ext uri="{FF2B5EF4-FFF2-40B4-BE49-F238E27FC236}">
                <a16:creationId xmlns:a16="http://schemas.microsoft.com/office/drawing/2014/main" id="{E6359934-44C1-4BE1-B0BA-CCD3C4BDD0E0}"/>
              </a:ext>
            </a:extLst>
          </p:cNvPr>
          <p:cNvSpPr>
            <a:spLocks noChangeShapeType="1"/>
          </p:cNvSpPr>
          <p:nvPr/>
        </p:nvSpPr>
        <p:spPr bwMode="auto">
          <a:xfrm>
            <a:off x="838200" y="4027488"/>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0" name="Line 8">
            <a:extLst>
              <a:ext uri="{FF2B5EF4-FFF2-40B4-BE49-F238E27FC236}">
                <a16:creationId xmlns:a16="http://schemas.microsoft.com/office/drawing/2014/main" id="{1A405B98-1DD5-4AB4-A596-319368D44F17}"/>
              </a:ext>
            </a:extLst>
          </p:cNvPr>
          <p:cNvSpPr>
            <a:spLocks noChangeShapeType="1"/>
          </p:cNvSpPr>
          <p:nvPr/>
        </p:nvSpPr>
        <p:spPr bwMode="auto">
          <a:xfrm>
            <a:off x="838200" y="4941888"/>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1" name="Line 9">
            <a:extLst>
              <a:ext uri="{FF2B5EF4-FFF2-40B4-BE49-F238E27FC236}">
                <a16:creationId xmlns:a16="http://schemas.microsoft.com/office/drawing/2014/main" id="{0BE9BE73-BB9B-4C97-BB3A-8156272EBD7D}"/>
              </a:ext>
            </a:extLst>
          </p:cNvPr>
          <p:cNvSpPr>
            <a:spLocks noChangeShapeType="1"/>
          </p:cNvSpPr>
          <p:nvPr/>
        </p:nvSpPr>
        <p:spPr bwMode="auto">
          <a:xfrm>
            <a:off x="7772400" y="4103688"/>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2" name="Line 10">
            <a:extLst>
              <a:ext uri="{FF2B5EF4-FFF2-40B4-BE49-F238E27FC236}">
                <a16:creationId xmlns:a16="http://schemas.microsoft.com/office/drawing/2014/main" id="{DDB2F7FB-6D82-4996-8681-7998B0D71210}"/>
              </a:ext>
            </a:extLst>
          </p:cNvPr>
          <p:cNvSpPr>
            <a:spLocks noChangeShapeType="1"/>
          </p:cNvSpPr>
          <p:nvPr/>
        </p:nvSpPr>
        <p:spPr bwMode="auto">
          <a:xfrm>
            <a:off x="7772400" y="5856288"/>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3" name="Text Box 11">
            <a:extLst>
              <a:ext uri="{FF2B5EF4-FFF2-40B4-BE49-F238E27FC236}">
                <a16:creationId xmlns:a16="http://schemas.microsoft.com/office/drawing/2014/main" id="{5084666A-3A8A-46BD-A9E5-0BE5170F2841}"/>
              </a:ext>
            </a:extLst>
          </p:cNvPr>
          <p:cNvSpPr txBox="1">
            <a:spLocks noChangeArrowheads="1"/>
          </p:cNvSpPr>
          <p:nvPr/>
        </p:nvSpPr>
        <p:spPr bwMode="auto">
          <a:xfrm>
            <a:off x="7924800" y="3810000"/>
            <a:ext cx="647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i="1">
                <a:latin typeface="Times New Roman" panose="02020603050405020304" pitchFamily="18" charset="0"/>
              </a:rPr>
              <a:t>C</a:t>
            </a:r>
            <a:r>
              <a:rPr lang="en-US" altLang="ja-JP" baseline="-25000">
                <a:latin typeface="Times New Roman" panose="02020603050405020304" pitchFamily="18" charset="0"/>
              </a:rPr>
              <a:t>O</a:t>
            </a:r>
            <a:endParaRPr lang="en-US" altLang="ja-JP" i="1">
              <a:latin typeface="Times New Roman" panose="02020603050405020304" pitchFamily="18" charset="0"/>
            </a:endParaRPr>
          </a:p>
        </p:txBody>
      </p:sp>
      <p:sp>
        <p:nvSpPr>
          <p:cNvPr id="13324" name="Text Box 12">
            <a:extLst>
              <a:ext uri="{FF2B5EF4-FFF2-40B4-BE49-F238E27FC236}">
                <a16:creationId xmlns:a16="http://schemas.microsoft.com/office/drawing/2014/main" id="{4BB4BDAB-39D6-4A61-8D35-C7CCF21F65DC}"/>
              </a:ext>
            </a:extLst>
          </p:cNvPr>
          <p:cNvSpPr txBox="1">
            <a:spLocks noChangeArrowheads="1"/>
          </p:cNvSpPr>
          <p:nvPr/>
        </p:nvSpPr>
        <p:spPr bwMode="auto">
          <a:xfrm>
            <a:off x="7924800" y="5562600"/>
            <a:ext cx="488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i="1">
                <a:latin typeface="Times New Roman" panose="02020603050405020304" pitchFamily="18" charset="0"/>
              </a:rPr>
              <a:t>S</a:t>
            </a:r>
            <a:r>
              <a:rPr lang="en-US" altLang="ja-JP">
                <a:latin typeface="Times New Roman" panose="02020603050405020304" pitchFamily="18" charset="0"/>
              </a:rPr>
              <a:t> </a:t>
            </a:r>
            <a:endParaRPr lang="en-US" altLang="ja-JP" i="1">
              <a:latin typeface="Times New Roman" panose="02020603050405020304" pitchFamily="18" charset="0"/>
            </a:endParaRPr>
          </a:p>
        </p:txBody>
      </p:sp>
      <p:sp useBgFill="1">
        <p:nvSpPr>
          <p:cNvPr id="93197" name="Text Box 13">
            <a:extLst>
              <a:ext uri="{FF2B5EF4-FFF2-40B4-BE49-F238E27FC236}">
                <a16:creationId xmlns:a16="http://schemas.microsoft.com/office/drawing/2014/main" id="{C2BC4419-70F0-4E9C-9C71-56602D7E8EFD}"/>
              </a:ext>
            </a:extLst>
          </p:cNvPr>
          <p:cNvSpPr txBox="1">
            <a:spLocks noChangeArrowheads="1"/>
          </p:cNvSpPr>
          <p:nvPr/>
        </p:nvSpPr>
        <p:spPr bwMode="auto">
          <a:xfrm>
            <a:off x="1524000" y="3048000"/>
            <a:ext cx="639763" cy="51911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800">
                <a:effectLst>
                  <a:outerShdw blurRad="38100" dist="38100" dir="2700000" algn="tl">
                    <a:srgbClr val="C0C0C0"/>
                  </a:outerShdw>
                </a:effectLst>
                <a:latin typeface="Times New Roman" panose="02020603050405020304" pitchFamily="18" charset="0"/>
              </a:rPr>
              <a:t>FA</a:t>
            </a:r>
          </a:p>
        </p:txBody>
      </p:sp>
      <p:sp>
        <p:nvSpPr>
          <p:cNvPr id="13326" name="Text Box 14">
            <a:extLst>
              <a:ext uri="{FF2B5EF4-FFF2-40B4-BE49-F238E27FC236}">
                <a16:creationId xmlns:a16="http://schemas.microsoft.com/office/drawing/2014/main" id="{A91708B8-1ED9-47CD-98E5-5E9E330B5D93}"/>
              </a:ext>
            </a:extLst>
          </p:cNvPr>
          <p:cNvSpPr txBox="1">
            <a:spLocks noChangeArrowheads="1"/>
          </p:cNvSpPr>
          <p:nvPr/>
        </p:nvSpPr>
        <p:spPr bwMode="auto">
          <a:xfrm>
            <a:off x="381000" y="5562600"/>
            <a:ext cx="5445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i="1">
                <a:latin typeface="Times New Roman" panose="02020603050405020304" pitchFamily="18" charset="0"/>
              </a:rPr>
              <a:t>C</a:t>
            </a:r>
            <a:r>
              <a:rPr lang="en-US" altLang="ja-JP" baseline="-25000">
                <a:latin typeface="Times New Roman" panose="02020603050405020304" pitchFamily="18" charset="0"/>
              </a:rPr>
              <a:t>I</a:t>
            </a:r>
          </a:p>
        </p:txBody>
      </p:sp>
      <p:sp>
        <p:nvSpPr>
          <p:cNvPr id="13327" name="Line 15">
            <a:extLst>
              <a:ext uri="{FF2B5EF4-FFF2-40B4-BE49-F238E27FC236}">
                <a16:creationId xmlns:a16="http://schemas.microsoft.com/office/drawing/2014/main" id="{80BCA33E-AE98-4957-89E8-78E6FE06FF6D}"/>
              </a:ext>
            </a:extLst>
          </p:cNvPr>
          <p:cNvSpPr>
            <a:spLocks noChangeShapeType="1"/>
          </p:cNvSpPr>
          <p:nvPr/>
        </p:nvSpPr>
        <p:spPr bwMode="auto">
          <a:xfrm>
            <a:off x="838200" y="5856288"/>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328" name="Group 16">
            <a:extLst>
              <a:ext uri="{FF2B5EF4-FFF2-40B4-BE49-F238E27FC236}">
                <a16:creationId xmlns:a16="http://schemas.microsoft.com/office/drawing/2014/main" id="{A2B8AEF3-69F8-48AA-9CA6-B44A8105D5B7}"/>
              </a:ext>
            </a:extLst>
          </p:cNvPr>
          <p:cNvGrpSpPr>
            <a:grpSpLocks/>
          </p:cNvGrpSpPr>
          <p:nvPr/>
        </p:nvGrpSpPr>
        <p:grpSpPr bwMode="auto">
          <a:xfrm>
            <a:off x="1905000" y="3810000"/>
            <a:ext cx="1676400" cy="1150938"/>
            <a:chOff x="1200" y="2400"/>
            <a:chExt cx="1056" cy="725"/>
          </a:xfrm>
        </p:grpSpPr>
        <p:sp>
          <p:nvSpPr>
            <p:cNvPr id="93201" name="Rectangle 17">
              <a:extLst>
                <a:ext uri="{FF2B5EF4-FFF2-40B4-BE49-F238E27FC236}">
                  <a16:creationId xmlns:a16="http://schemas.microsoft.com/office/drawing/2014/main" id="{7C52D7F9-46A7-4C53-859C-1B016A877A20}"/>
                </a:ext>
              </a:extLst>
            </p:cNvPr>
            <p:cNvSpPr>
              <a:spLocks noChangeArrowheads="1"/>
            </p:cNvSpPr>
            <p:nvPr/>
          </p:nvSpPr>
          <p:spPr bwMode="auto">
            <a:xfrm>
              <a:off x="1296" y="2400"/>
              <a:ext cx="864" cy="72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spcBef>
                  <a:spcPct val="20000"/>
                </a:spcBef>
                <a:buClr>
                  <a:schemeClr val="hlink"/>
                </a:buClr>
                <a:buSzPct val="70000"/>
                <a:buFont typeface="Wingdings" panose="05000000000000000000" pitchFamily="2" charset="2"/>
                <a:buNone/>
                <a:defRPr/>
              </a:pPr>
              <a:r>
                <a:rPr lang="en-US" altLang="ja-JP" sz="2800">
                  <a:effectLst>
                    <a:outerShdw blurRad="38100" dist="38100" dir="2700000" algn="tl">
                      <a:srgbClr val="C0C0C0"/>
                    </a:outerShdw>
                  </a:effectLst>
                  <a:latin typeface="Times New Roman" panose="02020603050405020304" pitchFamily="18" charset="0"/>
                </a:rPr>
                <a:t>HA</a:t>
              </a:r>
            </a:p>
          </p:txBody>
        </p:sp>
        <p:sp>
          <p:nvSpPr>
            <p:cNvPr id="93202" name="Text Box 18">
              <a:extLst>
                <a:ext uri="{FF2B5EF4-FFF2-40B4-BE49-F238E27FC236}">
                  <a16:creationId xmlns:a16="http://schemas.microsoft.com/office/drawing/2014/main" id="{F92DD3A8-DCF2-47CD-9A86-3BC4AD851D49}"/>
                </a:ext>
              </a:extLst>
            </p:cNvPr>
            <p:cNvSpPr txBox="1">
              <a:spLocks noChangeArrowheads="1"/>
            </p:cNvSpPr>
            <p:nvPr/>
          </p:nvSpPr>
          <p:spPr bwMode="auto">
            <a:xfrm>
              <a:off x="1248" y="2422"/>
              <a:ext cx="28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X</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63" name="Line 19">
              <a:extLst>
                <a:ext uri="{FF2B5EF4-FFF2-40B4-BE49-F238E27FC236}">
                  <a16:creationId xmlns:a16="http://schemas.microsoft.com/office/drawing/2014/main" id="{183D8E87-74DD-4D92-81CF-54867E5E8A5D}"/>
                </a:ext>
              </a:extLst>
            </p:cNvPr>
            <p:cNvSpPr>
              <a:spLocks noChangeShapeType="1"/>
            </p:cNvSpPr>
            <p:nvPr/>
          </p:nvSpPr>
          <p:spPr bwMode="auto">
            <a:xfrm>
              <a:off x="1200" y="254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04" name="Text Box 20">
              <a:extLst>
                <a:ext uri="{FF2B5EF4-FFF2-40B4-BE49-F238E27FC236}">
                  <a16:creationId xmlns:a16="http://schemas.microsoft.com/office/drawing/2014/main" id="{D8B74048-DFC6-4ED1-86E5-4AED29AD93D6}"/>
                </a:ext>
              </a:extLst>
            </p:cNvPr>
            <p:cNvSpPr txBox="1">
              <a:spLocks noChangeArrowheads="1"/>
            </p:cNvSpPr>
            <p:nvPr/>
          </p:nvSpPr>
          <p:spPr bwMode="auto">
            <a:xfrm>
              <a:off x="1248" y="2837"/>
              <a:ext cx="2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Y</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65" name="Line 21">
              <a:extLst>
                <a:ext uri="{FF2B5EF4-FFF2-40B4-BE49-F238E27FC236}">
                  <a16:creationId xmlns:a16="http://schemas.microsoft.com/office/drawing/2014/main" id="{2FDF042C-34E8-4CE1-B962-24E33D2F9E0E}"/>
                </a:ext>
              </a:extLst>
            </p:cNvPr>
            <p:cNvSpPr>
              <a:spLocks noChangeShapeType="1"/>
            </p:cNvSpPr>
            <p:nvPr/>
          </p:nvSpPr>
          <p:spPr bwMode="auto">
            <a:xfrm>
              <a:off x="1200"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06" name="Text Box 22">
              <a:extLst>
                <a:ext uri="{FF2B5EF4-FFF2-40B4-BE49-F238E27FC236}">
                  <a16:creationId xmlns:a16="http://schemas.microsoft.com/office/drawing/2014/main" id="{4D8E6983-8077-4AB4-86ED-A77213082753}"/>
                </a:ext>
              </a:extLst>
            </p:cNvPr>
            <p:cNvSpPr txBox="1">
              <a:spLocks noChangeArrowheads="1"/>
            </p:cNvSpPr>
            <p:nvPr/>
          </p:nvSpPr>
          <p:spPr bwMode="auto">
            <a:xfrm>
              <a:off x="1872" y="2405"/>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C</a:t>
              </a:r>
              <a:r>
                <a:rPr lang="en-US" altLang="ja-JP" sz="2400" baseline="-25000">
                  <a:effectLst>
                    <a:outerShdw blurRad="38100" dist="38100" dir="2700000" algn="tl">
                      <a:srgbClr val="C0C0C0"/>
                    </a:outerShdw>
                  </a:effectLst>
                  <a:latin typeface="Times New Roman" panose="02020603050405020304" pitchFamily="18" charset="0"/>
                </a:rPr>
                <a:t>O</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67" name="Line 23">
              <a:extLst>
                <a:ext uri="{FF2B5EF4-FFF2-40B4-BE49-F238E27FC236}">
                  <a16:creationId xmlns:a16="http://schemas.microsoft.com/office/drawing/2014/main" id="{AE61C8E0-0276-483E-8FF4-EA7F183D90F5}"/>
                </a:ext>
              </a:extLst>
            </p:cNvPr>
            <p:cNvSpPr>
              <a:spLocks noChangeShapeType="1"/>
            </p:cNvSpPr>
            <p:nvPr/>
          </p:nvSpPr>
          <p:spPr bwMode="auto">
            <a:xfrm>
              <a:off x="2160" y="254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08" name="Text Box 24">
              <a:extLst>
                <a:ext uri="{FF2B5EF4-FFF2-40B4-BE49-F238E27FC236}">
                  <a16:creationId xmlns:a16="http://schemas.microsoft.com/office/drawing/2014/main" id="{FF5511FE-C320-432E-9115-EABE30D0D1BB}"/>
                </a:ext>
              </a:extLst>
            </p:cNvPr>
            <p:cNvSpPr txBox="1">
              <a:spLocks noChangeArrowheads="1"/>
            </p:cNvSpPr>
            <p:nvPr/>
          </p:nvSpPr>
          <p:spPr bwMode="auto">
            <a:xfrm>
              <a:off x="1920" y="2820"/>
              <a:ext cx="2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S</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69" name="Line 25">
              <a:extLst>
                <a:ext uri="{FF2B5EF4-FFF2-40B4-BE49-F238E27FC236}">
                  <a16:creationId xmlns:a16="http://schemas.microsoft.com/office/drawing/2014/main" id="{11A4312D-D320-433E-9B7E-372AED3694CB}"/>
                </a:ext>
              </a:extLst>
            </p:cNvPr>
            <p:cNvSpPr>
              <a:spLocks noChangeShapeType="1"/>
            </p:cNvSpPr>
            <p:nvPr/>
          </p:nvSpPr>
          <p:spPr bwMode="auto">
            <a:xfrm>
              <a:off x="2160"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3329" name="Group 26">
            <a:extLst>
              <a:ext uri="{FF2B5EF4-FFF2-40B4-BE49-F238E27FC236}">
                <a16:creationId xmlns:a16="http://schemas.microsoft.com/office/drawing/2014/main" id="{C925693B-169E-4AFD-A4D0-3629A2AF707F}"/>
              </a:ext>
            </a:extLst>
          </p:cNvPr>
          <p:cNvGrpSpPr>
            <a:grpSpLocks/>
          </p:cNvGrpSpPr>
          <p:nvPr/>
        </p:nvGrpSpPr>
        <p:grpSpPr bwMode="auto">
          <a:xfrm>
            <a:off x="4495800" y="4953000"/>
            <a:ext cx="1676400" cy="1150938"/>
            <a:chOff x="2832" y="3120"/>
            <a:chExt cx="1056" cy="725"/>
          </a:xfrm>
        </p:grpSpPr>
        <p:sp>
          <p:nvSpPr>
            <p:cNvPr id="93211" name="Rectangle 27">
              <a:extLst>
                <a:ext uri="{FF2B5EF4-FFF2-40B4-BE49-F238E27FC236}">
                  <a16:creationId xmlns:a16="http://schemas.microsoft.com/office/drawing/2014/main" id="{657A07DD-BFF8-4311-8E3F-9E3BB2F71CF4}"/>
                </a:ext>
              </a:extLst>
            </p:cNvPr>
            <p:cNvSpPr>
              <a:spLocks noChangeArrowheads="1"/>
            </p:cNvSpPr>
            <p:nvPr/>
          </p:nvSpPr>
          <p:spPr bwMode="auto">
            <a:xfrm>
              <a:off x="2928" y="3120"/>
              <a:ext cx="864" cy="72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spcBef>
                  <a:spcPct val="20000"/>
                </a:spcBef>
                <a:buClr>
                  <a:schemeClr val="hlink"/>
                </a:buClr>
                <a:buSzPct val="70000"/>
                <a:buFont typeface="Wingdings" panose="05000000000000000000" pitchFamily="2" charset="2"/>
                <a:buNone/>
                <a:defRPr/>
              </a:pPr>
              <a:r>
                <a:rPr lang="en-US" altLang="ja-JP" sz="2800">
                  <a:effectLst>
                    <a:outerShdw blurRad="38100" dist="38100" dir="2700000" algn="tl">
                      <a:srgbClr val="C0C0C0"/>
                    </a:outerShdw>
                  </a:effectLst>
                  <a:latin typeface="Times New Roman" panose="02020603050405020304" pitchFamily="18" charset="0"/>
                </a:rPr>
                <a:t>HA</a:t>
              </a:r>
            </a:p>
          </p:txBody>
        </p:sp>
        <p:sp>
          <p:nvSpPr>
            <p:cNvPr id="93212" name="Text Box 28">
              <a:extLst>
                <a:ext uri="{FF2B5EF4-FFF2-40B4-BE49-F238E27FC236}">
                  <a16:creationId xmlns:a16="http://schemas.microsoft.com/office/drawing/2014/main" id="{D1B27CE6-5B13-4252-BFD6-9ED0EC7AA824}"/>
                </a:ext>
              </a:extLst>
            </p:cNvPr>
            <p:cNvSpPr txBox="1">
              <a:spLocks noChangeArrowheads="1"/>
            </p:cNvSpPr>
            <p:nvPr/>
          </p:nvSpPr>
          <p:spPr bwMode="auto">
            <a:xfrm>
              <a:off x="2880" y="3142"/>
              <a:ext cx="28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X</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54" name="Line 29">
              <a:extLst>
                <a:ext uri="{FF2B5EF4-FFF2-40B4-BE49-F238E27FC236}">
                  <a16:creationId xmlns:a16="http://schemas.microsoft.com/office/drawing/2014/main" id="{A94D15BA-FA09-436C-BC2F-3C5D51D21ACF}"/>
                </a:ext>
              </a:extLst>
            </p:cNvPr>
            <p:cNvSpPr>
              <a:spLocks noChangeShapeType="1"/>
            </p:cNvSpPr>
            <p:nvPr/>
          </p:nvSpPr>
          <p:spPr bwMode="auto">
            <a:xfrm>
              <a:off x="2832" y="326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14" name="Text Box 30">
              <a:extLst>
                <a:ext uri="{FF2B5EF4-FFF2-40B4-BE49-F238E27FC236}">
                  <a16:creationId xmlns:a16="http://schemas.microsoft.com/office/drawing/2014/main" id="{75966BFC-FBA2-4097-8ADD-A46AB368F51F}"/>
                </a:ext>
              </a:extLst>
            </p:cNvPr>
            <p:cNvSpPr txBox="1">
              <a:spLocks noChangeArrowheads="1"/>
            </p:cNvSpPr>
            <p:nvPr/>
          </p:nvSpPr>
          <p:spPr bwMode="auto">
            <a:xfrm>
              <a:off x="2880" y="3557"/>
              <a:ext cx="2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Y</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56" name="Line 31">
              <a:extLst>
                <a:ext uri="{FF2B5EF4-FFF2-40B4-BE49-F238E27FC236}">
                  <a16:creationId xmlns:a16="http://schemas.microsoft.com/office/drawing/2014/main" id="{D8D510CF-36C1-4705-BA36-A978BEBD939A}"/>
                </a:ext>
              </a:extLst>
            </p:cNvPr>
            <p:cNvSpPr>
              <a:spLocks noChangeShapeType="1"/>
            </p:cNvSpPr>
            <p:nvPr/>
          </p:nvSpPr>
          <p:spPr bwMode="auto">
            <a:xfrm>
              <a:off x="2832" y="369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16" name="Text Box 32">
              <a:extLst>
                <a:ext uri="{FF2B5EF4-FFF2-40B4-BE49-F238E27FC236}">
                  <a16:creationId xmlns:a16="http://schemas.microsoft.com/office/drawing/2014/main" id="{0E22163E-806B-4C55-8E8C-99CD004CE320}"/>
                </a:ext>
              </a:extLst>
            </p:cNvPr>
            <p:cNvSpPr txBox="1">
              <a:spLocks noChangeArrowheads="1"/>
            </p:cNvSpPr>
            <p:nvPr/>
          </p:nvSpPr>
          <p:spPr bwMode="auto">
            <a:xfrm>
              <a:off x="3504" y="3125"/>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C</a:t>
              </a:r>
              <a:r>
                <a:rPr lang="en-US" altLang="ja-JP" sz="2400" baseline="-25000">
                  <a:effectLst>
                    <a:outerShdw blurRad="38100" dist="38100" dir="2700000" algn="tl">
                      <a:srgbClr val="C0C0C0"/>
                    </a:outerShdw>
                  </a:effectLst>
                  <a:latin typeface="Times New Roman" panose="02020603050405020304" pitchFamily="18" charset="0"/>
                </a:rPr>
                <a:t>O</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58" name="Line 33">
              <a:extLst>
                <a:ext uri="{FF2B5EF4-FFF2-40B4-BE49-F238E27FC236}">
                  <a16:creationId xmlns:a16="http://schemas.microsoft.com/office/drawing/2014/main" id="{B34D09C6-08EE-4BE9-8102-960D2C35DE2B}"/>
                </a:ext>
              </a:extLst>
            </p:cNvPr>
            <p:cNvSpPr>
              <a:spLocks noChangeShapeType="1"/>
            </p:cNvSpPr>
            <p:nvPr/>
          </p:nvSpPr>
          <p:spPr bwMode="auto">
            <a:xfrm>
              <a:off x="3792" y="326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18" name="Text Box 34">
              <a:extLst>
                <a:ext uri="{FF2B5EF4-FFF2-40B4-BE49-F238E27FC236}">
                  <a16:creationId xmlns:a16="http://schemas.microsoft.com/office/drawing/2014/main" id="{A9A0F8B2-3A16-4368-8085-B341CF452A90}"/>
                </a:ext>
              </a:extLst>
            </p:cNvPr>
            <p:cNvSpPr txBox="1">
              <a:spLocks noChangeArrowheads="1"/>
            </p:cNvSpPr>
            <p:nvPr/>
          </p:nvSpPr>
          <p:spPr bwMode="auto">
            <a:xfrm>
              <a:off x="3552" y="3540"/>
              <a:ext cx="2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anose="05000000000000000000" pitchFamily="2" charset="2"/>
                <a:buNone/>
                <a:defRPr/>
              </a:pPr>
              <a:r>
                <a:rPr lang="en-US" altLang="ja-JP" sz="2400" i="1">
                  <a:effectLst>
                    <a:outerShdw blurRad="38100" dist="38100" dir="2700000" algn="tl">
                      <a:srgbClr val="C0C0C0"/>
                    </a:outerShdw>
                  </a:effectLst>
                  <a:latin typeface="Times New Roman" panose="02020603050405020304" pitchFamily="18" charset="0"/>
                </a:rPr>
                <a:t>S</a:t>
              </a:r>
              <a:r>
                <a:rPr lang="en-US" altLang="ja-JP" sz="2400">
                  <a:effectLst>
                    <a:outerShdw blurRad="38100" dist="38100" dir="2700000" algn="tl">
                      <a:srgbClr val="C0C0C0"/>
                    </a:outerShdw>
                  </a:effectLst>
                  <a:latin typeface="Times New Roman" panose="02020603050405020304" pitchFamily="18" charset="0"/>
                </a:rPr>
                <a:t> </a:t>
              </a:r>
              <a:endParaRPr lang="en-US" altLang="ja-JP" sz="2400" i="1">
                <a:effectLst>
                  <a:outerShdw blurRad="38100" dist="38100" dir="2700000" algn="tl">
                    <a:srgbClr val="C0C0C0"/>
                  </a:outerShdw>
                </a:effectLst>
                <a:latin typeface="Times New Roman" panose="02020603050405020304" pitchFamily="18" charset="0"/>
              </a:endParaRPr>
            </a:p>
          </p:txBody>
        </p:sp>
        <p:sp>
          <p:nvSpPr>
            <p:cNvPr id="13360" name="Line 35">
              <a:extLst>
                <a:ext uri="{FF2B5EF4-FFF2-40B4-BE49-F238E27FC236}">
                  <a16:creationId xmlns:a16="http://schemas.microsoft.com/office/drawing/2014/main" id="{24F3AA31-D728-4290-996D-BFEF3DB46C85}"/>
                </a:ext>
              </a:extLst>
            </p:cNvPr>
            <p:cNvSpPr>
              <a:spLocks noChangeShapeType="1"/>
            </p:cNvSpPr>
            <p:nvPr/>
          </p:nvSpPr>
          <p:spPr bwMode="auto">
            <a:xfrm>
              <a:off x="3792" y="369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3221" name="Group 37">
            <a:extLst>
              <a:ext uri="{FF2B5EF4-FFF2-40B4-BE49-F238E27FC236}">
                <a16:creationId xmlns:a16="http://schemas.microsoft.com/office/drawing/2014/main" id="{D3F081B2-5FFE-41B7-B20E-39C4EC246A80}"/>
              </a:ext>
            </a:extLst>
          </p:cNvPr>
          <p:cNvGrpSpPr>
            <a:grpSpLocks/>
          </p:cNvGrpSpPr>
          <p:nvPr/>
        </p:nvGrpSpPr>
        <p:grpSpPr bwMode="auto">
          <a:xfrm>
            <a:off x="1066800" y="4038600"/>
            <a:ext cx="838200" cy="914400"/>
            <a:chOff x="672" y="2544"/>
            <a:chExt cx="528" cy="576"/>
          </a:xfrm>
        </p:grpSpPr>
        <p:sp>
          <p:nvSpPr>
            <p:cNvPr id="13348" name="Line 38">
              <a:extLst>
                <a:ext uri="{FF2B5EF4-FFF2-40B4-BE49-F238E27FC236}">
                  <a16:creationId xmlns:a16="http://schemas.microsoft.com/office/drawing/2014/main" id="{0B89A577-79D2-4F5D-BBF8-E9B976CC46DB}"/>
                </a:ext>
              </a:extLst>
            </p:cNvPr>
            <p:cNvSpPr>
              <a:spLocks noChangeShapeType="1"/>
            </p:cNvSpPr>
            <p:nvPr/>
          </p:nvSpPr>
          <p:spPr bwMode="auto">
            <a:xfrm>
              <a:off x="672" y="2544"/>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9" name="Line 39">
              <a:extLst>
                <a:ext uri="{FF2B5EF4-FFF2-40B4-BE49-F238E27FC236}">
                  <a16:creationId xmlns:a16="http://schemas.microsoft.com/office/drawing/2014/main" id="{EA09F379-B088-4B7D-A5FC-6A038C9770DB}"/>
                </a:ext>
              </a:extLst>
            </p:cNvPr>
            <p:cNvSpPr>
              <a:spLocks noChangeShapeType="1"/>
            </p:cNvSpPr>
            <p:nvPr/>
          </p:nvSpPr>
          <p:spPr bwMode="auto">
            <a:xfrm>
              <a:off x="672" y="312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50" name="Line 40">
              <a:extLst>
                <a:ext uri="{FF2B5EF4-FFF2-40B4-BE49-F238E27FC236}">
                  <a16:creationId xmlns:a16="http://schemas.microsoft.com/office/drawing/2014/main" id="{7F70D32B-C3DE-4790-951D-0345A26C0978}"/>
                </a:ext>
              </a:extLst>
            </p:cNvPr>
            <p:cNvSpPr>
              <a:spLocks noChangeShapeType="1"/>
            </p:cNvSpPr>
            <p:nvPr/>
          </p:nvSpPr>
          <p:spPr bwMode="auto">
            <a:xfrm>
              <a:off x="912" y="297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51" name="Line 41">
              <a:extLst>
                <a:ext uri="{FF2B5EF4-FFF2-40B4-BE49-F238E27FC236}">
                  <a16:creationId xmlns:a16="http://schemas.microsoft.com/office/drawing/2014/main" id="{FE339430-F808-4918-95B8-5B48EA2A8B47}"/>
                </a:ext>
              </a:extLst>
            </p:cNvPr>
            <p:cNvSpPr>
              <a:spLocks noChangeShapeType="1"/>
            </p:cNvSpPr>
            <p:nvPr/>
          </p:nvSpPr>
          <p:spPr bwMode="auto">
            <a:xfrm flipH="1">
              <a:off x="912" y="297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3226" name="Group 42">
            <a:extLst>
              <a:ext uri="{FF2B5EF4-FFF2-40B4-BE49-F238E27FC236}">
                <a16:creationId xmlns:a16="http://schemas.microsoft.com/office/drawing/2014/main" id="{F3CE0799-8BE9-413B-8AC0-3B8B1B7D2B53}"/>
              </a:ext>
            </a:extLst>
          </p:cNvPr>
          <p:cNvGrpSpPr>
            <a:grpSpLocks/>
          </p:cNvGrpSpPr>
          <p:nvPr/>
        </p:nvGrpSpPr>
        <p:grpSpPr bwMode="auto">
          <a:xfrm>
            <a:off x="1066800" y="4724400"/>
            <a:ext cx="3429000" cy="1143000"/>
            <a:chOff x="672" y="2976"/>
            <a:chExt cx="2160" cy="720"/>
          </a:xfrm>
        </p:grpSpPr>
        <p:sp>
          <p:nvSpPr>
            <p:cNvPr id="13344" name="Line 43">
              <a:extLst>
                <a:ext uri="{FF2B5EF4-FFF2-40B4-BE49-F238E27FC236}">
                  <a16:creationId xmlns:a16="http://schemas.microsoft.com/office/drawing/2014/main" id="{5A38A9E1-A150-490E-9EC9-4014522F7594}"/>
                </a:ext>
              </a:extLst>
            </p:cNvPr>
            <p:cNvSpPr>
              <a:spLocks noChangeShapeType="1"/>
            </p:cNvSpPr>
            <p:nvPr/>
          </p:nvSpPr>
          <p:spPr bwMode="auto">
            <a:xfrm>
              <a:off x="2256" y="297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5" name="Line 44">
              <a:extLst>
                <a:ext uri="{FF2B5EF4-FFF2-40B4-BE49-F238E27FC236}">
                  <a16:creationId xmlns:a16="http://schemas.microsoft.com/office/drawing/2014/main" id="{C62D645F-B2FE-46FD-A73B-FC6C571B075E}"/>
                </a:ext>
              </a:extLst>
            </p:cNvPr>
            <p:cNvSpPr>
              <a:spLocks noChangeShapeType="1"/>
            </p:cNvSpPr>
            <p:nvPr/>
          </p:nvSpPr>
          <p:spPr bwMode="auto">
            <a:xfrm>
              <a:off x="2448" y="2976"/>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6" name="Line 45">
              <a:extLst>
                <a:ext uri="{FF2B5EF4-FFF2-40B4-BE49-F238E27FC236}">
                  <a16:creationId xmlns:a16="http://schemas.microsoft.com/office/drawing/2014/main" id="{146DC56A-F203-482E-9352-1D8F0EB7327E}"/>
                </a:ext>
              </a:extLst>
            </p:cNvPr>
            <p:cNvSpPr>
              <a:spLocks noChangeShapeType="1"/>
            </p:cNvSpPr>
            <p:nvPr/>
          </p:nvSpPr>
          <p:spPr bwMode="auto">
            <a:xfrm flipH="1">
              <a:off x="2448" y="3264"/>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7" name="Line 46">
              <a:extLst>
                <a:ext uri="{FF2B5EF4-FFF2-40B4-BE49-F238E27FC236}">
                  <a16:creationId xmlns:a16="http://schemas.microsoft.com/office/drawing/2014/main" id="{E58AE753-3F35-4689-9FDF-89665649923E}"/>
                </a:ext>
              </a:extLst>
            </p:cNvPr>
            <p:cNvSpPr>
              <a:spLocks noChangeShapeType="1"/>
            </p:cNvSpPr>
            <p:nvPr/>
          </p:nvSpPr>
          <p:spPr bwMode="auto">
            <a:xfrm>
              <a:off x="672" y="3696"/>
              <a:ext cx="216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 name="グループ化 1">
            <a:extLst>
              <a:ext uri="{FF2B5EF4-FFF2-40B4-BE49-F238E27FC236}">
                <a16:creationId xmlns:a16="http://schemas.microsoft.com/office/drawing/2014/main" id="{B98C127E-02A2-41BE-ACFC-D128E67C0857}"/>
              </a:ext>
            </a:extLst>
          </p:cNvPr>
          <p:cNvGrpSpPr/>
          <p:nvPr/>
        </p:nvGrpSpPr>
        <p:grpSpPr>
          <a:xfrm>
            <a:off x="3581400" y="3886200"/>
            <a:ext cx="4191000" cy="1981200"/>
            <a:chOff x="3581400" y="3886200"/>
            <a:chExt cx="4191000" cy="1981200"/>
          </a:xfrm>
        </p:grpSpPr>
        <p:sp>
          <p:nvSpPr>
            <p:cNvPr id="13333" name="Line 48">
              <a:extLst>
                <a:ext uri="{FF2B5EF4-FFF2-40B4-BE49-F238E27FC236}">
                  <a16:creationId xmlns:a16="http://schemas.microsoft.com/office/drawing/2014/main" id="{6EAD13D2-8DD6-41AF-98F9-1705188310D6}"/>
                </a:ext>
              </a:extLst>
            </p:cNvPr>
            <p:cNvSpPr>
              <a:spLocks noChangeShapeType="1"/>
            </p:cNvSpPr>
            <p:nvPr/>
          </p:nvSpPr>
          <p:spPr bwMode="auto">
            <a:xfrm>
              <a:off x="6172200" y="5867400"/>
              <a:ext cx="1600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4" name="Line 49">
              <a:extLst>
                <a:ext uri="{FF2B5EF4-FFF2-40B4-BE49-F238E27FC236}">
                  <a16:creationId xmlns:a16="http://schemas.microsoft.com/office/drawing/2014/main" id="{D06720F4-07E8-4A13-B310-D38BB68B6AD7}"/>
                </a:ext>
              </a:extLst>
            </p:cNvPr>
            <p:cNvSpPr>
              <a:spLocks noChangeShapeType="1"/>
            </p:cNvSpPr>
            <p:nvPr/>
          </p:nvSpPr>
          <p:spPr bwMode="auto">
            <a:xfrm>
              <a:off x="7315200" y="41148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5" name="Line 50">
              <a:extLst>
                <a:ext uri="{FF2B5EF4-FFF2-40B4-BE49-F238E27FC236}">
                  <a16:creationId xmlns:a16="http://schemas.microsoft.com/office/drawing/2014/main" id="{80D19D3F-F64B-4ACB-B877-69BF3D119379}"/>
                </a:ext>
              </a:extLst>
            </p:cNvPr>
            <p:cNvSpPr>
              <a:spLocks noChangeShapeType="1"/>
            </p:cNvSpPr>
            <p:nvPr/>
          </p:nvSpPr>
          <p:spPr bwMode="auto">
            <a:xfrm>
              <a:off x="3581400" y="4038600"/>
              <a:ext cx="3352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6" name="Line 51">
              <a:extLst>
                <a:ext uri="{FF2B5EF4-FFF2-40B4-BE49-F238E27FC236}">
                  <a16:creationId xmlns:a16="http://schemas.microsoft.com/office/drawing/2014/main" id="{0C060B7F-4DFF-41D0-9C9C-7CF94D9FE27C}"/>
                </a:ext>
              </a:extLst>
            </p:cNvPr>
            <p:cNvSpPr>
              <a:spLocks noChangeShapeType="1"/>
            </p:cNvSpPr>
            <p:nvPr/>
          </p:nvSpPr>
          <p:spPr bwMode="auto">
            <a:xfrm>
              <a:off x="6629400" y="4191000"/>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337" name="Group 52">
              <a:extLst>
                <a:ext uri="{FF2B5EF4-FFF2-40B4-BE49-F238E27FC236}">
                  <a16:creationId xmlns:a16="http://schemas.microsoft.com/office/drawing/2014/main" id="{A70A76B2-C830-4374-87DA-83F14FC30279}"/>
                </a:ext>
              </a:extLst>
            </p:cNvPr>
            <p:cNvGrpSpPr>
              <a:grpSpLocks/>
            </p:cNvGrpSpPr>
            <p:nvPr/>
          </p:nvGrpSpPr>
          <p:grpSpPr bwMode="auto">
            <a:xfrm>
              <a:off x="6858000" y="3886200"/>
              <a:ext cx="457200" cy="457200"/>
              <a:chOff x="3264" y="3648"/>
              <a:chExt cx="288" cy="288"/>
            </a:xfrm>
          </p:grpSpPr>
          <p:sp>
            <p:nvSpPr>
              <p:cNvPr id="13340" name="Arc 53">
                <a:extLst>
                  <a:ext uri="{FF2B5EF4-FFF2-40B4-BE49-F238E27FC236}">
                    <a16:creationId xmlns:a16="http://schemas.microsoft.com/office/drawing/2014/main" id="{1EBF1111-232E-4BAD-BDFE-BD44CE840992}"/>
                  </a:ext>
                </a:extLst>
              </p:cNvPr>
              <p:cNvSpPr>
                <a:spLocks/>
              </p:cNvSpPr>
              <p:nvPr/>
            </p:nvSpPr>
            <p:spPr bwMode="auto">
              <a:xfrm>
                <a:off x="3264" y="3648"/>
                <a:ext cx="288" cy="144"/>
              </a:xfrm>
              <a:custGeom>
                <a:avLst/>
                <a:gdLst>
                  <a:gd name="T0" fmla="*/ 0 w 21600"/>
                  <a:gd name="T1" fmla="*/ 0 h 21600"/>
                  <a:gd name="T2" fmla="*/ 4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1" name="Arc 54">
                <a:extLst>
                  <a:ext uri="{FF2B5EF4-FFF2-40B4-BE49-F238E27FC236}">
                    <a16:creationId xmlns:a16="http://schemas.microsoft.com/office/drawing/2014/main" id="{5F11146A-9897-4D47-B327-828ED976E113}"/>
                  </a:ext>
                </a:extLst>
              </p:cNvPr>
              <p:cNvSpPr>
                <a:spLocks/>
              </p:cNvSpPr>
              <p:nvPr/>
            </p:nvSpPr>
            <p:spPr bwMode="auto">
              <a:xfrm flipV="1">
                <a:off x="3264" y="3792"/>
                <a:ext cx="288" cy="144"/>
              </a:xfrm>
              <a:custGeom>
                <a:avLst/>
                <a:gdLst>
                  <a:gd name="T0" fmla="*/ 0 w 21600"/>
                  <a:gd name="T1" fmla="*/ 0 h 21600"/>
                  <a:gd name="T2" fmla="*/ 4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2" name="Arc 55">
                <a:extLst>
                  <a:ext uri="{FF2B5EF4-FFF2-40B4-BE49-F238E27FC236}">
                    <a16:creationId xmlns:a16="http://schemas.microsoft.com/office/drawing/2014/main" id="{4508D656-37F9-4786-9178-AEB9FC00BE3D}"/>
                  </a:ext>
                </a:extLst>
              </p:cNvPr>
              <p:cNvSpPr>
                <a:spLocks/>
              </p:cNvSpPr>
              <p:nvPr/>
            </p:nvSpPr>
            <p:spPr bwMode="auto">
              <a:xfrm>
                <a:off x="3264" y="3648"/>
                <a:ext cx="48" cy="144"/>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3" name="Arc 56">
                <a:extLst>
                  <a:ext uri="{FF2B5EF4-FFF2-40B4-BE49-F238E27FC236}">
                    <a16:creationId xmlns:a16="http://schemas.microsoft.com/office/drawing/2014/main" id="{D731FB85-B4A3-4082-9361-2B1B89218721}"/>
                  </a:ext>
                </a:extLst>
              </p:cNvPr>
              <p:cNvSpPr>
                <a:spLocks/>
              </p:cNvSpPr>
              <p:nvPr/>
            </p:nvSpPr>
            <p:spPr bwMode="auto">
              <a:xfrm flipV="1">
                <a:off x="3264" y="3792"/>
                <a:ext cx="48" cy="144"/>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338" name="Line 57">
              <a:extLst>
                <a:ext uri="{FF2B5EF4-FFF2-40B4-BE49-F238E27FC236}">
                  <a16:creationId xmlns:a16="http://schemas.microsoft.com/office/drawing/2014/main" id="{DF7E0A5B-4ED5-400A-99E2-015658C4177D}"/>
                </a:ext>
              </a:extLst>
            </p:cNvPr>
            <p:cNvSpPr>
              <a:spLocks noChangeShapeType="1"/>
            </p:cNvSpPr>
            <p:nvPr/>
          </p:nvSpPr>
          <p:spPr bwMode="auto">
            <a:xfrm>
              <a:off x="6629400" y="4191000"/>
              <a:ext cx="0" cy="990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9" name="Line 58">
              <a:extLst>
                <a:ext uri="{FF2B5EF4-FFF2-40B4-BE49-F238E27FC236}">
                  <a16:creationId xmlns:a16="http://schemas.microsoft.com/office/drawing/2014/main" id="{43770CA0-0DC4-440A-886B-6A99FBC7BEA2}"/>
                </a:ext>
              </a:extLst>
            </p:cNvPr>
            <p:cNvSpPr>
              <a:spLocks noChangeShapeType="1"/>
            </p:cNvSpPr>
            <p:nvPr/>
          </p:nvSpPr>
          <p:spPr bwMode="auto">
            <a:xfrm>
              <a:off x="6172200" y="5181600"/>
              <a:ext cx="457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 name="グループ化 3">
            <a:extLst>
              <a:ext uri="{FF2B5EF4-FFF2-40B4-BE49-F238E27FC236}">
                <a16:creationId xmlns:a16="http://schemas.microsoft.com/office/drawing/2014/main" id="{EB56718D-1B79-41E2-9FC7-D3E347320C2F}"/>
              </a:ext>
            </a:extLst>
          </p:cNvPr>
          <p:cNvGrpSpPr/>
          <p:nvPr/>
        </p:nvGrpSpPr>
        <p:grpSpPr>
          <a:xfrm>
            <a:off x="729990" y="1977614"/>
            <a:ext cx="7518660" cy="964317"/>
            <a:chOff x="729990" y="1977614"/>
            <a:chExt cx="7518660" cy="964317"/>
          </a:xfrm>
        </p:grpSpPr>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FECD40F1-3157-4090-A7E1-C899C98FF564}"/>
                    </a:ext>
                  </a:extLst>
                </p:cNvPr>
                <p:cNvSpPr txBox="1"/>
                <p:nvPr/>
              </p:nvSpPr>
              <p:spPr>
                <a:xfrm>
                  <a:off x="795888" y="1977614"/>
                  <a:ext cx="5484450" cy="524374"/>
                </a:xfrm>
                <a:prstGeom prst="rect">
                  <a:avLst/>
                </a:prstGeom>
                <a:noFill/>
              </p:spPr>
              <p:txBody>
                <a:bodyPr wrap="none" rtlCol="0">
                  <a:spAutoFit/>
                </a:bodyPr>
                <a:lstStyle/>
                <a:p>
                  <a:pPr algn="ctr"/>
                  <a14:m>
                    <m:oMathPara xmlns:m="http://schemas.openxmlformats.org/officeDocument/2006/math">
                      <m:oMathParaPr>
                        <m:jc m:val="centerGroup"/>
                      </m:oMathParaPr>
                      <m:oMath xmlns:m="http://schemas.openxmlformats.org/officeDocument/2006/math">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𝑆</m:t>
                            </m:r>
                          </m:e>
                          <m:sup>
                            <m:r>
                              <a:rPr lang="en-US" altLang="ja-JP" b="0" i="1" smtClean="0">
                                <a:latin typeface="Cambria Math" panose="02040503050406030204" pitchFamily="18" charset="0"/>
                              </a:rPr>
                              <m:t>𝐹𝐴</m:t>
                            </m:r>
                          </m:sup>
                        </m:sSup>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rPr>
                              <m:t>, </m:t>
                            </m:r>
                            <m:r>
                              <a:rPr lang="en-US" altLang="ja-JP" b="0" i="1" smtClean="0">
                                <a:latin typeface="Cambria Math" panose="02040503050406030204" pitchFamily="18" charset="0"/>
                              </a:rPr>
                              <m:t>𝑌</m:t>
                            </m:r>
                            <m:r>
                              <a:rPr lang="en-US" altLang="ja-JP" b="0" i="1" smtClean="0">
                                <a:latin typeface="Cambria Math" panose="02040503050406030204" pitchFamily="18" charset="0"/>
                              </a:rPr>
                              <m:t>, </m:t>
                            </m:r>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𝐶</m:t>
                                </m:r>
                              </m:e>
                              <m:sub>
                                <m:r>
                                  <a:rPr lang="en-US" altLang="ja-JP" b="0" i="1" smtClean="0">
                                    <a:latin typeface="Cambria Math" panose="02040503050406030204" pitchFamily="18" charset="0"/>
                                  </a:rPr>
                                  <m:t>𝐼</m:t>
                                </m:r>
                              </m:sub>
                            </m:sSub>
                          </m:e>
                        </m:d>
                        <m:r>
                          <a:rPr lang="en-US" altLang="ja-JP" b="0" i="1" smtClean="0">
                            <a:latin typeface="Cambria Math" panose="02040503050406030204" pitchFamily="18" charset="0"/>
                          </a:rPr>
                          <m:t>=</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𝑆</m:t>
                            </m:r>
                          </m:e>
                          <m:sup>
                            <m:r>
                              <a:rPr lang="en-US" altLang="ja-JP" b="0" i="1" smtClean="0">
                                <a:latin typeface="Cambria Math" panose="02040503050406030204" pitchFamily="18" charset="0"/>
                              </a:rPr>
                              <m:t>𝐻𝐴</m:t>
                            </m:r>
                          </m:sup>
                        </m:sSup>
                        <m:d>
                          <m:dPr>
                            <m:ctrlPr>
                              <a:rPr lang="en-US" altLang="ja-JP" b="0" i="1" smtClean="0">
                                <a:latin typeface="Cambria Math" panose="02040503050406030204" pitchFamily="18" charset="0"/>
                              </a:rPr>
                            </m:ctrlPr>
                          </m:dPr>
                          <m:e>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𝑆</m:t>
                                </m:r>
                              </m:e>
                              <m:sup>
                                <m:r>
                                  <a:rPr lang="en-US" altLang="ja-JP" b="0" i="1" smtClean="0">
                                    <a:latin typeface="Cambria Math" panose="02040503050406030204" pitchFamily="18" charset="0"/>
                                  </a:rPr>
                                  <m:t>𝐻𝐴</m:t>
                                </m:r>
                              </m:sup>
                            </m:sSup>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rPr>
                                  <m:t>, </m:t>
                                </m:r>
                                <m:r>
                                  <a:rPr lang="en-US" altLang="ja-JP" b="0" i="1" smtClean="0">
                                    <a:latin typeface="Cambria Math" panose="02040503050406030204" pitchFamily="18" charset="0"/>
                                  </a:rPr>
                                  <m:t>𝑌</m:t>
                                </m:r>
                              </m:e>
                            </m:d>
                            <m:r>
                              <a:rPr lang="en-US" altLang="ja-JP" b="0" i="1" smtClean="0">
                                <a:latin typeface="Cambria Math" panose="02040503050406030204" pitchFamily="18" charset="0"/>
                              </a:rPr>
                              <m:t>, </m:t>
                            </m:r>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𝐶</m:t>
                                </m:r>
                              </m:e>
                              <m:sub>
                                <m:r>
                                  <a:rPr lang="en-US" altLang="ja-JP" b="0" i="1" smtClean="0">
                                    <a:latin typeface="Cambria Math" panose="02040503050406030204" pitchFamily="18" charset="0"/>
                                  </a:rPr>
                                  <m:t>𝐼</m:t>
                                </m:r>
                              </m:sub>
                            </m:sSub>
                          </m:e>
                        </m:d>
                      </m:oMath>
                    </m:oMathPara>
                  </a14:m>
                  <a:endParaRPr lang="en-US" altLang="ja-JP" b="0" i="1" dirty="0">
                    <a:latin typeface="Cambria Math" panose="02040503050406030204" pitchFamily="18" charset="0"/>
                  </a:endParaRPr>
                </a:p>
              </p:txBody>
            </p:sp>
          </mc:Choice>
          <mc:Fallback xmlns="">
            <p:sp>
              <p:nvSpPr>
                <p:cNvPr id="3" name="テキスト ボックス 2">
                  <a:extLst>
                    <a:ext uri="{FF2B5EF4-FFF2-40B4-BE49-F238E27FC236}">
                      <a16:creationId xmlns:a16="http://schemas.microsoft.com/office/drawing/2014/main" id="{FECD40F1-3157-4090-A7E1-C899C98FF564}"/>
                    </a:ext>
                  </a:extLst>
                </p:cNvPr>
                <p:cNvSpPr txBox="1">
                  <a:spLocks noRot="1" noChangeAspect="1" noMove="1" noResize="1" noEditPoints="1" noAdjustHandles="1" noChangeArrowheads="1" noChangeShapeType="1" noTextEdit="1"/>
                </p:cNvSpPr>
                <p:nvPr/>
              </p:nvSpPr>
              <p:spPr>
                <a:xfrm>
                  <a:off x="795888" y="1977614"/>
                  <a:ext cx="5484450" cy="524374"/>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0" name="テキスト ボックス 59">
                  <a:extLst>
                    <a:ext uri="{FF2B5EF4-FFF2-40B4-BE49-F238E27FC236}">
                      <a16:creationId xmlns:a16="http://schemas.microsoft.com/office/drawing/2014/main" id="{33CABDCB-2B70-4C85-8ED3-2087DD6CCA81}"/>
                    </a:ext>
                  </a:extLst>
                </p:cNvPr>
                <p:cNvSpPr txBox="1"/>
                <p:nvPr/>
              </p:nvSpPr>
              <p:spPr>
                <a:xfrm>
                  <a:off x="729990" y="2404989"/>
                  <a:ext cx="7518660" cy="536942"/>
                </a:xfrm>
                <a:prstGeom prst="rect">
                  <a:avLst/>
                </a:prstGeom>
                <a:noFill/>
              </p:spPr>
              <p:txBody>
                <a:bodyPr wrap="none" rtlCol="0">
                  <a:spAutoFit/>
                </a:bodyPr>
                <a:lstStyle/>
                <a:p>
                  <a:pPr algn="ctr"/>
                  <a14:m>
                    <m:oMathPara xmlns:m="http://schemas.openxmlformats.org/officeDocument/2006/math">
                      <m:oMathParaPr>
                        <m:jc m:val="centerGroup"/>
                      </m:oMathParaPr>
                      <m:oMath xmlns:m="http://schemas.openxmlformats.org/officeDocument/2006/math">
                        <m:sSubSup>
                          <m:sSubSupPr>
                            <m:ctrlPr>
                              <a:rPr lang="en-US" altLang="ja-JP" i="1" smtClean="0">
                                <a:latin typeface="Cambria Math" panose="02040503050406030204" pitchFamily="18" charset="0"/>
                              </a:rPr>
                            </m:ctrlPr>
                          </m:sSubSupPr>
                          <m:e>
                            <m:r>
                              <a:rPr lang="en-US" altLang="ja-JP" b="0" i="1" smtClean="0">
                                <a:latin typeface="Cambria Math" panose="02040503050406030204" pitchFamily="18" charset="0"/>
                              </a:rPr>
                              <m:t>𝐶</m:t>
                            </m:r>
                          </m:e>
                          <m:sub>
                            <m:r>
                              <a:rPr lang="en-US" altLang="ja-JP" b="0" i="1" smtClean="0">
                                <a:latin typeface="Cambria Math" panose="02040503050406030204" pitchFamily="18" charset="0"/>
                              </a:rPr>
                              <m:t>𝑂</m:t>
                            </m:r>
                          </m:sub>
                          <m:sup>
                            <m:r>
                              <a:rPr lang="en-US" altLang="ja-JP" b="0" i="1" smtClean="0">
                                <a:latin typeface="Cambria Math" panose="02040503050406030204" pitchFamily="18" charset="0"/>
                              </a:rPr>
                              <m:t>𝐹𝐴</m:t>
                            </m:r>
                          </m:sup>
                        </m:sSubSup>
                        <m:d>
                          <m:dPr>
                            <m:ctrlPr>
                              <a:rPr lang="en-US" altLang="ja-JP" i="1">
                                <a:latin typeface="Cambria Math" panose="02040503050406030204" pitchFamily="18" charset="0"/>
                              </a:rPr>
                            </m:ctrlPr>
                          </m:dPr>
                          <m:e>
                            <m:r>
                              <a:rPr lang="en-US" altLang="ja-JP" i="1">
                                <a:latin typeface="Cambria Math" panose="02040503050406030204" pitchFamily="18" charset="0"/>
                              </a:rPr>
                              <m:t>𝑋</m:t>
                            </m:r>
                            <m:r>
                              <a:rPr lang="en-US" altLang="ja-JP" i="1">
                                <a:latin typeface="Cambria Math" panose="02040503050406030204" pitchFamily="18" charset="0"/>
                              </a:rPr>
                              <m:t>, </m:t>
                            </m:r>
                            <m:r>
                              <a:rPr lang="en-US" altLang="ja-JP" i="1">
                                <a:latin typeface="Cambria Math" panose="02040503050406030204" pitchFamily="18" charset="0"/>
                              </a:rPr>
                              <m:t>𝑌</m:t>
                            </m:r>
                            <m:r>
                              <a:rPr lang="en-US" altLang="ja-JP" i="1">
                                <a:latin typeface="Cambria Math" panose="02040503050406030204" pitchFamily="18" charset="0"/>
                              </a:rPr>
                              <m:t>, </m:t>
                            </m:r>
                            <m:sSub>
                              <m:sSubPr>
                                <m:ctrlPr>
                                  <a:rPr lang="en-US" altLang="ja-JP" i="1">
                                    <a:latin typeface="Cambria Math" panose="02040503050406030204" pitchFamily="18" charset="0"/>
                                  </a:rPr>
                                </m:ctrlPr>
                              </m:sSubPr>
                              <m:e>
                                <m:r>
                                  <a:rPr lang="en-US" altLang="ja-JP" i="1">
                                    <a:latin typeface="Cambria Math" panose="02040503050406030204" pitchFamily="18" charset="0"/>
                                  </a:rPr>
                                  <m:t>𝐶</m:t>
                                </m:r>
                              </m:e>
                              <m:sub>
                                <m:r>
                                  <a:rPr lang="en-US" altLang="ja-JP" i="1">
                                    <a:latin typeface="Cambria Math" panose="02040503050406030204" pitchFamily="18" charset="0"/>
                                  </a:rPr>
                                  <m:t>𝐼</m:t>
                                </m:r>
                              </m:sub>
                            </m:sSub>
                          </m:e>
                        </m:d>
                        <m:r>
                          <a:rPr lang="en-US" altLang="ja-JP" i="1">
                            <a:latin typeface="Cambria Math" panose="02040503050406030204" pitchFamily="18" charset="0"/>
                          </a:rPr>
                          <m:t>=</m:t>
                        </m:r>
                        <m:sSubSup>
                          <m:sSubSupPr>
                            <m:ctrlPr>
                              <a:rPr lang="en-US" altLang="ja-JP" i="1" smtClean="0">
                                <a:latin typeface="Cambria Math" panose="02040503050406030204" pitchFamily="18" charset="0"/>
                              </a:rPr>
                            </m:ctrlPr>
                          </m:sSubSupPr>
                          <m:e>
                            <m:r>
                              <a:rPr lang="en-US" altLang="ja-JP" b="0" i="1" smtClean="0">
                                <a:latin typeface="Cambria Math" panose="02040503050406030204" pitchFamily="18" charset="0"/>
                              </a:rPr>
                              <m:t>𝐶</m:t>
                            </m:r>
                          </m:e>
                          <m:sub>
                            <m:r>
                              <a:rPr lang="en-US" altLang="ja-JP" b="0" i="1" smtClean="0">
                                <a:latin typeface="Cambria Math" panose="02040503050406030204" pitchFamily="18" charset="0"/>
                              </a:rPr>
                              <m:t>𝑂</m:t>
                            </m:r>
                          </m:sub>
                          <m:sup>
                            <m:r>
                              <a:rPr lang="en-US" altLang="ja-JP" b="0" i="1" smtClean="0">
                                <a:latin typeface="Cambria Math" panose="02040503050406030204" pitchFamily="18" charset="0"/>
                              </a:rPr>
                              <m:t>𝐻𝐴</m:t>
                            </m:r>
                          </m:sup>
                        </m:sSubSup>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rPr>
                              <m:t>,</m:t>
                            </m:r>
                            <m:r>
                              <a:rPr lang="en-US" altLang="ja-JP" b="0" i="1" smtClean="0">
                                <a:latin typeface="Cambria Math" panose="02040503050406030204" pitchFamily="18" charset="0"/>
                              </a:rPr>
                              <m:t>𝑌</m:t>
                            </m:r>
                          </m:e>
                        </m:d>
                        <m:r>
                          <a:rPr lang="en-US" altLang="ja-JP" b="0" i="1" smtClean="0">
                            <a:latin typeface="Cambria Math" panose="02040503050406030204" pitchFamily="18" charset="0"/>
                          </a:rPr>
                          <m:t>+</m:t>
                        </m:r>
                        <m:sSubSup>
                          <m:sSubSupPr>
                            <m:ctrlPr>
                              <a:rPr lang="en-US" altLang="ja-JP" b="0" i="1" smtClean="0">
                                <a:latin typeface="Cambria Math" panose="02040503050406030204" pitchFamily="18" charset="0"/>
                              </a:rPr>
                            </m:ctrlPr>
                          </m:sSubSupPr>
                          <m:e>
                            <m:r>
                              <a:rPr lang="en-US" altLang="ja-JP" b="0" i="1" smtClean="0">
                                <a:latin typeface="Cambria Math" panose="02040503050406030204" pitchFamily="18" charset="0"/>
                              </a:rPr>
                              <m:t>𝐶</m:t>
                            </m:r>
                          </m:e>
                          <m:sub>
                            <m:r>
                              <a:rPr lang="en-US" altLang="ja-JP" b="0" i="1" smtClean="0">
                                <a:latin typeface="Cambria Math" panose="02040503050406030204" pitchFamily="18" charset="0"/>
                              </a:rPr>
                              <m:t>𝑂</m:t>
                            </m:r>
                          </m:sub>
                          <m:sup>
                            <m:r>
                              <a:rPr lang="en-US" altLang="ja-JP" b="0" i="1" smtClean="0">
                                <a:latin typeface="Cambria Math" panose="02040503050406030204" pitchFamily="18" charset="0"/>
                              </a:rPr>
                              <m:t>𝐻𝐴</m:t>
                            </m:r>
                          </m:sup>
                        </m:sSubSup>
                        <m:d>
                          <m:dPr>
                            <m:ctrlPr>
                              <a:rPr lang="en-US" altLang="ja-JP" i="1">
                                <a:latin typeface="Cambria Math" panose="02040503050406030204" pitchFamily="18" charset="0"/>
                              </a:rPr>
                            </m:ctrlPr>
                          </m:dPr>
                          <m:e>
                            <m:sSup>
                              <m:sSupPr>
                                <m:ctrlPr>
                                  <a:rPr lang="en-US" altLang="ja-JP" i="1">
                                    <a:latin typeface="Cambria Math" panose="02040503050406030204" pitchFamily="18" charset="0"/>
                                  </a:rPr>
                                </m:ctrlPr>
                              </m:sSupPr>
                              <m:e>
                                <m:r>
                                  <a:rPr lang="en-US" altLang="ja-JP" i="1">
                                    <a:latin typeface="Cambria Math" panose="02040503050406030204" pitchFamily="18" charset="0"/>
                                  </a:rPr>
                                  <m:t>𝑆</m:t>
                                </m:r>
                              </m:e>
                              <m:sup>
                                <m:r>
                                  <a:rPr lang="en-US" altLang="ja-JP" i="1">
                                    <a:latin typeface="Cambria Math" panose="02040503050406030204" pitchFamily="18" charset="0"/>
                                  </a:rPr>
                                  <m:t>𝐻𝐴</m:t>
                                </m:r>
                              </m:sup>
                            </m:sSup>
                            <m:d>
                              <m:dPr>
                                <m:ctrlPr>
                                  <a:rPr lang="en-US" altLang="ja-JP" i="1">
                                    <a:latin typeface="Cambria Math" panose="02040503050406030204" pitchFamily="18" charset="0"/>
                                  </a:rPr>
                                </m:ctrlPr>
                              </m:dPr>
                              <m:e>
                                <m:r>
                                  <a:rPr lang="en-US" altLang="ja-JP" i="1">
                                    <a:latin typeface="Cambria Math" panose="02040503050406030204" pitchFamily="18" charset="0"/>
                                  </a:rPr>
                                  <m:t>𝑋</m:t>
                                </m:r>
                                <m:r>
                                  <a:rPr lang="en-US" altLang="ja-JP" i="1">
                                    <a:latin typeface="Cambria Math" panose="02040503050406030204" pitchFamily="18" charset="0"/>
                                  </a:rPr>
                                  <m:t>, </m:t>
                                </m:r>
                                <m:r>
                                  <a:rPr lang="en-US" altLang="ja-JP" i="1">
                                    <a:latin typeface="Cambria Math" panose="02040503050406030204" pitchFamily="18" charset="0"/>
                                  </a:rPr>
                                  <m:t>𝑌</m:t>
                                </m:r>
                              </m:e>
                            </m:d>
                            <m:r>
                              <a:rPr lang="en-US" altLang="ja-JP" i="1">
                                <a:latin typeface="Cambria Math" panose="02040503050406030204" pitchFamily="18" charset="0"/>
                              </a:rPr>
                              <m:t>, </m:t>
                            </m:r>
                            <m:sSub>
                              <m:sSubPr>
                                <m:ctrlPr>
                                  <a:rPr lang="en-US" altLang="ja-JP" i="1">
                                    <a:latin typeface="Cambria Math" panose="02040503050406030204" pitchFamily="18" charset="0"/>
                                  </a:rPr>
                                </m:ctrlPr>
                              </m:sSubPr>
                              <m:e>
                                <m:r>
                                  <a:rPr lang="en-US" altLang="ja-JP" i="1">
                                    <a:latin typeface="Cambria Math" panose="02040503050406030204" pitchFamily="18" charset="0"/>
                                  </a:rPr>
                                  <m:t>𝐶</m:t>
                                </m:r>
                              </m:e>
                              <m:sub>
                                <m:r>
                                  <a:rPr lang="en-US" altLang="ja-JP" i="1">
                                    <a:latin typeface="Cambria Math" panose="02040503050406030204" pitchFamily="18" charset="0"/>
                                  </a:rPr>
                                  <m:t>𝐼</m:t>
                                </m:r>
                              </m:sub>
                            </m:sSub>
                          </m:e>
                        </m:d>
                      </m:oMath>
                    </m:oMathPara>
                  </a14:m>
                  <a:endParaRPr kumimoji="1" lang="ja-JP" altLang="en-US" dirty="0"/>
                </a:p>
              </p:txBody>
            </p:sp>
          </mc:Choice>
          <mc:Fallback xmlns="">
            <p:sp>
              <p:nvSpPr>
                <p:cNvPr id="60" name="テキスト ボックス 59">
                  <a:extLst>
                    <a:ext uri="{FF2B5EF4-FFF2-40B4-BE49-F238E27FC236}">
                      <a16:creationId xmlns:a16="http://schemas.microsoft.com/office/drawing/2014/main" id="{33CABDCB-2B70-4C85-8ED3-2087DD6CCA81}"/>
                    </a:ext>
                  </a:extLst>
                </p:cNvPr>
                <p:cNvSpPr txBox="1">
                  <a:spLocks noRot="1" noChangeAspect="1" noMove="1" noResize="1" noEditPoints="1" noAdjustHandles="1" noChangeArrowheads="1" noChangeShapeType="1" noTextEdit="1"/>
                </p:cNvSpPr>
                <p:nvPr/>
              </p:nvSpPr>
              <p:spPr>
                <a:xfrm>
                  <a:off x="729990" y="2404989"/>
                  <a:ext cx="7518660" cy="536942"/>
                </a:xfrm>
                <a:prstGeom prst="rect">
                  <a:avLst/>
                </a:prstGeom>
                <a:blipFill>
                  <a:blip r:embed="rId4"/>
                  <a:stretch>
                    <a:fillRect/>
                  </a:stretch>
                </a:blipFill>
              </p:spPr>
              <p:txBody>
                <a:bodyPr/>
                <a:lstStyle/>
                <a:p>
                  <a:r>
                    <a:rPr lang="ja-JP" altLang="en-US">
                      <a:noFill/>
                    </a:rPr>
                    <a:t> </a:t>
                  </a:r>
                </a:p>
              </p:txBody>
            </p:sp>
          </mc:Fallback>
        </mc:AlternateContent>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3221"/>
                                        </p:tgtEl>
                                        <p:attrNameLst>
                                          <p:attrName>style.visibility</p:attrName>
                                        </p:attrNameLst>
                                      </p:cBhvr>
                                      <p:to>
                                        <p:strVal val="visible"/>
                                      </p:to>
                                    </p:set>
                                    <p:animEffect transition="in" filter="wipe(left)">
                                      <p:cBhvr>
                                        <p:cTn id="7" dur="500"/>
                                        <p:tgtEl>
                                          <p:spTgt spid="93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3226"/>
                                        </p:tgtEl>
                                        <p:attrNameLst>
                                          <p:attrName>style.visibility</p:attrName>
                                        </p:attrNameLst>
                                      </p:cBhvr>
                                      <p:to>
                                        <p:strVal val="visible"/>
                                      </p:to>
                                    </p:set>
                                    <p:animEffect transition="in" filter="wipe(left)">
                                      <p:cBhvr>
                                        <p:cTn id="12" dur="500"/>
                                        <p:tgtEl>
                                          <p:spTgt spid="932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ビット加算器</a:t>
            </a:r>
          </a:p>
        </p:txBody>
      </p:sp>
      <p:grpSp>
        <p:nvGrpSpPr>
          <p:cNvPr id="209006" name="Group 110"/>
          <p:cNvGrpSpPr>
            <a:grpSpLocks/>
          </p:cNvGrpSpPr>
          <p:nvPr/>
        </p:nvGrpSpPr>
        <p:grpSpPr bwMode="auto">
          <a:xfrm>
            <a:off x="3733800" y="3886200"/>
            <a:ext cx="1676400" cy="2751138"/>
            <a:chOff x="1776" y="2448"/>
            <a:chExt cx="1056" cy="1733"/>
          </a:xfrm>
        </p:grpSpPr>
        <p:grpSp>
          <p:nvGrpSpPr>
            <p:cNvPr id="208956" name="Group 60"/>
            <p:cNvGrpSpPr>
              <a:grpSpLocks/>
            </p:cNvGrpSpPr>
            <p:nvPr/>
          </p:nvGrpSpPr>
          <p:grpSpPr bwMode="auto">
            <a:xfrm>
              <a:off x="1776" y="2448"/>
              <a:ext cx="1056" cy="773"/>
              <a:chOff x="1776" y="2448"/>
              <a:chExt cx="1056" cy="773"/>
            </a:xfrm>
          </p:grpSpPr>
          <p:sp>
            <p:nvSpPr>
              <p:cNvPr id="208928" name="Rectangle 32"/>
              <p:cNvSpPr>
                <a:spLocks noChangeArrowheads="1"/>
              </p:cNvSpPr>
              <p:nvPr/>
            </p:nvSpPr>
            <p:spPr bwMode="auto">
              <a:xfrm>
                <a:off x="1872" y="2448"/>
                <a:ext cx="864" cy="72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FA</a:t>
                </a:r>
              </a:p>
            </p:txBody>
          </p:sp>
          <p:sp>
            <p:nvSpPr>
              <p:cNvPr id="208929" name="Text Box 33"/>
              <p:cNvSpPr txBox="1">
                <a:spLocks noChangeArrowheads="1"/>
              </p:cNvSpPr>
              <p:nvPr/>
            </p:nvSpPr>
            <p:spPr bwMode="auto">
              <a:xfrm>
                <a:off x="1824" y="2470"/>
                <a:ext cx="28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X</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30" name="Line 34"/>
              <p:cNvSpPr>
                <a:spLocks noChangeShapeType="1"/>
              </p:cNvSpPr>
              <p:nvPr/>
            </p:nvSpPr>
            <p:spPr bwMode="auto">
              <a:xfrm>
                <a:off x="1776" y="259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31" name="Text Box 35"/>
              <p:cNvSpPr txBox="1">
                <a:spLocks noChangeArrowheads="1"/>
              </p:cNvSpPr>
              <p:nvPr/>
            </p:nvSpPr>
            <p:spPr bwMode="auto">
              <a:xfrm>
                <a:off x="1824" y="2693"/>
                <a:ext cx="2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Y</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32" name="Line 36"/>
              <p:cNvSpPr>
                <a:spLocks noChangeShapeType="1"/>
              </p:cNvSpPr>
              <p:nvPr/>
            </p:nvSpPr>
            <p:spPr bwMode="auto">
              <a:xfrm>
                <a:off x="1776" y="283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33" name="Text Box 37"/>
              <p:cNvSpPr txBox="1">
                <a:spLocks noChangeArrowheads="1"/>
              </p:cNvSpPr>
              <p:nvPr/>
            </p:nvSpPr>
            <p:spPr bwMode="auto">
              <a:xfrm>
                <a:off x="2448" y="2453"/>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C</a:t>
                </a:r>
                <a:r>
                  <a:rPr lang="en-US" altLang="ja-JP" sz="2400" baseline="-25000">
                    <a:effectLst>
                      <a:outerShdw blurRad="38100" dist="38100" dir="2700000" algn="tl">
                        <a:srgbClr val="000000"/>
                      </a:outerShdw>
                    </a:effectLst>
                    <a:latin typeface="Times New Roman" panose="02020603050405020304" pitchFamily="18" charset="0"/>
                  </a:rPr>
                  <a:t>O</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34" name="Line 38"/>
              <p:cNvSpPr>
                <a:spLocks noChangeShapeType="1"/>
              </p:cNvSpPr>
              <p:nvPr/>
            </p:nvSpPr>
            <p:spPr bwMode="auto">
              <a:xfrm>
                <a:off x="2736" y="259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35" name="Text Box 39"/>
              <p:cNvSpPr txBox="1">
                <a:spLocks noChangeArrowheads="1"/>
              </p:cNvSpPr>
              <p:nvPr/>
            </p:nvSpPr>
            <p:spPr bwMode="auto">
              <a:xfrm>
                <a:off x="2496" y="2868"/>
                <a:ext cx="2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S</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36" name="Line 40"/>
              <p:cNvSpPr>
                <a:spLocks noChangeShapeType="1"/>
              </p:cNvSpPr>
              <p:nvPr/>
            </p:nvSpPr>
            <p:spPr bwMode="auto">
              <a:xfrm>
                <a:off x="2736" y="302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37" name="Text Box 41"/>
              <p:cNvSpPr txBox="1">
                <a:spLocks noChangeArrowheads="1"/>
              </p:cNvSpPr>
              <p:nvPr/>
            </p:nvSpPr>
            <p:spPr bwMode="auto">
              <a:xfrm>
                <a:off x="1824" y="2933"/>
                <a:ext cx="3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C</a:t>
                </a:r>
                <a:r>
                  <a:rPr lang="en-US" altLang="ja-JP" sz="2400" baseline="-25000">
                    <a:effectLst>
                      <a:outerShdw blurRad="38100" dist="38100" dir="2700000" algn="tl">
                        <a:srgbClr val="000000"/>
                      </a:outerShdw>
                    </a:effectLst>
                    <a:latin typeface="Times New Roman" panose="02020603050405020304" pitchFamily="18" charset="0"/>
                  </a:rPr>
                  <a:t>I</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38" name="Line 42"/>
              <p:cNvSpPr>
                <a:spLocks noChangeShapeType="1"/>
              </p:cNvSpPr>
              <p:nvPr/>
            </p:nvSpPr>
            <p:spPr bwMode="auto">
              <a:xfrm flipV="1">
                <a:off x="1776" y="30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8955" name="Group 59"/>
            <p:cNvGrpSpPr>
              <a:grpSpLocks/>
            </p:cNvGrpSpPr>
            <p:nvPr/>
          </p:nvGrpSpPr>
          <p:grpSpPr bwMode="auto">
            <a:xfrm>
              <a:off x="1776" y="3408"/>
              <a:ext cx="1056" cy="773"/>
              <a:chOff x="1776" y="3408"/>
              <a:chExt cx="1056" cy="773"/>
            </a:xfrm>
          </p:grpSpPr>
          <p:sp>
            <p:nvSpPr>
              <p:cNvPr id="208941" name="Rectangle 45"/>
              <p:cNvSpPr>
                <a:spLocks noChangeArrowheads="1"/>
              </p:cNvSpPr>
              <p:nvPr/>
            </p:nvSpPr>
            <p:spPr bwMode="auto">
              <a:xfrm>
                <a:off x="1872" y="3408"/>
                <a:ext cx="864" cy="72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FA</a:t>
                </a:r>
              </a:p>
            </p:txBody>
          </p:sp>
          <p:sp>
            <p:nvSpPr>
              <p:cNvPr id="208942" name="Text Box 46"/>
              <p:cNvSpPr txBox="1">
                <a:spLocks noChangeArrowheads="1"/>
              </p:cNvSpPr>
              <p:nvPr/>
            </p:nvSpPr>
            <p:spPr bwMode="auto">
              <a:xfrm>
                <a:off x="1824" y="3430"/>
                <a:ext cx="28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X</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43" name="Line 47"/>
              <p:cNvSpPr>
                <a:spLocks noChangeShapeType="1"/>
              </p:cNvSpPr>
              <p:nvPr/>
            </p:nvSpPr>
            <p:spPr bwMode="auto">
              <a:xfrm>
                <a:off x="1776" y="35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44" name="Text Box 48"/>
              <p:cNvSpPr txBox="1">
                <a:spLocks noChangeArrowheads="1"/>
              </p:cNvSpPr>
              <p:nvPr/>
            </p:nvSpPr>
            <p:spPr bwMode="auto">
              <a:xfrm>
                <a:off x="1824" y="3653"/>
                <a:ext cx="2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Y</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45" name="Line 49"/>
              <p:cNvSpPr>
                <a:spLocks noChangeShapeType="1"/>
              </p:cNvSpPr>
              <p:nvPr/>
            </p:nvSpPr>
            <p:spPr bwMode="auto">
              <a:xfrm>
                <a:off x="1776" y="379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46" name="Text Box 50"/>
              <p:cNvSpPr txBox="1">
                <a:spLocks noChangeArrowheads="1"/>
              </p:cNvSpPr>
              <p:nvPr/>
            </p:nvSpPr>
            <p:spPr bwMode="auto">
              <a:xfrm>
                <a:off x="2448" y="3413"/>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C</a:t>
                </a:r>
                <a:r>
                  <a:rPr lang="en-US" altLang="ja-JP" sz="2400" baseline="-25000">
                    <a:effectLst>
                      <a:outerShdw blurRad="38100" dist="38100" dir="2700000" algn="tl">
                        <a:srgbClr val="000000"/>
                      </a:outerShdw>
                    </a:effectLst>
                    <a:latin typeface="Times New Roman" panose="02020603050405020304" pitchFamily="18" charset="0"/>
                  </a:rPr>
                  <a:t>O</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47" name="Line 51"/>
              <p:cNvSpPr>
                <a:spLocks noChangeShapeType="1"/>
              </p:cNvSpPr>
              <p:nvPr/>
            </p:nvSpPr>
            <p:spPr bwMode="auto">
              <a:xfrm>
                <a:off x="2736" y="355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48" name="Text Box 52"/>
              <p:cNvSpPr txBox="1">
                <a:spLocks noChangeArrowheads="1"/>
              </p:cNvSpPr>
              <p:nvPr/>
            </p:nvSpPr>
            <p:spPr bwMode="auto">
              <a:xfrm>
                <a:off x="2496" y="3828"/>
                <a:ext cx="2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S</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49" name="Line 53"/>
              <p:cNvSpPr>
                <a:spLocks noChangeShapeType="1"/>
              </p:cNvSpPr>
              <p:nvPr/>
            </p:nvSpPr>
            <p:spPr bwMode="auto">
              <a:xfrm>
                <a:off x="2736" y="398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50" name="Text Box 54"/>
              <p:cNvSpPr txBox="1">
                <a:spLocks noChangeArrowheads="1"/>
              </p:cNvSpPr>
              <p:nvPr/>
            </p:nvSpPr>
            <p:spPr bwMode="auto">
              <a:xfrm>
                <a:off x="1824" y="3893"/>
                <a:ext cx="3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i="1">
                    <a:effectLst>
                      <a:outerShdw blurRad="38100" dist="38100" dir="2700000" algn="tl">
                        <a:srgbClr val="000000"/>
                      </a:outerShdw>
                    </a:effectLst>
                    <a:latin typeface="Times New Roman" panose="02020603050405020304" pitchFamily="18" charset="0"/>
                  </a:rPr>
                  <a:t>C</a:t>
                </a:r>
                <a:r>
                  <a:rPr lang="en-US" altLang="ja-JP" sz="2400" baseline="-25000">
                    <a:effectLst>
                      <a:outerShdw blurRad="38100" dist="38100" dir="2700000" algn="tl">
                        <a:srgbClr val="000000"/>
                      </a:outerShdw>
                    </a:effectLst>
                    <a:latin typeface="Times New Roman" panose="02020603050405020304" pitchFamily="18" charset="0"/>
                  </a:rPr>
                  <a:t>I</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08951" name="Line 55"/>
              <p:cNvSpPr>
                <a:spLocks noChangeShapeType="1"/>
              </p:cNvSpPr>
              <p:nvPr/>
            </p:nvSpPr>
            <p:spPr bwMode="auto">
              <a:xfrm>
                <a:off x="1776" y="403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208968" name="Group 72"/>
          <p:cNvGrpSpPr>
            <a:grpSpLocks/>
          </p:cNvGrpSpPr>
          <p:nvPr/>
        </p:nvGrpSpPr>
        <p:grpSpPr bwMode="auto">
          <a:xfrm>
            <a:off x="2514600" y="4572000"/>
            <a:ext cx="1219200" cy="1828800"/>
            <a:chOff x="1008" y="2880"/>
            <a:chExt cx="768" cy="1152"/>
          </a:xfrm>
        </p:grpSpPr>
        <p:sp>
          <p:nvSpPr>
            <p:cNvPr id="208952" name="Line 56"/>
            <p:cNvSpPr>
              <a:spLocks noChangeShapeType="1"/>
            </p:cNvSpPr>
            <p:nvPr/>
          </p:nvSpPr>
          <p:spPr bwMode="auto">
            <a:xfrm>
              <a:off x="1008" y="4032"/>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53" name="Line 57"/>
            <p:cNvSpPr>
              <a:spLocks noChangeShapeType="1"/>
            </p:cNvSpPr>
            <p:nvPr/>
          </p:nvSpPr>
          <p:spPr bwMode="auto">
            <a:xfrm>
              <a:off x="1008" y="36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54" name="Line 58"/>
            <p:cNvSpPr>
              <a:spLocks noChangeShapeType="1"/>
            </p:cNvSpPr>
            <p:nvPr/>
          </p:nvSpPr>
          <p:spPr bwMode="auto">
            <a:xfrm>
              <a:off x="1152" y="3648"/>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57" name="Line 61"/>
            <p:cNvSpPr>
              <a:spLocks noChangeShapeType="1"/>
            </p:cNvSpPr>
            <p:nvPr/>
          </p:nvSpPr>
          <p:spPr bwMode="auto">
            <a:xfrm flipH="1">
              <a:off x="1152" y="3792"/>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58" name="Line 62"/>
            <p:cNvSpPr>
              <a:spLocks noChangeShapeType="1"/>
            </p:cNvSpPr>
            <p:nvPr/>
          </p:nvSpPr>
          <p:spPr bwMode="auto">
            <a:xfrm>
              <a:off x="1008" y="2880"/>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59" name="Line 63"/>
            <p:cNvSpPr>
              <a:spLocks noChangeShapeType="1"/>
            </p:cNvSpPr>
            <p:nvPr/>
          </p:nvSpPr>
          <p:spPr bwMode="auto">
            <a:xfrm>
              <a:off x="1344" y="2880"/>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60" name="Line 64"/>
            <p:cNvSpPr>
              <a:spLocks noChangeShapeType="1"/>
            </p:cNvSpPr>
            <p:nvPr/>
          </p:nvSpPr>
          <p:spPr bwMode="auto">
            <a:xfrm>
              <a:off x="1344" y="3552"/>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8969" name="Group 73"/>
          <p:cNvGrpSpPr>
            <a:grpSpLocks/>
          </p:cNvGrpSpPr>
          <p:nvPr/>
        </p:nvGrpSpPr>
        <p:grpSpPr bwMode="auto">
          <a:xfrm>
            <a:off x="2514600" y="3962400"/>
            <a:ext cx="1219200" cy="1219200"/>
            <a:chOff x="1008" y="2496"/>
            <a:chExt cx="768" cy="768"/>
          </a:xfrm>
        </p:grpSpPr>
        <p:sp>
          <p:nvSpPr>
            <p:cNvPr id="208962" name="Line 66"/>
            <p:cNvSpPr>
              <a:spLocks noChangeShapeType="1"/>
            </p:cNvSpPr>
            <p:nvPr/>
          </p:nvSpPr>
          <p:spPr bwMode="auto">
            <a:xfrm>
              <a:off x="1008" y="2496"/>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63" name="Line 67"/>
            <p:cNvSpPr>
              <a:spLocks noChangeShapeType="1"/>
            </p:cNvSpPr>
            <p:nvPr/>
          </p:nvSpPr>
          <p:spPr bwMode="auto">
            <a:xfrm>
              <a:off x="1008" y="3264"/>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64" name="Line 68"/>
            <p:cNvSpPr>
              <a:spLocks noChangeShapeType="1"/>
            </p:cNvSpPr>
            <p:nvPr/>
          </p:nvSpPr>
          <p:spPr bwMode="auto">
            <a:xfrm>
              <a:off x="1536" y="2832"/>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65" name="Line 69"/>
            <p:cNvSpPr>
              <a:spLocks noChangeShapeType="1"/>
            </p:cNvSpPr>
            <p:nvPr/>
          </p:nvSpPr>
          <p:spPr bwMode="auto">
            <a:xfrm flipH="1">
              <a:off x="1536" y="283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66" name="Line 70"/>
            <p:cNvSpPr>
              <a:spLocks noChangeShapeType="1"/>
            </p:cNvSpPr>
            <p:nvPr/>
          </p:nvSpPr>
          <p:spPr bwMode="auto">
            <a:xfrm>
              <a:off x="1536" y="2496"/>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67" name="Line 71"/>
            <p:cNvSpPr>
              <a:spLocks noChangeShapeType="1"/>
            </p:cNvSpPr>
            <p:nvPr/>
          </p:nvSpPr>
          <p:spPr bwMode="auto">
            <a:xfrm flipH="1">
              <a:off x="1536" y="259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8978" name="Group 82"/>
          <p:cNvGrpSpPr>
            <a:grpSpLocks/>
          </p:cNvGrpSpPr>
          <p:nvPr/>
        </p:nvGrpSpPr>
        <p:grpSpPr bwMode="auto">
          <a:xfrm>
            <a:off x="3657600" y="4876800"/>
            <a:ext cx="1828800" cy="762000"/>
            <a:chOff x="1728" y="3072"/>
            <a:chExt cx="1152" cy="480"/>
          </a:xfrm>
        </p:grpSpPr>
        <p:sp>
          <p:nvSpPr>
            <p:cNvPr id="208970" name="Line 74"/>
            <p:cNvSpPr>
              <a:spLocks noChangeShapeType="1"/>
            </p:cNvSpPr>
            <p:nvPr/>
          </p:nvSpPr>
          <p:spPr bwMode="auto">
            <a:xfrm>
              <a:off x="1728" y="3312"/>
              <a:ext cx="11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71" name="Line 75"/>
            <p:cNvSpPr>
              <a:spLocks noChangeShapeType="1"/>
            </p:cNvSpPr>
            <p:nvPr/>
          </p:nvSpPr>
          <p:spPr bwMode="auto">
            <a:xfrm flipV="1">
              <a:off x="2880" y="3312"/>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72" name="Line 76"/>
            <p:cNvSpPr>
              <a:spLocks noChangeShapeType="1"/>
            </p:cNvSpPr>
            <p:nvPr/>
          </p:nvSpPr>
          <p:spPr bwMode="auto">
            <a:xfrm flipV="1">
              <a:off x="1728" y="3072"/>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76" name="Line 80"/>
            <p:cNvSpPr>
              <a:spLocks noChangeShapeType="1"/>
            </p:cNvSpPr>
            <p:nvPr/>
          </p:nvSpPr>
          <p:spPr bwMode="auto">
            <a:xfrm>
              <a:off x="1728" y="3072"/>
              <a:ext cx="4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77" name="Line 81"/>
            <p:cNvSpPr>
              <a:spLocks noChangeShapeType="1"/>
            </p:cNvSpPr>
            <p:nvPr/>
          </p:nvSpPr>
          <p:spPr bwMode="auto">
            <a:xfrm>
              <a:off x="2832" y="3552"/>
              <a:ext cx="4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8986" name="Group 90"/>
          <p:cNvGrpSpPr>
            <a:grpSpLocks/>
          </p:cNvGrpSpPr>
          <p:nvPr/>
        </p:nvGrpSpPr>
        <p:grpSpPr bwMode="auto">
          <a:xfrm>
            <a:off x="5410200" y="4114800"/>
            <a:ext cx="838200" cy="2209800"/>
            <a:chOff x="2832" y="2592"/>
            <a:chExt cx="528" cy="1392"/>
          </a:xfrm>
        </p:grpSpPr>
        <p:sp>
          <p:nvSpPr>
            <p:cNvPr id="208974" name="Line 78"/>
            <p:cNvSpPr>
              <a:spLocks noChangeShapeType="1"/>
            </p:cNvSpPr>
            <p:nvPr/>
          </p:nvSpPr>
          <p:spPr bwMode="auto">
            <a:xfrm>
              <a:off x="2832" y="398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75" name="Line 79"/>
            <p:cNvSpPr>
              <a:spLocks noChangeShapeType="1"/>
            </p:cNvSpPr>
            <p:nvPr/>
          </p:nvSpPr>
          <p:spPr bwMode="auto">
            <a:xfrm>
              <a:off x="3072" y="3744"/>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79" name="Line 83"/>
            <p:cNvSpPr>
              <a:spLocks noChangeShapeType="1"/>
            </p:cNvSpPr>
            <p:nvPr/>
          </p:nvSpPr>
          <p:spPr bwMode="auto">
            <a:xfrm>
              <a:off x="3072" y="3744"/>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80" name="Line 84"/>
            <p:cNvSpPr>
              <a:spLocks noChangeShapeType="1"/>
            </p:cNvSpPr>
            <p:nvPr/>
          </p:nvSpPr>
          <p:spPr bwMode="auto">
            <a:xfrm>
              <a:off x="2832" y="302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81" name="Line 85"/>
            <p:cNvSpPr>
              <a:spLocks noChangeShapeType="1"/>
            </p:cNvSpPr>
            <p:nvPr/>
          </p:nvSpPr>
          <p:spPr bwMode="auto">
            <a:xfrm>
              <a:off x="3072" y="3024"/>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82" name="Line 86"/>
            <p:cNvSpPr>
              <a:spLocks noChangeShapeType="1"/>
            </p:cNvSpPr>
            <p:nvPr/>
          </p:nvSpPr>
          <p:spPr bwMode="auto">
            <a:xfrm>
              <a:off x="3072" y="321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83" name="Line 87"/>
            <p:cNvSpPr>
              <a:spLocks noChangeShapeType="1"/>
            </p:cNvSpPr>
            <p:nvPr/>
          </p:nvSpPr>
          <p:spPr bwMode="auto">
            <a:xfrm>
              <a:off x="2832" y="259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84" name="Line 88"/>
            <p:cNvSpPr>
              <a:spLocks noChangeShapeType="1"/>
            </p:cNvSpPr>
            <p:nvPr/>
          </p:nvSpPr>
          <p:spPr bwMode="auto">
            <a:xfrm>
              <a:off x="3072" y="259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85" name="Line 89"/>
            <p:cNvSpPr>
              <a:spLocks noChangeShapeType="1"/>
            </p:cNvSpPr>
            <p:nvPr/>
          </p:nvSpPr>
          <p:spPr bwMode="auto">
            <a:xfrm>
              <a:off x="3072" y="273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8987" name="Group 91"/>
          <p:cNvGrpSpPr>
            <a:grpSpLocks/>
          </p:cNvGrpSpPr>
          <p:nvPr/>
        </p:nvGrpSpPr>
        <p:grpSpPr bwMode="auto">
          <a:xfrm>
            <a:off x="1828800" y="3429000"/>
            <a:ext cx="5167313" cy="3267075"/>
            <a:chOff x="576" y="2166"/>
            <a:chExt cx="3255" cy="2058"/>
          </a:xfrm>
        </p:grpSpPr>
        <p:sp>
          <p:nvSpPr>
            <p:cNvPr id="208988" name="Rectangle 92"/>
            <p:cNvSpPr>
              <a:spLocks noChangeArrowheads="1"/>
            </p:cNvSpPr>
            <p:nvPr/>
          </p:nvSpPr>
          <p:spPr bwMode="auto">
            <a:xfrm>
              <a:off x="1008" y="2352"/>
              <a:ext cx="2352" cy="1872"/>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989" name="Text Box 93"/>
            <p:cNvSpPr txBox="1">
              <a:spLocks noChangeArrowheads="1"/>
            </p:cNvSpPr>
            <p:nvPr/>
          </p:nvSpPr>
          <p:spPr bwMode="auto">
            <a:xfrm>
              <a:off x="576" y="2310"/>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08990" name="Line 94"/>
            <p:cNvSpPr>
              <a:spLocks noChangeShapeType="1"/>
            </p:cNvSpPr>
            <p:nvPr/>
          </p:nvSpPr>
          <p:spPr bwMode="auto">
            <a:xfrm>
              <a:off x="864" y="249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91" name="Text Box 95"/>
            <p:cNvSpPr txBox="1">
              <a:spLocks noChangeArrowheads="1"/>
            </p:cNvSpPr>
            <p:nvPr/>
          </p:nvSpPr>
          <p:spPr bwMode="auto">
            <a:xfrm>
              <a:off x="576" y="2694"/>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08992" name="Line 96"/>
            <p:cNvSpPr>
              <a:spLocks noChangeShapeType="1"/>
            </p:cNvSpPr>
            <p:nvPr/>
          </p:nvSpPr>
          <p:spPr bwMode="auto">
            <a:xfrm>
              <a:off x="864" y="288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93" name="Text Box 97"/>
            <p:cNvSpPr txBox="1">
              <a:spLocks noChangeArrowheads="1"/>
            </p:cNvSpPr>
            <p:nvPr/>
          </p:nvSpPr>
          <p:spPr bwMode="auto">
            <a:xfrm>
              <a:off x="576" y="3078"/>
              <a:ext cx="31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08994" name="Line 98"/>
            <p:cNvSpPr>
              <a:spLocks noChangeShapeType="1"/>
            </p:cNvSpPr>
            <p:nvPr/>
          </p:nvSpPr>
          <p:spPr bwMode="auto">
            <a:xfrm>
              <a:off x="864" y="326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95" name="Text Box 99"/>
            <p:cNvSpPr txBox="1">
              <a:spLocks noChangeArrowheads="1"/>
            </p:cNvSpPr>
            <p:nvPr/>
          </p:nvSpPr>
          <p:spPr bwMode="auto">
            <a:xfrm>
              <a:off x="576" y="3462"/>
              <a:ext cx="31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08996" name="Line 100"/>
            <p:cNvSpPr>
              <a:spLocks noChangeShapeType="1"/>
            </p:cNvSpPr>
            <p:nvPr/>
          </p:nvSpPr>
          <p:spPr bwMode="auto">
            <a:xfrm>
              <a:off x="864" y="36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97" name="Text Box 101"/>
            <p:cNvSpPr txBox="1">
              <a:spLocks noChangeArrowheads="1"/>
            </p:cNvSpPr>
            <p:nvPr/>
          </p:nvSpPr>
          <p:spPr bwMode="auto">
            <a:xfrm>
              <a:off x="576" y="3846"/>
              <a:ext cx="3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I</a:t>
              </a:r>
            </a:p>
          </p:txBody>
        </p:sp>
        <p:sp>
          <p:nvSpPr>
            <p:cNvPr id="208998" name="Line 102"/>
            <p:cNvSpPr>
              <a:spLocks noChangeShapeType="1"/>
            </p:cNvSpPr>
            <p:nvPr/>
          </p:nvSpPr>
          <p:spPr bwMode="auto">
            <a:xfrm>
              <a:off x="864" y="403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999" name="Text Box 103"/>
            <p:cNvSpPr txBox="1">
              <a:spLocks noChangeArrowheads="1"/>
            </p:cNvSpPr>
            <p:nvPr/>
          </p:nvSpPr>
          <p:spPr bwMode="auto">
            <a:xfrm>
              <a:off x="3456" y="3030"/>
              <a:ext cx="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09000" name="Line 104"/>
            <p:cNvSpPr>
              <a:spLocks noChangeShapeType="1"/>
            </p:cNvSpPr>
            <p:nvPr/>
          </p:nvSpPr>
          <p:spPr bwMode="auto">
            <a:xfrm>
              <a:off x="3360" y="321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001" name="Text Box 105"/>
            <p:cNvSpPr txBox="1">
              <a:spLocks noChangeArrowheads="1"/>
            </p:cNvSpPr>
            <p:nvPr/>
          </p:nvSpPr>
          <p:spPr bwMode="auto">
            <a:xfrm>
              <a:off x="3456" y="3558"/>
              <a:ext cx="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09002" name="Line 106"/>
            <p:cNvSpPr>
              <a:spLocks noChangeShapeType="1"/>
            </p:cNvSpPr>
            <p:nvPr/>
          </p:nvSpPr>
          <p:spPr bwMode="auto">
            <a:xfrm>
              <a:off x="3360" y="374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003" name="Text Box 107"/>
            <p:cNvSpPr txBox="1">
              <a:spLocks noChangeArrowheads="1"/>
            </p:cNvSpPr>
            <p:nvPr/>
          </p:nvSpPr>
          <p:spPr bwMode="auto">
            <a:xfrm>
              <a:off x="3456" y="2550"/>
              <a:ext cx="37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O</a:t>
              </a:r>
            </a:p>
          </p:txBody>
        </p:sp>
        <p:sp>
          <p:nvSpPr>
            <p:cNvPr id="209004" name="Line 108"/>
            <p:cNvSpPr>
              <a:spLocks noChangeShapeType="1"/>
            </p:cNvSpPr>
            <p:nvPr/>
          </p:nvSpPr>
          <p:spPr bwMode="auto">
            <a:xfrm>
              <a:off x="3360" y="27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useBgFill="1">
          <p:nvSpPr>
            <p:cNvPr id="209005" name="Text Box 109"/>
            <p:cNvSpPr txBox="1">
              <a:spLocks noChangeArrowheads="1"/>
            </p:cNvSpPr>
            <p:nvPr/>
          </p:nvSpPr>
          <p:spPr bwMode="auto">
            <a:xfrm>
              <a:off x="1152" y="2166"/>
              <a:ext cx="479" cy="327"/>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FA</a:t>
              </a:r>
              <a:r>
                <a:rPr lang="en-US" altLang="ja-JP" baseline="-25000">
                  <a:effectLst>
                    <a:outerShdw blurRad="38100" dist="38100" dir="2700000" algn="tl">
                      <a:srgbClr val="000000"/>
                    </a:outerShdw>
                  </a:effectLst>
                  <a:latin typeface="Times New Roman" panose="02020603050405020304" pitchFamily="18" charset="0"/>
                </a:rPr>
                <a:t>2</a:t>
              </a:r>
            </a:p>
          </p:txBody>
        </p:sp>
      </p:grpSp>
      <p:sp>
        <p:nvSpPr>
          <p:cNvPr id="208899" name="Rectangle 3"/>
          <p:cNvSpPr>
            <a:spLocks noGrp="1" noChangeArrowheads="1"/>
          </p:cNvSpPr>
          <p:nvPr>
            <p:ph type="body" idx="1"/>
          </p:nvPr>
        </p:nvSpPr>
        <p:spPr>
          <a:xfrm>
            <a:off x="762000" y="1447800"/>
            <a:ext cx="7924800" cy="2133600"/>
          </a:xfrm>
        </p:spPr>
        <p:txBody>
          <a:bodyPr/>
          <a:lstStyle/>
          <a:p>
            <a:pPr lvl="1"/>
            <a:r>
              <a:rPr lang="ja-JP" altLang="en-US">
                <a:latin typeface="Times New Roman" panose="02020603050405020304" pitchFamily="18" charset="0"/>
              </a:rPr>
              <a:t>入力 </a:t>
            </a:r>
            <a:r>
              <a:rPr lang="en-US" altLang="ja-JP">
                <a:latin typeface="Times New Roman" panose="02020603050405020304" pitchFamily="18" charset="0"/>
              </a:rPr>
              <a:t>: 2</a:t>
            </a:r>
            <a:r>
              <a:rPr lang="ja-JP" altLang="en-US">
                <a:latin typeface="Times New Roman" panose="02020603050405020304" pitchFamily="18" charset="0"/>
              </a:rPr>
              <a:t>ビット変数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X</a:t>
            </a:r>
            <a:r>
              <a:rPr lang="en-US" altLang="ja-JP" baseline="-25000">
                <a:latin typeface="Times New Roman" panose="02020603050405020304" pitchFamily="18" charset="0"/>
              </a:rPr>
              <a:t>0</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Y</a:t>
            </a:r>
            <a:r>
              <a:rPr lang="en-US" altLang="ja-JP" baseline="-25000">
                <a:latin typeface="Times New Roman" panose="02020603050405020304" pitchFamily="18" charset="0"/>
              </a:rPr>
              <a:t>0</a:t>
            </a:r>
            <a:r>
              <a:rPr lang="en-US" altLang="ja-JP">
                <a:latin typeface="Times New Roman" panose="02020603050405020304" pitchFamily="18" charset="0"/>
              </a:rPr>
              <a:t>) </a:t>
            </a:r>
          </a:p>
          <a:p>
            <a:pPr lvl="1">
              <a:buFontTx/>
              <a:buNone/>
            </a:pPr>
            <a:r>
              <a:rPr lang="en-US" altLang="ja-JP">
                <a:latin typeface="Times New Roman" panose="02020603050405020304" pitchFamily="18" charset="0"/>
              </a:rPr>
              <a:t>           </a:t>
            </a:r>
            <a:r>
              <a:rPr lang="en-US" altLang="ja-JP" i="1">
                <a:latin typeface="Times New Roman" panose="02020603050405020304" pitchFamily="18" charset="0"/>
              </a:rPr>
              <a:t>C</a:t>
            </a:r>
            <a:r>
              <a:rPr lang="en-US" altLang="ja-JP" baseline="-25000">
                <a:latin typeface="Times New Roman" panose="02020603050405020304" pitchFamily="18" charset="0"/>
              </a:rPr>
              <a:t>IN</a:t>
            </a:r>
            <a:r>
              <a:rPr lang="en-US" altLang="ja-JP">
                <a:latin typeface="Times New Roman" panose="02020603050405020304" pitchFamily="18" charset="0"/>
              </a:rPr>
              <a:t>   </a:t>
            </a:r>
            <a:r>
              <a:rPr lang="ja-JP" altLang="en-US">
                <a:latin typeface="Times New Roman" panose="02020603050405020304" pitchFamily="18" charset="0"/>
              </a:rPr>
              <a:t>下位ビットからの繰り上がり</a:t>
            </a:r>
          </a:p>
          <a:p>
            <a:pPr lvl="1"/>
            <a:r>
              <a:rPr lang="ja-JP" altLang="en-US">
                <a:latin typeface="Times New Roman" panose="02020603050405020304" pitchFamily="18" charset="0"/>
              </a:rPr>
              <a:t>出力 </a:t>
            </a:r>
            <a:r>
              <a:rPr lang="en-US" altLang="ja-JP">
                <a:latin typeface="Times New Roman" panose="02020603050405020304" pitchFamily="18" charset="0"/>
              </a:rPr>
              <a:t>: </a:t>
            </a:r>
            <a:r>
              <a:rPr lang="en-US" altLang="ja-JP" i="1">
                <a:latin typeface="Times New Roman" panose="02020603050405020304" pitchFamily="18" charset="0"/>
              </a:rPr>
              <a:t>S</a:t>
            </a:r>
            <a:r>
              <a:rPr lang="en-US" altLang="ja-JP">
                <a:latin typeface="Times New Roman" panose="02020603050405020304" pitchFamily="18" charset="0"/>
              </a:rPr>
              <a:t> =(</a:t>
            </a:r>
            <a:r>
              <a:rPr lang="en-US" altLang="ja-JP" i="1">
                <a:latin typeface="Times New Roman" panose="02020603050405020304" pitchFamily="18" charset="0"/>
              </a:rPr>
              <a:t>S</a:t>
            </a:r>
            <a:r>
              <a:rPr lang="en-US" altLang="ja-JP" baseline="-25000">
                <a:latin typeface="Times New Roman" panose="02020603050405020304" pitchFamily="18" charset="0"/>
              </a:rPr>
              <a:t>1</a:t>
            </a:r>
            <a:r>
              <a:rPr lang="en-US" altLang="ja-JP">
                <a:latin typeface="Times New Roman" panose="02020603050405020304" pitchFamily="18" charset="0"/>
              </a:rPr>
              <a:t>,</a:t>
            </a:r>
            <a:r>
              <a:rPr lang="en-US" altLang="ja-JP" i="1">
                <a:latin typeface="Times New Roman" panose="02020603050405020304" pitchFamily="18" charset="0"/>
              </a:rPr>
              <a:t>S</a:t>
            </a:r>
            <a:r>
              <a:rPr lang="en-US" altLang="ja-JP" baseline="-25000">
                <a:latin typeface="Times New Roman" panose="02020603050405020304" pitchFamily="18" charset="0"/>
              </a:rPr>
              <a:t>0</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a:t>
            </a:r>
            <a:r>
              <a:rPr lang="en-US" altLang="ja-JP">
                <a:latin typeface="Times New Roman" panose="02020603050405020304" pitchFamily="18" charset="0"/>
              </a:rPr>
              <a:t>1,2</a:t>
            </a:r>
            <a:r>
              <a:rPr lang="ja-JP" altLang="en-US">
                <a:latin typeface="Times New Roman" panose="02020603050405020304" pitchFamily="18" charset="0"/>
              </a:rPr>
              <a:t>ビットめ</a:t>
            </a:r>
          </a:p>
          <a:p>
            <a:pPr lvl="1">
              <a:buFontTx/>
              <a:buNone/>
            </a:pPr>
            <a:r>
              <a:rPr lang="ja-JP" altLang="en-US" i="1">
                <a:latin typeface="Times New Roman" panose="02020603050405020304" pitchFamily="18" charset="0"/>
              </a:rPr>
              <a:t>           </a:t>
            </a:r>
            <a:r>
              <a:rPr lang="en-US" altLang="ja-JP" i="1">
                <a:latin typeface="Times New Roman" panose="02020603050405020304" pitchFamily="18" charset="0"/>
              </a:rPr>
              <a:t>C</a:t>
            </a:r>
            <a:r>
              <a:rPr lang="en-US" altLang="ja-JP" baseline="-25000">
                <a:latin typeface="Times New Roman" panose="02020603050405020304" pitchFamily="18" charset="0"/>
              </a:rPr>
              <a:t>OUT</a:t>
            </a:r>
            <a:r>
              <a:rPr lang="en-US" altLang="ja-JP">
                <a:latin typeface="Times New Roman" panose="02020603050405020304" pitchFamily="18" charset="0"/>
              </a:rPr>
              <a:t> </a:t>
            </a:r>
            <a:r>
              <a:rPr lang="en-US" altLang="ja-JP" i="1">
                <a:latin typeface="Times New Roman" panose="02020603050405020304" pitchFamily="18" charset="0"/>
              </a:rPr>
              <a:t>X</a:t>
            </a:r>
            <a:r>
              <a:rPr lang="en-US" altLang="ja-JP">
                <a:latin typeface="Times New Roman" panose="02020603050405020304" pitchFamily="18" charset="0"/>
              </a:rPr>
              <a:t> +</a:t>
            </a:r>
            <a:r>
              <a:rPr lang="en-US" altLang="ja-JP" i="1">
                <a:latin typeface="Times New Roman" panose="02020603050405020304" pitchFamily="18" charset="0"/>
              </a:rPr>
              <a:t>Y</a:t>
            </a:r>
            <a:r>
              <a:rPr lang="en-US" altLang="ja-JP">
                <a:latin typeface="Times New Roman" panose="02020603050405020304" pitchFamily="18" charset="0"/>
              </a:rPr>
              <a:t> </a:t>
            </a:r>
            <a:r>
              <a:rPr lang="ja-JP" altLang="en-US">
                <a:latin typeface="Times New Roman" panose="02020603050405020304" pitchFamily="18" charset="0"/>
              </a:rPr>
              <a:t>の上位ビットへの繰り上がり</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8987"/>
                                        </p:tgtEl>
                                        <p:attrNameLst>
                                          <p:attrName>style.visibility</p:attrName>
                                        </p:attrNameLst>
                                      </p:cBhvr>
                                      <p:to>
                                        <p:strVal val="visible"/>
                                      </p:to>
                                    </p:set>
                                    <p:animEffect transition="in" filter="checkerboard(across)">
                                      <p:cBhvr>
                                        <p:cTn id="7" dur="500"/>
                                        <p:tgtEl>
                                          <p:spTgt spid="2089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09006"/>
                                        </p:tgtEl>
                                        <p:attrNameLst>
                                          <p:attrName>style.visibility</p:attrName>
                                        </p:attrNameLst>
                                      </p:cBhvr>
                                      <p:to>
                                        <p:strVal val="visible"/>
                                      </p:to>
                                    </p:set>
                                    <p:animEffect transition="in" filter="checkerboard(across)">
                                      <p:cBhvr>
                                        <p:cTn id="12" dur="500"/>
                                        <p:tgtEl>
                                          <p:spTgt spid="2090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08968"/>
                                        </p:tgtEl>
                                        <p:attrNameLst>
                                          <p:attrName>style.visibility</p:attrName>
                                        </p:attrNameLst>
                                      </p:cBhvr>
                                      <p:to>
                                        <p:strVal val="visible"/>
                                      </p:to>
                                    </p:set>
                                    <p:animEffect transition="in" filter="wipe(left)">
                                      <p:cBhvr>
                                        <p:cTn id="17" dur="500"/>
                                        <p:tgtEl>
                                          <p:spTgt spid="2089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08969"/>
                                        </p:tgtEl>
                                        <p:attrNameLst>
                                          <p:attrName>style.visibility</p:attrName>
                                        </p:attrNameLst>
                                      </p:cBhvr>
                                      <p:to>
                                        <p:strVal val="visible"/>
                                      </p:to>
                                    </p:set>
                                    <p:animEffect transition="in" filter="wipe(left)">
                                      <p:cBhvr>
                                        <p:cTn id="22" dur="500"/>
                                        <p:tgtEl>
                                          <p:spTgt spid="2089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08978"/>
                                        </p:tgtEl>
                                        <p:attrNameLst>
                                          <p:attrName>style.visibility</p:attrName>
                                        </p:attrNameLst>
                                      </p:cBhvr>
                                      <p:to>
                                        <p:strVal val="visible"/>
                                      </p:to>
                                    </p:set>
                                    <p:animEffect transition="in" filter="wipe(down)">
                                      <p:cBhvr>
                                        <p:cTn id="27" dur="500"/>
                                        <p:tgtEl>
                                          <p:spTgt spid="20897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08986"/>
                                        </p:tgtEl>
                                        <p:attrNameLst>
                                          <p:attrName>style.visibility</p:attrName>
                                        </p:attrNameLst>
                                      </p:cBhvr>
                                      <p:to>
                                        <p:strVal val="visible"/>
                                      </p:to>
                                    </p:set>
                                    <p:animEffect transition="in" filter="wipe(left)">
                                      <p:cBhvr>
                                        <p:cTn id="32" dur="500"/>
                                        <p:tgtEl>
                                          <p:spTgt spid="208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ja-JP" altLang="en-US">
                <a:latin typeface="Times New Roman" panose="02020603050405020304" pitchFamily="18" charset="0"/>
              </a:rPr>
              <a:t>多数決器</a:t>
            </a:r>
          </a:p>
        </p:txBody>
      </p:sp>
      <p:grpSp>
        <p:nvGrpSpPr>
          <p:cNvPr id="210954" name="Group 10"/>
          <p:cNvGrpSpPr>
            <a:grpSpLocks/>
          </p:cNvGrpSpPr>
          <p:nvPr/>
        </p:nvGrpSpPr>
        <p:grpSpPr bwMode="auto">
          <a:xfrm>
            <a:off x="533400" y="1458913"/>
            <a:ext cx="7975600" cy="1773237"/>
            <a:chOff x="336" y="1015"/>
            <a:chExt cx="5024" cy="1117"/>
          </a:xfrm>
        </p:grpSpPr>
        <p:sp>
          <p:nvSpPr>
            <p:cNvPr id="210949" name="Text Box 5"/>
            <p:cNvSpPr txBox="1">
              <a:spLocks noChangeArrowheads="1"/>
            </p:cNvSpPr>
            <p:nvPr/>
          </p:nvSpPr>
          <p:spPr bwMode="auto">
            <a:xfrm>
              <a:off x="336" y="1015"/>
              <a:ext cx="342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buClr>
                  <a:schemeClr val="tx1"/>
                </a:buClr>
                <a:buSzTx/>
                <a:buFontTx/>
                <a:buChar char="–"/>
              </a:pPr>
              <a:r>
                <a:rPr lang="en-US" altLang="ja-JP" sz="3200">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入力 </a:t>
              </a: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n</a:t>
              </a:r>
              <a:r>
                <a:rPr lang="en-US" altLang="ja-JP" sz="3200">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変数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baseline="-25000">
                  <a:effectLst>
                    <a:outerShdw blurRad="38100" dist="38100" dir="2700000" algn="tl">
                      <a:srgbClr val="000000"/>
                    </a:outerShdw>
                  </a:effectLst>
                  <a:latin typeface="Times New Roman" panose="02020603050405020304" pitchFamily="18" charset="0"/>
                </a:rPr>
                <a:t>1</a:t>
              </a:r>
              <a:r>
                <a:rPr lang="en-US" altLang="ja-JP" sz="3200">
                  <a:effectLst>
                    <a:outerShdw blurRad="38100" dist="38100" dir="2700000" algn="tl">
                      <a:srgbClr val="000000"/>
                    </a:outerShdw>
                  </a:effectLst>
                  <a:latin typeface="Times New Roman" panose="02020603050405020304" pitchFamily="18" charset="0"/>
                </a:rPr>
                <a:t>,</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baseline="-25000">
                  <a:effectLst>
                    <a:outerShdw blurRad="38100" dist="38100" dir="2700000" algn="tl">
                      <a:srgbClr val="000000"/>
                    </a:outerShdw>
                  </a:effectLst>
                  <a:latin typeface="Times New Roman" panose="02020603050405020304" pitchFamily="18" charset="0"/>
                </a:rPr>
                <a:t>2</a:t>
              </a: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X</a:t>
              </a:r>
              <a:r>
                <a:rPr lang="en-US" altLang="ja-JP" sz="3200" i="1" baseline="-25000">
                  <a:effectLst>
                    <a:outerShdw blurRad="38100" dist="38100" dir="2700000" algn="tl">
                      <a:srgbClr val="000000"/>
                    </a:outerShdw>
                  </a:effectLst>
                  <a:latin typeface="Times New Roman" panose="02020603050405020304" pitchFamily="18" charset="0"/>
                </a:rPr>
                <a:t>n</a:t>
              </a:r>
              <a:r>
                <a:rPr lang="en-US" altLang="ja-JP" sz="3200">
                  <a:effectLst>
                    <a:outerShdw blurRad="38100" dist="38100" dir="2700000" algn="tl">
                      <a:srgbClr val="000000"/>
                    </a:outerShdw>
                  </a:effectLst>
                  <a:latin typeface="Times New Roman" panose="02020603050405020304" pitchFamily="18" charset="0"/>
                </a:rPr>
                <a:t> </a:t>
              </a:r>
              <a:r>
                <a:rPr lang="en-US" altLang="ja-JP">
                  <a:effectLst>
                    <a:outerShdw blurRad="38100" dist="38100" dir="2700000" algn="tl">
                      <a:srgbClr val="000000"/>
                    </a:outerShdw>
                  </a:effectLst>
                  <a:latin typeface="Times New Roman" panose="02020603050405020304" pitchFamily="18" charset="0"/>
                </a:rPr>
                <a:t> </a:t>
              </a:r>
            </a:p>
          </p:txBody>
        </p:sp>
        <p:sp>
          <p:nvSpPr>
            <p:cNvPr id="210951" name="AutoShape 7"/>
            <p:cNvSpPr>
              <a:spLocks/>
            </p:cNvSpPr>
            <p:nvPr/>
          </p:nvSpPr>
          <p:spPr bwMode="auto">
            <a:xfrm>
              <a:off x="2160" y="1471"/>
              <a:ext cx="96" cy="624"/>
            </a:xfrm>
            <a:prstGeom prst="leftBrace">
              <a:avLst>
                <a:gd name="adj1" fmla="val 54167"/>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952" name="Text Box 8"/>
            <p:cNvSpPr txBox="1">
              <a:spLocks noChangeArrowheads="1"/>
            </p:cNvSpPr>
            <p:nvPr/>
          </p:nvSpPr>
          <p:spPr bwMode="auto">
            <a:xfrm>
              <a:off x="2304" y="1399"/>
              <a:ext cx="3056" cy="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a:effectLst>
                    <a:outerShdw blurRad="38100" dist="38100" dir="2700000" algn="tl">
                      <a:srgbClr val="000000"/>
                    </a:outerShdw>
                  </a:effectLst>
                  <a:latin typeface="Times New Roman" panose="02020603050405020304" pitchFamily="18" charset="0"/>
                </a:rPr>
                <a:t>1 (</a:t>
              </a:r>
              <a:r>
                <a:rPr lang="ja-JP" altLang="en-US" sz="3200">
                  <a:effectLst>
                    <a:outerShdw blurRad="38100" dist="38100" dir="2700000" algn="tl">
                      <a:srgbClr val="000000"/>
                    </a:outerShdw>
                  </a:effectLst>
                  <a:latin typeface="Times New Roman" panose="02020603050405020304" pitchFamily="18" charset="0"/>
                </a:rPr>
                <a:t>入力のうち</a:t>
              </a:r>
              <a:r>
                <a:rPr lang="en-US" altLang="ja-JP" sz="3200">
                  <a:effectLst>
                    <a:outerShdw blurRad="38100" dist="38100" dir="2700000" algn="tl">
                      <a:srgbClr val="000000"/>
                    </a:outerShdw>
                  </a:effectLst>
                  <a:latin typeface="Times New Roman" panose="02020603050405020304" pitchFamily="18" charset="0"/>
                </a:rPr>
                <a:t>1</a:t>
              </a:r>
              <a:r>
                <a:rPr lang="ja-JP" altLang="en-US" sz="3200">
                  <a:effectLst>
                    <a:outerShdw blurRad="38100" dist="38100" dir="2700000" algn="tl">
                      <a:srgbClr val="000000"/>
                    </a:outerShdw>
                  </a:effectLst>
                  <a:latin typeface="Times New Roman" panose="02020603050405020304" pitchFamily="18" charset="0"/>
                </a:rPr>
                <a:t>が半分以上</a:t>
              </a:r>
              <a:r>
                <a:rPr lang="en-US" altLang="ja-JP" sz="3200">
                  <a:effectLst>
                    <a:outerShdw blurRad="38100" dist="38100" dir="2700000" algn="tl">
                      <a:srgbClr val="000000"/>
                    </a:outerShdw>
                  </a:effectLst>
                  <a:latin typeface="Times New Roman" panose="02020603050405020304" pitchFamily="18" charset="0"/>
                </a:rPr>
                <a:t>)</a:t>
              </a:r>
            </a:p>
            <a:p>
              <a:r>
                <a:rPr lang="en-US" altLang="ja-JP" sz="3200">
                  <a:effectLst>
                    <a:outerShdw blurRad="38100" dist="38100" dir="2700000" algn="tl">
                      <a:srgbClr val="000000"/>
                    </a:outerShdw>
                  </a:effectLst>
                  <a:latin typeface="Times New Roman" panose="02020603050405020304" pitchFamily="18" charset="0"/>
                </a:rPr>
                <a:t>0 (</a:t>
              </a:r>
              <a:r>
                <a:rPr lang="ja-JP" altLang="en-US" sz="3200">
                  <a:effectLst>
                    <a:outerShdw blurRad="38100" dist="38100" dir="2700000" algn="tl">
                      <a:srgbClr val="000000"/>
                    </a:outerShdw>
                  </a:effectLst>
                  <a:latin typeface="Times New Roman" panose="02020603050405020304" pitchFamily="18" charset="0"/>
                </a:rPr>
                <a:t>入力のうち</a:t>
              </a:r>
              <a:r>
                <a:rPr lang="en-US" altLang="ja-JP" sz="3200">
                  <a:effectLst>
                    <a:outerShdw blurRad="38100" dist="38100" dir="2700000" algn="tl">
                      <a:srgbClr val="000000"/>
                    </a:outerShdw>
                  </a:effectLst>
                  <a:latin typeface="Times New Roman" panose="02020603050405020304" pitchFamily="18" charset="0"/>
                </a:rPr>
                <a:t>1</a:t>
              </a:r>
              <a:r>
                <a:rPr lang="ja-JP" altLang="en-US" sz="3200">
                  <a:effectLst>
                    <a:outerShdw blurRad="38100" dist="38100" dir="2700000" algn="tl">
                      <a:srgbClr val="000000"/>
                    </a:outerShdw>
                  </a:effectLst>
                  <a:latin typeface="Times New Roman" panose="02020603050405020304" pitchFamily="18" charset="0"/>
                </a:rPr>
                <a:t>が半分未満</a:t>
              </a:r>
              <a:r>
                <a:rPr lang="en-US" altLang="ja-JP" sz="3200">
                  <a:effectLst>
                    <a:outerShdw blurRad="38100" dist="38100" dir="2700000" algn="tl">
                      <a:srgbClr val="000000"/>
                    </a:outerShdw>
                  </a:effectLst>
                  <a:latin typeface="Times New Roman" panose="02020603050405020304" pitchFamily="18" charset="0"/>
                </a:rPr>
                <a:t>)</a:t>
              </a:r>
            </a:p>
          </p:txBody>
        </p:sp>
        <p:sp>
          <p:nvSpPr>
            <p:cNvPr id="210953" name="Text Box 9"/>
            <p:cNvSpPr txBox="1">
              <a:spLocks noChangeArrowheads="1"/>
            </p:cNvSpPr>
            <p:nvPr/>
          </p:nvSpPr>
          <p:spPr bwMode="auto">
            <a:xfrm>
              <a:off x="336" y="1591"/>
              <a:ext cx="169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buClr>
                  <a:schemeClr val="tx1"/>
                </a:buClr>
                <a:buSzTx/>
                <a:buFontTx/>
                <a:buChar char="–"/>
              </a:pPr>
              <a:r>
                <a:rPr lang="en-US" altLang="ja-JP">
                  <a:effectLst>
                    <a:outerShdw blurRad="38100" dist="38100" dir="2700000" algn="tl">
                      <a:srgbClr val="000000"/>
                    </a:outerShdw>
                  </a:effectLst>
                  <a:latin typeface="Times New Roman" panose="02020603050405020304" pitchFamily="18" charset="0"/>
                </a:rPr>
                <a:t> </a:t>
              </a:r>
              <a:r>
                <a:rPr lang="ja-JP" altLang="en-US" sz="3200">
                  <a:effectLst>
                    <a:outerShdw blurRad="38100" dist="38100" dir="2700000" algn="tl">
                      <a:srgbClr val="000000"/>
                    </a:outerShdw>
                  </a:effectLst>
                  <a:latin typeface="Times New Roman" panose="02020603050405020304" pitchFamily="18" charset="0"/>
                </a:rPr>
                <a:t>出力 </a:t>
              </a:r>
              <a:r>
                <a:rPr lang="en-US" altLang="ja-JP" sz="3200">
                  <a:effectLst>
                    <a:outerShdw blurRad="38100" dist="38100" dir="2700000" algn="tl">
                      <a:srgbClr val="000000"/>
                    </a:outerShdw>
                  </a:effectLst>
                  <a:latin typeface="Times New Roman" panose="02020603050405020304" pitchFamily="18" charset="0"/>
                </a:rPr>
                <a:t>: </a:t>
              </a:r>
              <a:r>
                <a:rPr lang="en-US" altLang="ja-JP" sz="3200" i="1">
                  <a:effectLst>
                    <a:outerShdw blurRad="38100" dist="38100" dir="2700000" algn="tl">
                      <a:srgbClr val="000000"/>
                    </a:outerShdw>
                  </a:effectLst>
                  <a:latin typeface="Times New Roman" panose="02020603050405020304" pitchFamily="18" charset="0"/>
                </a:rPr>
                <a:t>Z</a:t>
              </a:r>
              <a:r>
                <a:rPr lang="en-US" altLang="ja-JP" sz="3200">
                  <a:effectLst>
                    <a:outerShdw blurRad="38100" dist="38100" dir="2700000" algn="tl">
                      <a:srgbClr val="000000"/>
                    </a:outerShdw>
                  </a:effectLst>
                  <a:latin typeface="Times New Roman" panose="02020603050405020304" pitchFamily="18" charset="0"/>
                </a:rPr>
                <a:t> = </a:t>
              </a:r>
            </a:p>
          </p:txBody>
        </p:sp>
      </p:grpSp>
      <p:sp>
        <p:nvSpPr>
          <p:cNvPr id="210955" name="Text Box 11"/>
          <p:cNvSpPr txBox="1">
            <a:spLocks noChangeArrowheads="1"/>
          </p:cNvSpPr>
          <p:nvPr/>
        </p:nvSpPr>
        <p:spPr bwMode="auto">
          <a:xfrm>
            <a:off x="990600" y="3209925"/>
            <a:ext cx="3376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ü"/>
            </a:pPr>
            <a:r>
              <a:rPr lang="ja-JP" altLang="en-US">
                <a:effectLst>
                  <a:outerShdw blurRad="38100" dist="38100" dir="2700000" algn="tl">
                    <a:srgbClr val="000000"/>
                  </a:outerShdw>
                </a:effectLst>
                <a:latin typeface="Times New Roman" panose="02020603050405020304" pitchFamily="18" charset="0"/>
              </a:rPr>
              <a:t>　例 </a:t>
            </a:r>
            <a:r>
              <a:rPr lang="en-US" altLang="ja-JP">
                <a:effectLst>
                  <a:outerShdw blurRad="38100" dist="38100" dir="2700000" algn="tl">
                    <a:srgbClr val="000000"/>
                  </a:outerShdw>
                </a:effectLst>
                <a:latin typeface="Times New Roman" panose="02020603050405020304" pitchFamily="18" charset="0"/>
              </a:rPr>
              <a:t>3</a:t>
            </a:r>
            <a:r>
              <a:rPr lang="ja-JP" altLang="en-US">
                <a:effectLst>
                  <a:outerShdw blurRad="38100" dist="38100" dir="2700000" algn="tl">
                    <a:srgbClr val="000000"/>
                  </a:outerShdw>
                </a:effectLst>
                <a:latin typeface="Times New Roman" panose="02020603050405020304" pitchFamily="18" charset="0"/>
              </a:rPr>
              <a:t>変数多数決器</a:t>
            </a:r>
          </a:p>
        </p:txBody>
      </p:sp>
      <p:graphicFrame>
        <p:nvGraphicFramePr>
          <p:cNvPr id="211062" name="Group 118"/>
          <p:cNvGraphicFramePr>
            <a:graphicFrameLocks noGrp="1"/>
          </p:cNvGraphicFramePr>
          <p:nvPr/>
        </p:nvGraphicFramePr>
        <p:xfrm>
          <a:off x="838200" y="3810000"/>
          <a:ext cx="3581400" cy="2800352"/>
        </p:xfrm>
        <a:graphic>
          <a:graphicData uri="http://schemas.openxmlformats.org/drawingml/2006/table">
            <a:tbl>
              <a:tblPr/>
              <a:tblGrid>
                <a:gridCol w="2308225">
                  <a:extLst>
                    <a:ext uri="{9D8B030D-6E8A-4147-A177-3AD203B41FA5}">
                      <a16:colId xmlns:a16="http://schemas.microsoft.com/office/drawing/2014/main" val="20000"/>
                    </a:ext>
                  </a:extLst>
                </a:gridCol>
                <a:gridCol w="1273175">
                  <a:extLst>
                    <a:ext uri="{9D8B030D-6E8A-4147-A177-3AD203B41FA5}">
                      <a16:colId xmlns:a16="http://schemas.microsoft.com/office/drawing/2014/main" val="20001"/>
                    </a:ext>
                  </a:extLst>
                </a:gridCol>
              </a:tblGrid>
              <a:tr h="6111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76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61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76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211097" name="Group 153"/>
          <p:cNvGraphicFramePr>
            <a:graphicFrameLocks noGrp="1"/>
          </p:cNvGraphicFramePr>
          <p:nvPr/>
        </p:nvGraphicFramePr>
        <p:xfrm>
          <a:off x="4724400" y="3810000"/>
          <a:ext cx="3581400" cy="2800352"/>
        </p:xfrm>
        <a:graphic>
          <a:graphicData uri="http://schemas.openxmlformats.org/drawingml/2006/table">
            <a:tbl>
              <a:tblPr/>
              <a:tblGrid>
                <a:gridCol w="2308225">
                  <a:extLst>
                    <a:ext uri="{9D8B030D-6E8A-4147-A177-3AD203B41FA5}">
                      <a16:colId xmlns:a16="http://schemas.microsoft.com/office/drawing/2014/main" val="20000"/>
                    </a:ext>
                  </a:extLst>
                </a:gridCol>
                <a:gridCol w="1273175">
                  <a:extLst>
                    <a:ext uri="{9D8B030D-6E8A-4147-A177-3AD203B41FA5}">
                      <a16:colId xmlns:a16="http://schemas.microsoft.com/office/drawing/2014/main" val="20001"/>
                    </a:ext>
                  </a:extLst>
                </a:gridCol>
              </a:tblGrid>
              <a:tr h="6111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76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61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76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0955"/>
                                        </p:tgtEl>
                                        <p:attrNameLst>
                                          <p:attrName>style.visibility</p:attrName>
                                        </p:attrNameLst>
                                      </p:cBhvr>
                                      <p:to>
                                        <p:strVal val="visible"/>
                                      </p:to>
                                    </p:set>
                                    <p:anim calcmode="lin" valueType="num">
                                      <p:cBhvr additive="base">
                                        <p:cTn id="7" dur="500" fill="hold"/>
                                        <p:tgtEl>
                                          <p:spTgt spid="210955"/>
                                        </p:tgtEl>
                                        <p:attrNameLst>
                                          <p:attrName>ppt_x</p:attrName>
                                        </p:attrNameLst>
                                      </p:cBhvr>
                                      <p:tavLst>
                                        <p:tav tm="0">
                                          <p:val>
                                            <p:strVal val="#ppt_x"/>
                                          </p:val>
                                        </p:tav>
                                        <p:tav tm="100000">
                                          <p:val>
                                            <p:strVal val="#ppt_x"/>
                                          </p:val>
                                        </p:tav>
                                      </p:tavLst>
                                    </p:anim>
                                    <p:anim calcmode="lin" valueType="num">
                                      <p:cBhvr additive="base">
                                        <p:cTn id="8" dur="500" fill="hold"/>
                                        <p:tgtEl>
                                          <p:spTgt spid="21095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211062"/>
                                        </p:tgtEl>
                                        <p:attrNameLst>
                                          <p:attrName>style.visibility</p:attrName>
                                        </p:attrNameLst>
                                      </p:cBhvr>
                                      <p:to>
                                        <p:strVal val="visible"/>
                                      </p:to>
                                    </p:set>
                                    <p:animEffect transition="in" filter="checkerboard(across)">
                                      <p:cBhvr>
                                        <p:cTn id="13" dur="500"/>
                                        <p:tgtEl>
                                          <p:spTgt spid="211062"/>
                                        </p:tgtEl>
                                      </p:cBhvr>
                                    </p:animEffect>
                                  </p:childTnLst>
                                </p:cTn>
                              </p:par>
                            </p:childTnLst>
                          </p:cTn>
                        </p:par>
                        <p:par>
                          <p:cTn id="14" fill="hold" nodeType="afterGroup">
                            <p:stCondLst>
                              <p:cond delay="500"/>
                            </p:stCondLst>
                            <p:childTnLst>
                              <p:par>
                                <p:cTn id="15" presetID="5" presetClass="entr" presetSubtype="10" fill="hold" nodeType="afterEffect">
                                  <p:stCondLst>
                                    <p:cond delay="0"/>
                                  </p:stCondLst>
                                  <p:childTnLst>
                                    <p:set>
                                      <p:cBhvr>
                                        <p:cTn id="16" dur="1" fill="hold">
                                          <p:stCondLst>
                                            <p:cond delay="0"/>
                                          </p:stCondLst>
                                        </p:cTn>
                                        <p:tgtEl>
                                          <p:spTgt spid="211097"/>
                                        </p:tgtEl>
                                        <p:attrNameLst>
                                          <p:attrName>style.visibility</p:attrName>
                                        </p:attrNameLst>
                                      </p:cBhvr>
                                      <p:to>
                                        <p:strVal val="visible"/>
                                      </p:to>
                                    </p:set>
                                    <p:animEffect transition="in" filter="checkerboard(across)">
                                      <p:cBhvr>
                                        <p:cTn id="17" dur="500"/>
                                        <p:tgtEl>
                                          <p:spTgt spid="211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55"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a:latin typeface="Times New Roman" panose="02020603050405020304" pitchFamily="18" charset="0"/>
              </a:rPr>
              <a:t>多数決器の論理関数</a:t>
            </a:r>
          </a:p>
        </p:txBody>
      </p:sp>
      <p:graphicFrame>
        <p:nvGraphicFramePr>
          <p:cNvPr id="210086" name="Group 166"/>
          <p:cNvGraphicFramePr>
            <a:graphicFrameLocks noGrp="1"/>
          </p:cNvGraphicFramePr>
          <p:nvPr>
            <p:extLst>
              <p:ext uri="{D42A27DB-BD31-4B8C-83A1-F6EECF244321}">
                <p14:modId xmlns:p14="http://schemas.microsoft.com/office/powerpoint/2010/main" val="3832877921"/>
              </p:ext>
            </p:extLst>
          </p:nvPr>
        </p:nvGraphicFramePr>
        <p:xfrm>
          <a:off x="1524000" y="1676400"/>
          <a:ext cx="5791200" cy="2146110"/>
        </p:xfrm>
        <a:graphic>
          <a:graphicData uri="http://schemas.openxmlformats.org/drawingml/2006/table">
            <a:tbl>
              <a:tblPr/>
              <a:tblGrid>
                <a:gridCol w="1158875">
                  <a:extLst>
                    <a:ext uri="{9D8B030D-6E8A-4147-A177-3AD203B41FA5}">
                      <a16:colId xmlns:a16="http://schemas.microsoft.com/office/drawing/2014/main" val="20000"/>
                    </a:ext>
                  </a:extLst>
                </a:gridCol>
                <a:gridCol w="1157288">
                  <a:extLst>
                    <a:ext uri="{9D8B030D-6E8A-4147-A177-3AD203B41FA5}">
                      <a16:colId xmlns:a16="http://schemas.microsoft.com/office/drawing/2014/main" val="20001"/>
                    </a:ext>
                  </a:extLst>
                </a:gridCol>
                <a:gridCol w="1158875">
                  <a:extLst>
                    <a:ext uri="{9D8B030D-6E8A-4147-A177-3AD203B41FA5}">
                      <a16:colId xmlns:a16="http://schemas.microsoft.com/office/drawing/2014/main" val="20002"/>
                    </a:ext>
                  </a:extLst>
                </a:gridCol>
                <a:gridCol w="1157287">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tblGrid>
              <a:tr h="6715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endPar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99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15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0071" name="Line 151"/>
          <p:cNvSpPr>
            <a:spLocks noChangeShapeType="1"/>
          </p:cNvSpPr>
          <p:nvPr/>
        </p:nvSpPr>
        <p:spPr bwMode="auto">
          <a:xfrm>
            <a:off x="1524000" y="1676400"/>
            <a:ext cx="11430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 name="グループ化 2"/>
          <p:cNvGrpSpPr/>
          <p:nvPr/>
        </p:nvGrpSpPr>
        <p:grpSpPr>
          <a:xfrm>
            <a:off x="3870960" y="2465991"/>
            <a:ext cx="3444240" cy="1356519"/>
            <a:chOff x="3870960" y="2465991"/>
            <a:chExt cx="3444240" cy="1356519"/>
          </a:xfrm>
        </p:grpSpPr>
        <p:sp>
          <p:nvSpPr>
            <p:cNvPr id="2" name="円/楕円 1"/>
            <p:cNvSpPr/>
            <p:nvPr/>
          </p:nvSpPr>
          <p:spPr bwMode="auto">
            <a:xfrm>
              <a:off x="5257800" y="2465991"/>
              <a:ext cx="685800" cy="1327151"/>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endParaRPr>
            </a:p>
          </p:txBody>
        </p:sp>
        <p:sp>
          <p:nvSpPr>
            <p:cNvPr id="14" name="円/楕円 13"/>
            <p:cNvSpPr/>
            <p:nvPr/>
          </p:nvSpPr>
          <p:spPr bwMode="auto">
            <a:xfrm>
              <a:off x="3870960" y="3133136"/>
              <a:ext cx="2286000" cy="67469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endParaRPr>
            </a:p>
          </p:txBody>
        </p:sp>
        <p:sp>
          <p:nvSpPr>
            <p:cNvPr id="15" name="円/楕円 14"/>
            <p:cNvSpPr/>
            <p:nvPr/>
          </p:nvSpPr>
          <p:spPr bwMode="auto">
            <a:xfrm>
              <a:off x="5029200" y="3147820"/>
              <a:ext cx="2286000" cy="674690"/>
            </a:xfrm>
            <a:prstGeom prst="ellipse">
              <a:avLst/>
            </a:prstGeom>
            <a:noFill/>
            <a:ln w="38100" cap="flat" cmpd="sng" algn="ctr">
              <a:solidFill>
                <a:srgbClr val="00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endParaRPr>
            </a:p>
          </p:txBody>
        </p:sp>
      </p:grpSp>
      <p:sp>
        <p:nvSpPr>
          <p:cNvPr id="4" name="テキスト ボックス 3"/>
          <p:cNvSpPr txBox="1"/>
          <p:nvPr/>
        </p:nvSpPr>
        <p:spPr>
          <a:xfrm>
            <a:off x="2016955" y="4724400"/>
            <a:ext cx="5298245" cy="646331"/>
          </a:xfrm>
          <a:prstGeom prst="rect">
            <a:avLst/>
          </a:prstGeom>
          <a:noFill/>
        </p:spPr>
        <p:txBody>
          <a:bodyPr wrap="none" rtlCol="0">
            <a:spAutoFit/>
          </a:bodyPr>
          <a:lstStyle/>
          <a:p>
            <a:r>
              <a:rPr kumimoji="1" lang="en-US" altLang="ja-JP" sz="3600" i="1" dirty="0">
                <a:latin typeface="Times New Roman" panose="02020603050405020304" pitchFamily="18" charset="0"/>
              </a:rPr>
              <a:t>Z</a:t>
            </a:r>
            <a:r>
              <a:rPr kumimoji="1" lang="en-US" altLang="ja-JP" sz="3600" dirty="0">
                <a:latin typeface="Times New Roman" panose="02020603050405020304" pitchFamily="18" charset="0"/>
              </a:rPr>
              <a:t> = </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1</a:t>
            </a:r>
            <a:r>
              <a:rPr kumimoji="1" lang="ja-JP" altLang="en-US" sz="3600" dirty="0">
                <a:latin typeface="Times New Roman" panose="02020603050405020304" pitchFamily="18" charset="0"/>
              </a:rPr>
              <a:t>・</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2</a:t>
            </a:r>
            <a:r>
              <a:rPr kumimoji="1" lang="en-US" altLang="ja-JP" sz="3600" dirty="0">
                <a:latin typeface="Times New Roman" panose="02020603050405020304" pitchFamily="18" charset="0"/>
              </a:rPr>
              <a:t> + </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2</a:t>
            </a:r>
            <a:r>
              <a:rPr kumimoji="1" lang="ja-JP" altLang="en-US" sz="3600" dirty="0">
                <a:latin typeface="Times New Roman" panose="02020603050405020304" pitchFamily="18" charset="0"/>
              </a:rPr>
              <a:t>・</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3</a:t>
            </a:r>
            <a:r>
              <a:rPr kumimoji="1" lang="en-US" altLang="ja-JP" sz="3600" dirty="0">
                <a:latin typeface="Times New Roman" panose="02020603050405020304" pitchFamily="18" charset="0"/>
              </a:rPr>
              <a:t> + </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3</a:t>
            </a:r>
            <a:r>
              <a:rPr kumimoji="1" lang="ja-JP" altLang="en-US" sz="3600" dirty="0">
                <a:latin typeface="Times New Roman" panose="02020603050405020304" pitchFamily="18" charset="0"/>
              </a:rPr>
              <a:t>・</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1</a:t>
            </a:r>
            <a:endParaRPr kumimoji="1" lang="ja-JP" altLang="en-US" sz="3600" baseline="-25000" dirty="0">
              <a:latin typeface="Times New Roman" panose="02020603050405020304" pitchFamily="18" charset="0"/>
            </a:endParaRPr>
          </a:p>
        </p:txBody>
      </p:sp>
    </p:spTree>
    <p:extLst>
      <p:ext uri="{BB962C8B-B14F-4D97-AF65-F5344CB8AC3E}">
        <p14:creationId xmlns:p14="http://schemas.microsoft.com/office/powerpoint/2010/main" val="36468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ja-JP" altLang="en-US">
                <a:latin typeface="Times New Roman" panose="02020603050405020304" pitchFamily="18" charset="0"/>
              </a:rPr>
              <a:t>多数決回路</a:t>
            </a:r>
          </a:p>
        </p:txBody>
      </p:sp>
      <p:sp>
        <p:nvSpPr>
          <p:cNvPr id="214021" name="Rectangle 5"/>
          <p:cNvSpPr>
            <a:spLocks noChangeArrowheads="1"/>
          </p:cNvSpPr>
          <p:nvPr/>
        </p:nvSpPr>
        <p:spPr bwMode="auto">
          <a:xfrm>
            <a:off x="3208698" y="3074084"/>
            <a:ext cx="3344501" cy="2945716"/>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22" name="Text Box 6"/>
          <p:cNvSpPr txBox="1">
            <a:spLocks noChangeArrowheads="1"/>
          </p:cNvSpPr>
          <p:nvPr/>
        </p:nvSpPr>
        <p:spPr bwMode="auto">
          <a:xfrm>
            <a:off x="2534011" y="5130921"/>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3</a:t>
            </a:r>
          </a:p>
        </p:txBody>
      </p:sp>
      <p:sp>
        <p:nvSpPr>
          <p:cNvPr id="214023" name="Line 7"/>
          <p:cNvSpPr>
            <a:spLocks noChangeShapeType="1"/>
          </p:cNvSpPr>
          <p:nvPr/>
        </p:nvSpPr>
        <p:spPr bwMode="auto">
          <a:xfrm>
            <a:off x="2991211" y="5426196"/>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26" name="Text Box 10"/>
          <p:cNvSpPr txBox="1">
            <a:spLocks noChangeArrowheads="1"/>
          </p:cNvSpPr>
          <p:nvPr/>
        </p:nvSpPr>
        <p:spPr bwMode="auto">
          <a:xfrm>
            <a:off x="5211040" y="2788879"/>
            <a:ext cx="1181734" cy="5232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effectLst>
                  <a:outerShdw blurRad="38100" dist="38100" dir="2700000" algn="tl">
                    <a:srgbClr val="000000"/>
                  </a:outerShdw>
                </a:effectLst>
                <a:latin typeface="Times New Roman" panose="02020603050405020304" pitchFamily="18" charset="0"/>
              </a:rPr>
              <a:t>Major</a:t>
            </a:r>
            <a:r>
              <a:rPr lang="en-US" altLang="ja-JP" baseline="-25000" dirty="0">
                <a:effectLst>
                  <a:outerShdw blurRad="38100" dist="38100" dir="2700000" algn="tl">
                    <a:srgbClr val="000000"/>
                  </a:outerShdw>
                </a:effectLst>
                <a:latin typeface="Times New Roman" panose="02020603050405020304" pitchFamily="18" charset="0"/>
              </a:rPr>
              <a:t>3</a:t>
            </a:r>
          </a:p>
        </p:txBody>
      </p:sp>
      <p:sp>
        <p:nvSpPr>
          <p:cNvPr id="214027" name="Text Box 11"/>
          <p:cNvSpPr txBox="1">
            <a:spLocks noChangeArrowheads="1"/>
          </p:cNvSpPr>
          <p:nvPr/>
        </p:nvSpPr>
        <p:spPr bwMode="auto">
          <a:xfrm>
            <a:off x="2534011" y="3378321"/>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14028" name="Line 12"/>
          <p:cNvSpPr>
            <a:spLocks noChangeShapeType="1"/>
          </p:cNvSpPr>
          <p:nvPr/>
        </p:nvSpPr>
        <p:spPr bwMode="auto">
          <a:xfrm>
            <a:off x="2991211" y="3673596"/>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29" name="Text Box 13"/>
          <p:cNvSpPr txBox="1">
            <a:spLocks noChangeArrowheads="1"/>
          </p:cNvSpPr>
          <p:nvPr/>
        </p:nvSpPr>
        <p:spPr bwMode="auto">
          <a:xfrm>
            <a:off x="2534011" y="4216521"/>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14030" name="Line 14"/>
          <p:cNvSpPr>
            <a:spLocks noChangeShapeType="1"/>
          </p:cNvSpPr>
          <p:nvPr/>
        </p:nvSpPr>
        <p:spPr bwMode="auto">
          <a:xfrm>
            <a:off x="2991211" y="4511796"/>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31" name="Text Box 15"/>
          <p:cNvSpPr txBox="1">
            <a:spLocks noChangeArrowheads="1"/>
          </p:cNvSpPr>
          <p:nvPr/>
        </p:nvSpPr>
        <p:spPr bwMode="auto">
          <a:xfrm>
            <a:off x="6705600" y="4200525"/>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endParaRPr lang="en-US" altLang="ja-JP" baseline="-25000">
              <a:effectLst>
                <a:outerShdw blurRad="38100" dist="38100" dir="2700000" algn="tl">
                  <a:srgbClr val="000000"/>
                </a:outerShdw>
              </a:effectLst>
              <a:latin typeface="Times New Roman" panose="02020603050405020304" pitchFamily="18" charset="0"/>
            </a:endParaRPr>
          </a:p>
        </p:txBody>
      </p:sp>
      <p:sp>
        <p:nvSpPr>
          <p:cNvPr id="214032" name="Line 16"/>
          <p:cNvSpPr>
            <a:spLocks noChangeShapeType="1"/>
          </p:cNvSpPr>
          <p:nvPr/>
        </p:nvSpPr>
        <p:spPr bwMode="auto">
          <a:xfrm>
            <a:off x="6553200" y="44958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テキスト ボックス 93"/>
          <p:cNvSpPr txBox="1"/>
          <p:nvPr/>
        </p:nvSpPr>
        <p:spPr>
          <a:xfrm>
            <a:off x="2151477" y="1642159"/>
            <a:ext cx="5298245" cy="646331"/>
          </a:xfrm>
          <a:prstGeom prst="rect">
            <a:avLst/>
          </a:prstGeom>
          <a:noFill/>
        </p:spPr>
        <p:txBody>
          <a:bodyPr wrap="none" rtlCol="0">
            <a:spAutoFit/>
          </a:bodyPr>
          <a:lstStyle/>
          <a:p>
            <a:r>
              <a:rPr kumimoji="1" lang="en-US" altLang="ja-JP" sz="3600" i="1" dirty="0">
                <a:latin typeface="Times New Roman" panose="02020603050405020304" pitchFamily="18" charset="0"/>
              </a:rPr>
              <a:t>Z</a:t>
            </a:r>
            <a:r>
              <a:rPr kumimoji="1" lang="en-US" altLang="ja-JP" sz="3600" dirty="0">
                <a:latin typeface="Times New Roman" panose="02020603050405020304" pitchFamily="18" charset="0"/>
              </a:rPr>
              <a:t> = </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1</a:t>
            </a:r>
            <a:r>
              <a:rPr kumimoji="1" lang="ja-JP" altLang="en-US" sz="3600" dirty="0">
                <a:latin typeface="Times New Roman" panose="02020603050405020304" pitchFamily="18" charset="0"/>
              </a:rPr>
              <a:t>・</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2</a:t>
            </a:r>
            <a:r>
              <a:rPr kumimoji="1" lang="en-US" altLang="ja-JP" sz="3600" dirty="0">
                <a:latin typeface="Times New Roman" panose="02020603050405020304" pitchFamily="18" charset="0"/>
              </a:rPr>
              <a:t> + </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2</a:t>
            </a:r>
            <a:r>
              <a:rPr kumimoji="1" lang="ja-JP" altLang="en-US" sz="3600" dirty="0">
                <a:latin typeface="Times New Roman" panose="02020603050405020304" pitchFamily="18" charset="0"/>
              </a:rPr>
              <a:t>・</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3</a:t>
            </a:r>
            <a:r>
              <a:rPr kumimoji="1" lang="en-US" altLang="ja-JP" sz="3600" dirty="0">
                <a:latin typeface="Times New Roman" panose="02020603050405020304" pitchFamily="18" charset="0"/>
              </a:rPr>
              <a:t> + </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3</a:t>
            </a:r>
            <a:r>
              <a:rPr kumimoji="1" lang="ja-JP" altLang="en-US" sz="3600" dirty="0">
                <a:latin typeface="Times New Roman" panose="02020603050405020304" pitchFamily="18" charset="0"/>
              </a:rPr>
              <a:t>・</a:t>
            </a:r>
            <a:r>
              <a:rPr kumimoji="1" lang="en-US" altLang="ja-JP" sz="3600" i="1" dirty="0">
                <a:latin typeface="Times New Roman" panose="02020603050405020304" pitchFamily="18" charset="0"/>
              </a:rPr>
              <a:t>X</a:t>
            </a:r>
            <a:r>
              <a:rPr kumimoji="1" lang="en-US" altLang="ja-JP" sz="3600" baseline="-25000" dirty="0">
                <a:latin typeface="Times New Roman" panose="02020603050405020304" pitchFamily="18" charset="0"/>
              </a:rPr>
              <a:t>1</a:t>
            </a:r>
            <a:endParaRPr kumimoji="1" lang="ja-JP" altLang="en-US" sz="3600" baseline="-25000" dirty="0">
              <a:latin typeface="Times New Roman" panose="02020603050405020304" pitchFamily="18" charset="0"/>
            </a:endParaRPr>
          </a:p>
        </p:txBody>
      </p:sp>
      <p:grpSp>
        <p:nvGrpSpPr>
          <p:cNvPr id="2" name="グループ化 1"/>
          <p:cNvGrpSpPr/>
          <p:nvPr/>
        </p:nvGrpSpPr>
        <p:grpSpPr>
          <a:xfrm>
            <a:off x="3219811" y="3643745"/>
            <a:ext cx="3333389" cy="1782451"/>
            <a:chOff x="3219811" y="3643745"/>
            <a:chExt cx="3333389" cy="1782451"/>
          </a:xfrm>
        </p:grpSpPr>
        <p:grpSp>
          <p:nvGrpSpPr>
            <p:cNvPr id="214034" name="Group 18"/>
            <p:cNvGrpSpPr>
              <a:grpSpLocks/>
            </p:cNvGrpSpPr>
            <p:nvPr/>
          </p:nvGrpSpPr>
          <p:grpSpPr bwMode="auto">
            <a:xfrm>
              <a:off x="4571999" y="4253345"/>
              <a:ext cx="457200" cy="457200"/>
              <a:chOff x="3264" y="2544"/>
              <a:chExt cx="288" cy="288"/>
            </a:xfrm>
          </p:grpSpPr>
          <p:sp>
            <p:nvSpPr>
              <p:cNvPr id="214035" name="Arc 1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36" name="Arc 2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37" name="Line 2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14041" name="Group 25"/>
            <p:cNvGrpSpPr>
              <a:grpSpLocks/>
            </p:cNvGrpSpPr>
            <p:nvPr/>
          </p:nvGrpSpPr>
          <p:grpSpPr bwMode="auto">
            <a:xfrm>
              <a:off x="4571999" y="4862945"/>
              <a:ext cx="457200" cy="457200"/>
              <a:chOff x="3264" y="2544"/>
              <a:chExt cx="288" cy="288"/>
            </a:xfrm>
          </p:grpSpPr>
          <p:sp>
            <p:nvSpPr>
              <p:cNvPr id="214042" name="Arc 2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43" name="Arc 2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44" name="Line 2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047" name="Line 31"/>
            <p:cNvSpPr>
              <a:spLocks noChangeShapeType="1"/>
            </p:cNvSpPr>
            <p:nvPr/>
          </p:nvSpPr>
          <p:spPr bwMode="auto">
            <a:xfrm>
              <a:off x="5011881" y="3872345"/>
              <a:ext cx="39831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53" name="Line 37"/>
            <p:cNvSpPr>
              <a:spLocks noChangeShapeType="1"/>
            </p:cNvSpPr>
            <p:nvPr/>
          </p:nvSpPr>
          <p:spPr bwMode="auto">
            <a:xfrm flipV="1">
              <a:off x="3829411" y="3956315"/>
              <a:ext cx="742588" cy="45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0" name="Line 44"/>
            <p:cNvSpPr>
              <a:spLocks noChangeShapeType="1"/>
            </p:cNvSpPr>
            <p:nvPr/>
          </p:nvSpPr>
          <p:spPr bwMode="auto">
            <a:xfrm>
              <a:off x="3597348" y="5036968"/>
              <a:ext cx="974651"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2" name="Line 46"/>
            <p:cNvSpPr>
              <a:spLocks noChangeShapeType="1"/>
            </p:cNvSpPr>
            <p:nvPr/>
          </p:nvSpPr>
          <p:spPr bwMode="auto">
            <a:xfrm>
              <a:off x="6324600" y="44958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3" name="Line 47"/>
            <p:cNvSpPr>
              <a:spLocks noChangeShapeType="1"/>
            </p:cNvSpPr>
            <p:nvPr/>
          </p:nvSpPr>
          <p:spPr bwMode="auto">
            <a:xfrm>
              <a:off x="5410199" y="4338638"/>
              <a:ext cx="53340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4" name="Line 48"/>
            <p:cNvSpPr>
              <a:spLocks noChangeShapeType="1"/>
            </p:cNvSpPr>
            <p:nvPr/>
          </p:nvSpPr>
          <p:spPr bwMode="auto">
            <a:xfrm>
              <a:off x="5029199" y="4491039"/>
              <a:ext cx="91440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065" name="Group 49"/>
            <p:cNvGrpSpPr>
              <a:grpSpLocks/>
            </p:cNvGrpSpPr>
            <p:nvPr/>
          </p:nvGrpSpPr>
          <p:grpSpPr bwMode="auto">
            <a:xfrm>
              <a:off x="5867400" y="4267200"/>
              <a:ext cx="457200" cy="457200"/>
              <a:chOff x="3264" y="3648"/>
              <a:chExt cx="288" cy="288"/>
            </a:xfrm>
          </p:grpSpPr>
          <p:sp>
            <p:nvSpPr>
              <p:cNvPr id="214066" name="Arc 50"/>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67" name="Arc 51"/>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68" name="Arc 52"/>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69" name="Arc 53"/>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4078" name="Line 62"/>
            <p:cNvSpPr>
              <a:spLocks noChangeShapeType="1"/>
            </p:cNvSpPr>
            <p:nvPr/>
          </p:nvSpPr>
          <p:spPr bwMode="auto">
            <a:xfrm>
              <a:off x="4058011" y="4527793"/>
              <a:ext cx="0" cy="89840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9" name="Line 63"/>
            <p:cNvSpPr>
              <a:spLocks noChangeShapeType="1"/>
            </p:cNvSpPr>
            <p:nvPr/>
          </p:nvSpPr>
          <p:spPr bwMode="auto">
            <a:xfrm flipH="1">
              <a:off x="3219811" y="3673596"/>
              <a:ext cx="381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0" name="Line 64"/>
            <p:cNvSpPr>
              <a:spLocks noChangeShapeType="1"/>
            </p:cNvSpPr>
            <p:nvPr/>
          </p:nvSpPr>
          <p:spPr bwMode="auto">
            <a:xfrm flipH="1">
              <a:off x="3848822" y="3956316"/>
              <a:ext cx="0" cy="57147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1" name="Line 65"/>
            <p:cNvSpPr>
              <a:spLocks noChangeShapeType="1"/>
            </p:cNvSpPr>
            <p:nvPr/>
          </p:nvSpPr>
          <p:spPr bwMode="auto">
            <a:xfrm>
              <a:off x="5410199" y="3872345"/>
              <a:ext cx="0" cy="46629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4" name="Line 68"/>
            <p:cNvSpPr>
              <a:spLocks noChangeShapeType="1"/>
            </p:cNvSpPr>
            <p:nvPr/>
          </p:nvSpPr>
          <p:spPr bwMode="auto">
            <a:xfrm flipH="1">
              <a:off x="3219811" y="5426196"/>
              <a:ext cx="838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5" name="Line 69"/>
            <p:cNvSpPr>
              <a:spLocks noChangeShapeType="1"/>
            </p:cNvSpPr>
            <p:nvPr/>
          </p:nvSpPr>
          <p:spPr bwMode="auto">
            <a:xfrm>
              <a:off x="3600811" y="3659752"/>
              <a:ext cx="0" cy="137721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6" name="Line 70"/>
            <p:cNvSpPr>
              <a:spLocks noChangeShapeType="1"/>
            </p:cNvSpPr>
            <p:nvPr/>
          </p:nvSpPr>
          <p:spPr bwMode="auto">
            <a:xfrm flipV="1">
              <a:off x="4058011" y="5172761"/>
              <a:ext cx="5139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91" name="Line 75"/>
            <p:cNvSpPr>
              <a:spLocks noChangeShapeType="1"/>
            </p:cNvSpPr>
            <p:nvPr/>
          </p:nvSpPr>
          <p:spPr bwMode="auto">
            <a:xfrm>
              <a:off x="3219811" y="4511796"/>
              <a:ext cx="609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92" name="Oval 76"/>
            <p:cNvSpPr>
              <a:spLocks noChangeArrowheads="1"/>
            </p:cNvSpPr>
            <p:nvPr/>
          </p:nvSpPr>
          <p:spPr bwMode="auto">
            <a:xfrm>
              <a:off x="3772622" y="4323677"/>
              <a:ext cx="152400" cy="152400"/>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95" name="Oval 79"/>
            <p:cNvSpPr>
              <a:spLocks noChangeArrowheads="1"/>
            </p:cNvSpPr>
            <p:nvPr/>
          </p:nvSpPr>
          <p:spPr bwMode="auto">
            <a:xfrm>
              <a:off x="3538467" y="3745034"/>
              <a:ext cx="152400" cy="152400"/>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02" name="Line 86"/>
            <p:cNvSpPr>
              <a:spLocks noChangeShapeType="1"/>
            </p:cNvSpPr>
            <p:nvPr/>
          </p:nvSpPr>
          <p:spPr bwMode="auto">
            <a:xfrm>
              <a:off x="3597348" y="3823377"/>
              <a:ext cx="9940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104" name="Group 88"/>
            <p:cNvGrpSpPr>
              <a:grpSpLocks/>
            </p:cNvGrpSpPr>
            <p:nvPr/>
          </p:nvGrpSpPr>
          <p:grpSpPr bwMode="auto">
            <a:xfrm>
              <a:off x="4571999" y="3643745"/>
              <a:ext cx="457200" cy="457200"/>
              <a:chOff x="3264" y="2544"/>
              <a:chExt cx="288" cy="288"/>
            </a:xfrm>
          </p:grpSpPr>
          <p:sp>
            <p:nvSpPr>
              <p:cNvPr id="214105" name="Arc 8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06" name="Arc 9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07" name="Line 9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114" name="Oval 98"/>
            <p:cNvSpPr>
              <a:spLocks noChangeArrowheads="1"/>
            </p:cNvSpPr>
            <p:nvPr/>
          </p:nvSpPr>
          <p:spPr bwMode="auto">
            <a:xfrm>
              <a:off x="3993574" y="5105400"/>
              <a:ext cx="152400" cy="152400"/>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5" name="Line 47"/>
            <p:cNvSpPr>
              <a:spLocks noChangeShapeType="1"/>
            </p:cNvSpPr>
            <p:nvPr/>
          </p:nvSpPr>
          <p:spPr bwMode="auto">
            <a:xfrm>
              <a:off x="5410199" y="4648200"/>
              <a:ext cx="53340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31"/>
            <p:cNvSpPr>
              <a:spLocks noChangeShapeType="1"/>
            </p:cNvSpPr>
            <p:nvPr/>
          </p:nvSpPr>
          <p:spPr bwMode="auto">
            <a:xfrm>
              <a:off x="5029199" y="5105400"/>
              <a:ext cx="39831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65"/>
            <p:cNvSpPr>
              <a:spLocks noChangeShapeType="1"/>
            </p:cNvSpPr>
            <p:nvPr/>
          </p:nvSpPr>
          <p:spPr bwMode="auto">
            <a:xfrm>
              <a:off x="5424053" y="4648200"/>
              <a:ext cx="0" cy="46629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37"/>
            <p:cNvSpPr>
              <a:spLocks noChangeShapeType="1"/>
            </p:cNvSpPr>
            <p:nvPr/>
          </p:nvSpPr>
          <p:spPr bwMode="auto">
            <a:xfrm>
              <a:off x="3829411" y="4392000"/>
              <a:ext cx="762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70"/>
            <p:cNvSpPr>
              <a:spLocks noChangeShapeType="1"/>
            </p:cNvSpPr>
            <p:nvPr/>
          </p:nvSpPr>
          <p:spPr bwMode="auto">
            <a:xfrm flipV="1">
              <a:off x="4058011" y="4527793"/>
              <a:ext cx="5139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extLst>
      <p:ext uri="{BB962C8B-B14F-4D97-AF65-F5344CB8AC3E}">
        <p14:creationId xmlns:p14="http://schemas.microsoft.com/office/powerpoint/2010/main" val="50981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dirty="0">
                <a:latin typeface="Times New Roman" panose="02020603050405020304" pitchFamily="18" charset="0"/>
              </a:rPr>
              <a:t>多数決器の論理関数</a:t>
            </a:r>
            <a:r>
              <a:rPr lang="en-US" altLang="ja-JP" dirty="0">
                <a:latin typeface="Times New Roman" panose="02020603050405020304" pitchFamily="18" charset="0"/>
              </a:rPr>
              <a:t>(4</a:t>
            </a:r>
            <a:r>
              <a:rPr lang="ja-JP" altLang="en-US" dirty="0">
                <a:latin typeface="Times New Roman" panose="02020603050405020304" pitchFamily="18" charset="0"/>
              </a:rPr>
              <a:t>変数</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graphicFrame>
        <p:nvGraphicFramePr>
          <p:cNvPr id="210086" name="Group 166"/>
          <p:cNvGraphicFramePr>
            <a:graphicFrameLocks noGrp="1"/>
          </p:cNvGraphicFramePr>
          <p:nvPr>
            <p:extLst>
              <p:ext uri="{D42A27DB-BD31-4B8C-83A1-F6EECF244321}">
                <p14:modId xmlns:p14="http://schemas.microsoft.com/office/powerpoint/2010/main" val="1364236641"/>
              </p:ext>
            </p:extLst>
          </p:nvPr>
        </p:nvGraphicFramePr>
        <p:xfrm>
          <a:off x="1524000" y="1676400"/>
          <a:ext cx="5791200" cy="3352801"/>
        </p:xfrm>
        <a:graphic>
          <a:graphicData uri="http://schemas.openxmlformats.org/drawingml/2006/table">
            <a:tbl>
              <a:tblPr/>
              <a:tblGrid>
                <a:gridCol w="1158875">
                  <a:extLst>
                    <a:ext uri="{9D8B030D-6E8A-4147-A177-3AD203B41FA5}">
                      <a16:colId xmlns:a16="http://schemas.microsoft.com/office/drawing/2014/main" val="20000"/>
                    </a:ext>
                  </a:extLst>
                </a:gridCol>
                <a:gridCol w="1157288">
                  <a:extLst>
                    <a:ext uri="{9D8B030D-6E8A-4147-A177-3AD203B41FA5}">
                      <a16:colId xmlns:a16="http://schemas.microsoft.com/office/drawing/2014/main" val="20001"/>
                    </a:ext>
                  </a:extLst>
                </a:gridCol>
                <a:gridCol w="1158875">
                  <a:extLst>
                    <a:ext uri="{9D8B030D-6E8A-4147-A177-3AD203B41FA5}">
                      <a16:colId xmlns:a16="http://schemas.microsoft.com/office/drawing/2014/main" val="20002"/>
                    </a:ext>
                  </a:extLst>
                </a:gridCol>
                <a:gridCol w="1157287">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tblGrid>
              <a:tr h="6715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0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0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0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0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0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0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20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0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0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4</a:t>
                      </a:r>
                      <a:r>
                        <a:rPr kumimoji="1" lang="en-US" altLang="ja-JP" sz="20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99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99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99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15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10071" name="Line 151"/>
          <p:cNvSpPr>
            <a:spLocks noChangeShapeType="1"/>
          </p:cNvSpPr>
          <p:nvPr/>
        </p:nvSpPr>
        <p:spPr bwMode="auto">
          <a:xfrm>
            <a:off x="1524000" y="1676400"/>
            <a:ext cx="11430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0083" name="Group 163"/>
          <p:cNvGrpSpPr>
            <a:grpSpLocks/>
          </p:cNvGrpSpPr>
          <p:nvPr/>
        </p:nvGrpSpPr>
        <p:grpSpPr bwMode="auto">
          <a:xfrm>
            <a:off x="2590800" y="2286000"/>
            <a:ext cx="4800600" cy="2819400"/>
            <a:chOff x="1632" y="1392"/>
            <a:chExt cx="3024" cy="1584"/>
          </a:xfrm>
        </p:grpSpPr>
        <p:sp>
          <p:nvSpPr>
            <p:cNvPr id="210073" name="AutoShape 153"/>
            <p:cNvSpPr>
              <a:spLocks noChangeArrowheads="1"/>
            </p:cNvSpPr>
            <p:nvPr/>
          </p:nvSpPr>
          <p:spPr bwMode="auto">
            <a:xfrm>
              <a:off x="1632" y="2256"/>
              <a:ext cx="3024" cy="192"/>
            </a:xfrm>
            <a:prstGeom prst="roundRect">
              <a:avLst>
                <a:gd name="adj" fmla="val 16667"/>
              </a:avLst>
            </a:prstGeom>
            <a:noFill/>
            <a:ln w="38100">
              <a:solidFill>
                <a:srgbClr val="FF00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074" name="AutoShape 154"/>
            <p:cNvSpPr>
              <a:spLocks noChangeArrowheads="1"/>
            </p:cNvSpPr>
            <p:nvPr/>
          </p:nvSpPr>
          <p:spPr bwMode="auto">
            <a:xfrm>
              <a:off x="3312" y="1392"/>
              <a:ext cx="384" cy="1584"/>
            </a:xfrm>
            <a:prstGeom prst="roundRect">
              <a:avLst>
                <a:gd name="adj" fmla="val 16667"/>
              </a:avLst>
            </a:prstGeom>
            <a:noFill/>
            <a:ln w="38100">
              <a:solidFill>
                <a:srgbClr val="FF00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077" name="Oval 157"/>
            <p:cNvSpPr>
              <a:spLocks noChangeArrowheads="1"/>
            </p:cNvSpPr>
            <p:nvPr/>
          </p:nvSpPr>
          <p:spPr bwMode="auto">
            <a:xfrm>
              <a:off x="3120" y="1776"/>
              <a:ext cx="1536" cy="816"/>
            </a:xfrm>
            <a:prstGeom prst="ellipse">
              <a:avLst/>
            </a:prstGeom>
            <a:noFill/>
            <a:ln w="38100">
              <a:solidFill>
                <a:srgbClr val="FF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078" name="Oval 158"/>
            <p:cNvSpPr>
              <a:spLocks noChangeArrowheads="1"/>
            </p:cNvSpPr>
            <p:nvPr/>
          </p:nvSpPr>
          <p:spPr bwMode="auto">
            <a:xfrm>
              <a:off x="3120" y="2160"/>
              <a:ext cx="1536" cy="816"/>
            </a:xfrm>
            <a:prstGeom prst="ellipse">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079" name="Oval 159"/>
            <p:cNvSpPr>
              <a:spLocks noChangeArrowheads="1"/>
            </p:cNvSpPr>
            <p:nvPr/>
          </p:nvSpPr>
          <p:spPr bwMode="auto">
            <a:xfrm>
              <a:off x="2352" y="1776"/>
              <a:ext cx="1536" cy="816"/>
            </a:xfrm>
            <a:prstGeom prst="ellipse">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080" name="Oval 160"/>
            <p:cNvSpPr>
              <a:spLocks noChangeArrowheads="1"/>
            </p:cNvSpPr>
            <p:nvPr/>
          </p:nvSpPr>
          <p:spPr bwMode="auto">
            <a:xfrm>
              <a:off x="2352" y="2160"/>
              <a:ext cx="1536" cy="816"/>
            </a:xfrm>
            <a:prstGeom prst="ellipse">
              <a:avLst/>
            </a:prstGeom>
            <a:noFill/>
            <a:ln w="38100" cmpd="sng">
              <a:solidFill>
                <a:srgbClr val="FF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210084" name="Object 164"/>
          <p:cNvGraphicFramePr>
            <a:graphicFrameLocks noChangeAspect="1"/>
          </p:cNvGraphicFramePr>
          <p:nvPr/>
        </p:nvGraphicFramePr>
        <p:xfrm>
          <a:off x="1981200" y="5334000"/>
          <a:ext cx="4919663" cy="1144588"/>
        </p:xfrm>
        <a:graphic>
          <a:graphicData uri="http://schemas.openxmlformats.org/presentationml/2006/ole">
            <mc:AlternateContent xmlns:mc="http://schemas.openxmlformats.org/markup-compatibility/2006">
              <mc:Choice xmlns:v="urn:schemas-microsoft-com:vml" Requires="v">
                <p:oleObj spid="_x0000_s15362" name="数式" r:id="rId4" imgW="1638000" imgH="380880" progId="Equation.3">
                  <p:embed/>
                </p:oleObj>
              </mc:Choice>
              <mc:Fallback>
                <p:oleObj name="数式" r:id="rId4" imgW="1638000" imgH="380880" progId="Equation.3">
                  <p:embed/>
                  <p:pic>
                    <p:nvPicPr>
                      <p:cNvPr id="0" name="Object 1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5334000"/>
                        <a:ext cx="4919663" cy="1144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0083"/>
                                        </p:tgtEl>
                                        <p:attrNameLst>
                                          <p:attrName>style.visibility</p:attrName>
                                        </p:attrNameLst>
                                      </p:cBhvr>
                                      <p:to>
                                        <p:strVal val="visible"/>
                                      </p:to>
                                    </p:set>
                                    <p:animEffect transition="in" filter="checkerboard(across)">
                                      <p:cBhvr>
                                        <p:cTn id="7" dur="500"/>
                                        <p:tgtEl>
                                          <p:spTgt spid="2100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10084"/>
                                        </p:tgtEl>
                                        <p:attrNameLst>
                                          <p:attrName>style.visibility</p:attrName>
                                        </p:attrNameLst>
                                      </p:cBhvr>
                                      <p:to>
                                        <p:strVal val="visible"/>
                                      </p:to>
                                    </p:set>
                                    <p:anim calcmode="lin" valueType="num">
                                      <p:cBhvr additive="base">
                                        <p:cTn id="12" dur="500" fill="hold"/>
                                        <p:tgtEl>
                                          <p:spTgt spid="210084"/>
                                        </p:tgtEl>
                                        <p:attrNameLst>
                                          <p:attrName>ppt_x</p:attrName>
                                        </p:attrNameLst>
                                      </p:cBhvr>
                                      <p:tavLst>
                                        <p:tav tm="0">
                                          <p:val>
                                            <p:strVal val="#ppt_x"/>
                                          </p:val>
                                        </p:tav>
                                        <p:tav tm="100000">
                                          <p:val>
                                            <p:strVal val="#ppt_x"/>
                                          </p:val>
                                        </p:tav>
                                      </p:tavLst>
                                    </p:anim>
                                    <p:anim calcmode="lin" valueType="num">
                                      <p:cBhvr additive="base">
                                        <p:cTn id="13" dur="500" fill="hold"/>
                                        <p:tgtEl>
                                          <p:spTgt spid="2100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ja-JP" altLang="en-US" dirty="0">
                <a:latin typeface="Times New Roman" panose="02020603050405020304" pitchFamily="18" charset="0"/>
              </a:rPr>
              <a:t>多数決回路</a:t>
            </a:r>
            <a:r>
              <a:rPr lang="en-US" altLang="ja-JP" dirty="0">
                <a:latin typeface="Times New Roman" panose="02020603050405020304" pitchFamily="18" charset="0"/>
              </a:rPr>
              <a:t>(4</a:t>
            </a:r>
            <a:r>
              <a:rPr lang="ja-JP" altLang="en-US" dirty="0">
                <a:latin typeface="Times New Roman" panose="02020603050405020304" pitchFamily="18" charset="0"/>
              </a:rPr>
              <a:t>変数</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214021" name="Rectangle 5"/>
          <p:cNvSpPr>
            <a:spLocks noChangeArrowheads="1"/>
          </p:cNvSpPr>
          <p:nvPr/>
        </p:nvSpPr>
        <p:spPr bwMode="auto">
          <a:xfrm>
            <a:off x="3200400" y="2667000"/>
            <a:ext cx="3352800" cy="3657600"/>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22" name="Text Box 6"/>
          <p:cNvSpPr txBox="1">
            <a:spLocks noChangeArrowheads="1"/>
          </p:cNvSpPr>
          <p:nvPr/>
        </p:nvSpPr>
        <p:spPr bwMode="auto">
          <a:xfrm>
            <a:off x="2514600" y="4733925"/>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3</a:t>
            </a:r>
          </a:p>
        </p:txBody>
      </p:sp>
      <p:sp>
        <p:nvSpPr>
          <p:cNvPr id="214023" name="Line 7"/>
          <p:cNvSpPr>
            <a:spLocks noChangeShapeType="1"/>
          </p:cNvSpPr>
          <p:nvPr/>
        </p:nvSpPr>
        <p:spPr bwMode="auto">
          <a:xfrm>
            <a:off x="2971800" y="50292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24" name="Text Box 8"/>
          <p:cNvSpPr txBox="1">
            <a:spLocks noChangeArrowheads="1"/>
          </p:cNvSpPr>
          <p:nvPr/>
        </p:nvSpPr>
        <p:spPr bwMode="auto">
          <a:xfrm>
            <a:off x="2514600" y="5572125"/>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4</a:t>
            </a:r>
          </a:p>
        </p:txBody>
      </p:sp>
      <p:sp>
        <p:nvSpPr>
          <p:cNvPr id="214025" name="Line 9"/>
          <p:cNvSpPr>
            <a:spLocks noChangeShapeType="1"/>
          </p:cNvSpPr>
          <p:nvPr/>
        </p:nvSpPr>
        <p:spPr bwMode="auto">
          <a:xfrm>
            <a:off x="2971800" y="58674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26" name="Text Box 10"/>
          <p:cNvSpPr txBox="1">
            <a:spLocks noChangeArrowheads="1"/>
          </p:cNvSpPr>
          <p:nvPr/>
        </p:nvSpPr>
        <p:spPr bwMode="auto">
          <a:xfrm>
            <a:off x="5257800" y="2371725"/>
            <a:ext cx="1173163" cy="5191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Major</a:t>
            </a:r>
            <a:r>
              <a:rPr lang="en-US" altLang="ja-JP" baseline="-25000">
                <a:effectLst>
                  <a:outerShdw blurRad="38100" dist="38100" dir="2700000" algn="tl">
                    <a:srgbClr val="000000"/>
                  </a:outerShdw>
                </a:effectLst>
                <a:latin typeface="Times New Roman" panose="02020603050405020304" pitchFamily="18" charset="0"/>
              </a:rPr>
              <a:t>4</a:t>
            </a:r>
          </a:p>
        </p:txBody>
      </p:sp>
      <p:sp>
        <p:nvSpPr>
          <p:cNvPr id="214027" name="Text Box 11"/>
          <p:cNvSpPr txBox="1">
            <a:spLocks noChangeArrowheads="1"/>
          </p:cNvSpPr>
          <p:nvPr/>
        </p:nvSpPr>
        <p:spPr bwMode="auto">
          <a:xfrm>
            <a:off x="2514600" y="2981325"/>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14028" name="Line 12"/>
          <p:cNvSpPr>
            <a:spLocks noChangeShapeType="1"/>
          </p:cNvSpPr>
          <p:nvPr/>
        </p:nvSpPr>
        <p:spPr bwMode="auto">
          <a:xfrm>
            <a:off x="2971800" y="32766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29" name="Text Box 13"/>
          <p:cNvSpPr txBox="1">
            <a:spLocks noChangeArrowheads="1"/>
          </p:cNvSpPr>
          <p:nvPr/>
        </p:nvSpPr>
        <p:spPr bwMode="auto">
          <a:xfrm>
            <a:off x="2514600" y="3819525"/>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14030" name="Line 14"/>
          <p:cNvSpPr>
            <a:spLocks noChangeShapeType="1"/>
          </p:cNvSpPr>
          <p:nvPr/>
        </p:nvSpPr>
        <p:spPr bwMode="auto">
          <a:xfrm>
            <a:off x="2971800" y="41148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31" name="Text Box 15"/>
          <p:cNvSpPr txBox="1">
            <a:spLocks noChangeArrowheads="1"/>
          </p:cNvSpPr>
          <p:nvPr/>
        </p:nvSpPr>
        <p:spPr bwMode="auto">
          <a:xfrm>
            <a:off x="6705600" y="4200525"/>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Z</a:t>
            </a:r>
            <a:endParaRPr lang="en-US" altLang="ja-JP" baseline="-25000">
              <a:effectLst>
                <a:outerShdw blurRad="38100" dist="38100" dir="2700000" algn="tl">
                  <a:srgbClr val="000000"/>
                </a:outerShdw>
              </a:effectLst>
              <a:latin typeface="Times New Roman" panose="02020603050405020304" pitchFamily="18" charset="0"/>
            </a:endParaRPr>
          </a:p>
        </p:txBody>
      </p:sp>
      <p:sp>
        <p:nvSpPr>
          <p:cNvPr id="214032" name="Line 16"/>
          <p:cNvSpPr>
            <a:spLocks noChangeShapeType="1"/>
          </p:cNvSpPr>
          <p:nvPr/>
        </p:nvSpPr>
        <p:spPr bwMode="auto">
          <a:xfrm>
            <a:off x="6553200" y="44958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115" name="Group 99"/>
          <p:cNvGrpSpPr>
            <a:grpSpLocks/>
          </p:cNvGrpSpPr>
          <p:nvPr/>
        </p:nvGrpSpPr>
        <p:grpSpPr bwMode="auto">
          <a:xfrm>
            <a:off x="3200400" y="2743200"/>
            <a:ext cx="3352800" cy="3505200"/>
            <a:chOff x="2352" y="1728"/>
            <a:chExt cx="2112" cy="2208"/>
          </a:xfrm>
        </p:grpSpPr>
        <p:grpSp>
          <p:nvGrpSpPr>
            <p:cNvPr id="214034" name="Group 18"/>
            <p:cNvGrpSpPr>
              <a:grpSpLocks/>
            </p:cNvGrpSpPr>
            <p:nvPr/>
          </p:nvGrpSpPr>
          <p:grpSpPr bwMode="auto">
            <a:xfrm>
              <a:off x="3216" y="2112"/>
              <a:ext cx="288" cy="288"/>
              <a:chOff x="3264" y="2544"/>
              <a:chExt cx="288" cy="288"/>
            </a:xfrm>
          </p:grpSpPr>
          <p:sp>
            <p:nvSpPr>
              <p:cNvPr id="214035" name="Arc 1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36" name="Arc 2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37" name="Line 2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038" name="Line 22"/>
            <p:cNvSpPr>
              <a:spLocks noChangeShapeType="1"/>
            </p:cNvSpPr>
            <p:nvPr/>
          </p:nvSpPr>
          <p:spPr bwMode="auto">
            <a:xfrm>
              <a:off x="3504" y="2256"/>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39" name="Line 23"/>
            <p:cNvSpPr>
              <a:spLocks noChangeShapeType="1"/>
            </p:cNvSpPr>
            <p:nvPr/>
          </p:nvSpPr>
          <p:spPr bwMode="auto">
            <a:xfrm>
              <a:off x="2592" y="1824"/>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40" name="Line 24"/>
            <p:cNvSpPr>
              <a:spLocks noChangeShapeType="1"/>
            </p:cNvSpPr>
            <p:nvPr/>
          </p:nvSpPr>
          <p:spPr bwMode="auto">
            <a:xfrm>
              <a:off x="2736" y="1920"/>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041" name="Group 25"/>
            <p:cNvGrpSpPr>
              <a:grpSpLocks/>
            </p:cNvGrpSpPr>
            <p:nvPr/>
          </p:nvGrpSpPr>
          <p:grpSpPr bwMode="auto">
            <a:xfrm>
              <a:off x="3216" y="2496"/>
              <a:ext cx="288" cy="288"/>
              <a:chOff x="3264" y="2544"/>
              <a:chExt cx="288" cy="288"/>
            </a:xfrm>
          </p:grpSpPr>
          <p:sp>
            <p:nvSpPr>
              <p:cNvPr id="214042" name="Arc 2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43" name="Arc 2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44" name="Line 2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045" name="Line 29"/>
            <p:cNvSpPr>
              <a:spLocks noChangeShapeType="1"/>
            </p:cNvSpPr>
            <p:nvPr/>
          </p:nvSpPr>
          <p:spPr bwMode="auto">
            <a:xfrm>
              <a:off x="3504" y="264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46" name="Line 30"/>
            <p:cNvSpPr>
              <a:spLocks noChangeShapeType="1"/>
            </p:cNvSpPr>
            <p:nvPr/>
          </p:nvSpPr>
          <p:spPr bwMode="auto">
            <a:xfrm>
              <a:off x="2736" y="2592"/>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47" name="Line 31"/>
            <p:cNvSpPr>
              <a:spLocks noChangeShapeType="1"/>
            </p:cNvSpPr>
            <p:nvPr/>
          </p:nvSpPr>
          <p:spPr bwMode="auto">
            <a:xfrm>
              <a:off x="2880" y="2304"/>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048" name="Group 32"/>
            <p:cNvGrpSpPr>
              <a:grpSpLocks/>
            </p:cNvGrpSpPr>
            <p:nvPr/>
          </p:nvGrpSpPr>
          <p:grpSpPr bwMode="auto">
            <a:xfrm>
              <a:off x="3216" y="2880"/>
              <a:ext cx="288" cy="288"/>
              <a:chOff x="3264" y="2544"/>
              <a:chExt cx="288" cy="288"/>
            </a:xfrm>
          </p:grpSpPr>
          <p:sp>
            <p:nvSpPr>
              <p:cNvPr id="214049" name="Arc 33"/>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50" name="Arc 34"/>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51" name="Line 35"/>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052" name="Line 36"/>
            <p:cNvSpPr>
              <a:spLocks noChangeShapeType="1"/>
            </p:cNvSpPr>
            <p:nvPr/>
          </p:nvSpPr>
          <p:spPr bwMode="auto">
            <a:xfrm>
              <a:off x="3504" y="302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53" name="Line 37"/>
            <p:cNvSpPr>
              <a:spLocks noChangeShapeType="1"/>
            </p:cNvSpPr>
            <p:nvPr/>
          </p:nvSpPr>
          <p:spPr bwMode="auto">
            <a:xfrm>
              <a:off x="2736" y="2976"/>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54" name="Line 38"/>
            <p:cNvSpPr>
              <a:spLocks noChangeShapeType="1"/>
            </p:cNvSpPr>
            <p:nvPr/>
          </p:nvSpPr>
          <p:spPr bwMode="auto">
            <a:xfrm>
              <a:off x="2592" y="3840"/>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055" name="Group 39"/>
            <p:cNvGrpSpPr>
              <a:grpSpLocks/>
            </p:cNvGrpSpPr>
            <p:nvPr/>
          </p:nvGrpSpPr>
          <p:grpSpPr bwMode="auto">
            <a:xfrm>
              <a:off x="3216" y="3264"/>
              <a:ext cx="288" cy="288"/>
              <a:chOff x="3264" y="2544"/>
              <a:chExt cx="288" cy="288"/>
            </a:xfrm>
          </p:grpSpPr>
          <p:sp>
            <p:nvSpPr>
              <p:cNvPr id="214056" name="Arc 4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57" name="Arc 4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58" name="Line 4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059" name="Line 43"/>
            <p:cNvSpPr>
              <a:spLocks noChangeShapeType="1"/>
            </p:cNvSpPr>
            <p:nvPr/>
          </p:nvSpPr>
          <p:spPr bwMode="auto">
            <a:xfrm>
              <a:off x="3504" y="340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0" name="Line 44"/>
            <p:cNvSpPr>
              <a:spLocks noChangeShapeType="1"/>
            </p:cNvSpPr>
            <p:nvPr/>
          </p:nvSpPr>
          <p:spPr bwMode="auto">
            <a:xfrm>
              <a:off x="3024" y="345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1" name="Line 45"/>
            <p:cNvSpPr>
              <a:spLocks noChangeShapeType="1"/>
            </p:cNvSpPr>
            <p:nvPr/>
          </p:nvSpPr>
          <p:spPr bwMode="auto">
            <a:xfrm>
              <a:off x="2880" y="3360"/>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2" name="Line 46"/>
            <p:cNvSpPr>
              <a:spLocks noChangeShapeType="1"/>
            </p:cNvSpPr>
            <p:nvPr/>
          </p:nvSpPr>
          <p:spPr bwMode="auto">
            <a:xfrm>
              <a:off x="4320" y="283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3" name="Line 47"/>
            <p:cNvSpPr>
              <a:spLocks noChangeShapeType="1"/>
            </p:cNvSpPr>
            <p:nvPr/>
          </p:nvSpPr>
          <p:spPr bwMode="auto">
            <a:xfrm>
              <a:off x="3744" y="2784"/>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64" name="Line 48"/>
            <p:cNvSpPr>
              <a:spLocks noChangeShapeType="1"/>
            </p:cNvSpPr>
            <p:nvPr/>
          </p:nvSpPr>
          <p:spPr bwMode="auto">
            <a:xfrm>
              <a:off x="3744" y="2880"/>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065" name="Group 49"/>
            <p:cNvGrpSpPr>
              <a:grpSpLocks/>
            </p:cNvGrpSpPr>
            <p:nvPr/>
          </p:nvGrpSpPr>
          <p:grpSpPr bwMode="auto">
            <a:xfrm>
              <a:off x="4032" y="2688"/>
              <a:ext cx="288" cy="288"/>
              <a:chOff x="3264" y="3648"/>
              <a:chExt cx="288" cy="288"/>
            </a:xfrm>
          </p:grpSpPr>
          <p:sp>
            <p:nvSpPr>
              <p:cNvPr id="214066" name="Arc 50"/>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67" name="Arc 51"/>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68" name="Arc 52"/>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69" name="Arc 53"/>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4070" name="Line 54"/>
            <p:cNvSpPr>
              <a:spLocks noChangeShapeType="1"/>
            </p:cNvSpPr>
            <p:nvPr/>
          </p:nvSpPr>
          <p:spPr bwMode="auto">
            <a:xfrm>
              <a:off x="3744" y="288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1" name="Line 55"/>
            <p:cNvSpPr>
              <a:spLocks noChangeShapeType="1"/>
            </p:cNvSpPr>
            <p:nvPr/>
          </p:nvSpPr>
          <p:spPr bwMode="auto">
            <a:xfrm>
              <a:off x="3744" y="264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2" name="Line 56"/>
            <p:cNvSpPr>
              <a:spLocks noChangeShapeType="1"/>
            </p:cNvSpPr>
            <p:nvPr/>
          </p:nvSpPr>
          <p:spPr bwMode="auto">
            <a:xfrm>
              <a:off x="3840" y="2256"/>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3" name="Line 57"/>
            <p:cNvSpPr>
              <a:spLocks noChangeShapeType="1"/>
            </p:cNvSpPr>
            <p:nvPr/>
          </p:nvSpPr>
          <p:spPr bwMode="auto">
            <a:xfrm>
              <a:off x="3840" y="2976"/>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4" name="Line 58"/>
            <p:cNvSpPr>
              <a:spLocks noChangeShapeType="1"/>
            </p:cNvSpPr>
            <p:nvPr/>
          </p:nvSpPr>
          <p:spPr bwMode="auto">
            <a:xfrm>
              <a:off x="3840" y="297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5" name="Line 59"/>
            <p:cNvSpPr>
              <a:spLocks noChangeShapeType="1"/>
            </p:cNvSpPr>
            <p:nvPr/>
          </p:nvSpPr>
          <p:spPr bwMode="auto">
            <a:xfrm flipV="1">
              <a:off x="3840" y="268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6" name="Line 60"/>
            <p:cNvSpPr>
              <a:spLocks noChangeShapeType="1"/>
            </p:cNvSpPr>
            <p:nvPr/>
          </p:nvSpPr>
          <p:spPr bwMode="auto">
            <a:xfrm>
              <a:off x="4032" y="297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7" name="Line 61"/>
            <p:cNvSpPr>
              <a:spLocks noChangeShapeType="1"/>
            </p:cNvSpPr>
            <p:nvPr/>
          </p:nvSpPr>
          <p:spPr bwMode="auto">
            <a:xfrm>
              <a:off x="4032" y="254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8" name="Line 62"/>
            <p:cNvSpPr>
              <a:spLocks noChangeShapeType="1"/>
            </p:cNvSpPr>
            <p:nvPr/>
          </p:nvSpPr>
          <p:spPr bwMode="auto">
            <a:xfrm>
              <a:off x="2592" y="1824"/>
              <a:ext cx="0" cy="201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79" name="Line 63"/>
            <p:cNvSpPr>
              <a:spLocks noChangeShapeType="1"/>
            </p:cNvSpPr>
            <p:nvPr/>
          </p:nvSpPr>
          <p:spPr bwMode="auto">
            <a:xfrm flipH="1">
              <a:off x="2352" y="206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0" name="Line 64"/>
            <p:cNvSpPr>
              <a:spLocks noChangeShapeType="1"/>
            </p:cNvSpPr>
            <p:nvPr/>
          </p:nvSpPr>
          <p:spPr bwMode="auto">
            <a:xfrm flipH="1">
              <a:off x="2736" y="1920"/>
              <a:ext cx="0" cy="10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1" name="Line 65"/>
            <p:cNvSpPr>
              <a:spLocks noChangeShapeType="1"/>
            </p:cNvSpPr>
            <p:nvPr/>
          </p:nvSpPr>
          <p:spPr bwMode="auto">
            <a:xfrm>
              <a:off x="2880" y="2304"/>
              <a:ext cx="0" cy="10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4" name="Line 68"/>
            <p:cNvSpPr>
              <a:spLocks noChangeShapeType="1"/>
            </p:cNvSpPr>
            <p:nvPr/>
          </p:nvSpPr>
          <p:spPr bwMode="auto">
            <a:xfrm flipH="1">
              <a:off x="2352" y="3168"/>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5" name="Line 69"/>
            <p:cNvSpPr>
              <a:spLocks noChangeShapeType="1"/>
            </p:cNvSpPr>
            <p:nvPr/>
          </p:nvSpPr>
          <p:spPr bwMode="auto">
            <a:xfrm>
              <a:off x="3024" y="3072"/>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6" name="Line 70"/>
            <p:cNvSpPr>
              <a:spLocks noChangeShapeType="1"/>
            </p:cNvSpPr>
            <p:nvPr/>
          </p:nvSpPr>
          <p:spPr bwMode="auto">
            <a:xfrm>
              <a:off x="3024" y="307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8" name="Line 72"/>
            <p:cNvSpPr>
              <a:spLocks noChangeShapeType="1"/>
            </p:cNvSpPr>
            <p:nvPr/>
          </p:nvSpPr>
          <p:spPr bwMode="auto">
            <a:xfrm flipV="1">
              <a:off x="2880" y="268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89" name="Line 73"/>
            <p:cNvSpPr>
              <a:spLocks noChangeShapeType="1"/>
            </p:cNvSpPr>
            <p:nvPr/>
          </p:nvSpPr>
          <p:spPr bwMode="auto">
            <a:xfrm flipV="1">
              <a:off x="2592" y="2208"/>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91" name="Line 75"/>
            <p:cNvSpPr>
              <a:spLocks noChangeShapeType="1"/>
            </p:cNvSpPr>
            <p:nvPr/>
          </p:nvSpPr>
          <p:spPr bwMode="auto">
            <a:xfrm>
              <a:off x="2352" y="259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092" name="Oval 76"/>
            <p:cNvSpPr>
              <a:spLocks noChangeArrowheads="1"/>
            </p:cNvSpPr>
            <p:nvPr/>
          </p:nvSpPr>
          <p:spPr bwMode="auto">
            <a:xfrm>
              <a:off x="2544" y="201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93" name="Oval 77"/>
            <p:cNvSpPr>
              <a:spLocks noChangeArrowheads="1"/>
            </p:cNvSpPr>
            <p:nvPr/>
          </p:nvSpPr>
          <p:spPr bwMode="auto">
            <a:xfrm>
              <a:off x="2832" y="264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94" name="Oval 78"/>
            <p:cNvSpPr>
              <a:spLocks noChangeArrowheads="1"/>
            </p:cNvSpPr>
            <p:nvPr/>
          </p:nvSpPr>
          <p:spPr bwMode="auto">
            <a:xfrm>
              <a:off x="2688" y="254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95" name="Oval 79"/>
            <p:cNvSpPr>
              <a:spLocks noChangeArrowheads="1"/>
            </p:cNvSpPr>
            <p:nvPr/>
          </p:nvSpPr>
          <p:spPr bwMode="auto">
            <a:xfrm>
              <a:off x="2832" y="312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4096" name="Group 80"/>
            <p:cNvGrpSpPr>
              <a:grpSpLocks/>
            </p:cNvGrpSpPr>
            <p:nvPr/>
          </p:nvGrpSpPr>
          <p:grpSpPr bwMode="auto">
            <a:xfrm>
              <a:off x="3216" y="3648"/>
              <a:ext cx="288" cy="288"/>
              <a:chOff x="3264" y="2544"/>
              <a:chExt cx="288" cy="288"/>
            </a:xfrm>
          </p:grpSpPr>
          <p:sp>
            <p:nvSpPr>
              <p:cNvPr id="214097" name="Arc 81"/>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98" name="Arc 82"/>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099" name="Line 83"/>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100" name="Line 84"/>
            <p:cNvSpPr>
              <a:spLocks noChangeShapeType="1"/>
            </p:cNvSpPr>
            <p:nvPr/>
          </p:nvSpPr>
          <p:spPr bwMode="auto">
            <a:xfrm>
              <a:off x="3504" y="3792"/>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01" name="Line 85"/>
            <p:cNvSpPr>
              <a:spLocks noChangeShapeType="1"/>
            </p:cNvSpPr>
            <p:nvPr/>
          </p:nvSpPr>
          <p:spPr bwMode="auto">
            <a:xfrm>
              <a:off x="3024" y="3744"/>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02" name="Line 86"/>
            <p:cNvSpPr>
              <a:spLocks noChangeShapeType="1"/>
            </p:cNvSpPr>
            <p:nvPr/>
          </p:nvSpPr>
          <p:spPr bwMode="auto">
            <a:xfrm>
              <a:off x="2352" y="3696"/>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03" name="Line 87"/>
            <p:cNvSpPr>
              <a:spLocks noChangeShapeType="1"/>
            </p:cNvSpPr>
            <p:nvPr/>
          </p:nvSpPr>
          <p:spPr bwMode="auto">
            <a:xfrm>
              <a:off x="3936" y="3072"/>
              <a:ext cx="0" cy="7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4104" name="Group 88"/>
            <p:cNvGrpSpPr>
              <a:grpSpLocks/>
            </p:cNvGrpSpPr>
            <p:nvPr/>
          </p:nvGrpSpPr>
          <p:grpSpPr bwMode="auto">
            <a:xfrm>
              <a:off x="3216" y="1728"/>
              <a:ext cx="288" cy="288"/>
              <a:chOff x="3264" y="2544"/>
              <a:chExt cx="288" cy="288"/>
            </a:xfrm>
          </p:grpSpPr>
          <p:sp>
            <p:nvSpPr>
              <p:cNvPr id="214105" name="Arc 8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06" name="Arc 9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07" name="Line 9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4108" name="Line 92"/>
            <p:cNvSpPr>
              <a:spLocks noChangeShapeType="1"/>
            </p:cNvSpPr>
            <p:nvPr/>
          </p:nvSpPr>
          <p:spPr bwMode="auto">
            <a:xfrm>
              <a:off x="3504" y="1872"/>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09" name="Line 93"/>
            <p:cNvSpPr>
              <a:spLocks noChangeShapeType="1"/>
            </p:cNvSpPr>
            <p:nvPr/>
          </p:nvSpPr>
          <p:spPr bwMode="auto">
            <a:xfrm>
              <a:off x="3936" y="1872"/>
              <a:ext cx="0" cy="7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10" name="Line 94"/>
            <p:cNvSpPr>
              <a:spLocks noChangeShapeType="1"/>
            </p:cNvSpPr>
            <p:nvPr/>
          </p:nvSpPr>
          <p:spPr bwMode="auto">
            <a:xfrm>
              <a:off x="3936" y="30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11" name="Line 95"/>
            <p:cNvSpPr>
              <a:spLocks noChangeShapeType="1"/>
            </p:cNvSpPr>
            <p:nvPr/>
          </p:nvSpPr>
          <p:spPr bwMode="auto">
            <a:xfrm>
              <a:off x="3936" y="259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4112" name="Oval 96"/>
            <p:cNvSpPr>
              <a:spLocks noChangeArrowheads="1"/>
            </p:cNvSpPr>
            <p:nvPr/>
          </p:nvSpPr>
          <p:spPr bwMode="auto">
            <a:xfrm>
              <a:off x="2976" y="340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13" name="Oval 97"/>
            <p:cNvSpPr>
              <a:spLocks noChangeArrowheads="1"/>
            </p:cNvSpPr>
            <p:nvPr/>
          </p:nvSpPr>
          <p:spPr bwMode="auto">
            <a:xfrm>
              <a:off x="2976" y="364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4114" name="Oval 98"/>
            <p:cNvSpPr>
              <a:spLocks noChangeArrowheads="1"/>
            </p:cNvSpPr>
            <p:nvPr/>
          </p:nvSpPr>
          <p:spPr bwMode="auto">
            <a:xfrm>
              <a:off x="2544" y="216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214116" name="Object 100"/>
          <p:cNvGraphicFramePr>
            <a:graphicFrameLocks noChangeAspect="1"/>
          </p:cNvGraphicFramePr>
          <p:nvPr/>
        </p:nvGraphicFramePr>
        <p:xfrm>
          <a:off x="685800" y="1600200"/>
          <a:ext cx="7662863" cy="571500"/>
        </p:xfrm>
        <a:graphic>
          <a:graphicData uri="http://schemas.openxmlformats.org/presentationml/2006/ole">
            <mc:AlternateContent xmlns:mc="http://schemas.openxmlformats.org/markup-compatibility/2006">
              <mc:Choice xmlns:v="urn:schemas-microsoft-com:vml" Requires="v">
                <p:oleObj spid="_x0000_s16386" name="数式" r:id="rId4" imgW="3073320" imgH="228600" progId="Equation.3">
                  <p:embed/>
                </p:oleObj>
              </mc:Choice>
              <mc:Fallback>
                <p:oleObj name="数式" r:id="rId4" imgW="3073320" imgH="228600" progId="Equation.3">
                  <p:embed/>
                  <p:pic>
                    <p:nvPicPr>
                      <p:cNvPr id="0" name="Object 1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600200"/>
                        <a:ext cx="7662863"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14115"/>
                                        </p:tgtEl>
                                        <p:attrNameLst>
                                          <p:attrName>style.visibility</p:attrName>
                                        </p:attrNameLst>
                                      </p:cBhvr>
                                      <p:to>
                                        <p:strVal val="visible"/>
                                      </p:to>
                                    </p:set>
                                    <p:animEffect transition="in" filter="wipe(left)">
                                      <p:cBhvr>
                                        <p:cTn id="7" dur="500"/>
                                        <p:tgtEl>
                                          <p:spTgt spid="214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altLang="ja-JP" dirty="0">
                <a:latin typeface="Times New Roman" panose="02020603050405020304" pitchFamily="18" charset="0"/>
              </a:rPr>
              <a:t>1</a:t>
            </a:r>
            <a:r>
              <a:rPr lang="ja-JP" altLang="en-US" dirty="0">
                <a:latin typeface="Times New Roman" panose="02020603050405020304" pitchFamily="18" charset="0"/>
              </a:rPr>
              <a:t>ビット選択器</a:t>
            </a:r>
          </a:p>
        </p:txBody>
      </p:sp>
      <p:sp>
        <p:nvSpPr>
          <p:cNvPr id="168963" name="Rectangle 3"/>
          <p:cNvSpPr>
            <a:spLocks noGrp="1" noChangeArrowheads="1"/>
          </p:cNvSpPr>
          <p:nvPr>
            <p:ph type="body" idx="1"/>
          </p:nvPr>
        </p:nvSpPr>
        <p:spPr>
          <a:xfrm>
            <a:off x="1066800" y="1752600"/>
            <a:ext cx="7543800" cy="1295400"/>
          </a:xfrm>
        </p:spPr>
        <p:txBody>
          <a:bodyPr/>
          <a:lstStyle/>
          <a:p>
            <a:r>
              <a:rPr lang="en-US" altLang="ja-JP">
                <a:latin typeface="Times New Roman" panose="02020603050405020304" pitchFamily="18" charset="0"/>
              </a:rPr>
              <a:t>2</a:t>
            </a:r>
            <a:r>
              <a:rPr lang="ja-JP" altLang="en-US">
                <a:latin typeface="Times New Roman" panose="02020603050405020304" pitchFamily="18" charset="0"/>
              </a:rPr>
              <a:t>本の入力</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0</a:t>
            </a:r>
            <a:r>
              <a:rPr lang="en-US" altLang="ja-JP">
                <a:latin typeface="Times New Roman" panose="02020603050405020304" pitchFamily="18" charset="0"/>
              </a:rPr>
              <a:t>,</a:t>
            </a:r>
            <a:r>
              <a:rPr lang="en-US" altLang="ja-JP" i="1">
                <a:latin typeface="Times New Roman" panose="02020603050405020304" pitchFamily="18" charset="0"/>
              </a:rPr>
              <a:t>D</a:t>
            </a:r>
            <a:r>
              <a:rPr lang="en-US" altLang="ja-JP" baseline="-25000">
                <a:latin typeface="Times New Roman" panose="02020603050405020304" pitchFamily="18" charset="0"/>
              </a:rPr>
              <a:t>1</a:t>
            </a:r>
            <a:r>
              <a:rPr lang="en-US" altLang="ja-JP">
                <a:latin typeface="Times New Roman" panose="02020603050405020304" pitchFamily="18" charset="0"/>
              </a:rPr>
              <a:t>}</a:t>
            </a:r>
            <a:r>
              <a:rPr lang="ja-JP" altLang="en-US">
                <a:latin typeface="Times New Roman" panose="02020603050405020304" pitchFamily="18" charset="0"/>
              </a:rPr>
              <a:t>から</a:t>
            </a:r>
            <a:r>
              <a:rPr lang="en-US" altLang="ja-JP">
                <a:latin typeface="Times New Roman" panose="02020603050405020304" pitchFamily="18" charset="0"/>
              </a:rPr>
              <a:t>1</a:t>
            </a:r>
            <a:r>
              <a:rPr lang="ja-JP" altLang="en-US">
                <a:latin typeface="Times New Roman" panose="02020603050405020304" pitchFamily="18" charset="0"/>
              </a:rPr>
              <a:t>本を選択</a:t>
            </a:r>
          </a:p>
          <a:p>
            <a:pPr lvl="1"/>
            <a:r>
              <a:rPr lang="en-US" altLang="ja-JP" sz="3200">
                <a:latin typeface="Times New Roman" panose="02020603050405020304" pitchFamily="18" charset="0"/>
              </a:rPr>
              <a:t>1</a:t>
            </a:r>
            <a:r>
              <a:rPr lang="ja-JP" altLang="en-US" sz="3200">
                <a:latin typeface="Times New Roman" panose="02020603050405020304" pitchFamily="18" charset="0"/>
              </a:rPr>
              <a:t>ビット信号</a:t>
            </a:r>
            <a:r>
              <a:rPr lang="en-US" altLang="ja-JP" sz="3200" i="1">
                <a:latin typeface="Times New Roman" panose="02020603050405020304" pitchFamily="18" charset="0"/>
              </a:rPr>
              <a:t>S</a:t>
            </a:r>
            <a:r>
              <a:rPr lang="en-US" altLang="ja-JP" sz="3200">
                <a:latin typeface="Times New Roman" panose="02020603050405020304" pitchFamily="18" charset="0"/>
              </a:rPr>
              <a:t> </a:t>
            </a:r>
            <a:r>
              <a:rPr lang="ja-JP" altLang="en-US" sz="3200">
                <a:latin typeface="Times New Roman" panose="02020603050405020304" pitchFamily="18" charset="0"/>
              </a:rPr>
              <a:t>で制御</a:t>
            </a:r>
            <a:endParaRPr lang="ja-JP" altLang="en-US">
              <a:latin typeface="Times New Roman" panose="02020603050405020304" pitchFamily="18" charset="0"/>
            </a:endParaRPr>
          </a:p>
        </p:txBody>
      </p:sp>
      <p:grpSp>
        <p:nvGrpSpPr>
          <p:cNvPr id="169062" name="Group 102"/>
          <p:cNvGrpSpPr>
            <a:grpSpLocks/>
          </p:cNvGrpSpPr>
          <p:nvPr/>
        </p:nvGrpSpPr>
        <p:grpSpPr bwMode="auto">
          <a:xfrm>
            <a:off x="1219200" y="3276600"/>
            <a:ext cx="3486150" cy="1900238"/>
            <a:chOff x="816" y="2160"/>
            <a:chExt cx="2196" cy="1197"/>
          </a:xfrm>
        </p:grpSpPr>
        <p:sp>
          <p:nvSpPr>
            <p:cNvPr id="168965" name="Text Box 5"/>
            <p:cNvSpPr txBox="1">
              <a:spLocks noChangeArrowheads="1"/>
            </p:cNvSpPr>
            <p:nvPr/>
          </p:nvSpPr>
          <p:spPr bwMode="auto">
            <a:xfrm>
              <a:off x="854" y="2634"/>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68966" name="Text Box 6"/>
            <p:cNvSpPr txBox="1">
              <a:spLocks noChangeArrowheads="1"/>
            </p:cNvSpPr>
            <p:nvPr/>
          </p:nvSpPr>
          <p:spPr bwMode="auto">
            <a:xfrm>
              <a:off x="864" y="303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68969" name="Line 9"/>
            <p:cNvSpPr>
              <a:spLocks noChangeShapeType="1"/>
            </p:cNvSpPr>
            <p:nvPr/>
          </p:nvSpPr>
          <p:spPr bwMode="auto">
            <a:xfrm>
              <a:off x="1200" y="283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970" name="Oval 10"/>
            <p:cNvSpPr>
              <a:spLocks noChangeArrowheads="1"/>
            </p:cNvSpPr>
            <p:nvPr/>
          </p:nvSpPr>
          <p:spPr bwMode="auto">
            <a:xfrm>
              <a:off x="1584" y="278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8971" name="Line 11"/>
            <p:cNvSpPr>
              <a:spLocks noChangeShapeType="1"/>
            </p:cNvSpPr>
            <p:nvPr/>
          </p:nvSpPr>
          <p:spPr bwMode="auto">
            <a:xfrm>
              <a:off x="1200" y="321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972" name="Oval 12"/>
            <p:cNvSpPr>
              <a:spLocks noChangeArrowheads="1"/>
            </p:cNvSpPr>
            <p:nvPr/>
          </p:nvSpPr>
          <p:spPr bwMode="auto">
            <a:xfrm>
              <a:off x="1584" y="316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8977" name="Oval 17"/>
            <p:cNvSpPr>
              <a:spLocks noChangeArrowheads="1"/>
            </p:cNvSpPr>
            <p:nvPr/>
          </p:nvSpPr>
          <p:spPr bwMode="auto">
            <a:xfrm>
              <a:off x="2016" y="297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8978" name="Line 18"/>
            <p:cNvSpPr>
              <a:spLocks noChangeShapeType="1"/>
            </p:cNvSpPr>
            <p:nvPr/>
          </p:nvSpPr>
          <p:spPr bwMode="auto">
            <a:xfrm>
              <a:off x="2112" y="3024"/>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979" name="Text Box 19"/>
            <p:cNvSpPr txBox="1">
              <a:spLocks noChangeArrowheads="1"/>
            </p:cNvSpPr>
            <p:nvPr/>
          </p:nvSpPr>
          <p:spPr bwMode="auto">
            <a:xfrm>
              <a:off x="2544" y="2832"/>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68980" name="Line 20"/>
            <p:cNvSpPr>
              <a:spLocks noChangeShapeType="1"/>
            </p:cNvSpPr>
            <p:nvPr/>
          </p:nvSpPr>
          <p:spPr bwMode="auto">
            <a:xfrm flipH="1" flipV="1">
              <a:off x="1680" y="2832"/>
              <a:ext cx="336" cy="19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981" name="Line 21"/>
            <p:cNvSpPr>
              <a:spLocks noChangeShapeType="1"/>
            </p:cNvSpPr>
            <p:nvPr/>
          </p:nvSpPr>
          <p:spPr bwMode="auto">
            <a:xfrm flipV="1">
              <a:off x="1872" y="2496"/>
              <a:ext cx="0" cy="384"/>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8982" name="Text Box 22"/>
            <p:cNvSpPr txBox="1">
              <a:spLocks noChangeArrowheads="1"/>
            </p:cNvSpPr>
            <p:nvPr/>
          </p:nvSpPr>
          <p:spPr bwMode="auto">
            <a:xfrm>
              <a:off x="1344" y="2160"/>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68983" name="Text Box 23"/>
            <p:cNvSpPr txBox="1">
              <a:spLocks noChangeArrowheads="1"/>
            </p:cNvSpPr>
            <p:nvPr/>
          </p:nvSpPr>
          <p:spPr bwMode="auto">
            <a:xfrm>
              <a:off x="816" y="230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68984" name="Text Box 24"/>
            <p:cNvSpPr txBox="1">
              <a:spLocks noChangeArrowheads="1"/>
            </p:cNvSpPr>
            <p:nvPr/>
          </p:nvSpPr>
          <p:spPr bwMode="auto">
            <a:xfrm>
              <a:off x="2448" y="254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68985" name="Text Box 25"/>
            <p:cNvSpPr txBox="1">
              <a:spLocks noChangeArrowheads="1"/>
            </p:cNvSpPr>
            <p:nvPr/>
          </p:nvSpPr>
          <p:spPr bwMode="auto">
            <a:xfrm>
              <a:off x="1344" y="2596"/>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68986" name="Text Box 26"/>
            <p:cNvSpPr txBox="1">
              <a:spLocks noChangeArrowheads="1"/>
            </p:cNvSpPr>
            <p:nvPr/>
          </p:nvSpPr>
          <p:spPr bwMode="auto">
            <a:xfrm>
              <a:off x="1344" y="2980"/>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grpSp>
      <p:graphicFrame>
        <p:nvGraphicFramePr>
          <p:cNvPr id="169090" name="Group 130"/>
          <p:cNvGraphicFramePr>
            <a:graphicFrameLocks noGrp="1"/>
          </p:cNvGraphicFramePr>
          <p:nvPr/>
        </p:nvGraphicFramePr>
        <p:xfrm>
          <a:off x="6477000" y="2438400"/>
          <a:ext cx="1905000" cy="1809750"/>
        </p:xfrm>
        <a:graphic>
          <a:graphicData uri="http://schemas.openxmlformats.org/drawingml/2006/table">
            <a:tbl>
              <a:tblPr/>
              <a:tblGrid>
                <a:gridCol w="952500">
                  <a:extLst>
                    <a:ext uri="{9D8B030D-6E8A-4147-A177-3AD203B41FA5}">
                      <a16:colId xmlns:a16="http://schemas.microsoft.com/office/drawing/2014/main" val="20000"/>
                    </a:ext>
                  </a:extLst>
                </a:gridCol>
                <a:gridCol w="952500">
                  <a:extLst>
                    <a:ext uri="{9D8B030D-6E8A-4147-A177-3AD203B41FA5}">
                      <a16:colId xmlns:a16="http://schemas.microsoft.com/office/drawing/2014/main" val="20001"/>
                    </a:ext>
                  </a:extLst>
                </a:gridCol>
              </a:tblGrid>
              <a:tr h="6032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32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32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69089" name="Group 129"/>
          <p:cNvGraphicFramePr>
            <a:graphicFrameLocks noGrp="1"/>
          </p:cNvGraphicFramePr>
          <p:nvPr/>
        </p:nvGraphicFramePr>
        <p:xfrm>
          <a:off x="5181600" y="4343400"/>
          <a:ext cx="3352800" cy="2316480"/>
        </p:xfrm>
        <a:graphic>
          <a:graphicData uri="http://schemas.openxmlformats.org/drawingml/2006/table">
            <a:tbl>
              <a:tblPr/>
              <a:tblGrid>
                <a:gridCol w="1117600">
                  <a:extLst>
                    <a:ext uri="{9D8B030D-6E8A-4147-A177-3AD203B41FA5}">
                      <a16:colId xmlns:a16="http://schemas.microsoft.com/office/drawing/2014/main" val="20000"/>
                    </a:ext>
                  </a:extLst>
                </a:gridCol>
                <a:gridCol w="1117600">
                  <a:extLst>
                    <a:ext uri="{9D8B030D-6E8A-4147-A177-3AD203B41FA5}">
                      <a16:colId xmlns:a16="http://schemas.microsoft.com/office/drawing/2014/main" val="20001"/>
                    </a:ext>
                  </a:extLst>
                </a:gridCol>
                <a:gridCol w="1117600">
                  <a:extLst>
                    <a:ext uri="{9D8B030D-6E8A-4147-A177-3AD203B41FA5}">
                      <a16:colId xmlns:a16="http://schemas.microsoft.com/office/drawing/2014/main" val="20002"/>
                    </a:ext>
                  </a:extLst>
                </a:gridCol>
              </a:tblGrid>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2" name="テキスト ボックス 1"/>
              <p:cNvSpPr txBox="1"/>
              <p:nvPr/>
            </p:nvSpPr>
            <p:spPr>
              <a:xfrm>
                <a:off x="764459" y="5462630"/>
                <a:ext cx="4186082" cy="6476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smtClean="0">
                          <a:latin typeface="Cambria Math" panose="02040503050406030204" pitchFamily="18" charset="0"/>
                        </a:rPr>
                        <m:t>𝑄</m:t>
                      </m:r>
                      <m:r>
                        <a:rPr kumimoji="1" lang="en-US" altLang="ja-JP" sz="3600" b="0" i="1" smtClean="0">
                          <a:latin typeface="Cambria Math" panose="02040503050406030204" pitchFamily="18" charset="0"/>
                        </a:rPr>
                        <m:t>=</m:t>
                      </m:r>
                      <m:acc>
                        <m:accPr>
                          <m:chr m:val="̅"/>
                          <m:ctrlPr>
                            <a:rPr kumimoji="1" lang="en-US" altLang="ja-JP" sz="3600" b="0" i="1" smtClean="0">
                              <a:latin typeface="Cambria Math" panose="02040503050406030204" pitchFamily="18" charset="0"/>
                            </a:rPr>
                          </m:ctrlPr>
                        </m:accPr>
                        <m:e>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rPr>
                            <m:t>𝑆</m:t>
                          </m:r>
                          <m:r>
                            <a:rPr kumimoji="1" lang="en-US" altLang="ja-JP" sz="3600" b="0" i="1" smtClean="0">
                              <a:latin typeface="Cambria Math" panose="02040503050406030204" pitchFamily="18" charset="0"/>
                            </a:rPr>
                            <m:t> </m:t>
                          </m:r>
                        </m:e>
                      </m:acc>
                      <m:r>
                        <a:rPr kumimoji="1" lang="en-US" altLang="ja-JP" sz="3600" b="0" i="1" smtClean="0">
                          <a:latin typeface="Cambria Math" panose="02040503050406030204" pitchFamily="18" charset="0"/>
                          <a:ea typeface="Cambria Math" panose="02040503050406030204" pitchFamily="18" charset="0"/>
                        </a:rPr>
                        <m:t>⋅</m:t>
                      </m:r>
                      <m:sSub>
                        <m:sSubPr>
                          <m:ctrlPr>
                            <a:rPr kumimoji="1" lang="en-US" altLang="ja-JP" sz="3600" b="0" i="1" smtClean="0">
                              <a:latin typeface="Cambria Math" panose="02040503050406030204" pitchFamily="18" charset="0"/>
                              <a:ea typeface="Cambria Math" panose="02040503050406030204" pitchFamily="18" charset="0"/>
                            </a:rPr>
                          </m:ctrlPr>
                        </m:sSubPr>
                        <m:e>
                          <m:r>
                            <a:rPr kumimoji="1" lang="en-US" altLang="ja-JP" sz="3600" b="0" i="1" smtClean="0">
                              <a:latin typeface="Cambria Math" panose="02040503050406030204" pitchFamily="18" charset="0"/>
                              <a:ea typeface="Cambria Math" panose="02040503050406030204" pitchFamily="18" charset="0"/>
                            </a:rPr>
                            <m:t>𝐷</m:t>
                          </m:r>
                        </m:e>
                        <m:sub>
                          <m:r>
                            <a:rPr kumimoji="1" lang="en-US" altLang="ja-JP" sz="3600" b="0" i="1" smtClean="0">
                              <a:latin typeface="Cambria Math" panose="02040503050406030204" pitchFamily="18" charset="0"/>
                              <a:ea typeface="Cambria Math" panose="02040503050406030204" pitchFamily="18" charset="0"/>
                            </a:rPr>
                            <m:t>0</m:t>
                          </m:r>
                        </m:sub>
                      </m:sSub>
                      <m:r>
                        <a:rPr kumimoji="1" lang="en-US" altLang="ja-JP" sz="3600" b="0" i="1" smtClean="0">
                          <a:latin typeface="Cambria Math" panose="02040503050406030204" pitchFamily="18" charset="0"/>
                          <a:ea typeface="Cambria Math" panose="02040503050406030204" pitchFamily="18" charset="0"/>
                        </a:rPr>
                        <m:t>+</m:t>
                      </m:r>
                      <m:r>
                        <a:rPr kumimoji="1" lang="en-US" altLang="ja-JP" sz="3600" b="0" i="1" smtClean="0">
                          <a:latin typeface="Cambria Math" panose="02040503050406030204" pitchFamily="18" charset="0"/>
                          <a:ea typeface="Cambria Math" panose="02040503050406030204" pitchFamily="18" charset="0"/>
                        </a:rPr>
                        <m:t>𝑆</m:t>
                      </m:r>
                      <m:r>
                        <a:rPr kumimoji="1" lang="en-US" altLang="ja-JP" sz="3600" b="0" i="1" smtClean="0">
                          <a:latin typeface="Cambria Math" panose="02040503050406030204" pitchFamily="18" charset="0"/>
                          <a:ea typeface="Cambria Math" panose="02040503050406030204" pitchFamily="18" charset="0"/>
                        </a:rPr>
                        <m:t>⋅</m:t>
                      </m:r>
                      <m:sSub>
                        <m:sSubPr>
                          <m:ctrlPr>
                            <a:rPr kumimoji="1" lang="en-US" altLang="ja-JP" sz="3600" b="0" i="1" smtClean="0">
                              <a:latin typeface="Cambria Math" panose="02040503050406030204" pitchFamily="18" charset="0"/>
                              <a:ea typeface="Cambria Math" panose="02040503050406030204" pitchFamily="18" charset="0"/>
                            </a:rPr>
                          </m:ctrlPr>
                        </m:sSubPr>
                        <m:e>
                          <m:r>
                            <a:rPr kumimoji="1" lang="en-US" altLang="ja-JP" sz="3600" b="0" i="1" smtClean="0">
                              <a:latin typeface="Cambria Math" panose="02040503050406030204" pitchFamily="18" charset="0"/>
                              <a:ea typeface="Cambria Math" panose="02040503050406030204" pitchFamily="18" charset="0"/>
                            </a:rPr>
                            <m:t>𝐷</m:t>
                          </m:r>
                        </m:e>
                        <m:sub>
                          <m:r>
                            <a:rPr kumimoji="1" lang="en-US" altLang="ja-JP" sz="3600" b="0" i="1" smtClean="0">
                              <a:latin typeface="Cambria Math" panose="02040503050406030204" pitchFamily="18" charset="0"/>
                              <a:ea typeface="Cambria Math" panose="02040503050406030204" pitchFamily="18" charset="0"/>
                            </a:rPr>
                            <m:t>1</m:t>
                          </m:r>
                        </m:sub>
                      </m:sSub>
                    </m:oMath>
                  </m:oMathPara>
                </a14:m>
                <a:endParaRPr kumimoji="1" lang="ja-JP" altLang="en-US" sz="32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764459" y="5462630"/>
                <a:ext cx="4186082" cy="647613"/>
              </a:xfrm>
              <a:prstGeom prst="rect">
                <a:avLst/>
              </a:prstGeom>
              <a:blipFill rotWithShape="0">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9062"/>
                                        </p:tgtEl>
                                        <p:attrNameLst>
                                          <p:attrName>style.visibility</p:attrName>
                                        </p:attrNameLst>
                                      </p:cBhvr>
                                      <p:to>
                                        <p:strVal val="visible"/>
                                      </p:to>
                                    </p:set>
                                    <p:animEffect transition="in" filter="checkerboard(across)">
                                      <p:cBhvr>
                                        <p:cTn id="7" dur="500"/>
                                        <p:tgtEl>
                                          <p:spTgt spid="1690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69090"/>
                                        </p:tgtEl>
                                        <p:attrNameLst>
                                          <p:attrName>style.visibility</p:attrName>
                                        </p:attrNameLst>
                                      </p:cBhvr>
                                      <p:to>
                                        <p:strVal val="visible"/>
                                      </p:to>
                                    </p:set>
                                    <p:animEffect transition="in" filter="checkerboard(across)">
                                      <p:cBhvr>
                                        <p:cTn id="12" dur="500"/>
                                        <p:tgtEl>
                                          <p:spTgt spid="1690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69089"/>
                                        </p:tgtEl>
                                        <p:attrNameLst>
                                          <p:attrName>style.visibility</p:attrName>
                                        </p:attrNameLst>
                                      </p:cBhvr>
                                      <p:to>
                                        <p:strVal val="visible"/>
                                      </p:to>
                                    </p:set>
                                    <p:animEffect transition="in" filter="checkerboard(across)">
                                      <p:cBhvr>
                                        <p:cTn id="17" dur="500"/>
                                        <p:tgtEl>
                                          <p:spTgt spid="16908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ja-JP" altLang="en-US">
                <a:latin typeface="Times New Roman" panose="02020603050405020304" pitchFamily="18" charset="0"/>
              </a:rPr>
              <a:t>例題 </a:t>
            </a:r>
            <a:r>
              <a:rPr lang="en-US" altLang="ja-JP">
                <a:latin typeface="Times New Roman" panose="02020603050405020304" pitchFamily="18" charset="0"/>
              </a:rPr>
              <a:t>: </a:t>
            </a:r>
            <a:r>
              <a:rPr lang="ja-JP" altLang="en-US">
                <a:latin typeface="Times New Roman" panose="02020603050405020304" pitchFamily="18" charset="0"/>
              </a:rPr>
              <a:t>重み付き多数決器</a:t>
            </a:r>
          </a:p>
        </p:txBody>
      </p:sp>
      <p:sp>
        <p:nvSpPr>
          <p:cNvPr id="212995" name="Rectangle 3"/>
          <p:cNvSpPr>
            <a:spLocks noGrp="1" noChangeArrowheads="1"/>
          </p:cNvSpPr>
          <p:nvPr>
            <p:ph type="body" idx="1"/>
          </p:nvPr>
        </p:nvSpPr>
        <p:spPr>
          <a:xfrm>
            <a:off x="381000" y="1981200"/>
            <a:ext cx="8534400" cy="1752600"/>
          </a:xfrm>
        </p:spPr>
        <p:txBody>
          <a:bodyPr/>
          <a:lstStyle/>
          <a:p>
            <a:r>
              <a:rPr lang="ja-JP" altLang="en-US" dirty="0">
                <a:latin typeface="Times New Roman" panose="02020603050405020304" pitchFamily="18" charset="0"/>
              </a:rPr>
              <a:t>各人が持つ票の重みが違う多数決</a:t>
            </a:r>
          </a:p>
          <a:p>
            <a:pPr marL="0" indent="0">
              <a:buNone/>
            </a:pPr>
            <a:r>
              <a:rPr lang="ja-JP" altLang="en-US" dirty="0">
                <a:latin typeface="Times New Roman" panose="02020603050405020304" pitchFamily="18" charset="0"/>
              </a:rPr>
              <a:t>例題</a:t>
            </a:r>
            <a:endParaRPr lang="en-US" altLang="ja-JP" dirty="0">
              <a:latin typeface="Times New Roman" panose="02020603050405020304" pitchFamily="18" charset="0"/>
            </a:endParaRPr>
          </a:p>
          <a:p>
            <a:pPr lvl="1"/>
            <a:r>
              <a:rPr lang="en-US" altLang="ja-JP" i="1" dirty="0">
                <a:latin typeface="Times New Roman" panose="02020603050405020304" pitchFamily="18" charset="0"/>
              </a:rPr>
              <a:t>A</a:t>
            </a:r>
            <a:r>
              <a:rPr lang="en-US" altLang="ja-JP" dirty="0">
                <a:latin typeface="Times New Roman" panose="02020603050405020304" pitchFamily="18" charset="0"/>
              </a:rPr>
              <a:t> 4</a:t>
            </a:r>
            <a:r>
              <a:rPr lang="ja-JP" altLang="en-US" dirty="0">
                <a:latin typeface="Times New Roman" panose="02020603050405020304" pitchFamily="18" charset="0"/>
              </a:rPr>
              <a:t>票</a:t>
            </a:r>
            <a:r>
              <a:rPr lang="en-US" altLang="ja-JP" dirty="0">
                <a:latin typeface="Times New Roman" panose="02020603050405020304" pitchFamily="18" charset="0"/>
              </a:rPr>
              <a:t>,</a:t>
            </a:r>
            <a:r>
              <a:rPr lang="en-US" altLang="ja-JP" i="1" dirty="0">
                <a:latin typeface="Times New Roman" panose="02020603050405020304" pitchFamily="18" charset="0"/>
              </a:rPr>
              <a:t>B</a:t>
            </a:r>
            <a:r>
              <a:rPr lang="en-US" altLang="ja-JP" dirty="0">
                <a:latin typeface="Times New Roman" panose="02020603050405020304" pitchFamily="18" charset="0"/>
              </a:rPr>
              <a:t> 3</a:t>
            </a:r>
            <a:r>
              <a:rPr lang="ja-JP" altLang="en-US" dirty="0">
                <a:latin typeface="Times New Roman" panose="02020603050405020304" pitchFamily="18" charset="0"/>
              </a:rPr>
              <a:t>票</a:t>
            </a:r>
            <a:r>
              <a:rPr lang="en-US" altLang="ja-JP" dirty="0">
                <a:latin typeface="Times New Roman" panose="02020603050405020304" pitchFamily="18" charset="0"/>
              </a:rPr>
              <a:t>,</a:t>
            </a:r>
            <a:r>
              <a:rPr lang="en-US" altLang="ja-JP" i="1" dirty="0">
                <a:latin typeface="Times New Roman" panose="02020603050405020304" pitchFamily="18" charset="0"/>
              </a:rPr>
              <a:t>C</a:t>
            </a:r>
            <a:r>
              <a:rPr lang="en-US" altLang="ja-JP" dirty="0">
                <a:latin typeface="Times New Roman" panose="02020603050405020304" pitchFamily="18" charset="0"/>
              </a:rPr>
              <a:t> 2</a:t>
            </a:r>
            <a:r>
              <a:rPr lang="ja-JP" altLang="en-US" dirty="0">
                <a:latin typeface="Times New Roman" panose="02020603050405020304" pitchFamily="18" charset="0"/>
              </a:rPr>
              <a:t>票</a:t>
            </a:r>
            <a:r>
              <a:rPr lang="en-US" altLang="ja-JP" dirty="0">
                <a:latin typeface="Times New Roman" panose="02020603050405020304" pitchFamily="18" charset="0"/>
              </a:rPr>
              <a:t>,</a:t>
            </a:r>
            <a:r>
              <a:rPr lang="en-US" altLang="ja-JP" i="1" dirty="0">
                <a:latin typeface="Times New Roman" panose="02020603050405020304" pitchFamily="18" charset="0"/>
              </a:rPr>
              <a:t>D</a:t>
            </a:r>
            <a:r>
              <a:rPr lang="en-US" altLang="ja-JP" dirty="0">
                <a:latin typeface="Times New Roman" panose="02020603050405020304" pitchFamily="18" charset="0"/>
              </a:rPr>
              <a:t> 1</a:t>
            </a:r>
            <a:r>
              <a:rPr lang="ja-JP" altLang="en-US" dirty="0">
                <a:latin typeface="Times New Roman" panose="02020603050405020304" pitchFamily="18" charset="0"/>
              </a:rPr>
              <a:t>票を持つ </a:t>
            </a:r>
            <a:r>
              <a:rPr lang="en-US" altLang="ja-JP" dirty="0">
                <a:latin typeface="Times New Roman" panose="02020603050405020304" pitchFamily="18" charset="0"/>
              </a:rPr>
              <a:t>(</a:t>
            </a:r>
            <a:r>
              <a:rPr lang="ja-JP" altLang="en-US" dirty="0">
                <a:latin typeface="Times New Roman" panose="02020603050405020304" pitchFamily="18" charset="0"/>
              </a:rPr>
              <a:t>賛成</a:t>
            </a:r>
            <a:r>
              <a:rPr lang="en-US" altLang="ja-JP" dirty="0">
                <a:latin typeface="Times New Roman" panose="02020603050405020304" pitchFamily="18" charset="0"/>
              </a:rPr>
              <a:t>5</a:t>
            </a:r>
            <a:r>
              <a:rPr lang="ja-JP" altLang="en-US" dirty="0">
                <a:latin typeface="Times New Roman" panose="02020603050405020304" pitchFamily="18" charset="0"/>
              </a:rPr>
              <a:t>票で可決</a:t>
            </a:r>
            <a:r>
              <a:rPr lang="en-US" altLang="ja-JP" dirty="0">
                <a:latin typeface="Times New Roman" panose="02020603050405020304" pitchFamily="18" charset="0"/>
              </a:rPr>
              <a:t>)</a:t>
            </a:r>
          </a:p>
        </p:txBody>
      </p:sp>
      <p:grpSp>
        <p:nvGrpSpPr>
          <p:cNvPr id="213046" name="Group 54"/>
          <p:cNvGrpSpPr>
            <a:grpSpLocks/>
          </p:cNvGrpSpPr>
          <p:nvPr/>
        </p:nvGrpSpPr>
        <p:grpSpPr bwMode="auto">
          <a:xfrm>
            <a:off x="1295400" y="3810000"/>
            <a:ext cx="3276600" cy="2628900"/>
            <a:chOff x="816" y="2400"/>
            <a:chExt cx="2064" cy="1656"/>
          </a:xfrm>
        </p:grpSpPr>
        <p:sp>
          <p:nvSpPr>
            <p:cNvPr id="213021" name="Rectangle 29"/>
            <p:cNvSpPr>
              <a:spLocks noChangeArrowheads="1"/>
            </p:cNvSpPr>
            <p:nvPr/>
          </p:nvSpPr>
          <p:spPr bwMode="auto">
            <a:xfrm>
              <a:off x="2467" y="3730"/>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6</a:t>
              </a:r>
            </a:p>
          </p:txBody>
        </p:sp>
        <p:sp>
          <p:nvSpPr>
            <p:cNvPr id="213020" name="Rectangle 28"/>
            <p:cNvSpPr>
              <a:spLocks noChangeArrowheads="1"/>
            </p:cNvSpPr>
            <p:nvPr/>
          </p:nvSpPr>
          <p:spPr bwMode="auto">
            <a:xfrm>
              <a:off x="2055" y="3730"/>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9</a:t>
              </a:r>
            </a:p>
          </p:txBody>
        </p:sp>
        <p:sp>
          <p:nvSpPr>
            <p:cNvPr id="213019" name="Rectangle 27"/>
            <p:cNvSpPr>
              <a:spLocks noChangeArrowheads="1"/>
            </p:cNvSpPr>
            <p:nvPr/>
          </p:nvSpPr>
          <p:spPr bwMode="auto">
            <a:xfrm>
              <a:off x="1641" y="3730"/>
              <a:ext cx="41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5</a:t>
              </a:r>
            </a:p>
          </p:txBody>
        </p:sp>
        <p:sp>
          <p:nvSpPr>
            <p:cNvPr id="213018" name="Rectangle 26"/>
            <p:cNvSpPr>
              <a:spLocks noChangeArrowheads="1"/>
            </p:cNvSpPr>
            <p:nvPr/>
          </p:nvSpPr>
          <p:spPr bwMode="auto">
            <a:xfrm>
              <a:off x="1229" y="3730"/>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2</a:t>
              </a:r>
            </a:p>
          </p:txBody>
        </p:sp>
        <p:sp>
          <p:nvSpPr>
            <p:cNvPr id="213017" name="Rectangle 25"/>
            <p:cNvSpPr>
              <a:spLocks noChangeArrowheads="1"/>
            </p:cNvSpPr>
            <p:nvPr/>
          </p:nvSpPr>
          <p:spPr bwMode="auto">
            <a:xfrm>
              <a:off x="816" y="3730"/>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10</a:t>
              </a:r>
            </a:p>
          </p:txBody>
        </p:sp>
        <p:sp>
          <p:nvSpPr>
            <p:cNvPr id="213016" name="Rectangle 24"/>
            <p:cNvSpPr>
              <a:spLocks noChangeArrowheads="1"/>
            </p:cNvSpPr>
            <p:nvPr/>
          </p:nvSpPr>
          <p:spPr bwMode="auto">
            <a:xfrm>
              <a:off x="2467" y="3404"/>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7</a:t>
              </a:r>
            </a:p>
          </p:txBody>
        </p:sp>
        <p:sp>
          <p:nvSpPr>
            <p:cNvPr id="213015" name="Rectangle 23"/>
            <p:cNvSpPr>
              <a:spLocks noChangeArrowheads="1"/>
            </p:cNvSpPr>
            <p:nvPr/>
          </p:nvSpPr>
          <p:spPr bwMode="auto">
            <a:xfrm>
              <a:off x="2055" y="3404"/>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10</a:t>
              </a:r>
            </a:p>
          </p:txBody>
        </p:sp>
        <p:sp>
          <p:nvSpPr>
            <p:cNvPr id="213014" name="Rectangle 22"/>
            <p:cNvSpPr>
              <a:spLocks noChangeArrowheads="1"/>
            </p:cNvSpPr>
            <p:nvPr/>
          </p:nvSpPr>
          <p:spPr bwMode="auto">
            <a:xfrm>
              <a:off x="1641" y="3404"/>
              <a:ext cx="41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6</a:t>
              </a:r>
            </a:p>
          </p:txBody>
        </p:sp>
        <p:sp>
          <p:nvSpPr>
            <p:cNvPr id="213013" name="Rectangle 21"/>
            <p:cNvSpPr>
              <a:spLocks noChangeArrowheads="1"/>
            </p:cNvSpPr>
            <p:nvPr/>
          </p:nvSpPr>
          <p:spPr bwMode="auto">
            <a:xfrm>
              <a:off x="1229" y="3404"/>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3</a:t>
              </a:r>
            </a:p>
          </p:txBody>
        </p:sp>
        <p:sp>
          <p:nvSpPr>
            <p:cNvPr id="213012" name="Rectangle 20"/>
            <p:cNvSpPr>
              <a:spLocks noChangeArrowheads="1"/>
            </p:cNvSpPr>
            <p:nvPr/>
          </p:nvSpPr>
          <p:spPr bwMode="auto">
            <a:xfrm>
              <a:off x="816" y="3404"/>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11</a:t>
              </a:r>
            </a:p>
          </p:txBody>
        </p:sp>
        <p:sp>
          <p:nvSpPr>
            <p:cNvPr id="213011" name="Rectangle 19"/>
            <p:cNvSpPr>
              <a:spLocks noChangeArrowheads="1"/>
            </p:cNvSpPr>
            <p:nvPr/>
          </p:nvSpPr>
          <p:spPr bwMode="auto">
            <a:xfrm>
              <a:off x="2467" y="3078"/>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5</a:t>
              </a:r>
            </a:p>
          </p:txBody>
        </p:sp>
        <p:sp>
          <p:nvSpPr>
            <p:cNvPr id="213010" name="Rectangle 18"/>
            <p:cNvSpPr>
              <a:spLocks noChangeArrowheads="1"/>
            </p:cNvSpPr>
            <p:nvPr/>
          </p:nvSpPr>
          <p:spPr bwMode="auto">
            <a:xfrm>
              <a:off x="2055" y="3078"/>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8</a:t>
              </a:r>
            </a:p>
          </p:txBody>
        </p:sp>
        <p:sp>
          <p:nvSpPr>
            <p:cNvPr id="213009" name="Rectangle 17"/>
            <p:cNvSpPr>
              <a:spLocks noChangeArrowheads="1"/>
            </p:cNvSpPr>
            <p:nvPr/>
          </p:nvSpPr>
          <p:spPr bwMode="auto">
            <a:xfrm>
              <a:off x="1641" y="3078"/>
              <a:ext cx="41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4</a:t>
              </a:r>
            </a:p>
          </p:txBody>
        </p:sp>
        <p:sp>
          <p:nvSpPr>
            <p:cNvPr id="213008" name="Rectangle 16"/>
            <p:cNvSpPr>
              <a:spLocks noChangeArrowheads="1"/>
            </p:cNvSpPr>
            <p:nvPr/>
          </p:nvSpPr>
          <p:spPr bwMode="auto">
            <a:xfrm>
              <a:off x="1229" y="3078"/>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1</a:t>
              </a:r>
            </a:p>
          </p:txBody>
        </p:sp>
        <p:sp>
          <p:nvSpPr>
            <p:cNvPr id="213007" name="Rectangle 15"/>
            <p:cNvSpPr>
              <a:spLocks noChangeArrowheads="1"/>
            </p:cNvSpPr>
            <p:nvPr/>
          </p:nvSpPr>
          <p:spPr bwMode="auto">
            <a:xfrm>
              <a:off x="816" y="3078"/>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01</a:t>
              </a:r>
            </a:p>
          </p:txBody>
        </p:sp>
        <p:sp>
          <p:nvSpPr>
            <p:cNvPr id="213006" name="Rectangle 14"/>
            <p:cNvSpPr>
              <a:spLocks noChangeArrowheads="1"/>
            </p:cNvSpPr>
            <p:nvPr/>
          </p:nvSpPr>
          <p:spPr bwMode="auto">
            <a:xfrm>
              <a:off x="2467" y="2752"/>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4</a:t>
              </a:r>
            </a:p>
          </p:txBody>
        </p:sp>
        <p:sp>
          <p:nvSpPr>
            <p:cNvPr id="213005" name="Rectangle 13"/>
            <p:cNvSpPr>
              <a:spLocks noChangeArrowheads="1"/>
            </p:cNvSpPr>
            <p:nvPr/>
          </p:nvSpPr>
          <p:spPr bwMode="auto">
            <a:xfrm>
              <a:off x="2055" y="2752"/>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b="1">
                  <a:solidFill>
                    <a:srgbClr val="FFFF00"/>
                  </a:solidFill>
                  <a:latin typeface="Times New Roman" panose="02020603050405020304" pitchFamily="18" charset="0"/>
                </a:rPr>
                <a:t>7</a:t>
              </a:r>
            </a:p>
          </p:txBody>
        </p:sp>
        <p:sp>
          <p:nvSpPr>
            <p:cNvPr id="213004" name="Rectangle 12"/>
            <p:cNvSpPr>
              <a:spLocks noChangeArrowheads="1"/>
            </p:cNvSpPr>
            <p:nvPr/>
          </p:nvSpPr>
          <p:spPr bwMode="auto">
            <a:xfrm>
              <a:off x="1641" y="2752"/>
              <a:ext cx="41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3</a:t>
              </a:r>
            </a:p>
          </p:txBody>
        </p:sp>
        <p:sp>
          <p:nvSpPr>
            <p:cNvPr id="213003" name="Rectangle 11"/>
            <p:cNvSpPr>
              <a:spLocks noChangeArrowheads="1"/>
            </p:cNvSpPr>
            <p:nvPr/>
          </p:nvSpPr>
          <p:spPr bwMode="auto">
            <a:xfrm>
              <a:off x="1229" y="2752"/>
              <a:ext cx="4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0</a:t>
              </a:r>
            </a:p>
          </p:txBody>
        </p:sp>
        <p:sp>
          <p:nvSpPr>
            <p:cNvPr id="213002" name="Rectangle 10"/>
            <p:cNvSpPr>
              <a:spLocks noChangeArrowheads="1"/>
            </p:cNvSpPr>
            <p:nvPr/>
          </p:nvSpPr>
          <p:spPr bwMode="auto">
            <a:xfrm>
              <a:off x="816" y="2752"/>
              <a:ext cx="41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00</a:t>
              </a:r>
            </a:p>
          </p:txBody>
        </p:sp>
        <p:sp>
          <p:nvSpPr>
            <p:cNvPr id="213001" name="Rectangle 9"/>
            <p:cNvSpPr>
              <a:spLocks noChangeArrowheads="1"/>
            </p:cNvSpPr>
            <p:nvPr/>
          </p:nvSpPr>
          <p:spPr bwMode="auto">
            <a:xfrm>
              <a:off x="2467" y="2400"/>
              <a:ext cx="413"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10</a:t>
              </a:r>
            </a:p>
          </p:txBody>
        </p:sp>
        <p:sp>
          <p:nvSpPr>
            <p:cNvPr id="213000" name="Rectangle 8"/>
            <p:cNvSpPr>
              <a:spLocks noChangeArrowheads="1"/>
            </p:cNvSpPr>
            <p:nvPr/>
          </p:nvSpPr>
          <p:spPr bwMode="auto">
            <a:xfrm>
              <a:off x="2055" y="2400"/>
              <a:ext cx="412"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11</a:t>
              </a:r>
            </a:p>
          </p:txBody>
        </p:sp>
        <p:sp>
          <p:nvSpPr>
            <p:cNvPr id="212999" name="Rectangle 7"/>
            <p:cNvSpPr>
              <a:spLocks noChangeArrowheads="1"/>
            </p:cNvSpPr>
            <p:nvPr/>
          </p:nvSpPr>
          <p:spPr bwMode="auto">
            <a:xfrm>
              <a:off x="1641" y="2400"/>
              <a:ext cx="414"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01</a:t>
              </a:r>
            </a:p>
          </p:txBody>
        </p:sp>
        <p:sp>
          <p:nvSpPr>
            <p:cNvPr id="212998" name="Rectangle 6"/>
            <p:cNvSpPr>
              <a:spLocks noChangeArrowheads="1"/>
            </p:cNvSpPr>
            <p:nvPr/>
          </p:nvSpPr>
          <p:spPr bwMode="auto">
            <a:xfrm>
              <a:off x="1229" y="2400"/>
              <a:ext cx="412"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ctr">
                <a:buFont typeface="Wingdings" panose="05000000000000000000" pitchFamily="2" charset="2"/>
                <a:buNone/>
              </a:pPr>
              <a:r>
                <a:rPr lang="en-US" altLang="ja-JP">
                  <a:latin typeface="Times New Roman" panose="02020603050405020304" pitchFamily="18" charset="0"/>
                </a:rPr>
                <a:t>00</a:t>
              </a:r>
            </a:p>
          </p:txBody>
        </p:sp>
        <p:sp>
          <p:nvSpPr>
            <p:cNvPr id="212997" name="Rectangle 5"/>
            <p:cNvSpPr>
              <a:spLocks noChangeArrowheads="1"/>
            </p:cNvSpPr>
            <p:nvPr/>
          </p:nvSpPr>
          <p:spPr bwMode="auto">
            <a:xfrm>
              <a:off x="816" y="2400"/>
              <a:ext cx="413"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har char="n"/>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buChar cha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buChar cha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buChar char="n"/>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algn="r">
                <a:buFont typeface="Wingdings" panose="05000000000000000000" pitchFamily="2" charset="2"/>
                <a:buNone/>
              </a:pPr>
              <a:r>
                <a:rPr lang="en-US" altLang="ja-JP" sz="1400" i="1">
                  <a:latin typeface="Times New Roman" panose="02020603050405020304" pitchFamily="18" charset="0"/>
                </a:rPr>
                <a:t>A B</a:t>
              </a:r>
            </a:p>
            <a:p>
              <a:pPr>
                <a:buFont typeface="Wingdings" panose="05000000000000000000" pitchFamily="2" charset="2"/>
                <a:buNone/>
              </a:pPr>
              <a:r>
                <a:rPr lang="en-US" altLang="ja-JP" sz="1400" i="1">
                  <a:latin typeface="Times New Roman" panose="02020603050405020304" pitchFamily="18" charset="0"/>
                </a:rPr>
                <a:t>C D</a:t>
              </a:r>
            </a:p>
          </p:txBody>
        </p:sp>
        <p:sp>
          <p:nvSpPr>
            <p:cNvPr id="213022" name="Line 30"/>
            <p:cNvSpPr>
              <a:spLocks noChangeShapeType="1"/>
            </p:cNvSpPr>
            <p:nvPr/>
          </p:nvSpPr>
          <p:spPr bwMode="auto">
            <a:xfrm>
              <a:off x="816" y="2400"/>
              <a:ext cx="206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3" name="Line 31"/>
            <p:cNvSpPr>
              <a:spLocks noChangeShapeType="1"/>
            </p:cNvSpPr>
            <p:nvPr/>
          </p:nvSpPr>
          <p:spPr bwMode="auto">
            <a:xfrm>
              <a:off x="816" y="2752"/>
              <a:ext cx="20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4" name="Line 32"/>
            <p:cNvSpPr>
              <a:spLocks noChangeShapeType="1"/>
            </p:cNvSpPr>
            <p:nvPr/>
          </p:nvSpPr>
          <p:spPr bwMode="auto">
            <a:xfrm>
              <a:off x="816" y="3078"/>
              <a:ext cx="20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5" name="Line 33"/>
            <p:cNvSpPr>
              <a:spLocks noChangeShapeType="1"/>
            </p:cNvSpPr>
            <p:nvPr/>
          </p:nvSpPr>
          <p:spPr bwMode="auto">
            <a:xfrm>
              <a:off x="816" y="3404"/>
              <a:ext cx="20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6" name="Line 34"/>
            <p:cNvSpPr>
              <a:spLocks noChangeShapeType="1"/>
            </p:cNvSpPr>
            <p:nvPr/>
          </p:nvSpPr>
          <p:spPr bwMode="auto">
            <a:xfrm>
              <a:off x="816" y="3730"/>
              <a:ext cx="20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7" name="Line 35"/>
            <p:cNvSpPr>
              <a:spLocks noChangeShapeType="1"/>
            </p:cNvSpPr>
            <p:nvPr/>
          </p:nvSpPr>
          <p:spPr bwMode="auto">
            <a:xfrm>
              <a:off x="816" y="4056"/>
              <a:ext cx="206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8" name="Line 36"/>
            <p:cNvSpPr>
              <a:spLocks noChangeShapeType="1"/>
            </p:cNvSpPr>
            <p:nvPr/>
          </p:nvSpPr>
          <p:spPr bwMode="auto">
            <a:xfrm>
              <a:off x="816" y="2400"/>
              <a:ext cx="0" cy="165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29" name="Line 37"/>
            <p:cNvSpPr>
              <a:spLocks noChangeShapeType="1"/>
            </p:cNvSpPr>
            <p:nvPr/>
          </p:nvSpPr>
          <p:spPr bwMode="auto">
            <a:xfrm>
              <a:off x="1229" y="2400"/>
              <a:ext cx="0" cy="165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30" name="Line 38"/>
            <p:cNvSpPr>
              <a:spLocks noChangeShapeType="1"/>
            </p:cNvSpPr>
            <p:nvPr/>
          </p:nvSpPr>
          <p:spPr bwMode="auto">
            <a:xfrm>
              <a:off x="1641" y="2400"/>
              <a:ext cx="0" cy="165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31" name="Line 39"/>
            <p:cNvSpPr>
              <a:spLocks noChangeShapeType="1"/>
            </p:cNvSpPr>
            <p:nvPr/>
          </p:nvSpPr>
          <p:spPr bwMode="auto">
            <a:xfrm>
              <a:off x="2055" y="2400"/>
              <a:ext cx="0" cy="165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32" name="Line 40"/>
            <p:cNvSpPr>
              <a:spLocks noChangeShapeType="1"/>
            </p:cNvSpPr>
            <p:nvPr/>
          </p:nvSpPr>
          <p:spPr bwMode="auto">
            <a:xfrm>
              <a:off x="2467" y="2400"/>
              <a:ext cx="0" cy="165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33" name="Line 41"/>
            <p:cNvSpPr>
              <a:spLocks noChangeShapeType="1"/>
            </p:cNvSpPr>
            <p:nvPr/>
          </p:nvSpPr>
          <p:spPr bwMode="auto">
            <a:xfrm>
              <a:off x="2880" y="2400"/>
              <a:ext cx="0" cy="165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13045" name="Line 53"/>
            <p:cNvSpPr>
              <a:spLocks noChangeShapeType="1"/>
            </p:cNvSpPr>
            <p:nvPr/>
          </p:nvSpPr>
          <p:spPr bwMode="auto">
            <a:xfrm>
              <a:off x="816" y="2400"/>
              <a:ext cx="384"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grpSp>
      <p:grpSp>
        <p:nvGrpSpPr>
          <p:cNvPr id="213051" name="Group 59"/>
          <p:cNvGrpSpPr>
            <a:grpSpLocks/>
          </p:cNvGrpSpPr>
          <p:nvPr/>
        </p:nvGrpSpPr>
        <p:grpSpPr bwMode="auto">
          <a:xfrm>
            <a:off x="2590800" y="4343400"/>
            <a:ext cx="1981200" cy="2133600"/>
            <a:chOff x="1632" y="2736"/>
            <a:chExt cx="1248" cy="1344"/>
          </a:xfrm>
        </p:grpSpPr>
        <p:sp>
          <p:nvSpPr>
            <p:cNvPr id="213047" name="Oval 55"/>
            <p:cNvSpPr>
              <a:spLocks noChangeArrowheads="1"/>
            </p:cNvSpPr>
            <p:nvPr/>
          </p:nvSpPr>
          <p:spPr bwMode="auto">
            <a:xfrm>
              <a:off x="2064" y="3072"/>
              <a:ext cx="816" cy="672"/>
            </a:xfrm>
            <a:prstGeom prst="ellipse">
              <a:avLst/>
            </a:prstGeom>
            <a:noFill/>
            <a:ln w="38100">
              <a:solidFill>
                <a:srgbClr val="FF00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48" name="Oval 56"/>
            <p:cNvSpPr>
              <a:spLocks noChangeArrowheads="1"/>
            </p:cNvSpPr>
            <p:nvPr/>
          </p:nvSpPr>
          <p:spPr bwMode="auto">
            <a:xfrm>
              <a:off x="1632" y="3408"/>
              <a:ext cx="816" cy="672"/>
            </a:xfrm>
            <a:prstGeom prst="ellipse">
              <a:avLst/>
            </a:prstGeom>
            <a:noFill/>
            <a:ln w="38100">
              <a:solidFill>
                <a:srgbClr val="FF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49" name="Oval 57"/>
            <p:cNvSpPr>
              <a:spLocks noChangeArrowheads="1"/>
            </p:cNvSpPr>
            <p:nvPr/>
          </p:nvSpPr>
          <p:spPr bwMode="auto">
            <a:xfrm>
              <a:off x="2064" y="3408"/>
              <a:ext cx="816" cy="672"/>
            </a:xfrm>
            <a:prstGeom prst="ellipse">
              <a:avLst/>
            </a:prstGeom>
            <a:noFill/>
            <a:ln w="38100">
              <a:solidFill>
                <a:srgbClr val="00FF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50" name="AutoShape 58"/>
            <p:cNvSpPr>
              <a:spLocks noChangeArrowheads="1"/>
            </p:cNvSpPr>
            <p:nvPr/>
          </p:nvSpPr>
          <p:spPr bwMode="auto">
            <a:xfrm>
              <a:off x="2112" y="2736"/>
              <a:ext cx="336" cy="1296"/>
            </a:xfrm>
            <a:prstGeom prst="roundRect">
              <a:avLst>
                <a:gd name="adj" fmla="val 16667"/>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13133" name="Group 141"/>
          <p:cNvGrpSpPr>
            <a:grpSpLocks/>
          </p:cNvGrpSpPr>
          <p:nvPr/>
        </p:nvGrpSpPr>
        <p:grpSpPr bwMode="auto">
          <a:xfrm>
            <a:off x="5257800" y="4114800"/>
            <a:ext cx="2895600" cy="2286000"/>
            <a:chOff x="3264" y="2544"/>
            <a:chExt cx="1824" cy="1440"/>
          </a:xfrm>
        </p:grpSpPr>
        <p:grpSp>
          <p:nvGrpSpPr>
            <p:cNvPr id="213053" name="Group 61"/>
            <p:cNvGrpSpPr>
              <a:grpSpLocks/>
            </p:cNvGrpSpPr>
            <p:nvPr/>
          </p:nvGrpSpPr>
          <p:grpSpPr bwMode="auto">
            <a:xfrm>
              <a:off x="3936" y="2544"/>
              <a:ext cx="288" cy="288"/>
              <a:chOff x="3264" y="2544"/>
              <a:chExt cx="288" cy="288"/>
            </a:xfrm>
          </p:grpSpPr>
          <p:sp>
            <p:nvSpPr>
              <p:cNvPr id="213054" name="Arc 6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55" name="Arc 6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56" name="Line 6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3057" name="Line 65"/>
            <p:cNvSpPr>
              <a:spLocks noChangeShapeType="1"/>
            </p:cNvSpPr>
            <p:nvPr/>
          </p:nvSpPr>
          <p:spPr bwMode="auto">
            <a:xfrm>
              <a:off x="4224" y="268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58" name="Line 66"/>
            <p:cNvSpPr>
              <a:spLocks noChangeShapeType="1"/>
            </p:cNvSpPr>
            <p:nvPr/>
          </p:nvSpPr>
          <p:spPr bwMode="auto">
            <a:xfrm>
              <a:off x="3696" y="264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59" name="Line 67"/>
            <p:cNvSpPr>
              <a:spLocks noChangeShapeType="1"/>
            </p:cNvSpPr>
            <p:nvPr/>
          </p:nvSpPr>
          <p:spPr bwMode="auto">
            <a:xfrm>
              <a:off x="3600" y="288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3061" name="Group 69"/>
            <p:cNvGrpSpPr>
              <a:grpSpLocks/>
            </p:cNvGrpSpPr>
            <p:nvPr/>
          </p:nvGrpSpPr>
          <p:grpSpPr bwMode="auto">
            <a:xfrm>
              <a:off x="3936" y="2928"/>
              <a:ext cx="288" cy="288"/>
              <a:chOff x="3264" y="2544"/>
              <a:chExt cx="288" cy="288"/>
            </a:xfrm>
          </p:grpSpPr>
          <p:sp>
            <p:nvSpPr>
              <p:cNvPr id="213062" name="Arc 7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63" name="Arc 7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64" name="Line 7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3065" name="Line 73"/>
            <p:cNvSpPr>
              <a:spLocks noChangeShapeType="1"/>
            </p:cNvSpPr>
            <p:nvPr/>
          </p:nvSpPr>
          <p:spPr bwMode="auto">
            <a:xfrm>
              <a:off x="4224" y="307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66" name="Line 74"/>
            <p:cNvSpPr>
              <a:spLocks noChangeShapeType="1"/>
            </p:cNvSpPr>
            <p:nvPr/>
          </p:nvSpPr>
          <p:spPr bwMode="auto">
            <a:xfrm>
              <a:off x="3696" y="302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67" name="Line 75"/>
            <p:cNvSpPr>
              <a:spLocks noChangeShapeType="1"/>
            </p:cNvSpPr>
            <p:nvPr/>
          </p:nvSpPr>
          <p:spPr bwMode="auto">
            <a:xfrm>
              <a:off x="3504" y="3264"/>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3082" name="Group 90"/>
            <p:cNvGrpSpPr>
              <a:grpSpLocks/>
            </p:cNvGrpSpPr>
            <p:nvPr/>
          </p:nvGrpSpPr>
          <p:grpSpPr bwMode="auto">
            <a:xfrm>
              <a:off x="3936" y="3312"/>
              <a:ext cx="288" cy="288"/>
              <a:chOff x="3264" y="2544"/>
              <a:chExt cx="288" cy="288"/>
            </a:xfrm>
          </p:grpSpPr>
          <p:sp>
            <p:nvSpPr>
              <p:cNvPr id="213083" name="Arc 91"/>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84" name="Arc 92"/>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85" name="Line 93"/>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3086" name="Line 94"/>
            <p:cNvSpPr>
              <a:spLocks noChangeShapeType="1"/>
            </p:cNvSpPr>
            <p:nvPr/>
          </p:nvSpPr>
          <p:spPr bwMode="auto">
            <a:xfrm>
              <a:off x="4224" y="345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87" name="Line 95"/>
            <p:cNvSpPr>
              <a:spLocks noChangeShapeType="1"/>
            </p:cNvSpPr>
            <p:nvPr/>
          </p:nvSpPr>
          <p:spPr bwMode="auto">
            <a:xfrm>
              <a:off x="3696" y="3408"/>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88" name="Line 96"/>
            <p:cNvSpPr>
              <a:spLocks noChangeShapeType="1"/>
            </p:cNvSpPr>
            <p:nvPr/>
          </p:nvSpPr>
          <p:spPr bwMode="auto">
            <a:xfrm>
              <a:off x="3408" y="3648"/>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3089" name="Group 97"/>
            <p:cNvGrpSpPr>
              <a:grpSpLocks/>
            </p:cNvGrpSpPr>
            <p:nvPr/>
          </p:nvGrpSpPr>
          <p:grpSpPr bwMode="auto">
            <a:xfrm>
              <a:off x="3936" y="3696"/>
              <a:ext cx="288" cy="288"/>
              <a:chOff x="3264" y="2544"/>
              <a:chExt cx="288" cy="288"/>
            </a:xfrm>
          </p:grpSpPr>
          <p:sp>
            <p:nvSpPr>
              <p:cNvPr id="213090" name="Arc 9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91" name="Arc 9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092" name="Line 10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3093" name="Line 101"/>
            <p:cNvSpPr>
              <a:spLocks noChangeShapeType="1"/>
            </p:cNvSpPr>
            <p:nvPr/>
          </p:nvSpPr>
          <p:spPr bwMode="auto">
            <a:xfrm>
              <a:off x="4224" y="3840"/>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94" name="Line 102"/>
            <p:cNvSpPr>
              <a:spLocks noChangeShapeType="1"/>
            </p:cNvSpPr>
            <p:nvPr/>
          </p:nvSpPr>
          <p:spPr bwMode="auto">
            <a:xfrm>
              <a:off x="3600" y="3792"/>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95" name="Line 103"/>
            <p:cNvSpPr>
              <a:spLocks noChangeShapeType="1"/>
            </p:cNvSpPr>
            <p:nvPr/>
          </p:nvSpPr>
          <p:spPr bwMode="auto">
            <a:xfrm>
              <a:off x="3504" y="3888"/>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97" name="Line 105"/>
            <p:cNvSpPr>
              <a:spLocks noChangeShapeType="1"/>
            </p:cNvSpPr>
            <p:nvPr/>
          </p:nvSpPr>
          <p:spPr bwMode="auto">
            <a:xfrm>
              <a:off x="4944" y="326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98" name="Line 106"/>
            <p:cNvSpPr>
              <a:spLocks noChangeShapeType="1"/>
            </p:cNvSpPr>
            <p:nvPr/>
          </p:nvSpPr>
          <p:spPr bwMode="auto">
            <a:xfrm>
              <a:off x="4464" y="321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099" name="Line 107"/>
            <p:cNvSpPr>
              <a:spLocks noChangeShapeType="1"/>
            </p:cNvSpPr>
            <p:nvPr/>
          </p:nvSpPr>
          <p:spPr bwMode="auto">
            <a:xfrm>
              <a:off x="4464" y="3312"/>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3100" name="Group 108"/>
            <p:cNvGrpSpPr>
              <a:grpSpLocks/>
            </p:cNvGrpSpPr>
            <p:nvPr/>
          </p:nvGrpSpPr>
          <p:grpSpPr bwMode="auto">
            <a:xfrm>
              <a:off x="4656" y="3120"/>
              <a:ext cx="288" cy="288"/>
              <a:chOff x="3264" y="3648"/>
              <a:chExt cx="288" cy="288"/>
            </a:xfrm>
          </p:grpSpPr>
          <p:sp>
            <p:nvSpPr>
              <p:cNvPr id="213101" name="Arc 109"/>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02" name="Arc 110"/>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03" name="Arc 111"/>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04" name="Arc 112"/>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3105" name="Line 113"/>
            <p:cNvSpPr>
              <a:spLocks noChangeShapeType="1"/>
            </p:cNvSpPr>
            <p:nvPr/>
          </p:nvSpPr>
          <p:spPr bwMode="auto">
            <a:xfrm>
              <a:off x="4464" y="331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06" name="Line 114"/>
            <p:cNvSpPr>
              <a:spLocks noChangeShapeType="1"/>
            </p:cNvSpPr>
            <p:nvPr/>
          </p:nvSpPr>
          <p:spPr bwMode="auto">
            <a:xfrm>
              <a:off x="4464" y="307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07" name="Line 115"/>
            <p:cNvSpPr>
              <a:spLocks noChangeShapeType="1"/>
            </p:cNvSpPr>
            <p:nvPr/>
          </p:nvSpPr>
          <p:spPr bwMode="auto">
            <a:xfrm>
              <a:off x="4560" y="268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08" name="Line 116"/>
            <p:cNvSpPr>
              <a:spLocks noChangeShapeType="1"/>
            </p:cNvSpPr>
            <p:nvPr/>
          </p:nvSpPr>
          <p:spPr bwMode="auto">
            <a:xfrm>
              <a:off x="4560" y="3408"/>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09" name="Line 117"/>
            <p:cNvSpPr>
              <a:spLocks noChangeShapeType="1"/>
            </p:cNvSpPr>
            <p:nvPr/>
          </p:nvSpPr>
          <p:spPr bwMode="auto">
            <a:xfrm>
              <a:off x="4560" y="340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0" name="Line 118"/>
            <p:cNvSpPr>
              <a:spLocks noChangeShapeType="1"/>
            </p:cNvSpPr>
            <p:nvPr/>
          </p:nvSpPr>
          <p:spPr bwMode="auto">
            <a:xfrm flipV="1">
              <a:off x="4560" y="31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1" name="Line 119"/>
            <p:cNvSpPr>
              <a:spLocks noChangeShapeType="1"/>
            </p:cNvSpPr>
            <p:nvPr/>
          </p:nvSpPr>
          <p:spPr bwMode="auto">
            <a:xfrm>
              <a:off x="4656" y="3408"/>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2" name="Line 120"/>
            <p:cNvSpPr>
              <a:spLocks noChangeShapeType="1"/>
            </p:cNvSpPr>
            <p:nvPr/>
          </p:nvSpPr>
          <p:spPr bwMode="auto">
            <a:xfrm>
              <a:off x="4656" y="3072"/>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3" name="Line 121"/>
            <p:cNvSpPr>
              <a:spLocks noChangeShapeType="1"/>
            </p:cNvSpPr>
            <p:nvPr/>
          </p:nvSpPr>
          <p:spPr bwMode="auto">
            <a:xfrm>
              <a:off x="3696" y="2640"/>
              <a:ext cx="0" cy="76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4" name="Line 122"/>
            <p:cNvSpPr>
              <a:spLocks noChangeShapeType="1"/>
            </p:cNvSpPr>
            <p:nvPr/>
          </p:nvSpPr>
          <p:spPr bwMode="auto">
            <a:xfrm flipH="1">
              <a:off x="3264" y="2688"/>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5" name="Line 123"/>
            <p:cNvSpPr>
              <a:spLocks noChangeShapeType="1"/>
            </p:cNvSpPr>
            <p:nvPr/>
          </p:nvSpPr>
          <p:spPr bwMode="auto">
            <a:xfrm>
              <a:off x="3600" y="2880"/>
              <a:ext cx="0" cy="9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6" name="Line 124"/>
            <p:cNvSpPr>
              <a:spLocks noChangeShapeType="1"/>
            </p:cNvSpPr>
            <p:nvPr/>
          </p:nvSpPr>
          <p:spPr bwMode="auto">
            <a:xfrm>
              <a:off x="3504" y="3264"/>
              <a:ext cx="0" cy="62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7" name="Line 125"/>
            <p:cNvSpPr>
              <a:spLocks noChangeShapeType="1"/>
            </p:cNvSpPr>
            <p:nvPr/>
          </p:nvSpPr>
          <p:spPr bwMode="auto">
            <a:xfrm>
              <a:off x="3408" y="364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8" name="Line 126"/>
            <p:cNvSpPr>
              <a:spLocks noChangeShapeType="1"/>
            </p:cNvSpPr>
            <p:nvPr/>
          </p:nvSpPr>
          <p:spPr bwMode="auto">
            <a:xfrm flipH="1">
              <a:off x="3264" y="3840"/>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19" name="Line 127"/>
            <p:cNvSpPr>
              <a:spLocks noChangeShapeType="1"/>
            </p:cNvSpPr>
            <p:nvPr/>
          </p:nvSpPr>
          <p:spPr bwMode="auto">
            <a:xfrm flipH="1">
              <a:off x="3264" y="345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0" name="Line 128"/>
            <p:cNvSpPr>
              <a:spLocks noChangeShapeType="1"/>
            </p:cNvSpPr>
            <p:nvPr/>
          </p:nvSpPr>
          <p:spPr bwMode="auto">
            <a:xfrm>
              <a:off x="3840" y="350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1" name="Line 129"/>
            <p:cNvSpPr>
              <a:spLocks noChangeShapeType="1"/>
            </p:cNvSpPr>
            <p:nvPr/>
          </p:nvSpPr>
          <p:spPr bwMode="auto">
            <a:xfrm>
              <a:off x="3840" y="350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2" name="Line 130"/>
            <p:cNvSpPr>
              <a:spLocks noChangeShapeType="1"/>
            </p:cNvSpPr>
            <p:nvPr/>
          </p:nvSpPr>
          <p:spPr bwMode="auto">
            <a:xfrm>
              <a:off x="3840" y="312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3" name="Line 131"/>
            <p:cNvSpPr>
              <a:spLocks noChangeShapeType="1"/>
            </p:cNvSpPr>
            <p:nvPr/>
          </p:nvSpPr>
          <p:spPr bwMode="auto">
            <a:xfrm flipV="1">
              <a:off x="3840" y="31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4" name="Line 132"/>
            <p:cNvSpPr>
              <a:spLocks noChangeShapeType="1"/>
            </p:cNvSpPr>
            <p:nvPr/>
          </p:nvSpPr>
          <p:spPr bwMode="auto">
            <a:xfrm flipV="1">
              <a:off x="3840"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5" name="Line 133"/>
            <p:cNvSpPr>
              <a:spLocks noChangeShapeType="1"/>
            </p:cNvSpPr>
            <p:nvPr/>
          </p:nvSpPr>
          <p:spPr bwMode="auto">
            <a:xfrm>
              <a:off x="3840" y="273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7" name="Line 135"/>
            <p:cNvSpPr>
              <a:spLocks noChangeShapeType="1"/>
            </p:cNvSpPr>
            <p:nvPr/>
          </p:nvSpPr>
          <p:spPr bwMode="auto">
            <a:xfrm>
              <a:off x="3264" y="3072"/>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28" name="Oval 136"/>
            <p:cNvSpPr>
              <a:spLocks noChangeArrowheads="1"/>
            </p:cNvSpPr>
            <p:nvPr/>
          </p:nvSpPr>
          <p:spPr bwMode="auto">
            <a:xfrm>
              <a:off x="3648" y="2640"/>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29" name="Oval 137"/>
            <p:cNvSpPr>
              <a:spLocks noChangeArrowheads="1"/>
            </p:cNvSpPr>
            <p:nvPr/>
          </p:nvSpPr>
          <p:spPr bwMode="auto">
            <a:xfrm>
              <a:off x="3552" y="302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30" name="Oval 138"/>
            <p:cNvSpPr>
              <a:spLocks noChangeArrowheads="1"/>
            </p:cNvSpPr>
            <p:nvPr/>
          </p:nvSpPr>
          <p:spPr bwMode="auto">
            <a:xfrm>
              <a:off x="3648" y="297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31" name="Oval 139"/>
            <p:cNvSpPr>
              <a:spLocks noChangeArrowheads="1"/>
            </p:cNvSpPr>
            <p:nvPr/>
          </p:nvSpPr>
          <p:spPr bwMode="auto">
            <a:xfrm>
              <a:off x="3456" y="340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13148" name="Group 156"/>
          <p:cNvGrpSpPr>
            <a:grpSpLocks/>
          </p:cNvGrpSpPr>
          <p:nvPr/>
        </p:nvGrpSpPr>
        <p:grpSpPr bwMode="auto">
          <a:xfrm>
            <a:off x="4724400" y="3590925"/>
            <a:ext cx="3986213" cy="2962275"/>
            <a:chOff x="2976" y="2214"/>
            <a:chExt cx="2511" cy="1866"/>
          </a:xfrm>
        </p:grpSpPr>
        <p:sp>
          <p:nvSpPr>
            <p:cNvPr id="213060" name="Rectangle 68"/>
            <p:cNvSpPr>
              <a:spLocks noChangeArrowheads="1"/>
            </p:cNvSpPr>
            <p:nvPr/>
          </p:nvSpPr>
          <p:spPr bwMode="auto">
            <a:xfrm>
              <a:off x="3312" y="2448"/>
              <a:ext cx="1824" cy="1632"/>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134" name="Text Box 142"/>
            <p:cNvSpPr txBox="1">
              <a:spLocks noChangeArrowheads="1"/>
            </p:cNvSpPr>
            <p:nvPr/>
          </p:nvSpPr>
          <p:spPr bwMode="auto">
            <a:xfrm>
              <a:off x="3456" y="2214"/>
              <a:ext cx="1532"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WeightedMajor</a:t>
              </a:r>
            </a:p>
          </p:txBody>
        </p:sp>
        <p:sp>
          <p:nvSpPr>
            <p:cNvPr id="213135" name="Text Box 143"/>
            <p:cNvSpPr txBox="1">
              <a:spLocks noChangeArrowheads="1"/>
            </p:cNvSpPr>
            <p:nvPr/>
          </p:nvSpPr>
          <p:spPr bwMode="auto">
            <a:xfrm>
              <a:off x="2976" y="2502"/>
              <a:ext cx="25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A</a:t>
              </a:r>
            </a:p>
          </p:txBody>
        </p:sp>
        <p:sp>
          <p:nvSpPr>
            <p:cNvPr id="213136" name="Line 144"/>
            <p:cNvSpPr>
              <a:spLocks noChangeShapeType="1"/>
            </p:cNvSpPr>
            <p:nvPr/>
          </p:nvSpPr>
          <p:spPr bwMode="auto">
            <a:xfrm>
              <a:off x="3216" y="26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37" name="Text Box 145"/>
            <p:cNvSpPr txBox="1">
              <a:spLocks noChangeArrowheads="1"/>
            </p:cNvSpPr>
            <p:nvPr/>
          </p:nvSpPr>
          <p:spPr bwMode="auto">
            <a:xfrm>
              <a:off x="2976" y="2886"/>
              <a:ext cx="25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B</a:t>
              </a:r>
            </a:p>
          </p:txBody>
        </p:sp>
        <p:sp>
          <p:nvSpPr>
            <p:cNvPr id="213138" name="Line 146"/>
            <p:cNvSpPr>
              <a:spLocks noChangeShapeType="1"/>
            </p:cNvSpPr>
            <p:nvPr/>
          </p:nvSpPr>
          <p:spPr bwMode="auto">
            <a:xfrm>
              <a:off x="3216" y="30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39" name="Text Box 147"/>
            <p:cNvSpPr txBox="1">
              <a:spLocks noChangeArrowheads="1"/>
            </p:cNvSpPr>
            <p:nvPr/>
          </p:nvSpPr>
          <p:spPr bwMode="auto">
            <a:xfrm>
              <a:off x="2976" y="3270"/>
              <a:ext cx="26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p>
          </p:txBody>
        </p:sp>
        <p:sp>
          <p:nvSpPr>
            <p:cNvPr id="213140" name="Line 148"/>
            <p:cNvSpPr>
              <a:spLocks noChangeShapeType="1"/>
            </p:cNvSpPr>
            <p:nvPr/>
          </p:nvSpPr>
          <p:spPr bwMode="auto">
            <a:xfrm>
              <a:off x="3216" y="345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41" name="Text Box 149"/>
            <p:cNvSpPr txBox="1">
              <a:spLocks noChangeArrowheads="1"/>
            </p:cNvSpPr>
            <p:nvPr/>
          </p:nvSpPr>
          <p:spPr bwMode="auto">
            <a:xfrm>
              <a:off x="2976" y="3666"/>
              <a:ext cx="27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p>
          </p:txBody>
        </p:sp>
        <p:sp>
          <p:nvSpPr>
            <p:cNvPr id="213142" name="Line 150"/>
            <p:cNvSpPr>
              <a:spLocks noChangeShapeType="1"/>
            </p:cNvSpPr>
            <p:nvPr/>
          </p:nvSpPr>
          <p:spPr bwMode="auto">
            <a:xfrm>
              <a:off x="3216" y="384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43" name="Line 151"/>
            <p:cNvSpPr>
              <a:spLocks noChangeShapeType="1"/>
            </p:cNvSpPr>
            <p:nvPr/>
          </p:nvSpPr>
          <p:spPr bwMode="auto">
            <a:xfrm>
              <a:off x="5136" y="326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3144" name="Text Box 152"/>
            <p:cNvSpPr txBox="1">
              <a:spLocks noChangeArrowheads="1"/>
            </p:cNvSpPr>
            <p:nvPr/>
          </p:nvSpPr>
          <p:spPr bwMode="auto">
            <a:xfrm>
              <a:off x="5184" y="3078"/>
              <a:ext cx="30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3046"/>
                                        </p:tgtEl>
                                        <p:attrNameLst>
                                          <p:attrName>style.visibility</p:attrName>
                                        </p:attrNameLst>
                                      </p:cBhvr>
                                      <p:to>
                                        <p:strVal val="visible"/>
                                      </p:to>
                                    </p:set>
                                    <p:animEffect transition="in" filter="checkerboard(across)">
                                      <p:cBhvr>
                                        <p:cTn id="7" dur="500"/>
                                        <p:tgtEl>
                                          <p:spTgt spid="2130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13051"/>
                                        </p:tgtEl>
                                        <p:attrNameLst>
                                          <p:attrName>style.visibility</p:attrName>
                                        </p:attrNameLst>
                                      </p:cBhvr>
                                      <p:to>
                                        <p:strVal val="visible"/>
                                      </p:to>
                                    </p:set>
                                    <p:animEffect transition="in" filter="checkerboard(across)">
                                      <p:cBhvr>
                                        <p:cTn id="12" dur="500"/>
                                        <p:tgtEl>
                                          <p:spTgt spid="2130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13148"/>
                                        </p:tgtEl>
                                        <p:attrNameLst>
                                          <p:attrName>style.visibility</p:attrName>
                                        </p:attrNameLst>
                                      </p:cBhvr>
                                      <p:to>
                                        <p:strVal val="visible"/>
                                      </p:to>
                                    </p:set>
                                    <p:animEffect transition="in" filter="checkerboard(across)">
                                      <p:cBhvr>
                                        <p:cTn id="17" dur="500"/>
                                        <p:tgtEl>
                                          <p:spTgt spid="2131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3133"/>
                                        </p:tgtEl>
                                        <p:attrNameLst>
                                          <p:attrName>style.visibility</p:attrName>
                                        </p:attrNameLst>
                                      </p:cBhvr>
                                      <p:to>
                                        <p:strVal val="visible"/>
                                      </p:to>
                                    </p:set>
                                    <p:animEffect transition="in" filter="wipe(left)">
                                      <p:cBhvr>
                                        <p:cTn id="22" dur="500"/>
                                        <p:tgtEl>
                                          <p:spTgt spid="213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1066799" y="304800"/>
            <a:ext cx="7572375" cy="909638"/>
          </a:xfrm>
        </p:spPr>
        <p:txBody>
          <a:bodyPr/>
          <a:lstStyle/>
          <a:p>
            <a:r>
              <a:rPr lang="ja-JP" altLang="en-US" dirty="0">
                <a:latin typeface="Times New Roman" panose="02020603050405020304" pitchFamily="18" charset="0"/>
              </a:rPr>
              <a:t>演習問題 </a:t>
            </a:r>
            <a:r>
              <a:rPr lang="en-US" altLang="ja-JP" dirty="0">
                <a:latin typeface="Times New Roman" panose="02020603050405020304" pitchFamily="18" charset="0"/>
              </a:rPr>
              <a:t>: </a:t>
            </a:r>
            <a:r>
              <a:rPr lang="ja-JP" altLang="en-US" dirty="0">
                <a:latin typeface="Times New Roman" panose="02020603050405020304" pitchFamily="18" charset="0"/>
              </a:rPr>
              <a:t>選択器の設計</a:t>
            </a:r>
          </a:p>
        </p:txBody>
      </p:sp>
      <p:sp>
        <p:nvSpPr>
          <p:cNvPr id="236547" name="Rectangle 3"/>
          <p:cNvSpPr>
            <a:spLocks noGrp="1" noChangeArrowheads="1"/>
          </p:cNvSpPr>
          <p:nvPr>
            <p:ph type="body" idx="1"/>
          </p:nvPr>
        </p:nvSpPr>
        <p:spPr>
          <a:xfrm>
            <a:off x="609600" y="1219200"/>
            <a:ext cx="5181600" cy="609600"/>
          </a:xfrm>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ビット選択器を設計せよ</a:t>
            </a:r>
          </a:p>
        </p:txBody>
      </p:sp>
      <p:sp>
        <p:nvSpPr>
          <p:cNvPr id="236548" name="Text Box 4"/>
          <p:cNvSpPr txBox="1">
            <a:spLocks noChangeArrowheads="1"/>
          </p:cNvSpPr>
          <p:nvPr/>
        </p:nvSpPr>
        <p:spPr bwMode="auto">
          <a:xfrm>
            <a:off x="228600" y="3048000"/>
            <a:ext cx="1606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制御信号</a:t>
            </a:r>
          </a:p>
        </p:txBody>
      </p:sp>
      <p:sp>
        <p:nvSpPr>
          <p:cNvPr id="236549" name="Text Box 5"/>
          <p:cNvSpPr txBox="1">
            <a:spLocks noChangeArrowheads="1"/>
          </p:cNvSpPr>
          <p:nvPr/>
        </p:nvSpPr>
        <p:spPr bwMode="auto">
          <a:xfrm>
            <a:off x="8077200" y="4876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236550" name="Text Box 6"/>
          <p:cNvSpPr txBox="1">
            <a:spLocks noChangeArrowheads="1"/>
          </p:cNvSpPr>
          <p:nvPr/>
        </p:nvSpPr>
        <p:spPr bwMode="auto">
          <a:xfrm>
            <a:off x="228600" y="38100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236551" name="Text Box 7"/>
          <p:cNvSpPr txBox="1">
            <a:spLocks noChangeArrowheads="1"/>
          </p:cNvSpPr>
          <p:nvPr/>
        </p:nvSpPr>
        <p:spPr bwMode="auto">
          <a:xfrm>
            <a:off x="1752600" y="3057525"/>
            <a:ext cx="361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p>
        </p:txBody>
      </p:sp>
      <p:sp>
        <p:nvSpPr>
          <p:cNvPr id="236552" name="Text Box 8"/>
          <p:cNvSpPr txBox="1">
            <a:spLocks noChangeArrowheads="1"/>
          </p:cNvSpPr>
          <p:nvPr/>
        </p:nvSpPr>
        <p:spPr bwMode="auto">
          <a:xfrm>
            <a:off x="381000" y="4343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36553" name="Text Box 9"/>
          <p:cNvSpPr txBox="1">
            <a:spLocks noChangeArrowheads="1"/>
          </p:cNvSpPr>
          <p:nvPr/>
        </p:nvSpPr>
        <p:spPr bwMode="auto">
          <a:xfrm>
            <a:off x="7772400" y="43434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236554" name="Rectangle 10"/>
          <p:cNvSpPr>
            <a:spLocks noChangeArrowheads="1"/>
          </p:cNvSpPr>
          <p:nvPr/>
        </p:nvSpPr>
        <p:spPr bwMode="auto">
          <a:xfrm>
            <a:off x="1143000" y="3733800"/>
            <a:ext cx="6629400" cy="29718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555" name="Line 11"/>
          <p:cNvSpPr>
            <a:spLocks noChangeShapeType="1"/>
          </p:cNvSpPr>
          <p:nvPr/>
        </p:nvSpPr>
        <p:spPr bwMode="auto">
          <a:xfrm flipH="1">
            <a:off x="838200" y="4648200"/>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56" name="Line 12"/>
          <p:cNvSpPr>
            <a:spLocks noChangeShapeType="1"/>
          </p:cNvSpPr>
          <p:nvPr/>
        </p:nvSpPr>
        <p:spPr bwMode="auto">
          <a:xfrm flipV="1">
            <a:off x="1981200" y="3581400"/>
            <a:ext cx="0" cy="152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57" name="Text Box 13"/>
          <p:cNvSpPr txBox="1">
            <a:spLocks noChangeArrowheads="1"/>
          </p:cNvSpPr>
          <p:nvPr/>
        </p:nvSpPr>
        <p:spPr bwMode="auto">
          <a:xfrm>
            <a:off x="6248400" y="3429000"/>
            <a:ext cx="1230313" cy="5191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MulPle</a:t>
            </a:r>
          </a:p>
        </p:txBody>
      </p:sp>
      <p:sp>
        <p:nvSpPr>
          <p:cNvPr id="236558" name="Line 14"/>
          <p:cNvSpPr>
            <a:spLocks noChangeShapeType="1"/>
          </p:cNvSpPr>
          <p:nvPr/>
        </p:nvSpPr>
        <p:spPr bwMode="auto">
          <a:xfrm flipH="1">
            <a:off x="7772400" y="5172075"/>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59" name="Text Box 15"/>
          <p:cNvSpPr txBox="1">
            <a:spLocks noChangeArrowheads="1"/>
          </p:cNvSpPr>
          <p:nvPr/>
        </p:nvSpPr>
        <p:spPr bwMode="auto">
          <a:xfrm>
            <a:off x="990600" y="1828800"/>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Tx/>
              <a:buNone/>
            </a:pPr>
            <a:r>
              <a:rPr lang="en-US" altLang="ja-JP" sz="3200" i="1" dirty="0">
                <a:effectLst/>
                <a:latin typeface="Times New Roman" panose="02020603050405020304" pitchFamily="18" charset="0"/>
              </a:rPr>
              <a:t>Q</a:t>
            </a:r>
            <a:r>
              <a:rPr lang="en-US" altLang="ja-JP" sz="3200" dirty="0">
                <a:effectLst/>
                <a:latin typeface="Times New Roman" panose="02020603050405020304" pitchFamily="18" charset="0"/>
              </a:rPr>
              <a:t>=</a:t>
            </a:r>
          </a:p>
        </p:txBody>
      </p:sp>
      <p:sp>
        <p:nvSpPr>
          <p:cNvPr id="236560" name="Text Box 16"/>
          <p:cNvSpPr txBox="1">
            <a:spLocks noChangeArrowheads="1"/>
          </p:cNvSpPr>
          <p:nvPr/>
        </p:nvSpPr>
        <p:spPr bwMode="auto">
          <a:xfrm>
            <a:off x="381000" y="5562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36561" name="Line 17"/>
          <p:cNvSpPr>
            <a:spLocks noChangeShapeType="1"/>
          </p:cNvSpPr>
          <p:nvPr/>
        </p:nvSpPr>
        <p:spPr bwMode="auto">
          <a:xfrm flipH="1">
            <a:off x="838200" y="5867400"/>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236562" name="Group 18"/>
          <p:cNvGraphicFramePr>
            <a:graphicFrameLocks noGrp="1"/>
          </p:cNvGraphicFramePr>
          <p:nvPr/>
        </p:nvGraphicFramePr>
        <p:xfrm>
          <a:off x="5715000" y="1143000"/>
          <a:ext cx="2590800" cy="2286000"/>
        </p:xfrm>
        <a:graphic>
          <a:graphicData uri="http://schemas.openxmlformats.org/drawingml/2006/table">
            <a:tbl>
              <a:tblPr/>
              <a:tblGrid>
                <a:gridCol w="1117600">
                  <a:extLst>
                    <a:ext uri="{9D8B030D-6E8A-4147-A177-3AD203B41FA5}">
                      <a16:colId xmlns:a16="http://schemas.microsoft.com/office/drawing/2014/main" val="20000"/>
                    </a:ext>
                  </a:extLst>
                </a:gridCol>
                <a:gridCol w="711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tblGrid>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8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 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 1</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36621" name="Group 77"/>
          <p:cNvGrpSpPr>
            <a:grpSpLocks/>
          </p:cNvGrpSpPr>
          <p:nvPr/>
        </p:nvGrpSpPr>
        <p:grpSpPr bwMode="auto">
          <a:xfrm>
            <a:off x="1143000" y="3733800"/>
            <a:ext cx="6629400" cy="2286000"/>
            <a:chOff x="720" y="2352"/>
            <a:chExt cx="4176" cy="1440"/>
          </a:xfrm>
        </p:grpSpPr>
        <p:sp>
          <p:nvSpPr>
            <p:cNvPr id="236588" name="Line 44"/>
            <p:cNvSpPr>
              <a:spLocks noChangeShapeType="1"/>
            </p:cNvSpPr>
            <p:nvPr/>
          </p:nvSpPr>
          <p:spPr bwMode="auto">
            <a:xfrm>
              <a:off x="1248" y="2352"/>
              <a:ext cx="0" cy="12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589" name="Group 45"/>
            <p:cNvGrpSpPr>
              <a:grpSpLocks/>
            </p:cNvGrpSpPr>
            <p:nvPr/>
          </p:nvGrpSpPr>
          <p:grpSpPr bwMode="auto">
            <a:xfrm>
              <a:off x="1488" y="2640"/>
              <a:ext cx="288" cy="192"/>
              <a:chOff x="2640" y="1968"/>
              <a:chExt cx="288" cy="192"/>
            </a:xfrm>
          </p:grpSpPr>
          <p:sp>
            <p:nvSpPr>
              <p:cNvPr id="236590" name="AutoShape 46"/>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591" name="Oval 47"/>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6592" name="Line 48"/>
            <p:cNvSpPr>
              <a:spLocks noChangeShapeType="1"/>
            </p:cNvSpPr>
            <p:nvPr/>
          </p:nvSpPr>
          <p:spPr bwMode="auto">
            <a:xfrm rot="5400000" flipH="1">
              <a:off x="1560" y="2088"/>
              <a:ext cx="0" cy="168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93" name="Line 49"/>
            <p:cNvSpPr>
              <a:spLocks noChangeShapeType="1"/>
            </p:cNvSpPr>
            <p:nvPr/>
          </p:nvSpPr>
          <p:spPr bwMode="auto">
            <a:xfrm>
              <a:off x="1248" y="2736"/>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94" name="Line 50"/>
            <p:cNvSpPr>
              <a:spLocks noChangeShapeType="1"/>
            </p:cNvSpPr>
            <p:nvPr/>
          </p:nvSpPr>
          <p:spPr bwMode="auto">
            <a:xfrm flipV="1">
              <a:off x="1776" y="273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95" name="Line 51"/>
            <p:cNvSpPr>
              <a:spLocks noChangeShapeType="1"/>
            </p:cNvSpPr>
            <p:nvPr/>
          </p:nvSpPr>
          <p:spPr bwMode="auto">
            <a:xfrm>
              <a:off x="1920" y="2736"/>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96" name="Line 52"/>
            <p:cNvSpPr>
              <a:spLocks noChangeShapeType="1"/>
            </p:cNvSpPr>
            <p:nvPr/>
          </p:nvSpPr>
          <p:spPr bwMode="auto">
            <a:xfrm flipV="1">
              <a:off x="1920" y="2832"/>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97" name="Line 53"/>
            <p:cNvSpPr>
              <a:spLocks noChangeShapeType="1"/>
            </p:cNvSpPr>
            <p:nvPr/>
          </p:nvSpPr>
          <p:spPr bwMode="auto">
            <a:xfrm rot="5400000" flipH="1">
              <a:off x="1560" y="2856"/>
              <a:ext cx="0" cy="168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98" name="Line 54"/>
            <p:cNvSpPr>
              <a:spLocks noChangeShapeType="1"/>
            </p:cNvSpPr>
            <p:nvPr/>
          </p:nvSpPr>
          <p:spPr bwMode="auto">
            <a:xfrm flipV="1">
              <a:off x="1248" y="3600"/>
              <a:ext cx="11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599" name="Group 55"/>
            <p:cNvGrpSpPr>
              <a:grpSpLocks/>
            </p:cNvGrpSpPr>
            <p:nvPr/>
          </p:nvGrpSpPr>
          <p:grpSpPr bwMode="auto">
            <a:xfrm>
              <a:off x="2400" y="2736"/>
              <a:ext cx="288" cy="288"/>
              <a:chOff x="3264" y="2544"/>
              <a:chExt cx="288" cy="288"/>
            </a:xfrm>
          </p:grpSpPr>
          <p:sp>
            <p:nvSpPr>
              <p:cNvPr id="236600" name="Arc 5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01" name="Arc 5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02" name="Line 5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603" name="Group 59"/>
            <p:cNvGrpSpPr>
              <a:grpSpLocks/>
            </p:cNvGrpSpPr>
            <p:nvPr/>
          </p:nvGrpSpPr>
          <p:grpSpPr bwMode="auto">
            <a:xfrm>
              <a:off x="2400" y="3504"/>
              <a:ext cx="288" cy="288"/>
              <a:chOff x="3264" y="2544"/>
              <a:chExt cx="288" cy="288"/>
            </a:xfrm>
          </p:grpSpPr>
          <p:sp>
            <p:nvSpPr>
              <p:cNvPr id="236604" name="Arc 60"/>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05" name="Arc 61"/>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06" name="Line 62"/>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607" name="AutoShape 63"/>
            <p:cNvSpPr>
              <a:spLocks noChangeArrowheads="1"/>
            </p:cNvSpPr>
            <p:nvPr/>
          </p:nvSpPr>
          <p:spPr bwMode="auto">
            <a:xfrm>
              <a:off x="1200" y="2688"/>
              <a:ext cx="96" cy="96"/>
            </a:xfrm>
            <a:prstGeom prst="flowChartConnector">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08" name="Line 64"/>
            <p:cNvSpPr>
              <a:spLocks noChangeShapeType="1"/>
            </p:cNvSpPr>
            <p:nvPr/>
          </p:nvSpPr>
          <p:spPr bwMode="auto">
            <a:xfrm>
              <a:off x="4080" y="3264"/>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609" name="Group 65"/>
            <p:cNvGrpSpPr>
              <a:grpSpLocks/>
            </p:cNvGrpSpPr>
            <p:nvPr/>
          </p:nvGrpSpPr>
          <p:grpSpPr bwMode="auto">
            <a:xfrm>
              <a:off x="3792" y="3120"/>
              <a:ext cx="288" cy="288"/>
              <a:chOff x="3264" y="3648"/>
              <a:chExt cx="288" cy="288"/>
            </a:xfrm>
          </p:grpSpPr>
          <p:sp>
            <p:nvSpPr>
              <p:cNvPr id="236610" name="Arc 66"/>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11" name="Arc 67"/>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12" name="Arc 68"/>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613" name="Arc 69"/>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6614" name="Line 70"/>
            <p:cNvSpPr>
              <a:spLocks noChangeShapeType="1"/>
            </p:cNvSpPr>
            <p:nvPr/>
          </p:nvSpPr>
          <p:spPr bwMode="auto">
            <a:xfrm flipV="1">
              <a:off x="2688" y="2880"/>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5" name="Line 71"/>
            <p:cNvSpPr>
              <a:spLocks noChangeShapeType="1"/>
            </p:cNvSpPr>
            <p:nvPr/>
          </p:nvSpPr>
          <p:spPr bwMode="auto">
            <a:xfrm>
              <a:off x="3312" y="2880"/>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6" name="Line 72"/>
            <p:cNvSpPr>
              <a:spLocks noChangeShapeType="1"/>
            </p:cNvSpPr>
            <p:nvPr/>
          </p:nvSpPr>
          <p:spPr bwMode="auto">
            <a:xfrm flipV="1">
              <a:off x="3312" y="3216"/>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7" name="Line 73"/>
            <p:cNvSpPr>
              <a:spLocks noChangeShapeType="1"/>
            </p:cNvSpPr>
            <p:nvPr/>
          </p:nvSpPr>
          <p:spPr bwMode="auto">
            <a:xfrm flipV="1">
              <a:off x="2688" y="3648"/>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8" name="Line 74"/>
            <p:cNvSpPr>
              <a:spLocks noChangeShapeType="1"/>
            </p:cNvSpPr>
            <p:nvPr/>
          </p:nvSpPr>
          <p:spPr bwMode="auto">
            <a:xfrm>
              <a:off x="3312" y="3312"/>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9" name="Line 75"/>
            <p:cNvSpPr>
              <a:spLocks noChangeShapeType="1"/>
            </p:cNvSpPr>
            <p:nvPr/>
          </p:nvSpPr>
          <p:spPr bwMode="auto">
            <a:xfrm flipV="1">
              <a:off x="3312" y="3312"/>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mc:AlternateContent xmlns:mc="http://schemas.openxmlformats.org/markup-compatibility/2006" xmlns:a14="http://schemas.microsoft.com/office/drawing/2010/main">
        <mc:Choice Requires="a14">
          <p:sp>
            <p:nvSpPr>
              <p:cNvPr id="2" name="テキスト ボックス 1"/>
              <p:cNvSpPr txBox="1"/>
              <p:nvPr/>
            </p:nvSpPr>
            <p:spPr>
              <a:xfrm>
                <a:off x="1588594" y="1819275"/>
                <a:ext cx="2918812" cy="58593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3200" i="1" smtClean="0">
                              <a:latin typeface="Cambria Math" panose="02040503050406030204" pitchFamily="18" charset="0"/>
                            </a:rPr>
                          </m:ctrlPr>
                        </m:accPr>
                        <m:e>
                          <m:r>
                            <a:rPr kumimoji="1" lang="en-US" altLang="ja-JP" sz="3200" b="0" i="1" smtClean="0">
                              <a:latin typeface="Cambria Math" panose="02040503050406030204" pitchFamily="18" charset="0"/>
                            </a:rPr>
                            <m:t> </m:t>
                          </m:r>
                          <m:r>
                            <a:rPr kumimoji="1" lang="en-US" altLang="ja-JP" sz="3200" b="0" i="1" smtClean="0">
                              <a:latin typeface="Cambria Math" panose="02040503050406030204" pitchFamily="18" charset="0"/>
                            </a:rPr>
                            <m:t>𝑆</m:t>
                          </m:r>
                          <m:r>
                            <a:rPr kumimoji="1" lang="en-US" altLang="ja-JP" sz="3200" b="0" i="1" smtClean="0">
                              <a:latin typeface="Cambria Math" panose="02040503050406030204" pitchFamily="18" charset="0"/>
                            </a:rPr>
                            <m:t> </m:t>
                          </m:r>
                        </m:e>
                      </m:acc>
                      <m:r>
                        <a:rPr kumimoji="1" lang="ja-JP" altLang="en-US" sz="3200" i="1" smtClean="0">
                          <a:latin typeface="Cambria Math" panose="02040503050406030204" pitchFamily="18" charset="0"/>
                        </a:rPr>
                        <m:t>⋅</m:t>
                      </m:r>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𝐷</m:t>
                          </m:r>
                        </m:e>
                        <m:sub>
                          <m:r>
                            <a:rPr kumimoji="1" lang="en-US" altLang="ja-JP" sz="3200" b="0" i="1" smtClean="0">
                              <a:latin typeface="Cambria Math" panose="02040503050406030204" pitchFamily="18" charset="0"/>
                            </a:rPr>
                            <m:t>0</m:t>
                          </m:r>
                        </m:sub>
                      </m:sSub>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𝑆</m:t>
                      </m:r>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𝐷</m:t>
                          </m:r>
                        </m:e>
                        <m:sub>
                          <m:r>
                            <a:rPr kumimoji="1" lang="en-US" altLang="ja-JP" sz="3200" b="0" i="1" smtClean="0">
                              <a:latin typeface="Cambria Math" panose="02040503050406030204" pitchFamily="18" charset="0"/>
                              <a:ea typeface="Cambria Math" panose="02040503050406030204" pitchFamily="18" charset="0"/>
                            </a:rPr>
                            <m:t>1</m:t>
                          </m:r>
                        </m:sub>
                      </m:sSub>
                    </m:oMath>
                  </m:oMathPara>
                </a14:m>
                <a:endParaRPr kumimoji="1" lang="ja-JP" altLang="en-US" sz="32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1588594" y="1819275"/>
                <a:ext cx="2918812" cy="585930"/>
              </a:xfrm>
              <a:prstGeom prst="rect">
                <a:avLst/>
              </a:prstGeom>
              <a:blipFill rotWithShape="0">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6621"/>
                                        </p:tgtEl>
                                        <p:attrNameLst>
                                          <p:attrName>style.visibility</p:attrName>
                                        </p:attrNameLst>
                                      </p:cBhvr>
                                      <p:to>
                                        <p:strVal val="visible"/>
                                      </p:to>
                                    </p:set>
                                    <p:animEffect transition="in" filter="wipe(left)">
                                      <p:cBhvr>
                                        <p:cTn id="12" dur="500"/>
                                        <p:tgtEl>
                                          <p:spTgt spid="236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1066800" y="304800"/>
            <a:ext cx="7543800" cy="1182688"/>
          </a:xfrm>
        </p:spPr>
        <p:txBody>
          <a:bodyPr/>
          <a:lstStyle/>
          <a:p>
            <a:r>
              <a:rPr lang="ja-JP" altLang="en-US">
                <a:latin typeface="Times New Roman" panose="02020603050405020304" pitchFamily="18" charset="0"/>
              </a:rPr>
              <a:t>演習問題 </a:t>
            </a:r>
            <a:r>
              <a:rPr lang="en-US" altLang="ja-JP">
                <a:latin typeface="Times New Roman" panose="02020603050405020304" pitchFamily="18" charset="0"/>
              </a:rPr>
              <a:t>: </a:t>
            </a:r>
            <a:r>
              <a:rPr lang="ja-JP" altLang="en-US">
                <a:latin typeface="Times New Roman" panose="02020603050405020304" pitchFamily="18" charset="0"/>
              </a:rPr>
              <a:t>分配器の設計</a:t>
            </a:r>
          </a:p>
        </p:txBody>
      </p:sp>
      <p:sp>
        <p:nvSpPr>
          <p:cNvPr id="243715" name="Rectangle 3"/>
          <p:cNvSpPr>
            <a:spLocks noGrp="1" noChangeArrowheads="1"/>
          </p:cNvSpPr>
          <p:nvPr>
            <p:ph type="body" idx="1"/>
          </p:nvPr>
        </p:nvSpPr>
        <p:spPr>
          <a:xfrm>
            <a:off x="609600" y="1219200"/>
            <a:ext cx="5181600" cy="609600"/>
          </a:xfrm>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ビット分配器を設計せよ</a:t>
            </a:r>
          </a:p>
        </p:txBody>
      </p:sp>
      <p:sp>
        <p:nvSpPr>
          <p:cNvPr id="243716" name="Text Box 4"/>
          <p:cNvSpPr txBox="1">
            <a:spLocks noChangeArrowheads="1"/>
          </p:cNvSpPr>
          <p:nvPr/>
        </p:nvSpPr>
        <p:spPr bwMode="auto">
          <a:xfrm>
            <a:off x="228600" y="2971800"/>
            <a:ext cx="1606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制御信号</a:t>
            </a:r>
          </a:p>
        </p:txBody>
      </p:sp>
      <p:sp>
        <p:nvSpPr>
          <p:cNvPr id="243717" name="Text Box 5"/>
          <p:cNvSpPr txBox="1">
            <a:spLocks noChangeArrowheads="1"/>
          </p:cNvSpPr>
          <p:nvPr/>
        </p:nvSpPr>
        <p:spPr bwMode="auto">
          <a:xfrm>
            <a:off x="8077200" y="4495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243718" name="Text Box 6"/>
          <p:cNvSpPr txBox="1">
            <a:spLocks noChangeArrowheads="1"/>
          </p:cNvSpPr>
          <p:nvPr/>
        </p:nvSpPr>
        <p:spPr bwMode="auto">
          <a:xfrm>
            <a:off x="8077200" y="53340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243719" name="Text Box 7"/>
          <p:cNvSpPr txBox="1">
            <a:spLocks noChangeArrowheads="1"/>
          </p:cNvSpPr>
          <p:nvPr/>
        </p:nvSpPr>
        <p:spPr bwMode="auto">
          <a:xfrm>
            <a:off x="228600" y="44196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243720" name="Text Box 8"/>
          <p:cNvSpPr txBox="1">
            <a:spLocks noChangeArrowheads="1"/>
          </p:cNvSpPr>
          <p:nvPr/>
        </p:nvSpPr>
        <p:spPr bwMode="auto">
          <a:xfrm>
            <a:off x="1752600" y="2981325"/>
            <a:ext cx="361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p>
        </p:txBody>
      </p:sp>
      <p:sp>
        <p:nvSpPr>
          <p:cNvPr id="243721" name="Text Box 9"/>
          <p:cNvSpPr txBox="1">
            <a:spLocks noChangeArrowheads="1"/>
          </p:cNvSpPr>
          <p:nvPr/>
        </p:nvSpPr>
        <p:spPr bwMode="auto">
          <a:xfrm>
            <a:off x="381000" y="4953000"/>
            <a:ext cx="5492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D</a:t>
            </a:r>
          </a:p>
        </p:txBody>
      </p:sp>
      <p:sp>
        <p:nvSpPr>
          <p:cNvPr id="243722" name="Text Box 10"/>
          <p:cNvSpPr txBox="1">
            <a:spLocks noChangeArrowheads="1"/>
          </p:cNvSpPr>
          <p:nvPr/>
        </p:nvSpPr>
        <p:spPr bwMode="auto">
          <a:xfrm>
            <a:off x="7772400" y="39624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243723" name="Rectangle 11"/>
          <p:cNvSpPr>
            <a:spLocks noChangeArrowheads="1"/>
          </p:cNvSpPr>
          <p:nvPr/>
        </p:nvSpPr>
        <p:spPr bwMode="auto">
          <a:xfrm>
            <a:off x="1143000" y="3733800"/>
            <a:ext cx="6629400" cy="29718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24" name="Line 12"/>
          <p:cNvSpPr>
            <a:spLocks noChangeShapeType="1"/>
          </p:cNvSpPr>
          <p:nvPr/>
        </p:nvSpPr>
        <p:spPr bwMode="auto">
          <a:xfrm flipH="1">
            <a:off x="838200" y="5257800"/>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25" name="Line 13"/>
          <p:cNvSpPr>
            <a:spLocks noChangeShapeType="1"/>
          </p:cNvSpPr>
          <p:nvPr/>
        </p:nvSpPr>
        <p:spPr bwMode="auto">
          <a:xfrm flipH="1">
            <a:off x="7772400" y="5629275"/>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26" name="Line 14"/>
          <p:cNvSpPr>
            <a:spLocks noChangeShapeType="1"/>
          </p:cNvSpPr>
          <p:nvPr/>
        </p:nvSpPr>
        <p:spPr bwMode="auto">
          <a:xfrm flipV="1">
            <a:off x="1981200" y="3505200"/>
            <a:ext cx="0" cy="152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27" name="Text Box 15"/>
          <p:cNvSpPr txBox="1">
            <a:spLocks noChangeArrowheads="1"/>
          </p:cNvSpPr>
          <p:nvPr/>
        </p:nvSpPr>
        <p:spPr bwMode="auto">
          <a:xfrm>
            <a:off x="6019800" y="3505200"/>
            <a:ext cx="1644650" cy="519113"/>
          </a:xfrm>
          <a:prstGeom prst="rect">
            <a:avLst/>
          </a:prstGeom>
          <a:solidFill>
            <a:srgbClr val="00009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DeMulPle</a:t>
            </a:r>
          </a:p>
        </p:txBody>
      </p:sp>
      <p:sp>
        <p:nvSpPr>
          <p:cNvPr id="243728" name="Line 16"/>
          <p:cNvSpPr>
            <a:spLocks noChangeShapeType="1"/>
          </p:cNvSpPr>
          <p:nvPr/>
        </p:nvSpPr>
        <p:spPr bwMode="auto">
          <a:xfrm flipH="1">
            <a:off x="7772400" y="4791075"/>
            <a:ext cx="304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243729" name="Group 17"/>
          <p:cNvGraphicFramePr>
            <a:graphicFrameLocks noGrp="1"/>
          </p:cNvGraphicFramePr>
          <p:nvPr/>
        </p:nvGraphicFramePr>
        <p:xfrm>
          <a:off x="5715000" y="1143000"/>
          <a:ext cx="2667000" cy="2438400"/>
        </p:xfrm>
        <a:graphic>
          <a:graphicData uri="http://schemas.openxmlformats.org/drawingml/2006/table">
            <a:tbl>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1778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p>
                  </a:txBody>
                  <a:tcPr marT="30480" marB="304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marT="30480" marB="304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T="30480" marB="304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T="30480" marB="304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T="30480" marB="304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T="30480" marB="304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30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T="30480" marB="304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T="30480" marB="304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29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T="30480" marB="304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T="30480" marB="304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T="30480" marB="304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6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T="30480" marB="304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T="30480" marB="304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3755" name="Text Box 43"/>
          <p:cNvSpPr txBox="1">
            <a:spLocks noChangeArrowheads="1"/>
          </p:cNvSpPr>
          <p:nvPr/>
        </p:nvSpPr>
        <p:spPr bwMode="auto">
          <a:xfrm>
            <a:off x="990600" y="1828800"/>
            <a:ext cx="914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ClrTx/>
              <a:buSzTx/>
              <a:buFontTx/>
              <a:buNone/>
            </a:pPr>
            <a:r>
              <a:rPr lang="en-US" altLang="ja-JP" sz="3200" i="1" dirty="0">
                <a:effectLst/>
                <a:latin typeface="Times New Roman" panose="02020603050405020304" pitchFamily="18" charset="0"/>
              </a:rPr>
              <a:t>Q</a:t>
            </a:r>
            <a:r>
              <a:rPr lang="en-US" altLang="ja-JP" sz="3200" baseline="-25000" dirty="0">
                <a:effectLst/>
                <a:latin typeface="Times New Roman" panose="02020603050405020304" pitchFamily="18" charset="0"/>
              </a:rPr>
              <a:t>0</a:t>
            </a:r>
            <a:r>
              <a:rPr lang="en-US" altLang="ja-JP" sz="3200" dirty="0">
                <a:effectLst/>
                <a:latin typeface="Times New Roman" panose="02020603050405020304" pitchFamily="18" charset="0"/>
              </a:rPr>
              <a:t>=</a:t>
            </a:r>
          </a:p>
          <a:p>
            <a:pPr>
              <a:spcBef>
                <a:spcPct val="0"/>
              </a:spcBef>
              <a:buClrTx/>
              <a:buSzTx/>
              <a:buFontTx/>
              <a:buNone/>
            </a:pPr>
            <a:r>
              <a:rPr lang="en-US" altLang="ja-JP" sz="3200" i="1" dirty="0">
                <a:effectLst/>
                <a:latin typeface="Times New Roman" panose="02020603050405020304" pitchFamily="18" charset="0"/>
              </a:rPr>
              <a:t>Q</a:t>
            </a:r>
            <a:r>
              <a:rPr lang="en-US" altLang="ja-JP" sz="3200" baseline="-25000" dirty="0">
                <a:effectLst/>
                <a:latin typeface="Times New Roman" panose="02020603050405020304" pitchFamily="18" charset="0"/>
              </a:rPr>
              <a:t>1</a:t>
            </a:r>
            <a:r>
              <a:rPr lang="en-US" altLang="ja-JP" sz="3200" dirty="0">
                <a:effectLst/>
                <a:latin typeface="Times New Roman" panose="02020603050405020304" pitchFamily="18" charset="0"/>
              </a:rPr>
              <a:t>=</a:t>
            </a:r>
          </a:p>
        </p:txBody>
      </p:sp>
      <p:sp>
        <p:nvSpPr>
          <p:cNvPr id="243757" name="Line 45"/>
          <p:cNvSpPr>
            <a:spLocks noChangeShapeType="1"/>
          </p:cNvSpPr>
          <p:nvPr/>
        </p:nvSpPr>
        <p:spPr bwMode="auto">
          <a:xfrm flipV="1">
            <a:off x="1981200" y="3581400"/>
            <a:ext cx="0" cy="152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3783" name="Group 71"/>
          <p:cNvGrpSpPr>
            <a:grpSpLocks/>
          </p:cNvGrpSpPr>
          <p:nvPr/>
        </p:nvGrpSpPr>
        <p:grpSpPr bwMode="auto">
          <a:xfrm>
            <a:off x="1143000" y="3733800"/>
            <a:ext cx="6629400" cy="2133600"/>
            <a:chOff x="720" y="2352"/>
            <a:chExt cx="4176" cy="1344"/>
          </a:xfrm>
        </p:grpSpPr>
        <p:sp>
          <p:nvSpPr>
            <p:cNvPr id="243758" name="Line 46"/>
            <p:cNvSpPr>
              <a:spLocks noChangeShapeType="1"/>
            </p:cNvSpPr>
            <p:nvPr/>
          </p:nvSpPr>
          <p:spPr bwMode="auto">
            <a:xfrm>
              <a:off x="1248" y="2352"/>
              <a:ext cx="0"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3759" name="Group 47"/>
            <p:cNvGrpSpPr>
              <a:grpSpLocks/>
            </p:cNvGrpSpPr>
            <p:nvPr/>
          </p:nvGrpSpPr>
          <p:grpSpPr bwMode="auto">
            <a:xfrm>
              <a:off x="1488" y="2688"/>
              <a:ext cx="288" cy="192"/>
              <a:chOff x="2640" y="1968"/>
              <a:chExt cx="288" cy="192"/>
            </a:xfrm>
          </p:grpSpPr>
          <p:sp>
            <p:nvSpPr>
              <p:cNvPr id="243760" name="AutoShape 48"/>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61" name="Oval 49"/>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3762" name="Line 50"/>
            <p:cNvSpPr>
              <a:spLocks noChangeShapeType="1"/>
            </p:cNvSpPr>
            <p:nvPr/>
          </p:nvSpPr>
          <p:spPr bwMode="auto">
            <a:xfrm rot="5400000" flipH="1">
              <a:off x="888" y="3144"/>
              <a:ext cx="0" cy="33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63" name="Line 51"/>
            <p:cNvSpPr>
              <a:spLocks noChangeShapeType="1"/>
            </p:cNvSpPr>
            <p:nvPr/>
          </p:nvSpPr>
          <p:spPr bwMode="auto">
            <a:xfrm>
              <a:off x="1248" y="2784"/>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64" name="Line 52"/>
            <p:cNvSpPr>
              <a:spLocks noChangeShapeType="1"/>
            </p:cNvSpPr>
            <p:nvPr/>
          </p:nvSpPr>
          <p:spPr bwMode="auto">
            <a:xfrm flipV="1">
              <a:off x="1776" y="278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65" name="Line 53"/>
            <p:cNvSpPr>
              <a:spLocks noChangeShapeType="1"/>
            </p:cNvSpPr>
            <p:nvPr/>
          </p:nvSpPr>
          <p:spPr bwMode="auto">
            <a:xfrm>
              <a:off x="1056" y="3072"/>
              <a:ext cx="0"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66" name="Line 54"/>
            <p:cNvSpPr>
              <a:spLocks noChangeShapeType="1"/>
            </p:cNvSpPr>
            <p:nvPr/>
          </p:nvSpPr>
          <p:spPr bwMode="auto">
            <a:xfrm flipV="1">
              <a:off x="1248" y="3504"/>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67" name="Line 55"/>
            <p:cNvSpPr>
              <a:spLocks noChangeShapeType="1"/>
            </p:cNvSpPr>
            <p:nvPr/>
          </p:nvSpPr>
          <p:spPr bwMode="auto">
            <a:xfrm rot="5400000" flipH="1">
              <a:off x="3816" y="2472"/>
              <a:ext cx="0" cy="216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68" name="Line 56"/>
            <p:cNvSpPr>
              <a:spLocks noChangeShapeType="1"/>
            </p:cNvSpPr>
            <p:nvPr/>
          </p:nvSpPr>
          <p:spPr bwMode="auto">
            <a:xfrm flipV="1">
              <a:off x="1056" y="3600"/>
              <a:ext cx="13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3769" name="Group 57"/>
            <p:cNvGrpSpPr>
              <a:grpSpLocks/>
            </p:cNvGrpSpPr>
            <p:nvPr/>
          </p:nvGrpSpPr>
          <p:grpSpPr bwMode="auto">
            <a:xfrm>
              <a:off x="2448" y="2880"/>
              <a:ext cx="288" cy="288"/>
              <a:chOff x="3264" y="2544"/>
              <a:chExt cx="288" cy="288"/>
            </a:xfrm>
          </p:grpSpPr>
          <p:sp>
            <p:nvSpPr>
              <p:cNvPr id="243770" name="Arc 58"/>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71" name="Arc 59"/>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72" name="Line 60"/>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3773" name="Group 61"/>
            <p:cNvGrpSpPr>
              <a:grpSpLocks/>
            </p:cNvGrpSpPr>
            <p:nvPr/>
          </p:nvGrpSpPr>
          <p:grpSpPr bwMode="auto">
            <a:xfrm>
              <a:off x="2448" y="3408"/>
              <a:ext cx="288" cy="288"/>
              <a:chOff x="3264" y="2544"/>
              <a:chExt cx="288" cy="288"/>
            </a:xfrm>
          </p:grpSpPr>
          <p:sp>
            <p:nvSpPr>
              <p:cNvPr id="243774" name="Arc 6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75" name="Arc 6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76" name="Line 6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43777" name="AutoShape 65"/>
            <p:cNvSpPr>
              <a:spLocks noChangeArrowheads="1"/>
            </p:cNvSpPr>
            <p:nvPr/>
          </p:nvSpPr>
          <p:spPr bwMode="auto">
            <a:xfrm>
              <a:off x="1200" y="2736"/>
              <a:ext cx="96" cy="96"/>
            </a:xfrm>
            <a:prstGeom prst="flowChartConnector">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3778" name="Line 66"/>
            <p:cNvSpPr>
              <a:spLocks noChangeShapeType="1"/>
            </p:cNvSpPr>
            <p:nvPr/>
          </p:nvSpPr>
          <p:spPr bwMode="auto">
            <a:xfrm rot="5400000" flipH="1">
              <a:off x="3816" y="1944"/>
              <a:ext cx="0" cy="216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79" name="Line 67"/>
            <p:cNvSpPr>
              <a:spLocks noChangeShapeType="1"/>
            </p:cNvSpPr>
            <p:nvPr/>
          </p:nvSpPr>
          <p:spPr bwMode="auto">
            <a:xfrm>
              <a:off x="1920" y="2784"/>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80" name="Line 68"/>
            <p:cNvSpPr>
              <a:spLocks noChangeShapeType="1"/>
            </p:cNvSpPr>
            <p:nvPr/>
          </p:nvSpPr>
          <p:spPr bwMode="auto">
            <a:xfrm flipV="1">
              <a:off x="1920" y="2976"/>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81" name="Line 69"/>
            <p:cNvSpPr>
              <a:spLocks noChangeShapeType="1"/>
            </p:cNvSpPr>
            <p:nvPr/>
          </p:nvSpPr>
          <p:spPr bwMode="auto">
            <a:xfrm flipV="1">
              <a:off x="1056" y="3072"/>
              <a:ext cx="13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782" name="AutoShape 70"/>
            <p:cNvSpPr>
              <a:spLocks noChangeArrowheads="1"/>
            </p:cNvSpPr>
            <p:nvPr/>
          </p:nvSpPr>
          <p:spPr bwMode="auto">
            <a:xfrm>
              <a:off x="1008" y="3264"/>
              <a:ext cx="96" cy="96"/>
            </a:xfrm>
            <a:prstGeom prst="flowChartConnector">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mc:AlternateContent xmlns:mc="http://schemas.openxmlformats.org/markup-compatibility/2006" xmlns:a14="http://schemas.microsoft.com/office/drawing/2010/main">
        <mc:Choice Requires="a14">
          <p:sp>
            <p:nvSpPr>
              <p:cNvPr id="2" name="テキスト ボックス 1"/>
              <p:cNvSpPr txBox="1"/>
              <p:nvPr/>
            </p:nvSpPr>
            <p:spPr>
              <a:xfrm>
                <a:off x="1666158" y="1819275"/>
                <a:ext cx="1312026" cy="10783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3200" i="1" smtClean="0">
                              <a:latin typeface="Cambria Math" panose="02040503050406030204" pitchFamily="18" charset="0"/>
                            </a:rPr>
                          </m:ctrlPr>
                        </m:accPr>
                        <m:e>
                          <m:r>
                            <a:rPr kumimoji="1" lang="en-US" altLang="ja-JP" sz="3200" b="0" i="1" smtClean="0">
                              <a:latin typeface="Cambria Math" panose="02040503050406030204" pitchFamily="18" charset="0"/>
                            </a:rPr>
                            <m:t> </m:t>
                          </m:r>
                          <m:r>
                            <a:rPr kumimoji="1" lang="en-US" altLang="ja-JP" sz="3200" b="0" i="1" smtClean="0">
                              <a:latin typeface="Cambria Math" panose="02040503050406030204" pitchFamily="18" charset="0"/>
                            </a:rPr>
                            <m:t>𝑆</m:t>
                          </m:r>
                          <m:r>
                            <a:rPr kumimoji="1" lang="en-US" altLang="ja-JP" sz="3200" b="0" i="1" smtClean="0">
                              <a:latin typeface="Cambria Math" panose="02040503050406030204" pitchFamily="18" charset="0"/>
                            </a:rPr>
                            <m:t> </m:t>
                          </m:r>
                        </m:e>
                      </m:acc>
                      <m:r>
                        <a:rPr kumimoji="1" lang="ja-JP" altLang="en-US" sz="3200" i="1" smtClean="0">
                          <a:latin typeface="Cambria Math" panose="02040503050406030204" pitchFamily="18" charset="0"/>
                        </a:rPr>
                        <m:t>⋅</m:t>
                      </m:r>
                      <m:r>
                        <a:rPr kumimoji="1" lang="en-US" altLang="ja-JP" sz="3200" b="0" i="1" smtClean="0">
                          <a:latin typeface="Cambria Math" panose="02040503050406030204" pitchFamily="18" charset="0"/>
                        </a:rPr>
                        <m:t>𝐷</m:t>
                      </m:r>
                    </m:oMath>
                  </m:oMathPara>
                </a14:m>
                <a:endParaRPr kumimoji="1" lang="en-US" altLang="ja-JP" sz="3200" b="0" dirty="0"/>
              </a:p>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 </m:t>
                      </m:r>
                      <m:r>
                        <a:rPr kumimoji="1" lang="en-US" altLang="ja-JP" sz="3200" b="0" i="1" smtClean="0">
                          <a:latin typeface="Cambria Math" panose="02040503050406030204" pitchFamily="18" charset="0"/>
                        </a:rPr>
                        <m:t>𝑆</m:t>
                      </m:r>
                      <m:r>
                        <a:rPr kumimoji="1" lang="en-US" altLang="ja-JP" sz="3200" b="0" i="1" smtClean="0">
                          <a:latin typeface="Cambria Math" panose="02040503050406030204" pitchFamily="18" charset="0"/>
                        </a:rPr>
                        <m:t> ⋅</m:t>
                      </m:r>
                      <m:r>
                        <a:rPr kumimoji="1" lang="en-US" altLang="ja-JP" sz="3200" b="0" i="1" smtClean="0">
                          <a:latin typeface="Cambria Math" panose="02040503050406030204" pitchFamily="18" charset="0"/>
                          <a:ea typeface="Cambria Math" panose="02040503050406030204" pitchFamily="18" charset="0"/>
                        </a:rPr>
                        <m:t>𝐷</m:t>
                      </m:r>
                    </m:oMath>
                  </m:oMathPara>
                </a14:m>
                <a:endParaRPr kumimoji="1" lang="ja-JP" altLang="en-US" sz="32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1666158" y="1819275"/>
                <a:ext cx="1312026" cy="1078372"/>
              </a:xfrm>
              <a:prstGeom prst="rect">
                <a:avLst/>
              </a:prstGeom>
              <a:blipFill rotWithShape="0">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3783"/>
                                        </p:tgtEl>
                                        <p:attrNameLst>
                                          <p:attrName>style.visibility</p:attrName>
                                        </p:attrNameLst>
                                      </p:cBhvr>
                                      <p:to>
                                        <p:strVal val="visible"/>
                                      </p:to>
                                    </p:set>
                                    <p:animEffect transition="in" filter="wipe(left)">
                                      <p:cBhvr>
                                        <p:cTn id="12" dur="500"/>
                                        <p:tgtEl>
                                          <p:spTgt spid="243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066800" y="304800"/>
            <a:ext cx="7543800" cy="1182688"/>
          </a:xfrm>
        </p:spPr>
        <p:txBody>
          <a:bodyPr/>
          <a:lstStyle/>
          <a:p>
            <a:r>
              <a:rPr lang="ja-JP" altLang="en-US">
                <a:latin typeface="Times New Roman" panose="02020603050405020304" pitchFamily="18" charset="0"/>
              </a:rPr>
              <a:t>演習問題 </a:t>
            </a:r>
            <a:r>
              <a:rPr lang="en-US" altLang="ja-JP">
                <a:latin typeface="Times New Roman" panose="02020603050405020304" pitchFamily="18" charset="0"/>
              </a:rPr>
              <a:t>: </a:t>
            </a:r>
            <a:r>
              <a:rPr lang="ja-JP" altLang="en-US">
                <a:latin typeface="Times New Roman" panose="02020603050405020304" pitchFamily="18" charset="0"/>
              </a:rPr>
              <a:t>符号化器の設計</a:t>
            </a:r>
          </a:p>
        </p:txBody>
      </p:sp>
      <p:sp>
        <p:nvSpPr>
          <p:cNvPr id="244739" name="Rectangle 3"/>
          <p:cNvSpPr>
            <a:spLocks noGrp="1" noChangeArrowheads="1"/>
          </p:cNvSpPr>
          <p:nvPr>
            <p:ph type="body" idx="1"/>
          </p:nvPr>
        </p:nvSpPr>
        <p:spPr>
          <a:xfrm>
            <a:off x="457200" y="1219200"/>
            <a:ext cx="5334000" cy="1295400"/>
          </a:xfrm>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ビット符号化器を設計せよ</a:t>
            </a:r>
          </a:p>
        </p:txBody>
      </p:sp>
      <p:sp>
        <p:nvSpPr>
          <p:cNvPr id="244740" name="Text Box 4"/>
          <p:cNvSpPr txBox="1">
            <a:spLocks noChangeArrowheads="1"/>
          </p:cNvSpPr>
          <p:nvPr/>
        </p:nvSpPr>
        <p:spPr bwMode="auto">
          <a:xfrm>
            <a:off x="990600" y="1828800"/>
            <a:ext cx="941388" cy="1163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tx1"/>
              </a:buClr>
              <a:buFont typeface="Tahoma" panose="020B0604030504040204" pitchFamily="34" charset="0"/>
              <a:buNone/>
            </a:pPr>
            <a:r>
              <a:rPr lang="en-US" altLang="ja-JP" sz="3200" i="1" dirty="0">
                <a:effectLst>
                  <a:outerShdw blurRad="38100" dist="38100" dir="2700000" algn="tl">
                    <a:srgbClr val="000000"/>
                  </a:outerShdw>
                </a:effectLst>
                <a:latin typeface="Times New Roman" panose="02020603050405020304" pitchFamily="18" charset="0"/>
              </a:rPr>
              <a:t>Q</a:t>
            </a:r>
            <a:r>
              <a:rPr lang="en-US" altLang="ja-JP" sz="3200" baseline="-25000" dirty="0">
                <a:effectLst>
                  <a:outerShdw blurRad="38100" dist="38100" dir="2700000" algn="tl">
                    <a:srgbClr val="000000"/>
                  </a:outerShdw>
                </a:effectLst>
                <a:latin typeface="Times New Roman" panose="02020603050405020304" pitchFamily="18" charset="0"/>
              </a:rPr>
              <a:t>0</a:t>
            </a:r>
            <a:r>
              <a:rPr lang="en-US" altLang="ja-JP" sz="3200" dirty="0">
                <a:effectLst>
                  <a:outerShdw blurRad="38100" dist="38100" dir="2700000" algn="tl">
                    <a:srgbClr val="000000"/>
                  </a:outerShdw>
                </a:effectLst>
                <a:latin typeface="Times New Roman" panose="02020603050405020304" pitchFamily="18" charset="0"/>
              </a:rPr>
              <a:t>= </a:t>
            </a:r>
          </a:p>
          <a:p>
            <a:pPr>
              <a:buClr>
                <a:schemeClr val="tx1"/>
              </a:buClr>
              <a:buFont typeface="Tahoma" panose="020B0604030504040204" pitchFamily="34" charset="0"/>
              <a:buNone/>
            </a:pPr>
            <a:r>
              <a:rPr lang="en-US" altLang="ja-JP" sz="3200" i="1" dirty="0">
                <a:effectLst>
                  <a:outerShdw blurRad="38100" dist="38100" dir="2700000" algn="tl">
                    <a:srgbClr val="000000"/>
                  </a:outerShdw>
                </a:effectLst>
                <a:latin typeface="Times New Roman" panose="02020603050405020304" pitchFamily="18" charset="0"/>
              </a:rPr>
              <a:t>Q</a:t>
            </a:r>
            <a:r>
              <a:rPr lang="en-US" altLang="ja-JP" sz="3200" baseline="-25000" dirty="0">
                <a:effectLst>
                  <a:outerShdw blurRad="38100" dist="38100" dir="2700000" algn="tl">
                    <a:srgbClr val="000000"/>
                  </a:outerShdw>
                </a:effectLst>
                <a:latin typeface="Times New Roman" panose="02020603050405020304" pitchFamily="18" charset="0"/>
              </a:rPr>
              <a:t>1</a:t>
            </a:r>
            <a:r>
              <a:rPr lang="en-US" altLang="ja-JP" sz="3200" dirty="0">
                <a:effectLst>
                  <a:outerShdw blurRad="38100" dist="38100" dir="2700000" algn="tl">
                    <a:srgbClr val="000000"/>
                  </a:outerShdw>
                </a:effectLst>
                <a:latin typeface="Times New Roman" panose="02020603050405020304" pitchFamily="18" charset="0"/>
              </a:rPr>
              <a:t>=</a:t>
            </a:r>
          </a:p>
        </p:txBody>
      </p:sp>
      <p:sp>
        <p:nvSpPr>
          <p:cNvPr id="244741" name="Rectangle 5"/>
          <p:cNvSpPr>
            <a:spLocks noChangeArrowheads="1"/>
          </p:cNvSpPr>
          <p:nvPr/>
        </p:nvSpPr>
        <p:spPr bwMode="auto">
          <a:xfrm>
            <a:off x="1371600" y="3657600"/>
            <a:ext cx="6553200" cy="30480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42" name="Text Box 6"/>
          <p:cNvSpPr txBox="1">
            <a:spLocks noChangeArrowheads="1"/>
          </p:cNvSpPr>
          <p:nvPr/>
        </p:nvSpPr>
        <p:spPr bwMode="auto">
          <a:xfrm>
            <a:off x="685800" y="38100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44743" name="Line 7"/>
          <p:cNvSpPr>
            <a:spLocks noChangeShapeType="1"/>
          </p:cNvSpPr>
          <p:nvPr/>
        </p:nvSpPr>
        <p:spPr bwMode="auto">
          <a:xfrm>
            <a:off x="1143000" y="41052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44" name="Text Box 8"/>
          <p:cNvSpPr txBox="1">
            <a:spLocks noChangeArrowheads="1"/>
          </p:cNvSpPr>
          <p:nvPr/>
        </p:nvSpPr>
        <p:spPr bwMode="auto">
          <a:xfrm>
            <a:off x="685800" y="45720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44745" name="Line 9"/>
          <p:cNvSpPr>
            <a:spLocks noChangeShapeType="1"/>
          </p:cNvSpPr>
          <p:nvPr/>
        </p:nvSpPr>
        <p:spPr bwMode="auto">
          <a:xfrm>
            <a:off x="1143000" y="48672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46" name="Text Box 10"/>
          <p:cNvSpPr txBox="1">
            <a:spLocks noChangeArrowheads="1"/>
          </p:cNvSpPr>
          <p:nvPr/>
        </p:nvSpPr>
        <p:spPr bwMode="auto">
          <a:xfrm>
            <a:off x="685800" y="53340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44747" name="Line 11"/>
          <p:cNvSpPr>
            <a:spLocks noChangeShapeType="1"/>
          </p:cNvSpPr>
          <p:nvPr/>
        </p:nvSpPr>
        <p:spPr bwMode="auto">
          <a:xfrm>
            <a:off x="1143000" y="56292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48" name="Text Box 12"/>
          <p:cNvSpPr txBox="1">
            <a:spLocks noChangeArrowheads="1"/>
          </p:cNvSpPr>
          <p:nvPr/>
        </p:nvSpPr>
        <p:spPr bwMode="auto">
          <a:xfrm>
            <a:off x="685800" y="60960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p>
        </p:txBody>
      </p:sp>
      <p:sp>
        <p:nvSpPr>
          <p:cNvPr id="244749" name="Line 13"/>
          <p:cNvSpPr>
            <a:spLocks noChangeShapeType="1"/>
          </p:cNvSpPr>
          <p:nvPr/>
        </p:nvSpPr>
        <p:spPr bwMode="auto">
          <a:xfrm>
            <a:off x="1143000" y="63912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50" name="Line 14"/>
          <p:cNvSpPr>
            <a:spLocks noChangeShapeType="1"/>
          </p:cNvSpPr>
          <p:nvPr/>
        </p:nvSpPr>
        <p:spPr bwMode="auto">
          <a:xfrm>
            <a:off x="7924800" y="4562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51" name="Text Box 15"/>
          <p:cNvSpPr txBox="1">
            <a:spLocks noChangeArrowheads="1"/>
          </p:cNvSpPr>
          <p:nvPr/>
        </p:nvSpPr>
        <p:spPr bwMode="auto">
          <a:xfrm>
            <a:off x="8077200" y="42672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44752" name="Line 16"/>
          <p:cNvSpPr>
            <a:spLocks noChangeShapeType="1"/>
          </p:cNvSpPr>
          <p:nvPr/>
        </p:nvSpPr>
        <p:spPr bwMode="auto">
          <a:xfrm>
            <a:off x="7924800" y="59340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53" name="Text Box 17"/>
          <p:cNvSpPr txBox="1">
            <a:spLocks noChangeArrowheads="1"/>
          </p:cNvSpPr>
          <p:nvPr/>
        </p:nvSpPr>
        <p:spPr bwMode="auto">
          <a:xfrm>
            <a:off x="8077200" y="5638800"/>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Q</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44754" name="Text Box 18"/>
          <p:cNvSpPr txBox="1">
            <a:spLocks noChangeArrowheads="1"/>
          </p:cNvSpPr>
          <p:nvPr/>
        </p:nvSpPr>
        <p:spPr bwMode="auto">
          <a:xfrm>
            <a:off x="6172200" y="3352800"/>
            <a:ext cx="1249363" cy="519113"/>
          </a:xfrm>
          <a:prstGeom prst="rect">
            <a:avLst/>
          </a:prstGeom>
          <a:solidFill>
            <a:srgbClr val="00009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Encode</a:t>
            </a:r>
          </a:p>
        </p:txBody>
      </p:sp>
      <p:graphicFrame>
        <p:nvGraphicFramePr>
          <p:cNvPr id="244755" name="Group 19"/>
          <p:cNvGraphicFramePr>
            <a:graphicFrameLocks noGrp="1"/>
          </p:cNvGraphicFramePr>
          <p:nvPr/>
        </p:nvGraphicFramePr>
        <p:xfrm>
          <a:off x="5715000" y="1143000"/>
          <a:ext cx="2895600" cy="2286000"/>
        </p:xfrm>
        <a:graphic>
          <a:graphicData uri="http://schemas.openxmlformats.org/drawingml/2006/table">
            <a:tbl>
              <a:tblPr/>
              <a:tblGrid>
                <a:gridCol w="1787525">
                  <a:extLst>
                    <a:ext uri="{9D8B030D-6E8A-4147-A177-3AD203B41FA5}">
                      <a16:colId xmlns:a16="http://schemas.microsoft.com/office/drawing/2014/main" val="20000"/>
                    </a:ext>
                  </a:extLst>
                </a:gridCol>
                <a:gridCol w="1108075">
                  <a:extLst>
                    <a:ext uri="{9D8B030D-6E8A-4147-A177-3AD203B41FA5}">
                      <a16:colId xmlns:a16="http://schemas.microsoft.com/office/drawing/2014/main" val="20001"/>
                    </a:ext>
                  </a:extLst>
                </a:gridCol>
              </a:tblGrid>
              <a:tr h="4111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T="30480" marB="304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6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r>
                        <a:rPr kumimoji="1" lang="en-US" altLang="ja-JP" sz="26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marT="30480" marB="304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11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0  0  0  1</a:t>
                      </a:r>
                    </a:p>
                  </a:txBody>
                  <a:tcPr marT="30480" marB="304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T="30480" marB="304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0  0  1  0</a:t>
                      </a:r>
                    </a:p>
                  </a:txBody>
                  <a:tcPr marT="30480" marB="304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T="30480" marB="304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11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0  1  0  0</a:t>
                      </a:r>
                    </a:p>
                  </a:txBody>
                  <a:tcPr marT="30480" marB="304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T="30480" marB="304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116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1  0  0  0</a:t>
                      </a:r>
                    </a:p>
                  </a:txBody>
                  <a:tcPr marT="30480" marB="304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6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T="30480" marB="304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4775" name="Text Box 39"/>
          <p:cNvSpPr txBox="1">
            <a:spLocks noChangeArrowheads="1"/>
          </p:cNvSpPr>
          <p:nvPr/>
        </p:nvSpPr>
        <p:spPr bwMode="auto">
          <a:xfrm>
            <a:off x="7848600" y="38862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244776" name="Text Box 40"/>
          <p:cNvSpPr txBox="1">
            <a:spLocks noChangeArrowheads="1"/>
          </p:cNvSpPr>
          <p:nvPr/>
        </p:nvSpPr>
        <p:spPr bwMode="auto">
          <a:xfrm>
            <a:off x="381000" y="34290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244778" name="Text Box 42"/>
          <p:cNvSpPr txBox="1">
            <a:spLocks noChangeArrowheads="1"/>
          </p:cNvSpPr>
          <p:nvPr/>
        </p:nvSpPr>
        <p:spPr bwMode="auto">
          <a:xfrm>
            <a:off x="1524000" y="3886200"/>
            <a:ext cx="2130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2000" i="1">
                <a:solidFill>
                  <a:srgbClr val="FFFF99"/>
                </a:solidFill>
                <a:effectLst/>
                <a:latin typeface="Times New Roman" panose="02020603050405020304" pitchFamily="18" charset="0"/>
              </a:rPr>
              <a:t>D</a:t>
            </a:r>
            <a:r>
              <a:rPr lang="en-US" altLang="ja-JP" sz="2000" baseline="-25000">
                <a:solidFill>
                  <a:srgbClr val="FFFF99"/>
                </a:solidFill>
                <a:effectLst/>
                <a:latin typeface="Times New Roman" panose="02020603050405020304" pitchFamily="18" charset="0"/>
              </a:rPr>
              <a:t>0</a:t>
            </a:r>
            <a:r>
              <a:rPr lang="ja-JP" altLang="en-US" sz="2000">
                <a:solidFill>
                  <a:srgbClr val="FFFF99"/>
                </a:solidFill>
                <a:effectLst/>
                <a:latin typeface="Times New Roman" panose="02020603050405020304" pitchFamily="18" charset="0"/>
              </a:rPr>
              <a:t>は使用されない</a:t>
            </a:r>
          </a:p>
        </p:txBody>
      </p:sp>
      <p:grpSp>
        <p:nvGrpSpPr>
          <p:cNvPr id="244802" name="Group 66"/>
          <p:cNvGrpSpPr>
            <a:grpSpLocks/>
          </p:cNvGrpSpPr>
          <p:nvPr/>
        </p:nvGrpSpPr>
        <p:grpSpPr bwMode="auto">
          <a:xfrm>
            <a:off x="1371600" y="4343400"/>
            <a:ext cx="6553200" cy="2057400"/>
            <a:chOff x="864" y="2736"/>
            <a:chExt cx="4128" cy="1296"/>
          </a:xfrm>
        </p:grpSpPr>
        <p:grpSp>
          <p:nvGrpSpPr>
            <p:cNvPr id="244779" name="Group 43"/>
            <p:cNvGrpSpPr>
              <a:grpSpLocks/>
            </p:cNvGrpSpPr>
            <p:nvPr/>
          </p:nvGrpSpPr>
          <p:grpSpPr bwMode="auto">
            <a:xfrm>
              <a:off x="3456" y="2736"/>
              <a:ext cx="288" cy="288"/>
              <a:chOff x="3264" y="3648"/>
              <a:chExt cx="288" cy="288"/>
            </a:xfrm>
          </p:grpSpPr>
          <p:sp>
            <p:nvSpPr>
              <p:cNvPr id="244780" name="Arc 44"/>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81" name="Arc 45"/>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82" name="Arc 46"/>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83" name="Arc 47"/>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4784" name="Line 48"/>
            <p:cNvSpPr>
              <a:spLocks noChangeShapeType="1"/>
            </p:cNvSpPr>
            <p:nvPr/>
          </p:nvSpPr>
          <p:spPr bwMode="auto">
            <a:xfrm>
              <a:off x="2784" y="2832"/>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85" name="Line 49"/>
            <p:cNvSpPr>
              <a:spLocks noChangeShapeType="1"/>
            </p:cNvSpPr>
            <p:nvPr/>
          </p:nvSpPr>
          <p:spPr bwMode="auto">
            <a:xfrm flipV="1">
              <a:off x="2784" y="2832"/>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86" name="Line 50"/>
            <p:cNvSpPr>
              <a:spLocks noChangeShapeType="1"/>
            </p:cNvSpPr>
            <p:nvPr/>
          </p:nvSpPr>
          <p:spPr bwMode="auto">
            <a:xfrm>
              <a:off x="2976" y="2928"/>
              <a:ext cx="0" cy="110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87" name="Line 51"/>
            <p:cNvSpPr>
              <a:spLocks noChangeShapeType="1"/>
            </p:cNvSpPr>
            <p:nvPr/>
          </p:nvSpPr>
          <p:spPr bwMode="auto">
            <a:xfrm flipV="1">
              <a:off x="2976" y="2928"/>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4788" name="Group 52"/>
            <p:cNvGrpSpPr>
              <a:grpSpLocks/>
            </p:cNvGrpSpPr>
            <p:nvPr/>
          </p:nvGrpSpPr>
          <p:grpSpPr bwMode="auto">
            <a:xfrm>
              <a:off x="3456" y="3600"/>
              <a:ext cx="288" cy="288"/>
              <a:chOff x="3264" y="3648"/>
              <a:chExt cx="288" cy="288"/>
            </a:xfrm>
          </p:grpSpPr>
          <p:sp>
            <p:nvSpPr>
              <p:cNvPr id="244789" name="Arc 53"/>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90" name="Arc 54"/>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91" name="Arc 55"/>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4792" name="Arc 56"/>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4793" name="Line 57"/>
            <p:cNvSpPr>
              <a:spLocks noChangeShapeType="1"/>
            </p:cNvSpPr>
            <p:nvPr/>
          </p:nvSpPr>
          <p:spPr bwMode="auto">
            <a:xfrm>
              <a:off x="2784" y="35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94" name="Line 58"/>
            <p:cNvSpPr>
              <a:spLocks noChangeShapeType="1"/>
            </p:cNvSpPr>
            <p:nvPr/>
          </p:nvSpPr>
          <p:spPr bwMode="auto">
            <a:xfrm flipV="1">
              <a:off x="2784" y="3696"/>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95" name="Line 59"/>
            <p:cNvSpPr>
              <a:spLocks noChangeShapeType="1"/>
            </p:cNvSpPr>
            <p:nvPr/>
          </p:nvSpPr>
          <p:spPr bwMode="auto">
            <a:xfrm flipV="1">
              <a:off x="2976" y="3792"/>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96" name="Line 60"/>
            <p:cNvSpPr>
              <a:spLocks noChangeShapeType="1"/>
            </p:cNvSpPr>
            <p:nvPr/>
          </p:nvSpPr>
          <p:spPr bwMode="auto">
            <a:xfrm rot="5400000" flipH="1">
              <a:off x="4368" y="2256"/>
              <a:ext cx="0" cy="12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97" name="Line 61"/>
            <p:cNvSpPr>
              <a:spLocks noChangeShapeType="1"/>
            </p:cNvSpPr>
            <p:nvPr/>
          </p:nvSpPr>
          <p:spPr bwMode="auto">
            <a:xfrm rot="5400000" flipH="1">
              <a:off x="4368" y="3120"/>
              <a:ext cx="0" cy="12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98" name="Line 62"/>
            <p:cNvSpPr>
              <a:spLocks noChangeShapeType="1"/>
            </p:cNvSpPr>
            <p:nvPr/>
          </p:nvSpPr>
          <p:spPr bwMode="auto">
            <a:xfrm flipV="1">
              <a:off x="864" y="3072"/>
              <a:ext cx="19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799" name="Line 63"/>
            <p:cNvSpPr>
              <a:spLocks noChangeShapeType="1"/>
            </p:cNvSpPr>
            <p:nvPr/>
          </p:nvSpPr>
          <p:spPr bwMode="auto">
            <a:xfrm flipV="1">
              <a:off x="864" y="3552"/>
              <a:ext cx="19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800" name="Line 64"/>
            <p:cNvSpPr>
              <a:spLocks noChangeShapeType="1"/>
            </p:cNvSpPr>
            <p:nvPr/>
          </p:nvSpPr>
          <p:spPr bwMode="auto">
            <a:xfrm flipV="1">
              <a:off x="864" y="4032"/>
              <a:ext cx="21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801" name="AutoShape 65"/>
            <p:cNvSpPr>
              <a:spLocks noChangeArrowheads="1"/>
            </p:cNvSpPr>
            <p:nvPr/>
          </p:nvSpPr>
          <p:spPr bwMode="auto">
            <a:xfrm>
              <a:off x="2928" y="3744"/>
              <a:ext cx="96" cy="96"/>
            </a:xfrm>
            <a:prstGeom prst="flowChartConnector">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 name="テキスト ボックス 1"/>
          <p:cNvSpPr txBox="1"/>
          <p:nvPr/>
        </p:nvSpPr>
        <p:spPr>
          <a:xfrm>
            <a:off x="1824828" y="1831708"/>
            <a:ext cx="1281120" cy="1175706"/>
          </a:xfrm>
          <a:prstGeom prst="rect">
            <a:avLst/>
          </a:prstGeom>
          <a:noFill/>
        </p:spPr>
        <p:txBody>
          <a:bodyPr wrap="none" rtlCol="0">
            <a:spAutoFit/>
          </a:bodyPr>
          <a:lstStyle/>
          <a:p>
            <a:r>
              <a:rPr kumimoji="1" lang="en-US" altLang="ja-JP" sz="3200" i="1" dirty="0">
                <a:latin typeface="Times New Roman" panose="02020603050405020304" pitchFamily="18" charset="0"/>
              </a:rPr>
              <a:t>D</a:t>
            </a:r>
            <a:r>
              <a:rPr kumimoji="1" lang="en-US" altLang="ja-JP" sz="3200" baseline="-25000" dirty="0">
                <a:latin typeface="Times New Roman" panose="02020603050405020304" pitchFamily="18" charset="0"/>
              </a:rPr>
              <a:t>1</a:t>
            </a:r>
            <a:r>
              <a:rPr kumimoji="1" lang="en-US" altLang="ja-JP" sz="3200" dirty="0">
                <a:latin typeface="Times New Roman" panose="02020603050405020304" pitchFamily="18" charset="0"/>
              </a:rPr>
              <a:t>+</a:t>
            </a:r>
            <a:r>
              <a:rPr kumimoji="1" lang="en-US" altLang="ja-JP" sz="3200" i="1" dirty="0">
                <a:latin typeface="Times New Roman" panose="02020603050405020304" pitchFamily="18" charset="0"/>
              </a:rPr>
              <a:t>D</a:t>
            </a:r>
            <a:r>
              <a:rPr kumimoji="1" lang="en-US" altLang="ja-JP" sz="3200" baseline="-25000" dirty="0">
                <a:latin typeface="Times New Roman" panose="02020603050405020304" pitchFamily="18" charset="0"/>
              </a:rPr>
              <a:t>3</a:t>
            </a:r>
          </a:p>
          <a:p>
            <a:r>
              <a:rPr kumimoji="1" lang="en-US" altLang="ja-JP" sz="3200" i="1" dirty="0">
                <a:latin typeface="Times New Roman" panose="02020603050405020304" pitchFamily="18" charset="0"/>
              </a:rPr>
              <a:t>D</a:t>
            </a:r>
            <a:r>
              <a:rPr kumimoji="1" lang="en-US" altLang="ja-JP" sz="3200" baseline="-25000" dirty="0">
                <a:latin typeface="Times New Roman" panose="02020603050405020304" pitchFamily="18" charset="0"/>
              </a:rPr>
              <a:t>2</a:t>
            </a:r>
            <a:r>
              <a:rPr kumimoji="1" lang="en-US" altLang="ja-JP" sz="3200" dirty="0">
                <a:latin typeface="Times New Roman" panose="02020603050405020304" pitchFamily="18" charset="0"/>
              </a:rPr>
              <a:t>+</a:t>
            </a:r>
            <a:r>
              <a:rPr kumimoji="1" lang="en-US" altLang="ja-JP" sz="3200" i="1" dirty="0">
                <a:latin typeface="Times New Roman" panose="02020603050405020304" pitchFamily="18" charset="0"/>
              </a:rPr>
              <a:t>D</a:t>
            </a:r>
            <a:r>
              <a:rPr kumimoji="1" lang="en-US" altLang="ja-JP" sz="3200" baseline="-25000" dirty="0">
                <a:latin typeface="Times New Roman" panose="02020603050405020304" pitchFamily="18" charset="0"/>
              </a:rPr>
              <a:t>3</a:t>
            </a:r>
            <a:endParaRPr kumimoji="1" lang="ja-JP" altLang="en-US" sz="3200" baseline="-250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4802"/>
                                        </p:tgtEl>
                                        <p:attrNameLst>
                                          <p:attrName>style.visibility</p:attrName>
                                        </p:attrNameLst>
                                      </p:cBhvr>
                                      <p:to>
                                        <p:strVal val="visible"/>
                                      </p:to>
                                    </p:set>
                                    <p:animEffect transition="in" filter="wipe(left)">
                                      <p:cBhvr>
                                        <p:cTn id="12" dur="500"/>
                                        <p:tgtEl>
                                          <p:spTgt spid="24480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4778"/>
                                        </p:tgtEl>
                                        <p:attrNameLst>
                                          <p:attrName>style.visibility</p:attrName>
                                        </p:attrNameLst>
                                      </p:cBhvr>
                                      <p:to>
                                        <p:strVal val="visible"/>
                                      </p:to>
                                    </p:set>
                                    <p:animEffect transition="in" filter="checkerboard(across)">
                                      <p:cBhvr>
                                        <p:cTn id="17" dur="500"/>
                                        <p:tgtEl>
                                          <p:spTgt spid="244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78" grpId="0" autoUpdateAnimBg="0"/>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1066800" y="304800"/>
            <a:ext cx="7543800" cy="1182688"/>
          </a:xfrm>
        </p:spPr>
        <p:txBody>
          <a:bodyPr/>
          <a:lstStyle/>
          <a:p>
            <a:r>
              <a:rPr lang="ja-JP" altLang="en-US">
                <a:latin typeface="Times New Roman" panose="02020603050405020304" pitchFamily="18" charset="0"/>
              </a:rPr>
              <a:t>演習問題 </a:t>
            </a:r>
            <a:r>
              <a:rPr lang="en-US" altLang="ja-JP">
                <a:latin typeface="Times New Roman" panose="02020603050405020304" pitchFamily="18" charset="0"/>
              </a:rPr>
              <a:t>: </a:t>
            </a:r>
            <a:r>
              <a:rPr lang="ja-JP" altLang="en-US">
                <a:latin typeface="Times New Roman" panose="02020603050405020304" pitchFamily="18" charset="0"/>
              </a:rPr>
              <a:t>半加算器の設計</a:t>
            </a:r>
          </a:p>
        </p:txBody>
      </p:sp>
      <p:sp>
        <p:nvSpPr>
          <p:cNvPr id="239619" name="Rectangle 3"/>
          <p:cNvSpPr>
            <a:spLocks noChangeArrowheads="1"/>
          </p:cNvSpPr>
          <p:nvPr/>
        </p:nvSpPr>
        <p:spPr bwMode="auto">
          <a:xfrm>
            <a:off x="457200" y="1143000"/>
            <a:ext cx="373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har char="n"/>
              <a:defRPr kumimoji="1" sz="32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marL="742950" indent="-285750">
              <a:buClr>
                <a:schemeClr val="tx1"/>
              </a:buClr>
              <a:buChar cha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marL="1143000" indent="-228600">
              <a:buChar char="n"/>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marL="1600200" indent="-228600">
              <a:buClr>
                <a:schemeClr val="tx1"/>
              </a:buClr>
              <a:buChar cha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marL="2057400" indent="-228600">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marL="25146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marL="29718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marL="34290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marL="38862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r>
              <a:rPr lang="en-US" altLang="ja-JP">
                <a:latin typeface="Times New Roman" panose="02020603050405020304" pitchFamily="18" charset="0"/>
              </a:rPr>
              <a:t>1</a:t>
            </a:r>
            <a:r>
              <a:rPr lang="ja-JP" altLang="en-US">
                <a:latin typeface="Times New Roman" panose="02020603050405020304" pitchFamily="18" charset="0"/>
              </a:rPr>
              <a:t>ビット半加算器を設計せよ</a:t>
            </a:r>
          </a:p>
        </p:txBody>
      </p:sp>
      <p:sp>
        <p:nvSpPr>
          <p:cNvPr id="239646" name="Text Box 30"/>
          <p:cNvSpPr txBox="1">
            <a:spLocks noChangeArrowheads="1"/>
          </p:cNvSpPr>
          <p:nvPr/>
        </p:nvSpPr>
        <p:spPr bwMode="auto">
          <a:xfrm>
            <a:off x="990600" y="2209800"/>
            <a:ext cx="977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S</a:t>
            </a:r>
            <a:r>
              <a:rPr lang="en-US" altLang="ja-JP" sz="3200">
                <a:effectLst/>
                <a:latin typeface="Times New Roman" panose="02020603050405020304" pitchFamily="18" charset="0"/>
              </a:rPr>
              <a:t> =</a:t>
            </a:r>
          </a:p>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O</a:t>
            </a:r>
            <a:r>
              <a:rPr lang="en-US" altLang="ja-JP" sz="3200">
                <a:effectLst/>
                <a:latin typeface="Times New Roman" panose="02020603050405020304" pitchFamily="18" charset="0"/>
              </a:rPr>
              <a:t> =</a:t>
            </a:r>
          </a:p>
        </p:txBody>
      </p:sp>
      <p:graphicFrame>
        <p:nvGraphicFramePr>
          <p:cNvPr id="239647" name="Object 31"/>
          <p:cNvGraphicFramePr>
            <a:graphicFrameLocks/>
          </p:cNvGraphicFramePr>
          <p:nvPr/>
        </p:nvGraphicFramePr>
        <p:xfrm>
          <a:off x="1676400" y="2133600"/>
          <a:ext cx="3673475" cy="619125"/>
        </p:xfrm>
        <a:graphic>
          <a:graphicData uri="http://schemas.openxmlformats.org/presentationml/2006/ole">
            <mc:AlternateContent xmlns:mc="http://schemas.openxmlformats.org/markup-compatibility/2006">
              <mc:Choice xmlns:v="urn:schemas-microsoft-com:vml" Requires="v">
                <p:oleObj spid="_x0000_s17410" name="数式" r:id="rId4" imgW="1130040" imgH="190440" progId="Equation.3">
                  <p:embed/>
                </p:oleObj>
              </mc:Choice>
              <mc:Fallback>
                <p:oleObj name="数式" r:id="rId4" imgW="1130040" imgH="190440" progId="Equation.3">
                  <p:embed/>
                  <p:pic>
                    <p:nvPicPr>
                      <p:cNvPr id="0" name="Object 3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133600"/>
                        <a:ext cx="3673475"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9648" name="Rectangle 32"/>
          <p:cNvSpPr>
            <a:spLocks noChangeArrowheads="1"/>
          </p:cNvSpPr>
          <p:nvPr/>
        </p:nvSpPr>
        <p:spPr bwMode="auto">
          <a:xfrm>
            <a:off x="5715000" y="3733800"/>
            <a:ext cx="1828800" cy="2895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effectLst>
                <a:outerShdw blurRad="38100" dist="38100" dir="2700000" algn="tl">
                  <a:srgbClr val="000000"/>
                </a:outerShdw>
              </a:effectLst>
              <a:latin typeface="Times New Roman" panose="02020603050405020304" pitchFamily="18" charset="0"/>
            </a:endParaRPr>
          </a:p>
        </p:txBody>
      </p:sp>
      <p:sp>
        <p:nvSpPr>
          <p:cNvPr id="239649" name="Text Box 33"/>
          <p:cNvSpPr txBox="1">
            <a:spLocks noChangeArrowheads="1"/>
          </p:cNvSpPr>
          <p:nvPr/>
        </p:nvSpPr>
        <p:spPr bwMode="auto">
          <a:xfrm>
            <a:off x="5029200" y="4316413"/>
            <a:ext cx="4016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X</a:t>
            </a:r>
          </a:p>
        </p:txBody>
      </p:sp>
      <p:sp>
        <p:nvSpPr>
          <p:cNvPr id="239650" name="Text Box 34"/>
          <p:cNvSpPr txBox="1">
            <a:spLocks noChangeArrowheads="1"/>
          </p:cNvSpPr>
          <p:nvPr/>
        </p:nvSpPr>
        <p:spPr bwMode="auto">
          <a:xfrm>
            <a:off x="5029200" y="5535613"/>
            <a:ext cx="3825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Y</a:t>
            </a:r>
          </a:p>
        </p:txBody>
      </p:sp>
      <p:sp>
        <p:nvSpPr>
          <p:cNvPr id="239651" name="Line 35"/>
          <p:cNvSpPr>
            <a:spLocks noChangeShapeType="1"/>
          </p:cNvSpPr>
          <p:nvPr/>
        </p:nvSpPr>
        <p:spPr bwMode="auto">
          <a:xfrm>
            <a:off x="5486400" y="4562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52" name="Line 36"/>
          <p:cNvSpPr>
            <a:spLocks noChangeShapeType="1"/>
          </p:cNvSpPr>
          <p:nvPr/>
        </p:nvSpPr>
        <p:spPr bwMode="auto">
          <a:xfrm>
            <a:off x="5486400" y="5781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53" name="Line 37"/>
          <p:cNvSpPr>
            <a:spLocks noChangeShapeType="1"/>
          </p:cNvSpPr>
          <p:nvPr/>
        </p:nvSpPr>
        <p:spPr bwMode="auto">
          <a:xfrm>
            <a:off x="7543800" y="4638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54" name="Line 38"/>
          <p:cNvSpPr>
            <a:spLocks noChangeShapeType="1"/>
          </p:cNvSpPr>
          <p:nvPr/>
        </p:nvSpPr>
        <p:spPr bwMode="auto">
          <a:xfrm>
            <a:off x="7543800" y="5705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55" name="Text Box 39"/>
          <p:cNvSpPr txBox="1">
            <a:spLocks noChangeArrowheads="1"/>
          </p:cNvSpPr>
          <p:nvPr/>
        </p:nvSpPr>
        <p:spPr bwMode="auto">
          <a:xfrm>
            <a:off x="7696200" y="4392613"/>
            <a:ext cx="595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C</a:t>
            </a:r>
            <a:r>
              <a:rPr lang="en-US" altLang="ja-JP" baseline="-25000">
                <a:effectLst/>
                <a:latin typeface="Times New Roman" panose="02020603050405020304" pitchFamily="18" charset="0"/>
              </a:rPr>
              <a:t>O</a:t>
            </a:r>
            <a:endParaRPr lang="en-US" altLang="ja-JP" i="1">
              <a:effectLst/>
              <a:latin typeface="Times New Roman" panose="02020603050405020304" pitchFamily="18" charset="0"/>
            </a:endParaRPr>
          </a:p>
        </p:txBody>
      </p:sp>
      <p:sp>
        <p:nvSpPr>
          <p:cNvPr id="239656" name="Text Box 40"/>
          <p:cNvSpPr txBox="1">
            <a:spLocks noChangeArrowheads="1"/>
          </p:cNvSpPr>
          <p:nvPr/>
        </p:nvSpPr>
        <p:spPr bwMode="auto">
          <a:xfrm>
            <a:off x="7696200" y="5459413"/>
            <a:ext cx="4508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S</a:t>
            </a:r>
            <a:r>
              <a:rPr lang="en-US" altLang="ja-JP">
                <a:effectLst/>
                <a:latin typeface="Times New Roman" panose="02020603050405020304" pitchFamily="18" charset="0"/>
              </a:rPr>
              <a:t> </a:t>
            </a:r>
            <a:endParaRPr lang="en-US" altLang="ja-JP" i="1">
              <a:effectLst/>
              <a:latin typeface="Times New Roman" panose="02020603050405020304" pitchFamily="18" charset="0"/>
            </a:endParaRPr>
          </a:p>
        </p:txBody>
      </p:sp>
      <p:sp>
        <p:nvSpPr>
          <p:cNvPr id="239657" name="Text Box 41"/>
          <p:cNvSpPr txBox="1">
            <a:spLocks noChangeArrowheads="1"/>
          </p:cNvSpPr>
          <p:nvPr/>
        </p:nvSpPr>
        <p:spPr bwMode="auto">
          <a:xfrm>
            <a:off x="5867400" y="3429000"/>
            <a:ext cx="698500" cy="519113"/>
          </a:xfrm>
          <a:prstGeom prst="rect">
            <a:avLst/>
          </a:prstGeom>
          <a:solidFill>
            <a:srgbClr val="00009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HA</a:t>
            </a:r>
          </a:p>
        </p:txBody>
      </p:sp>
      <p:grpSp>
        <p:nvGrpSpPr>
          <p:cNvPr id="239739" name="Group 123"/>
          <p:cNvGrpSpPr>
            <a:grpSpLocks/>
          </p:cNvGrpSpPr>
          <p:nvPr/>
        </p:nvGrpSpPr>
        <p:grpSpPr bwMode="auto">
          <a:xfrm>
            <a:off x="5715000" y="4410075"/>
            <a:ext cx="1828800" cy="1524000"/>
            <a:chOff x="3600" y="2778"/>
            <a:chExt cx="1152" cy="960"/>
          </a:xfrm>
        </p:grpSpPr>
        <p:grpSp>
          <p:nvGrpSpPr>
            <p:cNvPr id="239658" name="Group 42"/>
            <p:cNvGrpSpPr>
              <a:grpSpLocks/>
            </p:cNvGrpSpPr>
            <p:nvPr/>
          </p:nvGrpSpPr>
          <p:grpSpPr bwMode="auto">
            <a:xfrm>
              <a:off x="4320" y="2778"/>
              <a:ext cx="288" cy="288"/>
              <a:chOff x="3264" y="2544"/>
              <a:chExt cx="288" cy="288"/>
            </a:xfrm>
          </p:grpSpPr>
          <p:sp>
            <p:nvSpPr>
              <p:cNvPr id="239659" name="Arc 43"/>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60" name="Arc 44"/>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61" name="Line 45"/>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9662" name="Line 46"/>
            <p:cNvSpPr>
              <a:spLocks noChangeShapeType="1"/>
            </p:cNvSpPr>
            <p:nvPr/>
          </p:nvSpPr>
          <p:spPr bwMode="auto">
            <a:xfrm>
              <a:off x="4608" y="292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63" name="Line 47"/>
            <p:cNvSpPr>
              <a:spLocks noChangeShapeType="1"/>
            </p:cNvSpPr>
            <p:nvPr/>
          </p:nvSpPr>
          <p:spPr bwMode="auto">
            <a:xfrm>
              <a:off x="3600" y="2874"/>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64" name="Line 48"/>
            <p:cNvSpPr>
              <a:spLocks noChangeShapeType="1"/>
            </p:cNvSpPr>
            <p:nvPr/>
          </p:nvSpPr>
          <p:spPr bwMode="auto">
            <a:xfrm>
              <a:off x="4080" y="297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65" name="Line 49"/>
            <p:cNvSpPr>
              <a:spLocks noChangeShapeType="1"/>
            </p:cNvSpPr>
            <p:nvPr/>
          </p:nvSpPr>
          <p:spPr bwMode="auto">
            <a:xfrm>
              <a:off x="3840" y="3546"/>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66" name="Line 50"/>
            <p:cNvSpPr>
              <a:spLocks noChangeShapeType="1"/>
            </p:cNvSpPr>
            <p:nvPr/>
          </p:nvSpPr>
          <p:spPr bwMode="auto">
            <a:xfrm>
              <a:off x="3600" y="3642"/>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67" name="Line 51"/>
            <p:cNvSpPr>
              <a:spLocks noChangeShapeType="1"/>
            </p:cNvSpPr>
            <p:nvPr/>
          </p:nvSpPr>
          <p:spPr bwMode="auto">
            <a:xfrm>
              <a:off x="4608" y="359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9668" name="Group 52"/>
            <p:cNvGrpSpPr>
              <a:grpSpLocks/>
            </p:cNvGrpSpPr>
            <p:nvPr/>
          </p:nvGrpSpPr>
          <p:grpSpPr bwMode="auto">
            <a:xfrm>
              <a:off x="4272" y="3450"/>
              <a:ext cx="336" cy="288"/>
              <a:chOff x="3984" y="3648"/>
              <a:chExt cx="336" cy="288"/>
            </a:xfrm>
          </p:grpSpPr>
          <p:sp>
            <p:nvSpPr>
              <p:cNvPr id="239669" name="Arc 53"/>
              <p:cNvSpPr>
                <a:spLocks/>
              </p:cNvSpPr>
              <p:nvPr/>
            </p:nvSpPr>
            <p:spPr bwMode="auto">
              <a:xfrm>
                <a:off x="398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70" name="Arc 54"/>
              <p:cNvSpPr>
                <a:spLocks/>
              </p:cNvSpPr>
              <p:nvPr/>
            </p:nvSpPr>
            <p:spPr bwMode="auto">
              <a:xfrm flipV="1">
                <a:off x="398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71" name="Arc 55"/>
              <p:cNvSpPr>
                <a:spLocks/>
              </p:cNvSpPr>
              <p:nvPr/>
            </p:nvSpPr>
            <p:spPr bwMode="auto">
              <a:xfrm>
                <a:off x="4032"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72" name="Arc 56"/>
              <p:cNvSpPr>
                <a:spLocks/>
              </p:cNvSpPr>
              <p:nvPr/>
            </p:nvSpPr>
            <p:spPr bwMode="auto">
              <a:xfrm flipV="1">
                <a:off x="4032"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73" name="Arc 57"/>
              <p:cNvSpPr>
                <a:spLocks/>
              </p:cNvSpPr>
              <p:nvPr/>
            </p:nvSpPr>
            <p:spPr bwMode="auto">
              <a:xfrm>
                <a:off x="4032"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74" name="Arc 58"/>
              <p:cNvSpPr>
                <a:spLocks/>
              </p:cNvSpPr>
              <p:nvPr/>
            </p:nvSpPr>
            <p:spPr bwMode="auto">
              <a:xfrm flipV="1">
                <a:off x="4032"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9675" name="Line 59"/>
            <p:cNvSpPr>
              <a:spLocks noChangeShapeType="1"/>
            </p:cNvSpPr>
            <p:nvPr/>
          </p:nvSpPr>
          <p:spPr bwMode="auto">
            <a:xfrm>
              <a:off x="4080" y="2970"/>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76" name="Line 60"/>
            <p:cNvSpPr>
              <a:spLocks noChangeShapeType="1"/>
            </p:cNvSpPr>
            <p:nvPr/>
          </p:nvSpPr>
          <p:spPr bwMode="auto">
            <a:xfrm>
              <a:off x="3840" y="2874"/>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77" name="Oval 61"/>
            <p:cNvSpPr>
              <a:spLocks noChangeArrowheads="1"/>
            </p:cNvSpPr>
            <p:nvPr/>
          </p:nvSpPr>
          <p:spPr bwMode="auto">
            <a:xfrm>
              <a:off x="4032" y="359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78" name="Oval 62"/>
            <p:cNvSpPr>
              <a:spLocks noChangeArrowheads="1"/>
            </p:cNvSpPr>
            <p:nvPr/>
          </p:nvSpPr>
          <p:spPr bwMode="auto">
            <a:xfrm>
              <a:off x="3792" y="282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9679" name="Rectangle 63"/>
          <p:cNvSpPr>
            <a:spLocks noChangeArrowheads="1"/>
          </p:cNvSpPr>
          <p:nvPr/>
        </p:nvSpPr>
        <p:spPr bwMode="auto">
          <a:xfrm>
            <a:off x="1600200" y="3733800"/>
            <a:ext cx="2743200" cy="28956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effectLst>
                <a:outerShdw blurRad="38100" dist="38100" dir="2700000" algn="tl">
                  <a:srgbClr val="000000"/>
                </a:outerShdw>
              </a:effectLst>
              <a:latin typeface="Times New Roman" panose="02020603050405020304" pitchFamily="18" charset="0"/>
            </a:endParaRPr>
          </a:p>
        </p:txBody>
      </p:sp>
      <p:sp>
        <p:nvSpPr>
          <p:cNvPr id="239680" name="Text Box 64"/>
          <p:cNvSpPr txBox="1">
            <a:spLocks noChangeArrowheads="1"/>
          </p:cNvSpPr>
          <p:nvPr/>
        </p:nvSpPr>
        <p:spPr bwMode="auto">
          <a:xfrm>
            <a:off x="914400" y="4316413"/>
            <a:ext cx="4016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X</a:t>
            </a:r>
          </a:p>
        </p:txBody>
      </p:sp>
      <p:sp>
        <p:nvSpPr>
          <p:cNvPr id="239681" name="Text Box 65"/>
          <p:cNvSpPr txBox="1">
            <a:spLocks noChangeArrowheads="1"/>
          </p:cNvSpPr>
          <p:nvPr/>
        </p:nvSpPr>
        <p:spPr bwMode="auto">
          <a:xfrm>
            <a:off x="914400" y="5535613"/>
            <a:ext cx="3825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Y</a:t>
            </a:r>
          </a:p>
        </p:txBody>
      </p:sp>
      <p:sp>
        <p:nvSpPr>
          <p:cNvPr id="239682" name="Line 66"/>
          <p:cNvSpPr>
            <a:spLocks noChangeShapeType="1"/>
          </p:cNvSpPr>
          <p:nvPr/>
        </p:nvSpPr>
        <p:spPr bwMode="auto">
          <a:xfrm>
            <a:off x="1371600" y="4562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83" name="Line 67"/>
          <p:cNvSpPr>
            <a:spLocks noChangeShapeType="1"/>
          </p:cNvSpPr>
          <p:nvPr/>
        </p:nvSpPr>
        <p:spPr bwMode="auto">
          <a:xfrm>
            <a:off x="1371600" y="5781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84" name="Line 68"/>
          <p:cNvSpPr>
            <a:spLocks noChangeShapeType="1"/>
          </p:cNvSpPr>
          <p:nvPr/>
        </p:nvSpPr>
        <p:spPr bwMode="auto">
          <a:xfrm>
            <a:off x="4343400" y="4638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85" name="Line 69"/>
          <p:cNvSpPr>
            <a:spLocks noChangeShapeType="1"/>
          </p:cNvSpPr>
          <p:nvPr/>
        </p:nvSpPr>
        <p:spPr bwMode="auto">
          <a:xfrm>
            <a:off x="4343400" y="5705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86" name="Text Box 70"/>
          <p:cNvSpPr txBox="1">
            <a:spLocks noChangeArrowheads="1"/>
          </p:cNvSpPr>
          <p:nvPr/>
        </p:nvSpPr>
        <p:spPr bwMode="auto">
          <a:xfrm>
            <a:off x="4495800" y="4392613"/>
            <a:ext cx="595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C</a:t>
            </a:r>
            <a:r>
              <a:rPr lang="en-US" altLang="ja-JP" baseline="-25000">
                <a:effectLst/>
                <a:latin typeface="Times New Roman" panose="02020603050405020304" pitchFamily="18" charset="0"/>
              </a:rPr>
              <a:t>O</a:t>
            </a:r>
            <a:endParaRPr lang="en-US" altLang="ja-JP" i="1">
              <a:effectLst/>
              <a:latin typeface="Times New Roman" panose="02020603050405020304" pitchFamily="18" charset="0"/>
            </a:endParaRPr>
          </a:p>
        </p:txBody>
      </p:sp>
      <p:sp>
        <p:nvSpPr>
          <p:cNvPr id="239687" name="Text Box 71"/>
          <p:cNvSpPr txBox="1">
            <a:spLocks noChangeArrowheads="1"/>
          </p:cNvSpPr>
          <p:nvPr/>
        </p:nvSpPr>
        <p:spPr bwMode="auto">
          <a:xfrm>
            <a:off x="4495800" y="5459413"/>
            <a:ext cx="4508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i="1">
                <a:effectLst/>
                <a:latin typeface="Times New Roman" panose="02020603050405020304" pitchFamily="18" charset="0"/>
              </a:rPr>
              <a:t>S</a:t>
            </a:r>
            <a:r>
              <a:rPr lang="en-US" altLang="ja-JP">
                <a:effectLst/>
                <a:latin typeface="Times New Roman" panose="02020603050405020304" pitchFamily="18" charset="0"/>
              </a:rPr>
              <a:t> </a:t>
            </a:r>
            <a:endParaRPr lang="en-US" altLang="ja-JP" i="1">
              <a:effectLst/>
              <a:latin typeface="Times New Roman" panose="02020603050405020304" pitchFamily="18" charset="0"/>
            </a:endParaRPr>
          </a:p>
        </p:txBody>
      </p:sp>
      <p:sp useBgFill="1">
        <p:nvSpPr>
          <p:cNvPr id="239688" name="Text Box 72"/>
          <p:cNvSpPr txBox="1">
            <a:spLocks noChangeArrowheads="1"/>
          </p:cNvSpPr>
          <p:nvPr/>
        </p:nvSpPr>
        <p:spPr bwMode="auto">
          <a:xfrm>
            <a:off x="1752600" y="3429000"/>
            <a:ext cx="698500" cy="51911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HA</a:t>
            </a:r>
          </a:p>
        </p:txBody>
      </p:sp>
      <p:grpSp>
        <p:nvGrpSpPr>
          <p:cNvPr id="239738" name="Group 122"/>
          <p:cNvGrpSpPr>
            <a:grpSpLocks/>
          </p:cNvGrpSpPr>
          <p:nvPr/>
        </p:nvGrpSpPr>
        <p:grpSpPr bwMode="auto">
          <a:xfrm>
            <a:off x="1600200" y="4410075"/>
            <a:ext cx="2743200" cy="1828800"/>
            <a:chOff x="1008" y="2778"/>
            <a:chExt cx="1728" cy="1152"/>
          </a:xfrm>
        </p:grpSpPr>
        <p:grpSp>
          <p:nvGrpSpPr>
            <p:cNvPr id="239689" name="Group 73"/>
            <p:cNvGrpSpPr>
              <a:grpSpLocks/>
            </p:cNvGrpSpPr>
            <p:nvPr/>
          </p:nvGrpSpPr>
          <p:grpSpPr bwMode="auto">
            <a:xfrm>
              <a:off x="1776" y="2778"/>
              <a:ext cx="288" cy="288"/>
              <a:chOff x="3264" y="2544"/>
              <a:chExt cx="288" cy="288"/>
            </a:xfrm>
          </p:grpSpPr>
          <p:sp>
            <p:nvSpPr>
              <p:cNvPr id="239690" name="Arc 7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91" name="Arc 7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692" name="Line 7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9693" name="Line 77"/>
            <p:cNvSpPr>
              <a:spLocks noChangeShapeType="1"/>
            </p:cNvSpPr>
            <p:nvPr/>
          </p:nvSpPr>
          <p:spPr bwMode="auto">
            <a:xfrm>
              <a:off x="2064" y="2922"/>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94" name="Line 78"/>
            <p:cNvSpPr>
              <a:spLocks noChangeShapeType="1"/>
            </p:cNvSpPr>
            <p:nvPr/>
          </p:nvSpPr>
          <p:spPr bwMode="auto">
            <a:xfrm>
              <a:off x="1008" y="2874"/>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95" name="Line 79"/>
            <p:cNvSpPr>
              <a:spLocks noChangeShapeType="1"/>
            </p:cNvSpPr>
            <p:nvPr/>
          </p:nvSpPr>
          <p:spPr bwMode="auto">
            <a:xfrm flipV="1">
              <a:off x="1584" y="2874"/>
              <a:ext cx="0" cy="86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96" name="Line 80"/>
            <p:cNvSpPr>
              <a:spLocks noChangeShapeType="1"/>
            </p:cNvSpPr>
            <p:nvPr/>
          </p:nvSpPr>
          <p:spPr bwMode="auto">
            <a:xfrm>
              <a:off x="1680" y="345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97" name="Line 81"/>
            <p:cNvSpPr>
              <a:spLocks noChangeShapeType="1"/>
            </p:cNvSpPr>
            <p:nvPr/>
          </p:nvSpPr>
          <p:spPr bwMode="auto">
            <a:xfrm>
              <a:off x="1584" y="373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698" name="Line 82"/>
            <p:cNvSpPr>
              <a:spLocks noChangeShapeType="1"/>
            </p:cNvSpPr>
            <p:nvPr/>
          </p:nvSpPr>
          <p:spPr bwMode="auto">
            <a:xfrm>
              <a:off x="2592" y="359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9699" name="Group 83"/>
            <p:cNvGrpSpPr>
              <a:grpSpLocks/>
            </p:cNvGrpSpPr>
            <p:nvPr/>
          </p:nvGrpSpPr>
          <p:grpSpPr bwMode="auto">
            <a:xfrm>
              <a:off x="2304" y="3450"/>
              <a:ext cx="288" cy="288"/>
              <a:chOff x="2304" y="3450"/>
              <a:chExt cx="288" cy="288"/>
            </a:xfrm>
          </p:grpSpPr>
          <p:sp>
            <p:nvSpPr>
              <p:cNvPr id="239700" name="Arc 84"/>
              <p:cNvSpPr>
                <a:spLocks/>
              </p:cNvSpPr>
              <p:nvPr/>
            </p:nvSpPr>
            <p:spPr bwMode="auto">
              <a:xfrm>
                <a:off x="2304" y="3450"/>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01" name="Arc 85"/>
              <p:cNvSpPr>
                <a:spLocks/>
              </p:cNvSpPr>
              <p:nvPr/>
            </p:nvSpPr>
            <p:spPr bwMode="auto">
              <a:xfrm flipV="1">
                <a:off x="2304" y="359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02" name="Arc 86"/>
              <p:cNvSpPr>
                <a:spLocks/>
              </p:cNvSpPr>
              <p:nvPr/>
            </p:nvSpPr>
            <p:spPr bwMode="auto">
              <a:xfrm>
                <a:off x="2304" y="3450"/>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03" name="Arc 87"/>
              <p:cNvSpPr>
                <a:spLocks/>
              </p:cNvSpPr>
              <p:nvPr/>
            </p:nvSpPr>
            <p:spPr bwMode="auto">
              <a:xfrm flipV="1">
                <a:off x="2304" y="3594"/>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9704" name="Line 88"/>
            <p:cNvSpPr>
              <a:spLocks noChangeShapeType="1"/>
            </p:cNvSpPr>
            <p:nvPr/>
          </p:nvSpPr>
          <p:spPr bwMode="auto">
            <a:xfrm>
              <a:off x="1680" y="2970"/>
              <a:ext cx="0" cy="6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05" name="Oval 89"/>
            <p:cNvSpPr>
              <a:spLocks noChangeArrowheads="1"/>
            </p:cNvSpPr>
            <p:nvPr/>
          </p:nvSpPr>
          <p:spPr bwMode="auto">
            <a:xfrm>
              <a:off x="1056" y="3594"/>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06" name="Oval 90"/>
            <p:cNvSpPr>
              <a:spLocks noChangeArrowheads="1"/>
            </p:cNvSpPr>
            <p:nvPr/>
          </p:nvSpPr>
          <p:spPr bwMode="auto">
            <a:xfrm>
              <a:off x="1056" y="282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39707" name="Group 91"/>
            <p:cNvGrpSpPr>
              <a:grpSpLocks/>
            </p:cNvGrpSpPr>
            <p:nvPr/>
          </p:nvGrpSpPr>
          <p:grpSpPr bwMode="auto">
            <a:xfrm>
              <a:off x="1200" y="3738"/>
              <a:ext cx="288" cy="192"/>
              <a:chOff x="2640" y="1968"/>
              <a:chExt cx="288" cy="192"/>
            </a:xfrm>
          </p:grpSpPr>
          <p:sp>
            <p:nvSpPr>
              <p:cNvPr id="239708" name="AutoShape 9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09" name="Oval 9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9710" name="Line 94"/>
            <p:cNvSpPr>
              <a:spLocks noChangeShapeType="1"/>
            </p:cNvSpPr>
            <p:nvPr/>
          </p:nvSpPr>
          <p:spPr bwMode="auto">
            <a:xfrm flipH="1" flipV="1">
              <a:off x="1104" y="383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11" name="Line 95"/>
            <p:cNvSpPr>
              <a:spLocks noChangeShapeType="1"/>
            </p:cNvSpPr>
            <p:nvPr/>
          </p:nvSpPr>
          <p:spPr bwMode="auto">
            <a:xfrm>
              <a:off x="1008" y="3642"/>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12" name="Line 96"/>
            <p:cNvSpPr>
              <a:spLocks noChangeShapeType="1"/>
            </p:cNvSpPr>
            <p:nvPr/>
          </p:nvSpPr>
          <p:spPr bwMode="auto">
            <a:xfrm flipV="1">
              <a:off x="1104" y="3642"/>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9713" name="Group 97"/>
            <p:cNvGrpSpPr>
              <a:grpSpLocks/>
            </p:cNvGrpSpPr>
            <p:nvPr/>
          </p:nvGrpSpPr>
          <p:grpSpPr bwMode="auto">
            <a:xfrm>
              <a:off x="1200" y="3258"/>
              <a:ext cx="288" cy="192"/>
              <a:chOff x="2640" y="1968"/>
              <a:chExt cx="288" cy="192"/>
            </a:xfrm>
          </p:grpSpPr>
          <p:sp>
            <p:nvSpPr>
              <p:cNvPr id="239714" name="AutoShape 98"/>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15" name="Oval 99"/>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9716" name="Line 100"/>
            <p:cNvSpPr>
              <a:spLocks noChangeShapeType="1"/>
            </p:cNvSpPr>
            <p:nvPr/>
          </p:nvSpPr>
          <p:spPr bwMode="auto">
            <a:xfrm flipH="1">
              <a:off x="1104" y="335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17" name="Line 101"/>
            <p:cNvSpPr>
              <a:spLocks noChangeShapeType="1"/>
            </p:cNvSpPr>
            <p:nvPr/>
          </p:nvSpPr>
          <p:spPr bwMode="auto">
            <a:xfrm>
              <a:off x="1488" y="3354"/>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18" name="Line 102"/>
            <p:cNvSpPr>
              <a:spLocks noChangeShapeType="1"/>
            </p:cNvSpPr>
            <p:nvPr/>
          </p:nvSpPr>
          <p:spPr bwMode="auto">
            <a:xfrm>
              <a:off x="1104" y="2874"/>
              <a:ext cx="0" cy="48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19" name="Line 103"/>
            <p:cNvSpPr>
              <a:spLocks noChangeShapeType="1"/>
            </p:cNvSpPr>
            <p:nvPr/>
          </p:nvSpPr>
          <p:spPr bwMode="auto">
            <a:xfrm flipH="1">
              <a:off x="1488" y="3834"/>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9720" name="Group 104"/>
            <p:cNvGrpSpPr>
              <a:grpSpLocks/>
            </p:cNvGrpSpPr>
            <p:nvPr/>
          </p:nvGrpSpPr>
          <p:grpSpPr bwMode="auto">
            <a:xfrm>
              <a:off x="1776" y="3642"/>
              <a:ext cx="288" cy="288"/>
              <a:chOff x="3264" y="2544"/>
              <a:chExt cx="288" cy="288"/>
            </a:xfrm>
          </p:grpSpPr>
          <p:sp>
            <p:nvSpPr>
              <p:cNvPr id="239721" name="Arc 105"/>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22" name="Arc 106"/>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23" name="Line 107"/>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9724" name="Group 108"/>
            <p:cNvGrpSpPr>
              <a:grpSpLocks/>
            </p:cNvGrpSpPr>
            <p:nvPr/>
          </p:nvGrpSpPr>
          <p:grpSpPr bwMode="auto">
            <a:xfrm>
              <a:off x="1776" y="3258"/>
              <a:ext cx="288" cy="288"/>
              <a:chOff x="3264" y="2544"/>
              <a:chExt cx="288" cy="288"/>
            </a:xfrm>
          </p:grpSpPr>
          <p:sp>
            <p:nvSpPr>
              <p:cNvPr id="239725" name="Arc 10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26" name="Arc 11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27" name="Line 11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9728" name="Line 112"/>
            <p:cNvSpPr>
              <a:spLocks noChangeShapeType="1"/>
            </p:cNvSpPr>
            <p:nvPr/>
          </p:nvSpPr>
          <p:spPr bwMode="auto">
            <a:xfrm>
              <a:off x="2064" y="340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29" name="Oval 113"/>
            <p:cNvSpPr>
              <a:spLocks noChangeArrowheads="1"/>
            </p:cNvSpPr>
            <p:nvPr/>
          </p:nvSpPr>
          <p:spPr bwMode="auto">
            <a:xfrm>
              <a:off x="1536" y="2826"/>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30" name="Line 114"/>
            <p:cNvSpPr>
              <a:spLocks noChangeShapeType="1"/>
            </p:cNvSpPr>
            <p:nvPr/>
          </p:nvSpPr>
          <p:spPr bwMode="auto">
            <a:xfrm flipV="1">
              <a:off x="2160" y="340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31" name="Line 115"/>
            <p:cNvSpPr>
              <a:spLocks noChangeShapeType="1"/>
            </p:cNvSpPr>
            <p:nvPr/>
          </p:nvSpPr>
          <p:spPr bwMode="auto">
            <a:xfrm flipV="1">
              <a:off x="2160" y="364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32" name="Line 116"/>
            <p:cNvSpPr>
              <a:spLocks noChangeShapeType="1"/>
            </p:cNvSpPr>
            <p:nvPr/>
          </p:nvSpPr>
          <p:spPr bwMode="auto">
            <a:xfrm flipH="1" flipV="1">
              <a:off x="2064" y="378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33" name="Line 117"/>
            <p:cNvSpPr>
              <a:spLocks noChangeShapeType="1"/>
            </p:cNvSpPr>
            <p:nvPr/>
          </p:nvSpPr>
          <p:spPr bwMode="auto">
            <a:xfrm>
              <a:off x="1680" y="297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34" name="Oval 118"/>
            <p:cNvSpPr>
              <a:spLocks noChangeArrowheads="1"/>
            </p:cNvSpPr>
            <p:nvPr/>
          </p:nvSpPr>
          <p:spPr bwMode="auto">
            <a:xfrm>
              <a:off x="1632" y="3402"/>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9735" name="Line 119"/>
            <p:cNvSpPr>
              <a:spLocks noChangeShapeType="1"/>
            </p:cNvSpPr>
            <p:nvPr/>
          </p:nvSpPr>
          <p:spPr bwMode="auto">
            <a:xfrm>
              <a:off x="2160" y="354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736" name="Line 120"/>
            <p:cNvSpPr>
              <a:spLocks noChangeShapeType="1"/>
            </p:cNvSpPr>
            <p:nvPr/>
          </p:nvSpPr>
          <p:spPr bwMode="auto">
            <a:xfrm>
              <a:off x="2160" y="364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aphicFrame>
        <p:nvGraphicFramePr>
          <p:cNvPr id="239737" name="Object 121"/>
          <p:cNvGraphicFramePr>
            <a:graphicFrameLocks/>
          </p:cNvGraphicFramePr>
          <p:nvPr/>
        </p:nvGraphicFramePr>
        <p:xfrm>
          <a:off x="1981200" y="2743200"/>
          <a:ext cx="990600" cy="454025"/>
        </p:xfrm>
        <a:graphic>
          <a:graphicData uri="http://schemas.openxmlformats.org/presentationml/2006/ole">
            <mc:AlternateContent xmlns:mc="http://schemas.openxmlformats.org/markup-compatibility/2006">
              <mc:Choice xmlns:v="urn:schemas-microsoft-com:vml" Requires="v">
                <p:oleObj spid="_x0000_s17411" name="数式" r:id="rId6" imgW="304560" imgH="139680" progId="Equation.3">
                  <p:embed/>
                </p:oleObj>
              </mc:Choice>
              <mc:Fallback>
                <p:oleObj name="数式" r:id="rId6" imgW="304560" imgH="139680" progId="Equation.3">
                  <p:embed/>
                  <p:pic>
                    <p:nvPicPr>
                      <p:cNvPr id="0" name="Object 121"/>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1200" y="2743200"/>
                        <a:ext cx="99060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9620" name="Group 4"/>
          <p:cNvGraphicFramePr>
            <a:graphicFrameLocks noGrp="1"/>
          </p:cNvGraphicFramePr>
          <p:nvPr>
            <p:extLst>
              <p:ext uri="{D42A27DB-BD31-4B8C-83A1-F6EECF244321}">
                <p14:modId xmlns:p14="http://schemas.microsoft.com/office/powerpoint/2010/main" val="1814903541"/>
              </p:ext>
            </p:extLst>
          </p:nvPr>
        </p:nvGraphicFramePr>
        <p:xfrm>
          <a:off x="5410200" y="1143000"/>
          <a:ext cx="2955925" cy="2286000"/>
        </p:xfrm>
        <a:graphic>
          <a:graphicData uri="http://schemas.openxmlformats.org/drawingml/2006/table">
            <a:tbl>
              <a:tblPr/>
              <a:tblGrid>
                <a:gridCol w="1206500">
                  <a:extLst>
                    <a:ext uri="{9D8B030D-6E8A-4147-A177-3AD203B41FA5}">
                      <a16:colId xmlns:a16="http://schemas.microsoft.com/office/drawing/2014/main" val="20000"/>
                    </a:ext>
                  </a:extLst>
                </a:gridCol>
                <a:gridCol w="874713">
                  <a:extLst>
                    <a:ext uri="{9D8B030D-6E8A-4147-A177-3AD203B41FA5}">
                      <a16:colId xmlns:a16="http://schemas.microsoft.com/office/drawing/2014/main" val="20001"/>
                    </a:ext>
                  </a:extLst>
                </a:gridCol>
                <a:gridCol w="874712">
                  <a:extLst>
                    <a:ext uri="{9D8B030D-6E8A-4147-A177-3AD203B41FA5}">
                      <a16:colId xmlns:a16="http://schemas.microsoft.com/office/drawing/2014/main" val="20002"/>
                    </a:ext>
                  </a:extLst>
                </a:gridCol>
              </a:tblGrid>
              <a:tr h="2746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305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63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39647"/>
                                        </p:tgtEl>
                                        <p:attrNameLst>
                                          <p:attrName>style.visibility</p:attrName>
                                        </p:attrNameLst>
                                      </p:cBhvr>
                                      <p:to>
                                        <p:strVal val="visible"/>
                                      </p:to>
                                    </p:set>
                                    <p:animEffect transition="in" filter="checkerboard(across)">
                                      <p:cBhvr>
                                        <p:cTn id="7" dur="500"/>
                                        <p:tgtEl>
                                          <p:spTgt spid="2396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39737"/>
                                        </p:tgtEl>
                                        <p:attrNameLst>
                                          <p:attrName>style.visibility</p:attrName>
                                        </p:attrNameLst>
                                      </p:cBhvr>
                                      <p:to>
                                        <p:strVal val="visible"/>
                                      </p:to>
                                    </p:set>
                                    <p:animEffect transition="in" filter="checkerboard(across)">
                                      <p:cBhvr>
                                        <p:cTn id="12" dur="500"/>
                                        <p:tgtEl>
                                          <p:spTgt spid="2397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39738"/>
                                        </p:tgtEl>
                                        <p:attrNameLst>
                                          <p:attrName>style.visibility</p:attrName>
                                        </p:attrNameLst>
                                      </p:cBhvr>
                                      <p:to>
                                        <p:strVal val="visible"/>
                                      </p:to>
                                    </p:set>
                                    <p:animEffect transition="in" filter="wipe(left)">
                                      <p:cBhvr>
                                        <p:cTn id="17" dur="500"/>
                                        <p:tgtEl>
                                          <p:spTgt spid="2397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39739"/>
                                        </p:tgtEl>
                                        <p:attrNameLst>
                                          <p:attrName>style.visibility</p:attrName>
                                        </p:attrNameLst>
                                      </p:cBhvr>
                                      <p:to>
                                        <p:strVal val="visible"/>
                                      </p:to>
                                    </p:set>
                                    <p:animEffect transition="in" filter="wipe(left)">
                                      <p:cBhvr>
                                        <p:cTn id="22" dur="500"/>
                                        <p:tgtEl>
                                          <p:spTgt spid="239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ChangeArrowheads="1"/>
          </p:cNvSpPr>
          <p:nvPr/>
        </p:nvSpPr>
        <p:spPr bwMode="auto">
          <a:xfrm>
            <a:off x="1371600" y="3581400"/>
            <a:ext cx="6553200" cy="30480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643" name="Text Box 3"/>
          <p:cNvSpPr txBox="1">
            <a:spLocks noChangeArrowheads="1"/>
          </p:cNvSpPr>
          <p:nvPr/>
        </p:nvSpPr>
        <p:spPr bwMode="auto">
          <a:xfrm>
            <a:off x="6172200" y="3352800"/>
            <a:ext cx="1646238" cy="519113"/>
          </a:xfrm>
          <a:prstGeom prst="rect">
            <a:avLst/>
          </a:prstGeom>
          <a:solidFill>
            <a:srgbClr val="00009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FullAdder</a:t>
            </a:r>
          </a:p>
        </p:txBody>
      </p:sp>
      <p:sp>
        <p:nvSpPr>
          <p:cNvPr id="240644" name="Rectangle 4"/>
          <p:cNvSpPr>
            <a:spLocks noGrp="1" noChangeArrowheads="1"/>
          </p:cNvSpPr>
          <p:nvPr>
            <p:ph type="title"/>
          </p:nvPr>
        </p:nvSpPr>
        <p:spPr>
          <a:xfrm>
            <a:off x="1066800" y="304800"/>
            <a:ext cx="7543800" cy="1182688"/>
          </a:xfrm>
        </p:spPr>
        <p:txBody>
          <a:bodyPr/>
          <a:lstStyle/>
          <a:p>
            <a:r>
              <a:rPr lang="ja-JP" altLang="en-US">
                <a:latin typeface="Times New Roman" panose="02020603050405020304" pitchFamily="18" charset="0"/>
              </a:rPr>
              <a:t>演習問題 </a:t>
            </a:r>
            <a:r>
              <a:rPr lang="en-US" altLang="ja-JP">
                <a:latin typeface="Times New Roman" panose="02020603050405020304" pitchFamily="18" charset="0"/>
              </a:rPr>
              <a:t>: </a:t>
            </a:r>
            <a:r>
              <a:rPr lang="ja-JP" altLang="en-US">
                <a:latin typeface="Times New Roman" panose="02020603050405020304" pitchFamily="18" charset="0"/>
              </a:rPr>
              <a:t>全加算器の設計</a:t>
            </a:r>
          </a:p>
        </p:txBody>
      </p:sp>
      <p:sp>
        <p:nvSpPr>
          <p:cNvPr id="240645" name="Rectangle 5"/>
          <p:cNvSpPr>
            <a:spLocks noChangeArrowheads="1"/>
          </p:cNvSpPr>
          <p:nvPr/>
        </p:nvSpPr>
        <p:spPr bwMode="auto">
          <a:xfrm>
            <a:off x="457200" y="1143000"/>
            <a:ext cx="373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har char="n"/>
              <a:defRPr kumimoji="1" sz="32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marL="742950" indent="-285750">
              <a:buClr>
                <a:schemeClr val="tx1"/>
              </a:buClr>
              <a:buChar cha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marL="1143000" indent="-228600">
              <a:buChar char="n"/>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marL="1600200" indent="-228600">
              <a:buClr>
                <a:schemeClr val="tx1"/>
              </a:buClr>
              <a:buChar cha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marL="2057400" indent="-228600">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marL="25146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marL="29718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marL="34290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marL="3886200" indent="-228600" fontAlgn="base">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r>
              <a:rPr lang="en-US" altLang="ja-JP">
                <a:latin typeface="Times New Roman" panose="02020603050405020304" pitchFamily="18" charset="0"/>
              </a:rPr>
              <a:t>1</a:t>
            </a:r>
            <a:r>
              <a:rPr lang="ja-JP" altLang="en-US">
                <a:latin typeface="Times New Roman" panose="02020603050405020304" pitchFamily="18" charset="0"/>
              </a:rPr>
              <a:t>ビット全加算器を設計せよ</a:t>
            </a:r>
          </a:p>
        </p:txBody>
      </p:sp>
      <p:graphicFrame>
        <p:nvGraphicFramePr>
          <p:cNvPr id="240646" name="Group 6"/>
          <p:cNvGraphicFramePr>
            <a:graphicFrameLocks noGrp="1"/>
          </p:cNvGraphicFramePr>
          <p:nvPr/>
        </p:nvGraphicFramePr>
        <p:xfrm>
          <a:off x="4724400" y="1143000"/>
          <a:ext cx="2133600" cy="2286000"/>
        </p:xfrm>
        <a:graphic>
          <a:graphicData uri="http://schemas.openxmlformats.org/drawingml/2006/table">
            <a:tbl>
              <a:tblPr/>
              <a:tblGrid>
                <a:gridCol w="963613">
                  <a:extLst>
                    <a:ext uri="{9D8B030D-6E8A-4147-A177-3AD203B41FA5}">
                      <a16:colId xmlns:a16="http://schemas.microsoft.com/office/drawing/2014/main" val="20000"/>
                    </a:ext>
                  </a:extLst>
                </a:gridCol>
                <a:gridCol w="560387">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tblGrid>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 C</a:t>
                      </a:r>
                      <a:r>
                        <a:rPr kumimoji="1" lang="en-US" altLang="ja-JP" sz="2400" b="0" i="0" u="none" strike="noStrike" cap="none" normalizeH="0" baseline="-2500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0672" name="Text Box 32"/>
          <p:cNvSpPr txBox="1">
            <a:spLocks noChangeArrowheads="1"/>
          </p:cNvSpPr>
          <p:nvPr/>
        </p:nvSpPr>
        <p:spPr bwMode="auto">
          <a:xfrm>
            <a:off x="685800" y="3962400"/>
            <a:ext cx="401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endParaRPr lang="en-US" altLang="ja-JP" baseline="-25000">
              <a:effectLst>
                <a:outerShdw blurRad="38100" dist="38100" dir="2700000" algn="tl">
                  <a:srgbClr val="000000"/>
                </a:outerShdw>
              </a:effectLst>
              <a:latin typeface="Times New Roman" panose="02020603050405020304" pitchFamily="18" charset="0"/>
            </a:endParaRPr>
          </a:p>
        </p:txBody>
      </p:sp>
      <p:sp>
        <p:nvSpPr>
          <p:cNvPr id="240673" name="Line 33"/>
          <p:cNvSpPr>
            <a:spLocks noChangeShapeType="1"/>
          </p:cNvSpPr>
          <p:nvPr/>
        </p:nvSpPr>
        <p:spPr bwMode="auto">
          <a:xfrm>
            <a:off x="1143000" y="4257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674" name="Text Box 34"/>
          <p:cNvSpPr txBox="1">
            <a:spLocks noChangeArrowheads="1"/>
          </p:cNvSpPr>
          <p:nvPr/>
        </p:nvSpPr>
        <p:spPr bwMode="auto">
          <a:xfrm>
            <a:off x="685800" y="4876800"/>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endParaRPr lang="en-US" altLang="ja-JP" baseline="-25000">
              <a:effectLst>
                <a:outerShdw blurRad="38100" dist="38100" dir="2700000" algn="tl">
                  <a:srgbClr val="000000"/>
                </a:outerShdw>
              </a:effectLst>
              <a:latin typeface="Times New Roman" panose="02020603050405020304" pitchFamily="18" charset="0"/>
            </a:endParaRPr>
          </a:p>
        </p:txBody>
      </p:sp>
      <p:sp>
        <p:nvSpPr>
          <p:cNvPr id="240675" name="Line 35"/>
          <p:cNvSpPr>
            <a:spLocks noChangeShapeType="1"/>
          </p:cNvSpPr>
          <p:nvPr/>
        </p:nvSpPr>
        <p:spPr bwMode="auto">
          <a:xfrm>
            <a:off x="1143000" y="51720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676" name="Line 36"/>
          <p:cNvSpPr>
            <a:spLocks noChangeShapeType="1"/>
          </p:cNvSpPr>
          <p:nvPr/>
        </p:nvSpPr>
        <p:spPr bwMode="auto">
          <a:xfrm>
            <a:off x="7924800" y="44862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677" name="Text Box 37"/>
          <p:cNvSpPr txBox="1">
            <a:spLocks noChangeArrowheads="1"/>
          </p:cNvSpPr>
          <p:nvPr/>
        </p:nvSpPr>
        <p:spPr bwMode="auto">
          <a:xfrm>
            <a:off x="8077200" y="4191000"/>
            <a:ext cx="595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O</a:t>
            </a:r>
          </a:p>
        </p:txBody>
      </p:sp>
      <p:sp>
        <p:nvSpPr>
          <p:cNvPr id="240678" name="Line 38"/>
          <p:cNvSpPr>
            <a:spLocks noChangeShapeType="1"/>
          </p:cNvSpPr>
          <p:nvPr/>
        </p:nvSpPr>
        <p:spPr bwMode="auto">
          <a:xfrm>
            <a:off x="7924800" y="58578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679" name="Text Box 39"/>
          <p:cNvSpPr txBox="1">
            <a:spLocks noChangeArrowheads="1"/>
          </p:cNvSpPr>
          <p:nvPr/>
        </p:nvSpPr>
        <p:spPr bwMode="auto">
          <a:xfrm>
            <a:off x="8077200" y="5562600"/>
            <a:ext cx="361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endParaRPr lang="en-US" altLang="ja-JP" baseline="-25000">
              <a:effectLst>
                <a:outerShdw blurRad="38100" dist="38100" dir="2700000" algn="tl">
                  <a:srgbClr val="000000"/>
                </a:outerShdw>
              </a:effectLst>
              <a:latin typeface="Times New Roman" panose="02020603050405020304" pitchFamily="18" charset="0"/>
            </a:endParaRPr>
          </a:p>
        </p:txBody>
      </p:sp>
      <p:sp>
        <p:nvSpPr>
          <p:cNvPr id="240680" name="Text Box 40"/>
          <p:cNvSpPr txBox="1">
            <a:spLocks noChangeArrowheads="1"/>
          </p:cNvSpPr>
          <p:nvPr/>
        </p:nvSpPr>
        <p:spPr bwMode="auto">
          <a:xfrm>
            <a:off x="228600" y="2209800"/>
            <a:ext cx="977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ClrTx/>
              <a:buSzTx/>
              <a:buFontTx/>
              <a:buNone/>
            </a:pPr>
            <a:r>
              <a:rPr lang="en-US" altLang="ja-JP" sz="3200" i="1">
                <a:effectLst/>
                <a:latin typeface="Times New Roman" panose="02020603050405020304" pitchFamily="18" charset="0"/>
              </a:rPr>
              <a:t>S</a:t>
            </a:r>
            <a:r>
              <a:rPr lang="en-US" altLang="ja-JP" sz="3200">
                <a:effectLst/>
                <a:latin typeface="Times New Roman" panose="02020603050405020304" pitchFamily="18" charset="0"/>
              </a:rPr>
              <a:t> =</a:t>
            </a:r>
          </a:p>
          <a:p>
            <a:pPr>
              <a:spcBef>
                <a:spcPct val="0"/>
              </a:spcBef>
              <a:buClrTx/>
              <a:buSzTx/>
              <a:buFontTx/>
              <a:buNone/>
            </a:pPr>
            <a:r>
              <a:rPr lang="en-US" altLang="ja-JP" sz="3200" i="1">
                <a:effectLst/>
                <a:latin typeface="Times New Roman" panose="02020603050405020304" pitchFamily="18" charset="0"/>
              </a:rPr>
              <a:t>C</a:t>
            </a:r>
            <a:r>
              <a:rPr lang="en-US" altLang="ja-JP" sz="3200" baseline="-25000">
                <a:effectLst/>
                <a:latin typeface="Times New Roman" panose="02020603050405020304" pitchFamily="18" charset="0"/>
              </a:rPr>
              <a:t>O</a:t>
            </a:r>
            <a:r>
              <a:rPr lang="en-US" altLang="ja-JP" sz="3200">
                <a:effectLst/>
                <a:latin typeface="Times New Roman" panose="02020603050405020304" pitchFamily="18" charset="0"/>
              </a:rPr>
              <a:t> =</a:t>
            </a:r>
          </a:p>
        </p:txBody>
      </p:sp>
      <p:graphicFrame>
        <p:nvGraphicFramePr>
          <p:cNvPr id="240681" name="Group 41"/>
          <p:cNvGraphicFramePr>
            <a:graphicFrameLocks noGrp="1"/>
          </p:cNvGraphicFramePr>
          <p:nvPr/>
        </p:nvGraphicFramePr>
        <p:xfrm>
          <a:off x="6934200" y="1143000"/>
          <a:ext cx="2133600" cy="2286000"/>
        </p:xfrm>
        <a:graphic>
          <a:graphicData uri="http://schemas.openxmlformats.org/drawingml/2006/table">
            <a:tbl>
              <a:tblPr/>
              <a:tblGrid>
                <a:gridCol w="963613">
                  <a:extLst>
                    <a:ext uri="{9D8B030D-6E8A-4147-A177-3AD203B41FA5}">
                      <a16:colId xmlns:a16="http://schemas.microsoft.com/office/drawing/2014/main" val="20000"/>
                    </a:ext>
                  </a:extLst>
                </a:gridCol>
                <a:gridCol w="560387">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tblGrid>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Y C</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C</a:t>
                      </a:r>
                      <a:r>
                        <a:rPr kumimoji="1" lang="en-US" altLang="ja-JP" sz="24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0707" name="Text Box 67"/>
          <p:cNvSpPr txBox="1">
            <a:spLocks noChangeArrowheads="1"/>
          </p:cNvSpPr>
          <p:nvPr/>
        </p:nvSpPr>
        <p:spPr bwMode="auto">
          <a:xfrm>
            <a:off x="685800" y="5791200"/>
            <a:ext cx="501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I</a:t>
            </a:r>
          </a:p>
        </p:txBody>
      </p:sp>
      <p:sp>
        <p:nvSpPr>
          <p:cNvPr id="240708" name="Line 68"/>
          <p:cNvSpPr>
            <a:spLocks noChangeShapeType="1"/>
          </p:cNvSpPr>
          <p:nvPr/>
        </p:nvSpPr>
        <p:spPr bwMode="auto">
          <a:xfrm>
            <a:off x="1143000" y="6086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240709" name="Object 69"/>
          <p:cNvGraphicFramePr>
            <a:graphicFrameLocks/>
          </p:cNvGraphicFramePr>
          <p:nvPr/>
        </p:nvGraphicFramePr>
        <p:xfrm>
          <a:off x="1143000" y="2209800"/>
          <a:ext cx="3632200" cy="1114425"/>
        </p:xfrm>
        <a:graphic>
          <a:graphicData uri="http://schemas.openxmlformats.org/presentationml/2006/ole">
            <mc:AlternateContent xmlns:mc="http://schemas.openxmlformats.org/markup-compatibility/2006">
              <mc:Choice xmlns:v="urn:schemas-microsoft-com:vml" Requires="v">
                <p:oleObj spid="_x0000_s18434" name="数式" r:id="rId4" imgW="1117440" imgH="342720" progId="Equation.3">
                  <p:embed/>
                </p:oleObj>
              </mc:Choice>
              <mc:Fallback>
                <p:oleObj name="数式" r:id="rId4" imgW="1117440" imgH="342720" progId="Equation.3">
                  <p:embed/>
                  <p:pic>
                    <p:nvPicPr>
                      <p:cNvPr id="0" name="Object 6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09800"/>
                        <a:ext cx="3632200" cy="11144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0715" name="Line 75"/>
          <p:cNvSpPr>
            <a:spLocks noChangeShapeType="1"/>
          </p:cNvSpPr>
          <p:nvPr/>
        </p:nvSpPr>
        <p:spPr bwMode="auto">
          <a:xfrm>
            <a:off x="3276600" y="4419600"/>
            <a:ext cx="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0765" name="Group 125"/>
          <p:cNvGrpSpPr>
            <a:grpSpLocks/>
          </p:cNvGrpSpPr>
          <p:nvPr/>
        </p:nvGrpSpPr>
        <p:grpSpPr bwMode="auto">
          <a:xfrm>
            <a:off x="1371600" y="3733800"/>
            <a:ext cx="6553200" cy="2362200"/>
            <a:chOff x="864" y="2352"/>
            <a:chExt cx="4128" cy="1488"/>
          </a:xfrm>
        </p:grpSpPr>
        <p:grpSp>
          <p:nvGrpSpPr>
            <p:cNvPr id="240710" name="Group 70"/>
            <p:cNvGrpSpPr>
              <a:grpSpLocks/>
            </p:cNvGrpSpPr>
            <p:nvPr/>
          </p:nvGrpSpPr>
          <p:grpSpPr bwMode="auto">
            <a:xfrm>
              <a:off x="2832" y="2352"/>
              <a:ext cx="288" cy="288"/>
              <a:chOff x="3264" y="2544"/>
              <a:chExt cx="288" cy="288"/>
            </a:xfrm>
          </p:grpSpPr>
          <p:sp>
            <p:nvSpPr>
              <p:cNvPr id="240711" name="Arc 71"/>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12" name="Arc 72"/>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13" name="Line 73"/>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40714" name="Line 74"/>
            <p:cNvSpPr>
              <a:spLocks noChangeShapeType="1"/>
            </p:cNvSpPr>
            <p:nvPr/>
          </p:nvSpPr>
          <p:spPr bwMode="auto">
            <a:xfrm>
              <a:off x="864" y="3264"/>
              <a:ext cx="10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16" name="Line 76"/>
            <p:cNvSpPr>
              <a:spLocks noChangeShapeType="1"/>
            </p:cNvSpPr>
            <p:nvPr/>
          </p:nvSpPr>
          <p:spPr bwMode="auto">
            <a:xfrm>
              <a:off x="1776" y="3600"/>
              <a:ext cx="11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17" name="Line 77"/>
            <p:cNvSpPr>
              <a:spLocks noChangeShapeType="1"/>
            </p:cNvSpPr>
            <p:nvPr/>
          </p:nvSpPr>
          <p:spPr bwMode="auto">
            <a:xfrm>
              <a:off x="2064" y="3792"/>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18" name="Line 78"/>
            <p:cNvSpPr>
              <a:spLocks noChangeShapeType="1"/>
            </p:cNvSpPr>
            <p:nvPr/>
          </p:nvSpPr>
          <p:spPr bwMode="auto">
            <a:xfrm>
              <a:off x="2064" y="3216"/>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19" name="Line 79"/>
            <p:cNvSpPr>
              <a:spLocks noChangeShapeType="1"/>
            </p:cNvSpPr>
            <p:nvPr/>
          </p:nvSpPr>
          <p:spPr bwMode="auto">
            <a:xfrm>
              <a:off x="3168" y="3696"/>
              <a:ext cx="18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0720" name="Group 80"/>
            <p:cNvGrpSpPr>
              <a:grpSpLocks/>
            </p:cNvGrpSpPr>
            <p:nvPr/>
          </p:nvGrpSpPr>
          <p:grpSpPr bwMode="auto">
            <a:xfrm>
              <a:off x="2832" y="3552"/>
              <a:ext cx="336" cy="288"/>
              <a:chOff x="3984" y="3648"/>
              <a:chExt cx="336" cy="288"/>
            </a:xfrm>
          </p:grpSpPr>
          <p:sp>
            <p:nvSpPr>
              <p:cNvPr id="240721" name="Arc 81"/>
              <p:cNvSpPr>
                <a:spLocks/>
              </p:cNvSpPr>
              <p:nvPr/>
            </p:nvSpPr>
            <p:spPr bwMode="auto">
              <a:xfrm>
                <a:off x="398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22" name="Arc 82"/>
              <p:cNvSpPr>
                <a:spLocks/>
              </p:cNvSpPr>
              <p:nvPr/>
            </p:nvSpPr>
            <p:spPr bwMode="auto">
              <a:xfrm flipV="1">
                <a:off x="398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23" name="Arc 83"/>
              <p:cNvSpPr>
                <a:spLocks/>
              </p:cNvSpPr>
              <p:nvPr/>
            </p:nvSpPr>
            <p:spPr bwMode="auto">
              <a:xfrm>
                <a:off x="4032"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24" name="Arc 84"/>
              <p:cNvSpPr>
                <a:spLocks/>
              </p:cNvSpPr>
              <p:nvPr/>
            </p:nvSpPr>
            <p:spPr bwMode="auto">
              <a:xfrm flipV="1">
                <a:off x="4032"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25" name="Arc 85"/>
              <p:cNvSpPr>
                <a:spLocks/>
              </p:cNvSpPr>
              <p:nvPr/>
            </p:nvSpPr>
            <p:spPr bwMode="auto">
              <a:xfrm>
                <a:off x="4032"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26" name="Arc 86"/>
              <p:cNvSpPr>
                <a:spLocks/>
              </p:cNvSpPr>
              <p:nvPr/>
            </p:nvSpPr>
            <p:spPr bwMode="auto">
              <a:xfrm flipV="1">
                <a:off x="4032"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0727" name="Line 87"/>
            <p:cNvSpPr>
              <a:spLocks noChangeShapeType="1"/>
            </p:cNvSpPr>
            <p:nvPr/>
          </p:nvSpPr>
          <p:spPr bwMode="auto">
            <a:xfrm>
              <a:off x="1920" y="2544"/>
              <a:ext cx="0"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28" name="Line 88"/>
            <p:cNvSpPr>
              <a:spLocks noChangeShapeType="1"/>
            </p:cNvSpPr>
            <p:nvPr/>
          </p:nvSpPr>
          <p:spPr bwMode="auto">
            <a:xfrm>
              <a:off x="2064" y="2880"/>
              <a:ext cx="0" cy="96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29" name="Oval 89"/>
            <p:cNvSpPr>
              <a:spLocks noChangeArrowheads="1"/>
            </p:cNvSpPr>
            <p:nvPr/>
          </p:nvSpPr>
          <p:spPr bwMode="auto">
            <a:xfrm>
              <a:off x="1728" y="2640"/>
              <a:ext cx="96" cy="96"/>
            </a:xfrm>
            <a:prstGeom prst="ellipse">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30" name="Line 90"/>
            <p:cNvSpPr>
              <a:spLocks noChangeShapeType="1"/>
            </p:cNvSpPr>
            <p:nvPr/>
          </p:nvSpPr>
          <p:spPr bwMode="auto">
            <a:xfrm flipH="1">
              <a:off x="1776" y="2448"/>
              <a:ext cx="0" cy="115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31" name="Line 91"/>
            <p:cNvSpPr>
              <a:spLocks noChangeShapeType="1"/>
            </p:cNvSpPr>
            <p:nvPr/>
          </p:nvSpPr>
          <p:spPr bwMode="auto">
            <a:xfrm>
              <a:off x="1920" y="3696"/>
              <a:ext cx="100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0732" name="Group 92"/>
            <p:cNvGrpSpPr>
              <a:grpSpLocks/>
            </p:cNvGrpSpPr>
            <p:nvPr/>
          </p:nvGrpSpPr>
          <p:grpSpPr bwMode="auto">
            <a:xfrm>
              <a:off x="2832" y="2688"/>
              <a:ext cx="288" cy="288"/>
              <a:chOff x="3264" y="2544"/>
              <a:chExt cx="288" cy="288"/>
            </a:xfrm>
          </p:grpSpPr>
          <p:sp>
            <p:nvSpPr>
              <p:cNvPr id="240733" name="Arc 93"/>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34" name="Arc 94"/>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35" name="Line 95"/>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0736" name="Group 96"/>
            <p:cNvGrpSpPr>
              <a:grpSpLocks/>
            </p:cNvGrpSpPr>
            <p:nvPr/>
          </p:nvGrpSpPr>
          <p:grpSpPr bwMode="auto">
            <a:xfrm>
              <a:off x="2832" y="3024"/>
              <a:ext cx="288" cy="288"/>
              <a:chOff x="3264" y="2544"/>
              <a:chExt cx="288" cy="288"/>
            </a:xfrm>
          </p:grpSpPr>
          <p:sp>
            <p:nvSpPr>
              <p:cNvPr id="240737" name="Arc 97"/>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38" name="Arc 98"/>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39" name="Line 99"/>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0740" name="Group 100"/>
            <p:cNvGrpSpPr>
              <a:grpSpLocks/>
            </p:cNvGrpSpPr>
            <p:nvPr/>
          </p:nvGrpSpPr>
          <p:grpSpPr bwMode="auto">
            <a:xfrm>
              <a:off x="3696" y="2688"/>
              <a:ext cx="288" cy="288"/>
              <a:chOff x="4848" y="2496"/>
              <a:chExt cx="288" cy="288"/>
            </a:xfrm>
          </p:grpSpPr>
          <p:sp>
            <p:nvSpPr>
              <p:cNvPr id="240741" name="Arc 101"/>
              <p:cNvSpPr>
                <a:spLocks/>
              </p:cNvSpPr>
              <p:nvPr/>
            </p:nvSpPr>
            <p:spPr bwMode="auto">
              <a:xfrm>
                <a:off x="4848" y="2496"/>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42" name="Arc 102"/>
              <p:cNvSpPr>
                <a:spLocks/>
              </p:cNvSpPr>
              <p:nvPr/>
            </p:nvSpPr>
            <p:spPr bwMode="auto">
              <a:xfrm flipV="1">
                <a:off x="4848" y="2640"/>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43" name="Arc 103"/>
              <p:cNvSpPr>
                <a:spLocks/>
              </p:cNvSpPr>
              <p:nvPr/>
            </p:nvSpPr>
            <p:spPr bwMode="auto">
              <a:xfrm>
                <a:off x="4848" y="2496"/>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44" name="Arc 104"/>
              <p:cNvSpPr>
                <a:spLocks/>
              </p:cNvSpPr>
              <p:nvPr/>
            </p:nvSpPr>
            <p:spPr bwMode="auto">
              <a:xfrm flipV="1">
                <a:off x="4848" y="2640"/>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0745" name="Line 105"/>
            <p:cNvSpPr>
              <a:spLocks noChangeShapeType="1"/>
            </p:cNvSpPr>
            <p:nvPr/>
          </p:nvSpPr>
          <p:spPr bwMode="auto">
            <a:xfrm>
              <a:off x="3120" y="3168"/>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46" name="Line 106"/>
            <p:cNvSpPr>
              <a:spLocks noChangeShapeType="1"/>
            </p:cNvSpPr>
            <p:nvPr/>
          </p:nvSpPr>
          <p:spPr bwMode="auto">
            <a:xfrm>
              <a:off x="3120" y="249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47" name="Line 107"/>
            <p:cNvSpPr>
              <a:spLocks noChangeShapeType="1"/>
            </p:cNvSpPr>
            <p:nvPr/>
          </p:nvSpPr>
          <p:spPr bwMode="auto">
            <a:xfrm>
              <a:off x="3408" y="2496"/>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48" name="Line 108"/>
            <p:cNvSpPr>
              <a:spLocks noChangeShapeType="1"/>
            </p:cNvSpPr>
            <p:nvPr/>
          </p:nvSpPr>
          <p:spPr bwMode="auto">
            <a:xfrm>
              <a:off x="3408" y="2928"/>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49" name="Line 109"/>
            <p:cNvSpPr>
              <a:spLocks noChangeShapeType="1"/>
            </p:cNvSpPr>
            <p:nvPr/>
          </p:nvSpPr>
          <p:spPr bwMode="auto">
            <a:xfrm>
              <a:off x="3408" y="2736"/>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0" name="Line 110"/>
            <p:cNvSpPr>
              <a:spLocks noChangeShapeType="1"/>
            </p:cNvSpPr>
            <p:nvPr/>
          </p:nvSpPr>
          <p:spPr bwMode="auto">
            <a:xfrm>
              <a:off x="3408" y="2928"/>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1" name="Line 111"/>
            <p:cNvSpPr>
              <a:spLocks noChangeShapeType="1"/>
            </p:cNvSpPr>
            <p:nvPr/>
          </p:nvSpPr>
          <p:spPr bwMode="auto">
            <a:xfrm>
              <a:off x="3984" y="2832"/>
              <a:ext cx="100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2" name="Line 112"/>
            <p:cNvSpPr>
              <a:spLocks noChangeShapeType="1"/>
            </p:cNvSpPr>
            <p:nvPr/>
          </p:nvSpPr>
          <p:spPr bwMode="auto">
            <a:xfrm>
              <a:off x="3120" y="2832"/>
              <a:ext cx="62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3" name="Line 113"/>
            <p:cNvSpPr>
              <a:spLocks noChangeShapeType="1"/>
            </p:cNvSpPr>
            <p:nvPr/>
          </p:nvSpPr>
          <p:spPr bwMode="auto">
            <a:xfrm flipV="1">
              <a:off x="1920" y="2544"/>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4" name="Line 114"/>
            <p:cNvSpPr>
              <a:spLocks noChangeShapeType="1"/>
            </p:cNvSpPr>
            <p:nvPr/>
          </p:nvSpPr>
          <p:spPr bwMode="auto">
            <a:xfrm>
              <a:off x="1776" y="2448"/>
              <a:ext cx="10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5" name="Line 115"/>
            <p:cNvSpPr>
              <a:spLocks noChangeShapeType="1"/>
            </p:cNvSpPr>
            <p:nvPr/>
          </p:nvSpPr>
          <p:spPr bwMode="auto">
            <a:xfrm>
              <a:off x="2064" y="2880"/>
              <a:ext cx="7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6" name="Line 116"/>
            <p:cNvSpPr>
              <a:spLocks noChangeShapeType="1"/>
            </p:cNvSpPr>
            <p:nvPr/>
          </p:nvSpPr>
          <p:spPr bwMode="auto">
            <a:xfrm>
              <a:off x="1776" y="2784"/>
              <a:ext cx="10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7" name="Line 117"/>
            <p:cNvSpPr>
              <a:spLocks noChangeShapeType="1"/>
            </p:cNvSpPr>
            <p:nvPr/>
          </p:nvSpPr>
          <p:spPr bwMode="auto">
            <a:xfrm>
              <a:off x="1920" y="3120"/>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58" name="Oval 118"/>
            <p:cNvSpPr>
              <a:spLocks noChangeArrowheads="1"/>
            </p:cNvSpPr>
            <p:nvPr/>
          </p:nvSpPr>
          <p:spPr bwMode="auto">
            <a:xfrm>
              <a:off x="2016" y="3168"/>
              <a:ext cx="96" cy="96"/>
            </a:xfrm>
            <a:prstGeom prst="ellipse">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59" name="Oval 119"/>
            <p:cNvSpPr>
              <a:spLocks noChangeArrowheads="1"/>
            </p:cNvSpPr>
            <p:nvPr/>
          </p:nvSpPr>
          <p:spPr bwMode="auto">
            <a:xfrm>
              <a:off x="1872" y="3072"/>
              <a:ext cx="96" cy="96"/>
            </a:xfrm>
            <a:prstGeom prst="ellipse">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60" name="Oval 120"/>
            <p:cNvSpPr>
              <a:spLocks noChangeArrowheads="1"/>
            </p:cNvSpPr>
            <p:nvPr/>
          </p:nvSpPr>
          <p:spPr bwMode="auto">
            <a:xfrm>
              <a:off x="1728" y="2736"/>
              <a:ext cx="96" cy="96"/>
            </a:xfrm>
            <a:prstGeom prst="ellipse">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61" name="Oval 121"/>
            <p:cNvSpPr>
              <a:spLocks noChangeArrowheads="1"/>
            </p:cNvSpPr>
            <p:nvPr/>
          </p:nvSpPr>
          <p:spPr bwMode="auto">
            <a:xfrm>
              <a:off x="2016" y="3744"/>
              <a:ext cx="96" cy="96"/>
            </a:xfrm>
            <a:prstGeom prst="ellipse">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0762" name="Line 122"/>
            <p:cNvSpPr>
              <a:spLocks noChangeShapeType="1"/>
            </p:cNvSpPr>
            <p:nvPr/>
          </p:nvSpPr>
          <p:spPr bwMode="auto">
            <a:xfrm>
              <a:off x="864" y="3840"/>
              <a:ext cx="12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63" name="Line 123"/>
            <p:cNvSpPr>
              <a:spLocks noChangeShapeType="1"/>
            </p:cNvSpPr>
            <p:nvPr/>
          </p:nvSpPr>
          <p:spPr bwMode="auto">
            <a:xfrm>
              <a:off x="864" y="2688"/>
              <a:ext cx="9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764" name="Oval 124"/>
            <p:cNvSpPr>
              <a:spLocks noChangeArrowheads="1"/>
            </p:cNvSpPr>
            <p:nvPr/>
          </p:nvSpPr>
          <p:spPr bwMode="auto">
            <a:xfrm>
              <a:off x="1872" y="3216"/>
              <a:ext cx="96" cy="96"/>
            </a:xfrm>
            <a:prstGeom prst="ellipse">
              <a:avLst/>
            </a:prstGeom>
            <a:solidFill>
              <a:srgbClr val="FFFF99"/>
            </a:solidFill>
            <a:ln w="19050">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40709"/>
                                        </p:tgtEl>
                                        <p:attrNameLst>
                                          <p:attrName>style.visibility</p:attrName>
                                        </p:attrNameLst>
                                      </p:cBhvr>
                                      <p:to>
                                        <p:strVal val="visible"/>
                                      </p:to>
                                    </p:set>
                                    <p:animEffect transition="in" filter="checkerboard(across)">
                                      <p:cBhvr>
                                        <p:cTn id="7" dur="500"/>
                                        <p:tgtEl>
                                          <p:spTgt spid="2407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0765"/>
                                        </p:tgtEl>
                                        <p:attrNameLst>
                                          <p:attrName>style.visibility</p:attrName>
                                        </p:attrNameLst>
                                      </p:cBhvr>
                                      <p:to>
                                        <p:strVal val="visible"/>
                                      </p:to>
                                    </p:set>
                                    <p:animEffect transition="in" filter="wipe(left)">
                                      <p:cBhvr>
                                        <p:cTn id="12" dur="500"/>
                                        <p:tgtEl>
                                          <p:spTgt spid="2407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152400" y="274638"/>
            <a:ext cx="8763000" cy="868362"/>
          </a:xfrm>
        </p:spPr>
        <p:txBody>
          <a:bodyPr/>
          <a:lstStyle/>
          <a:p>
            <a:r>
              <a:rPr lang="ja-JP" altLang="en-US">
                <a:latin typeface="Times New Roman" panose="02020603050405020304" pitchFamily="18" charset="0"/>
              </a:rPr>
              <a:t>演習問題 </a:t>
            </a:r>
            <a:r>
              <a:rPr lang="en-US" altLang="ja-JP">
                <a:latin typeface="Times New Roman" panose="02020603050405020304" pitchFamily="18" charset="0"/>
              </a:rPr>
              <a:t>: 2</a:t>
            </a:r>
            <a:r>
              <a:rPr lang="ja-JP" altLang="en-US">
                <a:latin typeface="Times New Roman" panose="02020603050405020304" pitchFamily="18" charset="0"/>
              </a:rPr>
              <a:t>ビット全加算器の設計</a:t>
            </a:r>
          </a:p>
        </p:txBody>
      </p:sp>
      <p:sp>
        <p:nvSpPr>
          <p:cNvPr id="241667" name="Rectangle 3"/>
          <p:cNvSpPr>
            <a:spLocks noGrp="1" noChangeArrowheads="1"/>
          </p:cNvSpPr>
          <p:nvPr>
            <p:ph type="body" idx="1"/>
          </p:nvPr>
        </p:nvSpPr>
        <p:spPr>
          <a:xfrm>
            <a:off x="1066800" y="990600"/>
            <a:ext cx="7391400" cy="1143000"/>
          </a:xfrm>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ビット全加算器モジュール</a:t>
            </a:r>
            <a:r>
              <a:rPr lang="en-US" altLang="ja-JP">
                <a:latin typeface="Times New Roman" panose="02020603050405020304" pitchFamily="18" charset="0"/>
              </a:rPr>
              <a:t>2</a:t>
            </a:r>
            <a:r>
              <a:rPr lang="ja-JP" altLang="en-US">
                <a:latin typeface="Times New Roman" panose="02020603050405020304" pitchFamily="18" charset="0"/>
              </a:rPr>
              <a:t>個を用いて</a:t>
            </a:r>
            <a:r>
              <a:rPr lang="en-US" altLang="ja-JP">
                <a:latin typeface="Times New Roman" panose="02020603050405020304" pitchFamily="18" charset="0"/>
              </a:rPr>
              <a:t>2</a:t>
            </a:r>
            <a:r>
              <a:rPr lang="ja-JP" altLang="en-US">
                <a:latin typeface="Times New Roman" panose="02020603050405020304" pitchFamily="18" charset="0"/>
              </a:rPr>
              <a:t>ビット全加算器を設計せよ</a:t>
            </a:r>
          </a:p>
        </p:txBody>
      </p:sp>
      <p:sp>
        <p:nvSpPr>
          <p:cNvPr id="241668" name="Rectangle 4"/>
          <p:cNvSpPr>
            <a:spLocks noChangeArrowheads="1"/>
          </p:cNvSpPr>
          <p:nvPr/>
        </p:nvSpPr>
        <p:spPr bwMode="auto">
          <a:xfrm>
            <a:off x="1143000" y="2514600"/>
            <a:ext cx="6934200" cy="41148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1669" name="Text Box 5"/>
          <p:cNvSpPr txBox="1">
            <a:spLocks noChangeArrowheads="1"/>
          </p:cNvSpPr>
          <p:nvPr/>
        </p:nvSpPr>
        <p:spPr bwMode="auto">
          <a:xfrm>
            <a:off x="457200" y="2895600"/>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41670" name="Line 6"/>
          <p:cNvSpPr>
            <a:spLocks noChangeShapeType="1"/>
          </p:cNvSpPr>
          <p:nvPr/>
        </p:nvSpPr>
        <p:spPr bwMode="auto">
          <a:xfrm>
            <a:off x="914400" y="31908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71" name="Text Box 7"/>
          <p:cNvSpPr txBox="1">
            <a:spLocks noChangeArrowheads="1"/>
          </p:cNvSpPr>
          <p:nvPr/>
        </p:nvSpPr>
        <p:spPr bwMode="auto">
          <a:xfrm>
            <a:off x="457200" y="3581400"/>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X</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41672" name="Line 8"/>
          <p:cNvSpPr>
            <a:spLocks noChangeShapeType="1"/>
          </p:cNvSpPr>
          <p:nvPr/>
        </p:nvSpPr>
        <p:spPr bwMode="auto">
          <a:xfrm>
            <a:off x="914400" y="3876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73" name="Text Box 9"/>
          <p:cNvSpPr txBox="1">
            <a:spLocks noChangeArrowheads="1"/>
          </p:cNvSpPr>
          <p:nvPr/>
        </p:nvSpPr>
        <p:spPr bwMode="auto">
          <a:xfrm>
            <a:off x="457200" y="5800725"/>
            <a:ext cx="501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I</a:t>
            </a:r>
          </a:p>
        </p:txBody>
      </p:sp>
      <p:sp>
        <p:nvSpPr>
          <p:cNvPr id="241674" name="Line 10"/>
          <p:cNvSpPr>
            <a:spLocks noChangeShapeType="1"/>
          </p:cNvSpPr>
          <p:nvPr/>
        </p:nvSpPr>
        <p:spPr bwMode="auto">
          <a:xfrm>
            <a:off x="914400" y="6096000"/>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75" name="Text Box 11"/>
          <p:cNvSpPr txBox="1">
            <a:spLocks noChangeArrowheads="1"/>
          </p:cNvSpPr>
          <p:nvPr/>
        </p:nvSpPr>
        <p:spPr bwMode="auto">
          <a:xfrm>
            <a:off x="8229600" y="2971800"/>
            <a:ext cx="595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C</a:t>
            </a:r>
            <a:r>
              <a:rPr lang="en-US" altLang="ja-JP" baseline="-25000">
                <a:effectLst>
                  <a:outerShdw blurRad="38100" dist="38100" dir="2700000" algn="tl">
                    <a:srgbClr val="000000"/>
                  </a:outerShdw>
                </a:effectLst>
                <a:latin typeface="Times New Roman" panose="02020603050405020304" pitchFamily="18" charset="0"/>
              </a:rPr>
              <a:t>O</a:t>
            </a:r>
          </a:p>
        </p:txBody>
      </p:sp>
      <p:sp>
        <p:nvSpPr>
          <p:cNvPr id="241676" name="Line 12"/>
          <p:cNvSpPr>
            <a:spLocks noChangeShapeType="1"/>
          </p:cNvSpPr>
          <p:nvPr/>
        </p:nvSpPr>
        <p:spPr bwMode="auto">
          <a:xfrm>
            <a:off x="8077200" y="32670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useBgFill="1">
        <p:nvSpPr>
          <p:cNvPr id="241677" name="Text Box 13"/>
          <p:cNvSpPr txBox="1">
            <a:spLocks noChangeArrowheads="1"/>
          </p:cNvSpPr>
          <p:nvPr/>
        </p:nvSpPr>
        <p:spPr bwMode="auto">
          <a:xfrm>
            <a:off x="1371600" y="2209800"/>
            <a:ext cx="760413" cy="51911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FA</a:t>
            </a:r>
            <a:r>
              <a:rPr lang="en-US" altLang="ja-JP" baseline="-25000">
                <a:effectLst>
                  <a:outerShdw blurRad="38100" dist="38100" dir="2700000" algn="tl">
                    <a:srgbClr val="000000"/>
                  </a:outerShdw>
                </a:effectLst>
                <a:latin typeface="Times New Roman" panose="02020603050405020304" pitchFamily="18" charset="0"/>
              </a:rPr>
              <a:t>2</a:t>
            </a:r>
          </a:p>
        </p:txBody>
      </p:sp>
      <p:sp>
        <p:nvSpPr>
          <p:cNvPr id="241678" name="Text Box 14"/>
          <p:cNvSpPr txBox="1">
            <a:spLocks noChangeArrowheads="1"/>
          </p:cNvSpPr>
          <p:nvPr/>
        </p:nvSpPr>
        <p:spPr bwMode="auto">
          <a:xfrm>
            <a:off x="457200" y="4343400"/>
            <a:ext cx="5032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41679" name="Line 15"/>
          <p:cNvSpPr>
            <a:spLocks noChangeShapeType="1"/>
          </p:cNvSpPr>
          <p:nvPr/>
        </p:nvSpPr>
        <p:spPr bwMode="auto">
          <a:xfrm>
            <a:off x="914400" y="4638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80" name="Text Box 16"/>
          <p:cNvSpPr txBox="1">
            <a:spLocks noChangeArrowheads="1"/>
          </p:cNvSpPr>
          <p:nvPr/>
        </p:nvSpPr>
        <p:spPr bwMode="auto">
          <a:xfrm>
            <a:off x="457200" y="5029200"/>
            <a:ext cx="5032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Y</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41681" name="Line 17"/>
          <p:cNvSpPr>
            <a:spLocks noChangeShapeType="1"/>
          </p:cNvSpPr>
          <p:nvPr/>
        </p:nvSpPr>
        <p:spPr bwMode="auto">
          <a:xfrm>
            <a:off x="914400" y="53244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82" name="Text Box 18"/>
          <p:cNvSpPr txBox="1">
            <a:spLocks noChangeArrowheads="1"/>
          </p:cNvSpPr>
          <p:nvPr/>
        </p:nvSpPr>
        <p:spPr bwMode="auto">
          <a:xfrm>
            <a:off x="8229600" y="4191000"/>
            <a:ext cx="48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baseline="-25000">
                <a:effectLst>
                  <a:outerShdw blurRad="38100" dist="38100" dir="2700000" algn="tl">
                    <a:srgbClr val="000000"/>
                  </a:outerShdw>
                </a:effectLst>
                <a:latin typeface="Times New Roman" panose="02020603050405020304" pitchFamily="18" charset="0"/>
              </a:rPr>
              <a:t>1</a:t>
            </a:r>
          </a:p>
        </p:txBody>
      </p:sp>
      <p:sp>
        <p:nvSpPr>
          <p:cNvPr id="241683" name="Line 19"/>
          <p:cNvSpPr>
            <a:spLocks noChangeShapeType="1"/>
          </p:cNvSpPr>
          <p:nvPr/>
        </p:nvSpPr>
        <p:spPr bwMode="auto">
          <a:xfrm>
            <a:off x="8077200" y="44862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84" name="Text Box 20"/>
          <p:cNvSpPr txBox="1">
            <a:spLocks noChangeArrowheads="1"/>
          </p:cNvSpPr>
          <p:nvPr/>
        </p:nvSpPr>
        <p:spPr bwMode="auto">
          <a:xfrm>
            <a:off x="8229600" y="5486400"/>
            <a:ext cx="48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baseline="-25000">
                <a:effectLst>
                  <a:outerShdw blurRad="38100" dist="38100" dir="2700000" algn="tl">
                    <a:srgbClr val="000000"/>
                  </a:outerShdw>
                </a:effectLst>
                <a:latin typeface="Times New Roman" panose="02020603050405020304" pitchFamily="18" charset="0"/>
              </a:rPr>
              <a:t>0</a:t>
            </a:r>
          </a:p>
        </p:txBody>
      </p:sp>
      <p:sp>
        <p:nvSpPr>
          <p:cNvPr id="241685" name="Line 21"/>
          <p:cNvSpPr>
            <a:spLocks noChangeShapeType="1"/>
          </p:cNvSpPr>
          <p:nvPr/>
        </p:nvSpPr>
        <p:spPr bwMode="auto">
          <a:xfrm>
            <a:off x="8077200" y="5781675"/>
            <a:ext cx="228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41686" name="Group 22"/>
          <p:cNvGrpSpPr>
            <a:grpSpLocks/>
          </p:cNvGrpSpPr>
          <p:nvPr/>
        </p:nvGrpSpPr>
        <p:grpSpPr bwMode="auto">
          <a:xfrm>
            <a:off x="3732213" y="3200400"/>
            <a:ext cx="1679575" cy="914400"/>
            <a:chOff x="2352" y="2544"/>
            <a:chExt cx="1058" cy="576"/>
          </a:xfrm>
        </p:grpSpPr>
        <p:sp>
          <p:nvSpPr>
            <p:cNvPr id="241687" name="Rectangle 23"/>
            <p:cNvSpPr>
              <a:spLocks noChangeArrowheads="1"/>
            </p:cNvSpPr>
            <p:nvPr/>
          </p:nvSpPr>
          <p:spPr bwMode="auto">
            <a:xfrm>
              <a:off x="2448" y="2544"/>
              <a:ext cx="864" cy="57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FA</a:t>
              </a:r>
            </a:p>
          </p:txBody>
        </p:sp>
        <p:sp>
          <p:nvSpPr>
            <p:cNvPr id="241688" name="Text Box 24"/>
            <p:cNvSpPr txBox="1">
              <a:spLocks noChangeArrowheads="1"/>
            </p:cNvSpPr>
            <p:nvPr/>
          </p:nvSpPr>
          <p:spPr bwMode="auto">
            <a:xfrm>
              <a:off x="2400" y="2549"/>
              <a:ext cx="2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X</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689" name="Line 25"/>
            <p:cNvSpPr>
              <a:spLocks noChangeShapeType="1"/>
            </p:cNvSpPr>
            <p:nvPr/>
          </p:nvSpPr>
          <p:spPr bwMode="auto">
            <a:xfrm>
              <a:off x="2352" y="26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90" name="Text Box 26"/>
            <p:cNvSpPr txBox="1">
              <a:spLocks noChangeArrowheads="1"/>
            </p:cNvSpPr>
            <p:nvPr/>
          </p:nvSpPr>
          <p:spPr bwMode="auto">
            <a:xfrm>
              <a:off x="2400" y="2693"/>
              <a:ext cx="24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Y</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691" name="Line 27"/>
            <p:cNvSpPr>
              <a:spLocks noChangeShapeType="1"/>
            </p:cNvSpPr>
            <p:nvPr/>
          </p:nvSpPr>
          <p:spPr bwMode="auto">
            <a:xfrm>
              <a:off x="2352" y="283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92" name="Text Box 28"/>
            <p:cNvSpPr txBox="1">
              <a:spLocks noChangeArrowheads="1"/>
            </p:cNvSpPr>
            <p:nvPr/>
          </p:nvSpPr>
          <p:spPr bwMode="auto">
            <a:xfrm>
              <a:off x="3072" y="2549"/>
              <a:ext cx="33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C</a:t>
              </a:r>
              <a:r>
                <a:rPr lang="en-US" altLang="ja-JP" sz="2000" baseline="-25000">
                  <a:effectLst>
                    <a:outerShdw blurRad="38100" dist="38100" dir="2700000" algn="tl">
                      <a:srgbClr val="000000"/>
                    </a:outerShdw>
                  </a:effectLst>
                  <a:latin typeface="Times New Roman" panose="02020603050405020304" pitchFamily="18" charset="0"/>
                </a:rPr>
                <a:t>O</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693" name="Line 29"/>
            <p:cNvSpPr>
              <a:spLocks noChangeShapeType="1"/>
            </p:cNvSpPr>
            <p:nvPr/>
          </p:nvSpPr>
          <p:spPr bwMode="auto">
            <a:xfrm>
              <a:off x="3312" y="26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94" name="Text Box 30"/>
            <p:cNvSpPr txBox="1">
              <a:spLocks noChangeArrowheads="1"/>
            </p:cNvSpPr>
            <p:nvPr/>
          </p:nvSpPr>
          <p:spPr bwMode="auto">
            <a:xfrm>
              <a:off x="3120" y="2837"/>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S</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695" name="Line 31"/>
            <p:cNvSpPr>
              <a:spLocks noChangeShapeType="1"/>
            </p:cNvSpPr>
            <p:nvPr/>
          </p:nvSpPr>
          <p:spPr bwMode="auto">
            <a:xfrm>
              <a:off x="3312"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696" name="Text Box 32"/>
            <p:cNvSpPr txBox="1">
              <a:spLocks noChangeArrowheads="1"/>
            </p:cNvSpPr>
            <p:nvPr/>
          </p:nvSpPr>
          <p:spPr bwMode="auto">
            <a:xfrm>
              <a:off x="2400" y="2806"/>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C</a:t>
              </a:r>
              <a:r>
                <a:rPr lang="en-US" altLang="ja-JP" sz="2000" baseline="-25000">
                  <a:effectLst>
                    <a:outerShdw blurRad="38100" dist="38100" dir="2700000" algn="tl">
                      <a:srgbClr val="000000"/>
                    </a:outerShdw>
                  </a:effectLst>
                  <a:latin typeface="Times New Roman" panose="02020603050405020304" pitchFamily="18" charset="0"/>
                </a:rPr>
                <a:t>I</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41697" name="Line 33"/>
            <p:cNvSpPr>
              <a:spLocks noChangeShapeType="1"/>
            </p:cNvSpPr>
            <p:nvPr/>
          </p:nvSpPr>
          <p:spPr bwMode="auto">
            <a:xfrm flipV="1">
              <a:off x="2352"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1698" name="Group 34"/>
          <p:cNvGrpSpPr>
            <a:grpSpLocks/>
          </p:cNvGrpSpPr>
          <p:nvPr/>
        </p:nvGrpSpPr>
        <p:grpSpPr bwMode="auto">
          <a:xfrm>
            <a:off x="3732213" y="5181600"/>
            <a:ext cx="1679575" cy="914400"/>
            <a:chOff x="2352" y="2544"/>
            <a:chExt cx="1058" cy="576"/>
          </a:xfrm>
        </p:grpSpPr>
        <p:sp>
          <p:nvSpPr>
            <p:cNvPr id="241699" name="Rectangle 35"/>
            <p:cNvSpPr>
              <a:spLocks noChangeArrowheads="1"/>
            </p:cNvSpPr>
            <p:nvPr/>
          </p:nvSpPr>
          <p:spPr bwMode="auto">
            <a:xfrm>
              <a:off x="2448" y="2544"/>
              <a:ext cx="864" cy="57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effectLst>
                    <a:outerShdw blurRad="38100" dist="38100" dir="2700000" algn="tl">
                      <a:srgbClr val="000000"/>
                    </a:outerShdw>
                  </a:effectLst>
                  <a:latin typeface="Times New Roman" panose="02020603050405020304" pitchFamily="18" charset="0"/>
                </a:rPr>
                <a:t>FA</a:t>
              </a:r>
            </a:p>
          </p:txBody>
        </p:sp>
        <p:sp>
          <p:nvSpPr>
            <p:cNvPr id="241700" name="Text Box 36"/>
            <p:cNvSpPr txBox="1">
              <a:spLocks noChangeArrowheads="1"/>
            </p:cNvSpPr>
            <p:nvPr/>
          </p:nvSpPr>
          <p:spPr bwMode="auto">
            <a:xfrm>
              <a:off x="2400" y="2549"/>
              <a:ext cx="2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X</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701" name="Line 37"/>
            <p:cNvSpPr>
              <a:spLocks noChangeShapeType="1"/>
            </p:cNvSpPr>
            <p:nvPr/>
          </p:nvSpPr>
          <p:spPr bwMode="auto">
            <a:xfrm>
              <a:off x="2352" y="26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02" name="Text Box 38"/>
            <p:cNvSpPr txBox="1">
              <a:spLocks noChangeArrowheads="1"/>
            </p:cNvSpPr>
            <p:nvPr/>
          </p:nvSpPr>
          <p:spPr bwMode="auto">
            <a:xfrm>
              <a:off x="2400" y="2693"/>
              <a:ext cx="24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Y</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703" name="Line 39"/>
            <p:cNvSpPr>
              <a:spLocks noChangeShapeType="1"/>
            </p:cNvSpPr>
            <p:nvPr/>
          </p:nvSpPr>
          <p:spPr bwMode="auto">
            <a:xfrm>
              <a:off x="2352" y="283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04" name="Text Box 40"/>
            <p:cNvSpPr txBox="1">
              <a:spLocks noChangeArrowheads="1"/>
            </p:cNvSpPr>
            <p:nvPr/>
          </p:nvSpPr>
          <p:spPr bwMode="auto">
            <a:xfrm>
              <a:off x="3072" y="2549"/>
              <a:ext cx="33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C</a:t>
              </a:r>
              <a:r>
                <a:rPr lang="en-US" altLang="ja-JP" sz="2000" baseline="-25000">
                  <a:effectLst>
                    <a:outerShdw blurRad="38100" dist="38100" dir="2700000" algn="tl">
                      <a:srgbClr val="000000"/>
                    </a:outerShdw>
                  </a:effectLst>
                  <a:latin typeface="Times New Roman" panose="02020603050405020304" pitchFamily="18" charset="0"/>
                </a:rPr>
                <a:t>O</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705" name="Line 41"/>
            <p:cNvSpPr>
              <a:spLocks noChangeShapeType="1"/>
            </p:cNvSpPr>
            <p:nvPr/>
          </p:nvSpPr>
          <p:spPr bwMode="auto">
            <a:xfrm>
              <a:off x="3312" y="26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06" name="Text Box 42"/>
            <p:cNvSpPr txBox="1">
              <a:spLocks noChangeArrowheads="1"/>
            </p:cNvSpPr>
            <p:nvPr/>
          </p:nvSpPr>
          <p:spPr bwMode="auto">
            <a:xfrm>
              <a:off x="3120" y="2837"/>
              <a:ext cx="2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S</a:t>
              </a:r>
              <a:r>
                <a:rPr lang="en-US" altLang="ja-JP" sz="2000">
                  <a:effectLst>
                    <a:outerShdw blurRad="38100" dist="38100" dir="2700000" algn="tl">
                      <a:srgbClr val="000000"/>
                    </a:outerShdw>
                  </a:effectLst>
                  <a:latin typeface="Times New Roman" panose="02020603050405020304" pitchFamily="18" charset="0"/>
                </a:rPr>
                <a:t> </a:t>
              </a:r>
              <a:endParaRPr lang="en-US" altLang="ja-JP" sz="2000" i="1">
                <a:effectLst>
                  <a:outerShdw blurRad="38100" dist="38100" dir="2700000" algn="tl">
                    <a:srgbClr val="000000"/>
                  </a:outerShdw>
                </a:effectLst>
                <a:latin typeface="Times New Roman" panose="02020603050405020304" pitchFamily="18" charset="0"/>
              </a:endParaRPr>
            </a:p>
          </p:txBody>
        </p:sp>
        <p:sp>
          <p:nvSpPr>
            <p:cNvPr id="241707" name="Line 43"/>
            <p:cNvSpPr>
              <a:spLocks noChangeShapeType="1"/>
            </p:cNvSpPr>
            <p:nvPr/>
          </p:nvSpPr>
          <p:spPr bwMode="auto">
            <a:xfrm>
              <a:off x="3312"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08" name="Text Box 44"/>
            <p:cNvSpPr txBox="1">
              <a:spLocks noChangeArrowheads="1"/>
            </p:cNvSpPr>
            <p:nvPr/>
          </p:nvSpPr>
          <p:spPr bwMode="auto">
            <a:xfrm>
              <a:off x="2400" y="2806"/>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i="1">
                  <a:effectLst>
                    <a:outerShdw blurRad="38100" dist="38100" dir="2700000" algn="tl">
                      <a:srgbClr val="000000"/>
                    </a:outerShdw>
                  </a:effectLst>
                  <a:latin typeface="Times New Roman" panose="02020603050405020304" pitchFamily="18" charset="0"/>
                </a:rPr>
                <a:t>C</a:t>
              </a:r>
              <a:r>
                <a:rPr lang="en-US" altLang="ja-JP" sz="2000" baseline="-25000">
                  <a:effectLst>
                    <a:outerShdw blurRad="38100" dist="38100" dir="2700000" algn="tl">
                      <a:srgbClr val="000000"/>
                    </a:outerShdw>
                  </a:effectLst>
                  <a:latin typeface="Times New Roman" panose="02020603050405020304" pitchFamily="18" charset="0"/>
                </a:rPr>
                <a:t>I</a:t>
              </a:r>
              <a:r>
                <a:rPr lang="en-US" altLang="ja-JP" sz="2400">
                  <a:effectLst>
                    <a:outerShdw blurRad="38100" dist="38100" dir="2700000" algn="tl">
                      <a:srgbClr val="000000"/>
                    </a:outerShdw>
                  </a:effectLst>
                  <a:latin typeface="Times New Roman" panose="02020603050405020304" pitchFamily="18" charset="0"/>
                </a:rPr>
                <a:t> </a:t>
              </a:r>
              <a:endParaRPr lang="en-US" altLang="ja-JP" sz="2400" i="1">
                <a:effectLst>
                  <a:outerShdw blurRad="38100" dist="38100" dir="2700000" algn="tl">
                    <a:srgbClr val="000000"/>
                  </a:outerShdw>
                </a:effectLst>
                <a:latin typeface="Times New Roman" panose="02020603050405020304" pitchFamily="18" charset="0"/>
              </a:endParaRPr>
            </a:p>
          </p:txBody>
        </p:sp>
        <p:sp>
          <p:nvSpPr>
            <p:cNvPr id="241709" name="Line 45"/>
            <p:cNvSpPr>
              <a:spLocks noChangeShapeType="1"/>
            </p:cNvSpPr>
            <p:nvPr/>
          </p:nvSpPr>
          <p:spPr bwMode="auto">
            <a:xfrm flipV="1">
              <a:off x="2352" y="297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1737" name="Group 73"/>
          <p:cNvGrpSpPr>
            <a:grpSpLocks/>
          </p:cNvGrpSpPr>
          <p:nvPr/>
        </p:nvGrpSpPr>
        <p:grpSpPr bwMode="auto">
          <a:xfrm>
            <a:off x="1143000" y="3200400"/>
            <a:ext cx="6934200" cy="2895600"/>
            <a:chOff x="720" y="2016"/>
            <a:chExt cx="4368" cy="1824"/>
          </a:xfrm>
        </p:grpSpPr>
        <p:sp>
          <p:nvSpPr>
            <p:cNvPr id="241738" name="Line 74"/>
            <p:cNvSpPr>
              <a:spLocks noChangeShapeType="1"/>
            </p:cNvSpPr>
            <p:nvPr/>
          </p:nvSpPr>
          <p:spPr bwMode="auto">
            <a:xfrm>
              <a:off x="720" y="2016"/>
              <a:ext cx="100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39" name="Line 75"/>
            <p:cNvSpPr>
              <a:spLocks noChangeShapeType="1"/>
            </p:cNvSpPr>
            <p:nvPr/>
          </p:nvSpPr>
          <p:spPr bwMode="auto">
            <a:xfrm>
              <a:off x="720" y="2448"/>
              <a:ext cx="100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0" name="Line 76"/>
            <p:cNvSpPr>
              <a:spLocks noChangeShapeType="1"/>
            </p:cNvSpPr>
            <p:nvPr/>
          </p:nvSpPr>
          <p:spPr bwMode="auto">
            <a:xfrm>
              <a:off x="720" y="2928"/>
              <a:ext cx="864"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1" name="Line 77"/>
            <p:cNvSpPr>
              <a:spLocks noChangeShapeType="1"/>
            </p:cNvSpPr>
            <p:nvPr/>
          </p:nvSpPr>
          <p:spPr bwMode="auto">
            <a:xfrm>
              <a:off x="720" y="3360"/>
              <a:ext cx="864"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2" name="Line 78"/>
            <p:cNvSpPr>
              <a:spLocks noChangeShapeType="1"/>
            </p:cNvSpPr>
            <p:nvPr/>
          </p:nvSpPr>
          <p:spPr bwMode="auto">
            <a:xfrm>
              <a:off x="720" y="3840"/>
              <a:ext cx="864"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3" name="Line 79"/>
            <p:cNvSpPr>
              <a:spLocks noChangeShapeType="1"/>
            </p:cNvSpPr>
            <p:nvPr/>
          </p:nvSpPr>
          <p:spPr bwMode="auto">
            <a:xfrm>
              <a:off x="1728" y="2016"/>
              <a:ext cx="0" cy="144"/>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4" name="Line 80"/>
            <p:cNvSpPr>
              <a:spLocks noChangeShapeType="1"/>
            </p:cNvSpPr>
            <p:nvPr/>
          </p:nvSpPr>
          <p:spPr bwMode="auto">
            <a:xfrm>
              <a:off x="1728" y="2160"/>
              <a:ext cx="624"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5" name="Line 81"/>
            <p:cNvSpPr>
              <a:spLocks noChangeShapeType="1"/>
            </p:cNvSpPr>
            <p:nvPr/>
          </p:nvSpPr>
          <p:spPr bwMode="auto">
            <a:xfrm>
              <a:off x="1728" y="2448"/>
              <a:ext cx="0" cy="96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6" name="Line 82"/>
            <p:cNvSpPr>
              <a:spLocks noChangeShapeType="1"/>
            </p:cNvSpPr>
            <p:nvPr/>
          </p:nvSpPr>
          <p:spPr bwMode="auto">
            <a:xfrm>
              <a:off x="1728" y="3408"/>
              <a:ext cx="624"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7" name="Line 83"/>
            <p:cNvSpPr>
              <a:spLocks noChangeShapeType="1"/>
            </p:cNvSpPr>
            <p:nvPr/>
          </p:nvSpPr>
          <p:spPr bwMode="auto">
            <a:xfrm>
              <a:off x="1584" y="2304"/>
              <a:ext cx="0" cy="624"/>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8" name="Line 84"/>
            <p:cNvSpPr>
              <a:spLocks noChangeShapeType="1"/>
            </p:cNvSpPr>
            <p:nvPr/>
          </p:nvSpPr>
          <p:spPr bwMode="auto">
            <a:xfrm>
              <a:off x="1584" y="2304"/>
              <a:ext cx="76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49" name="Line 85"/>
            <p:cNvSpPr>
              <a:spLocks noChangeShapeType="1"/>
            </p:cNvSpPr>
            <p:nvPr/>
          </p:nvSpPr>
          <p:spPr bwMode="auto">
            <a:xfrm>
              <a:off x="1584" y="3552"/>
              <a:ext cx="76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0" name="Line 86"/>
            <p:cNvSpPr>
              <a:spLocks noChangeShapeType="1"/>
            </p:cNvSpPr>
            <p:nvPr/>
          </p:nvSpPr>
          <p:spPr bwMode="auto">
            <a:xfrm>
              <a:off x="1584" y="3360"/>
              <a:ext cx="0" cy="192"/>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1" name="Line 87"/>
            <p:cNvSpPr>
              <a:spLocks noChangeShapeType="1"/>
            </p:cNvSpPr>
            <p:nvPr/>
          </p:nvSpPr>
          <p:spPr bwMode="auto">
            <a:xfrm>
              <a:off x="1584" y="3696"/>
              <a:ext cx="0" cy="144"/>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2" name="Line 88"/>
            <p:cNvSpPr>
              <a:spLocks noChangeShapeType="1"/>
            </p:cNvSpPr>
            <p:nvPr/>
          </p:nvSpPr>
          <p:spPr bwMode="auto">
            <a:xfrm>
              <a:off x="1584" y="3696"/>
              <a:ext cx="76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3" name="Line 89"/>
            <p:cNvSpPr>
              <a:spLocks noChangeShapeType="1"/>
            </p:cNvSpPr>
            <p:nvPr/>
          </p:nvSpPr>
          <p:spPr bwMode="auto">
            <a:xfrm>
              <a:off x="2352" y="2928"/>
              <a:ext cx="1056"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4" name="Line 90"/>
            <p:cNvSpPr>
              <a:spLocks noChangeShapeType="1"/>
            </p:cNvSpPr>
            <p:nvPr/>
          </p:nvSpPr>
          <p:spPr bwMode="auto">
            <a:xfrm>
              <a:off x="2352" y="2448"/>
              <a:ext cx="0" cy="48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5" name="Line 91"/>
            <p:cNvSpPr>
              <a:spLocks noChangeShapeType="1"/>
            </p:cNvSpPr>
            <p:nvPr/>
          </p:nvSpPr>
          <p:spPr bwMode="auto">
            <a:xfrm>
              <a:off x="3408" y="2928"/>
              <a:ext cx="0" cy="48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6" name="Line 92"/>
            <p:cNvSpPr>
              <a:spLocks noChangeShapeType="1"/>
            </p:cNvSpPr>
            <p:nvPr/>
          </p:nvSpPr>
          <p:spPr bwMode="auto">
            <a:xfrm>
              <a:off x="4320" y="2832"/>
              <a:ext cx="76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7" name="Line 93"/>
            <p:cNvSpPr>
              <a:spLocks noChangeShapeType="1"/>
            </p:cNvSpPr>
            <p:nvPr/>
          </p:nvSpPr>
          <p:spPr bwMode="auto">
            <a:xfrm>
              <a:off x="4320" y="3648"/>
              <a:ext cx="76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8" name="Line 94"/>
            <p:cNvSpPr>
              <a:spLocks noChangeShapeType="1"/>
            </p:cNvSpPr>
            <p:nvPr/>
          </p:nvSpPr>
          <p:spPr bwMode="auto">
            <a:xfrm>
              <a:off x="4320" y="2064"/>
              <a:ext cx="76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59" name="Line 95"/>
            <p:cNvSpPr>
              <a:spLocks noChangeShapeType="1"/>
            </p:cNvSpPr>
            <p:nvPr/>
          </p:nvSpPr>
          <p:spPr bwMode="auto">
            <a:xfrm>
              <a:off x="4320" y="2064"/>
              <a:ext cx="0" cy="96"/>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60" name="Line 96"/>
            <p:cNvSpPr>
              <a:spLocks noChangeShapeType="1"/>
            </p:cNvSpPr>
            <p:nvPr/>
          </p:nvSpPr>
          <p:spPr bwMode="auto">
            <a:xfrm>
              <a:off x="4320" y="2448"/>
              <a:ext cx="0" cy="384"/>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61" name="Line 97"/>
            <p:cNvSpPr>
              <a:spLocks noChangeShapeType="1"/>
            </p:cNvSpPr>
            <p:nvPr/>
          </p:nvSpPr>
          <p:spPr bwMode="auto">
            <a:xfrm>
              <a:off x="4320" y="3648"/>
              <a:ext cx="0" cy="48"/>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62" name="Line 98"/>
            <p:cNvSpPr>
              <a:spLocks noChangeShapeType="1"/>
            </p:cNvSpPr>
            <p:nvPr/>
          </p:nvSpPr>
          <p:spPr bwMode="auto">
            <a:xfrm>
              <a:off x="3408" y="2160"/>
              <a:ext cx="91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63" name="Line 99"/>
            <p:cNvSpPr>
              <a:spLocks noChangeShapeType="1"/>
            </p:cNvSpPr>
            <p:nvPr/>
          </p:nvSpPr>
          <p:spPr bwMode="auto">
            <a:xfrm>
              <a:off x="3408" y="2448"/>
              <a:ext cx="91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764" name="Line 100"/>
            <p:cNvSpPr>
              <a:spLocks noChangeShapeType="1"/>
            </p:cNvSpPr>
            <p:nvPr/>
          </p:nvSpPr>
          <p:spPr bwMode="auto">
            <a:xfrm>
              <a:off x="3408" y="3696"/>
              <a:ext cx="91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1737"/>
                                        </p:tgtEl>
                                        <p:attrNameLst>
                                          <p:attrName>style.visibility</p:attrName>
                                        </p:attrNameLst>
                                      </p:cBhvr>
                                      <p:to>
                                        <p:strVal val="visible"/>
                                      </p:to>
                                    </p:set>
                                    <p:animEffect transition="in" filter="wipe(left)">
                                      <p:cBhvr>
                                        <p:cTn id="7" dur="500"/>
                                        <p:tgtEl>
                                          <p:spTgt spid="2417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altLang="ja-JP">
                <a:latin typeface="Times New Roman" panose="02020603050405020304" pitchFamily="18" charset="0"/>
              </a:rPr>
              <a:t>1</a:t>
            </a:r>
            <a:r>
              <a:rPr lang="ja-JP" altLang="en-US">
                <a:latin typeface="Times New Roman" panose="02020603050405020304" pitchFamily="18" charset="0"/>
              </a:rPr>
              <a:t>ビット選択器の設計</a:t>
            </a:r>
          </a:p>
        </p:txBody>
      </p:sp>
      <p:grpSp>
        <p:nvGrpSpPr>
          <p:cNvPr id="169991" name="Group 7"/>
          <p:cNvGrpSpPr>
            <a:grpSpLocks/>
          </p:cNvGrpSpPr>
          <p:nvPr/>
        </p:nvGrpSpPr>
        <p:grpSpPr bwMode="auto">
          <a:xfrm>
            <a:off x="1219200" y="3276600"/>
            <a:ext cx="3486150" cy="1900238"/>
            <a:chOff x="816" y="2160"/>
            <a:chExt cx="2196" cy="1197"/>
          </a:xfrm>
        </p:grpSpPr>
        <p:sp>
          <p:nvSpPr>
            <p:cNvPr id="169992" name="Text Box 8"/>
            <p:cNvSpPr txBox="1">
              <a:spLocks noChangeArrowheads="1"/>
            </p:cNvSpPr>
            <p:nvPr/>
          </p:nvSpPr>
          <p:spPr bwMode="auto">
            <a:xfrm>
              <a:off x="854" y="2634"/>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69993" name="Text Box 9"/>
            <p:cNvSpPr txBox="1">
              <a:spLocks noChangeArrowheads="1"/>
            </p:cNvSpPr>
            <p:nvPr/>
          </p:nvSpPr>
          <p:spPr bwMode="auto">
            <a:xfrm>
              <a:off x="864" y="303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69994" name="Line 10"/>
            <p:cNvSpPr>
              <a:spLocks noChangeShapeType="1"/>
            </p:cNvSpPr>
            <p:nvPr/>
          </p:nvSpPr>
          <p:spPr bwMode="auto">
            <a:xfrm>
              <a:off x="1200" y="283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9995" name="Oval 11"/>
            <p:cNvSpPr>
              <a:spLocks noChangeArrowheads="1"/>
            </p:cNvSpPr>
            <p:nvPr/>
          </p:nvSpPr>
          <p:spPr bwMode="auto">
            <a:xfrm>
              <a:off x="1584" y="278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9996" name="Line 12"/>
            <p:cNvSpPr>
              <a:spLocks noChangeShapeType="1"/>
            </p:cNvSpPr>
            <p:nvPr/>
          </p:nvSpPr>
          <p:spPr bwMode="auto">
            <a:xfrm>
              <a:off x="1200" y="3216"/>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9997" name="Oval 13"/>
            <p:cNvSpPr>
              <a:spLocks noChangeArrowheads="1"/>
            </p:cNvSpPr>
            <p:nvPr/>
          </p:nvSpPr>
          <p:spPr bwMode="auto">
            <a:xfrm>
              <a:off x="1584" y="316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9998" name="Oval 14"/>
            <p:cNvSpPr>
              <a:spLocks noChangeArrowheads="1"/>
            </p:cNvSpPr>
            <p:nvPr/>
          </p:nvSpPr>
          <p:spPr bwMode="auto">
            <a:xfrm>
              <a:off x="2016" y="297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9999" name="Line 15"/>
            <p:cNvSpPr>
              <a:spLocks noChangeShapeType="1"/>
            </p:cNvSpPr>
            <p:nvPr/>
          </p:nvSpPr>
          <p:spPr bwMode="auto">
            <a:xfrm>
              <a:off x="2112" y="3024"/>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00" name="Text Box 16"/>
            <p:cNvSpPr txBox="1">
              <a:spLocks noChangeArrowheads="1"/>
            </p:cNvSpPr>
            <p:nvPr/>
          </p:nvSpPr>
          <p:spPr bwMode="auto">
            <a:xfrm>
              <a:off x="2544" y="2832"/>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70001" name="Line 17"/>
            <p:cNvSpPr>
              <a:spLocks noChangeShapeType="1"/>
            </p:cNvSpPr>
            <p:nvPr/>
          </p:nvSpPr>
          <p:spPr bwMode="auto">
            <a:xfrm flipH="1" flipV="1">
              <a:off x="1680" y="2832"/>
              <a:ext cx="336" cy="19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02" name="Line 18"/>
            <p:cNvSpPr>
              <a:spLocks noChangeShapeType="1"/>
            </p:cNvSpPr>
            <p:nvPr/>
          </p:nvSpPr>
          <p:spPr bwMode="auto">
            <a:xfrm flipV="1">
              <a:off x="1872" y="2496"/>
              <a:ext cx="0" cy="384"/>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03" name="Text Box 19"/>
            <p:cNvSpPr txBox="1">
              <a:spLocks noChangeArrowheads="1"/>
            </p:cNvSpPr>
            <p:nvPr/>
          </p:nvSpPr>
          <p:spPr bwMode="auto">
            <a:xfrm>
              <a:off x="1344" y="2160"/>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70004" name="Text Box 20"/>
            <p:cNvSpPr txBox="1">
              <a:spLocks noChangeArrowheads="1"/>
            </p:cNvSpPr>
            <p:nvPr/>
          </p:nvSpPr>
          <p:spPr bwMode="auto">
            <a:xfrm>
              <a:off x="816" y="230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70005" name="Text Box 21"/>
            <p:cNvSpPr txBox="1">
              <a:spLocks noChangeArrowheads="1"/>
            </p:cNvSpPr>
            <p:nvPr/>
          </p:nvSpPr>
          <p:spPr bwMode="auto">
            <a:xfrm>
              <a:off x="2448" y="254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70006" name="Text Box 22"/>
            <p:cNvSpPr txBox="1">
              <a:spLocks noChangeArrowheads="1"/>
            </p:cNvSpPr>
            <p:nvPr/>
          </p:nvSpPr>
          <p:spPr bwMode="auto">
            <a:xfrm>
              <a:off x="1344" y="2596"/>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70007" name="Text Box 23"/>
            <p:cNvSpPr txBox="1">
              <a:spLocks noChangeArrowheads="1"/>
            </p:cNvSpPr>
            <p:nvPr/>
          </p:nvSpPr>
          <p:spPr bwMode="auto">
            <a:xfrm>
              <a:off x="1344" y="2980"/>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grpSp>
      <p:grpSp>
        <p:nvGrpSpPr>
          <p:cNvPr id="170065" name="Group 81"/>
          <p:cNvGrpSpPr>
            <a:grpSpLocks/>
          </p:cNvGrpSpPr>
          <p:nvPr/>
        </p:nvGrpSpPr>
        <p:grpSpPr bwMode="auto">
          <a:xfrm>
            <a:off x="5791200" y="3048000"/>
            <a:ext cx="381000" cy="914400"/>
            <a:chOff x="1440" y="2352"/>
            <a:chExt cx="240" cy="576"/>
          </a:xfrm>
        </p:grpSpPr>
        <p:sp>
          <p:nvSpPr>
            <p:cNvPr id="170066" name="Line 82"/>
            <p:cNvSpPr>
              <a:spLocks noChangeShapeType="1"/>
            </p:cNvSpPr>
            <p:nvPr/>
          </p:nvSpPr>
          <p:spPr bwMode="auto">
            <a:xfrm>
              <a:off x="1440" y="235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0067" name="Group 83"/>
            <p:cNvGrpSpPr>
              <a:grpSpLocks/>
            </p:cNvGrpSpPr>
            <p:nvPr/>
          </p:nvGrpSpPr>
          <p:grpSpPr bwMode="auto">
            <a:xfrm rot="5400000">
              <a:off x="1440" y="2640"/>
              <a:ext cx="288" cy="192"/>
              <a:chOff x="2640" y="1968"/>
              <a:chExt cx="288" cy="192"/>
            </a:xfrm>
          </p:grpSpPr>
          <p:sp>
            <p:nvSpPr>
              <p:cNvPr id="170068" name="AutoShape 84"/>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069" name="Oval 85"/>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0070" name="Line 86"/>
            <p:cNvSpPr>
              <a:spLocks noChangeShapeType="1"/>
            </p:cNvSpPr>
            <p:nvPr/>
          </p:nvSpPr>
          <p:spPr bwMode="auto">
            <a:xfrm rot="-5400000">
              <a:off x="1512" y="2519"/>
              <a:ext cx="143"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71" name="Line 87"/>
            <p:cNvSpPr>
              <a:spLocks noChangeShapeType="1"/>
            </p:cNvSpPr>
            <p:nvPr/>
          </p:nvSpPr>
          <p:spPr bwMode="auto">
            <a:xfrm>
              <a:off x="1440" y="2448"/>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72" name="Line 88"/>
            <p:cNvSpPr>
              <a:spLocks noChangeShapeType="1"/>
            </p:cNvSpPr>
            <p:nvPr/>
          </p:nvSpPr>
          <p:spPr bwMode="auto">
            <a:xfrm>
              <a:off x="1584" y="2880"/>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0103" name="Group 119"/>
          <p:cNvGrpSpPr>
            <a:grpSpLocks/>
          </p:cNvGrpSpPr>
          <p:nvPr/>
        </p:nvGrpSpPr>
        <p:grpSpPr bwMode="auto">
          <a:xfrm>
            <a:off x="6934200" y="4267200"/>
            <a:ext cx="914400" cy="914400"/>
            <a:chOff x="4416" y="2688"/>
            <a:chExt cx="576" cy="576"/>
          </a:xfrm>
        </p:grpSpPr>
        <p:sp>
          <p:nvSpPr>
            <p:cNvPr id="170091" name="Line 107"/>
            <p:cNvSpPr>
              <a:spLocks noChangeShapeType="1"/>
            </p:cNvSpPr>
            <p:nvPr/>
          </p:nvSpPr>
          <p:spPr bwMode="auto">
            <a:xfrm flipV="1">
              <a:off x="4848" y="2976"/>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92" name="Line 108"/>
            <p:cNvSpPr>
              <a:spLocks noChangeShapeType="1"/>
            </p:cNvSpPr>
            <p:nvPr/>
          </p:nvSpPr>
          <p:spPr bwMode="auto">
            <a:xfrm>
              <a:off x="4416" y="292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093" name="Line 109"/>
            <p:cNvSpPr>
              <a:spLocks noChangeShapeType="1"/>
            </p:cNvSpPr>
            <p:nvPr/>
          </p:nvSpPr>
          <p:spPr bwMode="auto">
            <a:xfrm>
              <a:off x="4416" y="3024"/>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0094" name="Group 110"/>
            <p:cNvGrpSpPr>
              <a:grpSpLocks/>
            </p:cNvGrpSpPr>
            <p:nvPr/>
          </p:nvGrpSpPr>
          <p:grpSpPr bwMode="auto">
            <a:xfrm>
              <a:off x="4560" y="2832"/>
              <a:ext cx="288" cy="288"/>
              <a:chOff x="3264" y="3648"/>
              <a:chExt cx="288" cy="288"/>
            </a:xfrm>
          </p:grpSpPr>
          <p:sp>
            <p:nvSpPr>
              <p:cNvPr id="170095" name="Arc 111"/>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096" name="Arc 112"/>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097" name="Arc 113"/>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098" name="Arc 114"/>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0099" name="Line 115"/>
            <p:cNvSpPr>
              <a:spLocks noChangeShapeType="1"/>
            </p:cNvSpPr>
            <p:nvPr/>
          </p:nvSpPr>
          <p:spPr bwMode="auto">
            <a:xfrm>
              <a:off x="4416" y="2688"/>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00" name="Line 116"/>
            <p:cNvSpPr>
              <a:spLocks noChangeShapeType="1"/>
            </p:cNvSpPr>
            <p:nvPr/>
          </p:nvSpPr>
          <p:spPr bwMode="auto">
            <a:xfrm>
              <a:off x="4416" y="3024"/>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0137" name="Group 153"/>
          <p:cNvGrpSpPr>
            <a:grpSpLocks/>
          </p:cNvGrpSpPr>
          <p:nvPr/>
        </p:nvGrpSpPr>
        <p:grpSpPr bwMode="auto">
          <a:xfrm>
            <a:off x="4572000" y="2057400"/>
            <a:ext cx="4248150" cy="3962400"/>
            <a:chOff x="2880" y="1296"/>
            <a:chExt cx="2676" cy="2496"/>
          </a:xfrm>
        </p:grpSpPr>
        <p:sp>
          <p:nvSpPr>
            <p:cNvPr id="170105" name="Text Box 121"/>
            <p:cNvSpPr txBox="1">
              <a:spLocks noChangeArrowheads="1"/>
            </p:cNvSpPr>
            <p:nvPr/>
          </p:nvSpPr>
          <p:spPr bwMode="auto">
            <a:xfrm>
              <a:off x="2918" y="253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70106" name="Text Box 122"/>
            <p:cNvSpPr txBox="1">
              <a:spLocks noChangeArrowheads="1"/>
            </p:cNvSpPr>
            <p:nvPr/>
          </p:nvSpPr>
          <p:spPr bwMode="auto">
            <a:xfrm>
              <a:off x="2928" y="312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70107" name="Line 123"/>
            <p:cNvSpPr>
              <a:spLocks noChangeShapeType="1"/>
            </p:cNvSpPr>
            <p:nvPr/>
          </p:nvSpPr>
          <p:spPr bwMode="auto">
            <a:xfrm>
              <a:off x="3264" y="273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08" name="Line 124"/>
            <p:cNvSpPr>
              <a:spLocks noChangeShapeType="1"/>
            </p:cNvSpPr>
            <p:nvPr/>
          </p:nvSpPr>
          <p:spPr bwMode="auto">
            <a:xfrm>
              <a:off x="3264" y="331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09" name="Line 125"/>
            <p:cNvSpPr>
              <a:spLocks noChangeShapeType="1"/>
            </p:cNvSpPr>
            <p:nvPr/>
          </p:nvSpPr>
          <p:spPr bwMode="auto">
            <a:xfrm>
              <a:off x="4944" y="297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10" name="Text Box 126"/>
            <p:cNvSpPr txBox="1">
              <a:spLocks noChangeArrowheads="1"/>
            </p:cNvSpPr>
            <p:nvPr/>
          </p:nvSpPr>
          <p:spPr bwMode="auto">
            <a:xfrm>
              <a:off x="5088" y="278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70111" name="Text Box 127"/>
            <p:cNvSpPr txBox="1">
              <a:spLocks noChangeArrowheads="1"/>
            </p:cNvSpPr>
            <p:nvPr/>
          </p:nvSpPr>
          <p:spPr bwMode="auto">
            <a:xfrm>
              <a:off x="3120" y="1296"/>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endParaRPr lang="ja-JP" altLang="en-US" i="1">
                <a:effectLst>
                  <a:outerShdw blurRad="38100" dist="38100" dir="2700000" algn="tl">
                    <a:srgbClr val="000000"/>
                  </a:outerShdw>
                </a:effectLst>
                <a:latin typeface="Times New Roman" panose="02020603050405020304" pitchFamily="18" charset="0"/>
              </a:endParaRPr>
            </a:p>
          </p:txBody>
        </p:sp>
        <p:sp>
          <p:nvSpPr>
            <p:cNvPr id="170112" name="Text Box 128"/>
            <p:cNvSpPr txBox="1">
              <a:spLocks noChangeArrowheads="1"/>
            </p:cNvSpPr>
            <p:nvPr/>
          </p:nvSpPr>
          <p:spPr bwMode="auto">
            <a:xfrm>
              <a:off x="2880" y="2208"/>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70113" name="Text Box 129"/>
            <p:cNvSpPr txBox="1">
              <a:spLocks noChangeArrowheads="1"/>
            </p:cNvSpPr>
            <p:nvPr/>
          </p:nvSpPr>
          <p:spPr bwMode="auto">
            <a:xfrm>
              <a:off x="4992" y="249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70114" name="Text Box 130"/>
            <p:cNvSpPr txBox="1">
              <a:spLocks noChangeArrowheads="1"/>
            </p:cNvSpPr>
            <p:nvPr/>
          </p:nvSpPr>
          <p:spPr bwMode="auto">
            <a:xfrm>
              <a:off x="3504" y="1542"/>
              <a:ext cx="2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a:effectLst>
                    <a:outerShdw blurRad="38100" dist="38100" dir="2700000" algn="tl">
                      <a:srgbClr val="000000"/>
                    </a:outerShdw>
                  </a:effectLst>
                  <a:latin typeface="Times New Roman" panose="02020603050405020304" pitchFamily="18" charset="0"/>
                </a:rPr>
                <a:t> </a:t>
              </a:r>
            </a:p>
          </p:txBody>
        </p:sp>
        <p:sp>
          <p:nvSpPr>
            <p:cNvPr id="170115" name="Rectangle 131"/>
            <p:cNvSpPr>
              <a:spLocks noChangeArrowheads="1"/>
            </p:cNvSpPr>
            <p:nvPr/>
          </p:nvSpPr>
          <p:spPr bwMode="auto">
            <a:xfrm>
              <a:off x="3456" y="1920"/>
              <a:ext cx="1488" cy="1872"/>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116" name="Line 132"/>
            <p:cNvSpPr>
              <a:spLocks noChangeShapeType="1"/>
            </p:cNvSpPr>
            <p:nvPr/>
          </p:nvSpPr>
          <p:spPr bwMode="auto">
            <a:xfrm>
              <a:off x="3648" y="1824"/>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17" name="Text Box 133"/>
            <p:cNvSpPr txBox="1">
              <a:spLocks noChangeArrowheads="1"/>
            </p:cNvSpPr>
            <p:nvPr/>
          </p:nvSpPr>
          <p:spPr bwMode="auto">
            <a:xfrm>
              <a:off x="3840" y="1782"/>
              <a:ext cx="775"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MulPle</a:t>
              </a:r>
            </a:p>
          </p:txBody>
        </p:sp>
      </p:grpSp>
      <p:grpSp>
        <p:nvGrpSpPr>
          <p:cNvPr id="170118" name="Group 134"/>
          <p:cNvGrpSpPr>
            <a:grpSpLocks/>
          </p:cNvGrpSpPr>
          <p:nvPr/>
        </p:nvGrpSpPr>
        <p:grpSpPr bwMode="auto">
          <a:xfrm>
            <a:off x="5486400" y="3124200"/>
            <a:ext cx="1447800" cy="2286000"/>
            <a:chOff x="1392" y="1728"/>
            <a:chExt cx="912" cy="1440"/>
          </a:xfrm>
        </p:grpSpPr>
        <p:grpSp>
          <p:nvGrpSpPr>
            <p:cNvPr id="170119" name="Group 135"/>
            <p:cNvGrpSpPr>
              <a:grpSpLocks/>
            </p:cNvGrpSpPr>
            <p:nvPr/>
          </p:nvGrpSpPr>
          <p:grpSpPr bwMode="auto">
            <a:xfrm>
              <a:off x="1920" y="2880"/>
              <a:ext cx="288" cy="288"/>
              <a:chOff x="3264" y="2544"/>
              <a:chExt cx="288" cy="288"/>
            </a:xfrm>
          </p:grpSpPr>
          <p:sp>
            <p:nvSpPr>
              <p:cNvPr id="170120" name="Arc 13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121" name="Arc 13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122" name="Line 13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0123" name="Line 139"/>
            <p:cNvSpPr>
              <a:spLocks noChangeShapeType="1"/>
            </p:cNvSpPr>
            <p:nvPr/>
          </p:nvSpPr>
          <p:spPr bwMode="auto">
            <a:xfrm>
              <a:off x="2208" y="244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0124" name="Group 140"/>
            <p:cNvGrpSpPr>
              <a:grpSpLocks/>
            </p:cNvGrpSpPr>
            <p:nvPr/>
          </p:nvGrpSpPr>
          <p:grpSpPr bwMode="auto">
            <a:xfrm>
              <a:off x="1920" y="2304"/>
              <a:ext cx="288" cy="288"/>
              <a:chOff x="3264" y="2544"/>
              <a:chExt cx="288" cy="288"/>
            </a:xfrm>
          </p:grpSpPr>
          <p:sp>
            <p:nvSpPr>
              <p:cNvPr id="170125" name="Arc 141"/>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126" name="Arc 142"/>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127" name="Line 143"/>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0128" name="Line 144"/>
            <p:cNvSpPr>
              <a:spLocks noChangeShapeType="1"/>
            </p:cNvSpPr>
            <p:nvPr/>
          </p:nvSpPr>
          <p:spPr bwMode="auto">
            <a:xfrm>
              <a:off x="2208" y="302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29" name="Line 145"/>
            <p:cNvSpPr>
              <a:spLocks noChangeShapeType="1"/>
            </p:cNvSpPr>
            <p:nvPr/>
          </p:nvSpPr>
          <p:spPr bwMode="auto">
            <a:xfrm>
              <a:off x="1392" y="3072"/>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30" name="Line 146"/>
            <p:cNvSpPr>
              <a:spLocks noChangeShapeType="1"/>
            </p:cNvSpPr>
            <p:nvPr/>
          </p:nvSpPr>
          <p:spPr bwMode="auto">
            <a:xfrm>
              <a:off x="1392" y="2496"/>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31" name="Line 147"/>
            <p:cNvSpPr>
              <a:spLocks noChangeShapeType="1"/>
            </p:cNvSpPr>
            <p:nvPr/>
          </p:nvSpPr>
          <p:spPr bwMode="auto">
            <a:xfrm>
              <a:off x="1728" y="225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32" name="Line 148"/>
            <p:cNvSpPr>
              <a:spLocks noChangeShapeType="1"/>
            </p:cNvSpPr>
            <p:nvPr/>
          </p:nvSpPr>
          <p:spPr bwMode="auto">
            <a:xfrm flipH="1">
              <a:off x="1728" y="240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33" name="Line 149"/>
            <p:cNvSpPr>
              <a:spLocks noChangeShapeType="1"/>
            </p:cNvSpPr>
            <p:nvPr/>
          </p:nvSpPr>
          <p:spPr bwMode="auto">
            <a:xfrm>
              <a:off x="1584" y="1776"/>
              <a:ext cx="0" cy="1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34" name="Line 150"/>
            <p:cNvSpPr>
              <a:spLocks noChangeShapeType="1"/>
            </p:cNvSpPr>
            <p:nvPr/>
          </p:nvSpPr>
          <p:spPr bwMode="auto">
            <a:xfrm>
              <a:off x="1584" y="2976"/>
              <a:ext cx="33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0135" name="Oval 151"/>
            <p:cNvSpPr>
              <a:spLocks noChangeArrowheads="1"/>
            </p:cNvSpPr>
            <p:nvPr/>
          </p:nvSpPr>
          <p:spPr bwMode="auto">
            <a:xfrm>
              <a:off x="1536" y="1728"/>
              <a:ext cx="96" cy="96"/>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mc:AlternateContent xmlns:mc="http://schemas.openxmlformats.org/markup-compatibility/2006" xmlns:a14="http://schemas.microsoft.com/office/drawing/2010/main">
        <mc:Choice Requires="a14">
          <p:sp>
            <p:nvSpPr>
              <p:cNvPr id="72" name="テキスト ボックス 71"/>
              <p:cNvSpPr txBox="1"/>
              <p:nvPr/>
            </p:nvSpPr>
            <p:spPr>
              <a:xfrm>
                <a:off x="675132" y="1873381"/>
                <a:ext cx="4186082" cy="6476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smtClean="0">
                          <a:latin typeface="Cambria Math" panose="02040503050406030204" pitchFamily="18" charset="0"/>
                        </a:rPr>
                        <m:t>𝑄</m:t>
                      </m:r>
                      <m:r>
                        <a:rPr kumimoji="1" lang="en-US" altLang="ja-JP" sz="3600" b="0" i="1" smtClean="0">
                          <a:latin typeface="Cambria Math" panose="02040503050406030204" pitchFamily="18" charset="0"/>
                        </a:rPr>
                        <m:t>=</m:t>
                      </m:r>
                      <m:acc>
                        <m:accPr>
                          <m:chr m:val="̅"/>
                          <m:ctrlPr>
                            <a:rPr kumimoji="1" lang="en-US" altLang="ja-JP" sz="3600" b="0" i="1" smtClean="0">
                              <a:latin typeface="Cambria Math" panose="02040503050406030204" pitchFamily="18" charset="0"/>
                            </a:rPr>
                          </m:ctrlPr>
                        </m:accPr>
                        <m:e>
                          <m:r>
                            <a:rPr kumimoji="1" lang="en-US" altLang="ja-JP" sz="3600" b="0" i="1" smtClean="0">
                              <a:latin typeface="Cambria Math" panose="02040503050406030204" pitchFamily="18" charset="0"/>
                            </a:rPr>
                            <m:t> </m:t>
                          </m:r>
                          <m:r>
                            <a:rPr kumimoji="1" lang="en-US" altLang="ja-JP" sz="3600" b="0" i="1" smtClean="0">
                              <a:latin typeface="Cambria Math" panose="02040503050406030204" pitchFamily="18" charset="0"/>
                            </a:rPr>
                            <m:t>𝑆</m:t>
                          </m:r>
                          <m:r>
                            <a:rPr kumimoji="1" lang="en-US" altLang="ja-JP" sz="3600" b="0" i="1" smtClean="0">
                              <a:latin typeface="Cambria Math" panose="02040503050406030204" pitchFamily="18" charset="0"/>
                            </a:rPr>
                            <m:t> </m:t>
                          </m:r>
                        </m:e>
                      </m:acc>
                      <m:r>
                        <a:rPr kumimoji="1" lang="en-US" altLang="ja-JP" sz="3600" b="0" i="1" smtClean="0">
                          <a:latin typeface="Cambria Math" panose="02040503050406030204" pitchFamily="18" charset="0"/>
                          <a:ea typeface="Cambria Math" panose="02040503050406030204" pitchFamily="18" charset="0"/>
                        </a:rPr>
                        <m:t>⋅</m:t>
                      </m:r>
                      <m:sSub>
                        <m:sSubPr>
                          <m:ctrlPr>
                            <a:rPr kumimoji="1" lang="en-US" altLang="ja-JP" sz="3600" b="0" i="1" smtClean="0">
                              <a:latin typeface="Cambria Math" panose="02040503050406030204" pitchFamily="18" charset="0"/>
                              <a:ea typeface="Cambria Math" panose="02040503050406030204" pitchFamily="18" charset="0"/>
                            </a:rPr>
                          </m:ctrlPr>
                        </m:sSubPr>
                        <m:e>
                          <m:r>
                            <a:rPr kumimoji="1" lang="en-US" altLang="ja-JP" sz="3600" b="0" i="1" smtClean="0">
                              <a:latin typeface="Cambria Math" panose="02040503050406030204" pitchFamily="18" charset="0"/>
                              <a:ea typeface="Cambria Math" panose="02040503050406030204" pitchFamily="18" charset="0"/>
                            </a:rPr>
                            <m:t>𝐷</m:t>
                          </m:r>
                        </m:e>
                        <m:sub>
                          <m:r>
                            <a:rPr kumimoji="1" lang="en-US" altLang="ja-JP" sz="3600" b="0" i="1" smtClean="0">
                              <a:latin typeface="Cambria Math" panose="02040503050406030204" pitchFamily="18" charset="0"/>
                              <a:ea typeface="Cambria Math" panose="02040503050406030204" pitchFamily="18" charset="0"/>
                            </a:rPr>
                            <m:t>0</m:t>
                          </m:r>
                        </m:sub>
                      </m:sSub>
                      <m:r>
                        <a:rPr kumimoji="1" lang="en-US" altLang="ja-JP" sz="3600" b="0" i="1" smtClean="0">
                          <a:latin typeface="Cambria Math" panose="02040503050406030204" pitchFamily="18" charset="0"/>
                          <a:ea typeface="Cambria Math" panose="02040503050406030204" pitchFamily="18" charset="0"/>
                        </a:rPr>
                        <m:t>+</m:t>
                      </m:r>
                      <m:r>
                        <a:rPr kumimoji="1" lang="en-US" altLang="ja-JP" sz="3600" b="0" i="1" smtClean="0">
                          <a:latin typeface="Cambria Math" panose="02040503050406030204" pitchFamily="18" charset="0"/>
                          <a:ea typeface="Cambria Math" panose="02040503050406030204" pitchFamily="18" charset="0"/>
                        </a:rPr>
                        <m:t>𝑆</m:t>
                      </m:r>
                      <m:r>
                        <a:rPr kumimoji="1" lang="en-US" altLang="ja-JP" sz="3600" b="0" i="1" smtClean="0">
                          <a:latin typeface="Cambria Math" panose="02040503050406030204" pitchFamily="18" charset="0"/>
                          <a:ea typeface="Cambria Math" panose="02040503050406030204" pitchFamily="18" charset="0"/>
                        </a:rPr>
                        <m:t>⋅</m:t>
                      </m:r>
                      <m:sSub>
                        <m:sSubPr>
                          <m:ctrlPr>
                            <a:rPr kumimoji="1" lang="en-US" altLang="ja-JP" sz="3600" b="0" i="1" smtClean="0">
                              <a:latin typeface="Cambria Math" panose="02040503050406030204" pitchFamily="18" charset="0"/>
                              <a:ea typeface="Cambria Math" panose="02040503050406030204" pitchFamily="18" charset="0"/>
                            </a:rPr>
                          </m:ctrlPr>
                        </m:sSubPr>
                        <m:e>
                          <m:r>
                            <a:rPr kumimoji="1" lang="en-US" altLang="ja-JP" sz="3600" b="0" i="1" smtClean="0">
                              <a:latin typeface="Cambria Math" panose="02040503050406030204" pitchFamily="18" charset="0"/>
                              <a:ea typeface="Cambria Math" panose="02040503050406030204" pitchFamily="18" charset="0"/>
                            </a:rPr>
                            <m:t>𝐷</m:t>
                          </m:r>
                        </m:e>
                        <m:sub>
                          <m:r>
                            <a:rPr kumimoji="1" lang="en-US" altLang="ja-JP" sz="3600" b="0" i="1" smtClean="0">
                              <a:latin typeface="Cambria Math" panose="02040503050406030204" pitchFamily="18" charset="0"/>
                              <a:ea typeface="Cambria Math" panose="02040503050406030204" pitchFamily="18" charset="0"/>
                            </a:rPr>
                            <m:t>1</m:t>
                          </m:r>
                        </m:sub>
                      </m:sSub>
                    </m:oMath>
                  </m:oMathPara>
                </a14:m>
                <a:endParaRPr kumimoji="1" lang="ja-JP" altLang="en-US" sz="3200" dirty="0"/>
              </a:p>
            </p:txBody>
          </p:sp>
        </mc:Choice>
        <mc:Fallback xmlns="">
          <p:sp>
            <p:nvSpPr>
              <p:cNvPr id="72" name="テキスト ボックス 71"/>
              <p:cNvSpPr txBox="1">
                <a:spLocks noRot="1" noChangeAspect="1" noMove="1" noResize="1" noEditPoints="1" noAdjustHandles="1" noChangeArrowheads="1" noChangeShapeType="1" noTextEdit="1"/>
              </p:cNvSpPr>
              <p:nvPr/>
            </p:nvSpPr>
            <p:spPr>
              <a:xfrm>
                <a:off x="675132" y="1873381"/>
                <a:ext cx="4186082" cy="647613"/>
              </a:xfrm>
              <a:prstGeom prst="rect">
                <a:avLst/>
              </a:prstGeom>
              <a:blipFill rotWithShape="0">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70065"/>
                                        </p:tgtEl>
                                        <p:attrNameLst>
                                          <p:attrName>style.visibility</p:attrName>
                                        </p:attrNameLst>
                                      </p:cBhvr>
                                      <p:to>
                                        <p:strVal val="visible"/>
                                      </p:to>
                                    </p:set>
                                    <p:animEffect transition="in" filter="wipe(up)">
                                      <p:cBhvr>
                                        <p:cTn id="7" dur="500"/>
                                        <p:tgtEl>
                                          <p:spTgt spid="1700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0118"/>
                                        </p:tgtEl>
                                        <p:attrNameLst>
                                          <p:attrName>style.visibility</p:attrName>
                                        </p:attrNameLst>
                                      </p:cBhvr>
                                      <p:to>
                                        <p:strVal val="visible"/>
                                      </p:to>
                                    </p:set>
                                    <p:animEffect transition="in" filter="wipe(left)">
                                      <p:cBhvr>
                                        <p:cTn id="12" dur="500"/>
                                        <p:tgtEl>
                                          <p:spTgt spid="1701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0103"/>
                                        </p:tgtEl>
                                        <p:attrNameLst>
                                          <p:attrName>style.visibility</p:attrName>
                                        </p:attrNameLst>
                                      </p:cBhvr>
                                      <p:to>
                                        <p:strVal val="visible"/>
                                      </p:to>
                                    </p:set>
                                    <p:animEffect transition="in" filter="wipe(left)">
                                      <p:cBhvr>
                                        <p:cTn id="17" dur="500"/>
                                        <p:tgtEl>
                                          <p:spTgt spid="170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ビット選択器</a:t>
            </a:r>
          </a:p>
        </p:txBody>
      </p:sp>
      <p:sp>
        <p:nvSpPr>
          <p:cNvPr id="155651" name="Rectangle 3"/>
          <p:cNvSpPr>
            <a:spLocks noGrp="1" noChangeArrowheads="1"/>
          </p:cNvSpPr>
          <p:nvPr>
            <p:ph type="body" idx="1"/>
          </p:nvPr>
        </p:nvSpPr>
        <p:spPr>
          <a:xfrm>
            <a:off x="1066800" y="1981200"/>
            <a:ext cx="7543800" cy="1143000"/>
          </a:xfrm>
        </p:spPr>
        <p:txBody>
          <a:bodyPr/>
          <a:lstStyle/>
          <a:p>
            <a:r>
              <a:rPr lang="en-US" altLang="ja-JP" sz="3000">
                <a:latin typeface="Times New Roman" panose="02020603050405020304" pitchFamily="18" charset="0"/>
              </a:rPr>
              <a:t>2</a:t>
            </a:r>
            <a:r>
              <a:rPr lang="en-US" altLang="ja-JP" sz="3000" baseline="30000">
                <a:latin typeface="Times New Roman" panose="02020603050405020304" pitchFamily="18" charset="0"/>
              </a:rPr>
              <a:t>2</a:t>
            </a:r>
            <a:r>
              <a:rPr lang="en-US" altLang="ja-JP" sz="3000">
                <a:latin typeface="Times New Roman" panose="02020603050405020304" pitchFamily="18" charset="0"/>
              </a:rPr>
              <a:t>=4</a:t>
            </a:r>
            <a:r>
              <a:rPr lang="ja-JP" altLang="en-US" sz="3000">
                <a:latin typeface="Times New Roman" panose="02020603050405020304" pitchFamily="18" charset="0"/>
              </a:rPr>
              <a:t>本の入力 </a:t>
            </a:r>
            <a:r>
              <a:rPr lang="en-US" altLang="ja-JP" sz="3000" i="1">
                <a:latin typeface="Times New Roman" panose="02020603050405020304" pitchFamily="18" charset="0"/>
              </a:rPr>
              <a:t>D</a:t>
            </a:r>
            <a:r>
              <a:rPr lang="en-US" altLang="ja-JP" sz="3000" baseline="-25000">
                <a:latin typeface="Times New Roman" panose="02020603050405020304" pitchFamily="18" charset="0"/>
              </a:rPr>
              <a:t>0</a:t>
            </a:r>
            <a:r>
              <a:rPr lang="en-US" altLang="ja-JP" sz="3000">
                <a:latin typeface="Times New Roman" panose="02020603050405020304" pitchFamily="18" charset="0"/>
              </a:rPr>
              <a:t>,</a:t>
            </a:r>
            <a:r>
              <a:rPr lang="en-US" altLang="ja-JP" sz="3000" i="1">
                <a:latin typeface="Times New Roman" panose="02020603050405020304" pitchFamily="18" charset="0"/>
              </a:rPr>
              <a:t>D</a:t>
            </a:r>
            <a:r>
              <a:rPr lang="en-US" altLang="ja-JP" sz="3000" baseline="-25000">
                <a:latin typeface="Times New Roman" panose="02020603050405020304" pitchFamily="18" charset="0"/>
              </a:rPr>
              <a:t>1</a:t>
            </a:r>
            <a:r>
              <a:rPr lang="en-US" altLang="ja-JP" sz="3000">
                <a:latin typeface="Times New Roman" panose="02020603050405020304" pitchFamily="18" charset="0"/>
              </a:rPr>
              <a:t>,</a:t>
            </a:r>
            <a:r>
              <a:rPr lang="en-US" altLang="ja-JP" sz="3000" i="1">
                <a:latin typeface="Times New Roman" panose="02020603050405020304" pitchFamily="18" charset="0"/>
              </a:rPr>
              <a:t>D</a:t>
            </a:r>
            <a:r>
              <a:rPr lang="en-US" altLang="ja-JP" sz="3000" baseline="-25000">
                <a:latin typeface="Times New Roman" panose="02020603050405020304" pitchFamily="18" charset="0"/>
              </a:rPr>
              <a:t>2</a:t>
            </a:r>
            <a:r>
              <a:rPr lang="en-US" altLang="ja-JP" sz="3000">
                <a:latin typeface="Times New Roman" panose="02020603050405020304" pitchFamily="18" charset="0"/>
              </a:rPr>
              <a:t>,</a:t>
            </a:r>
            <a:r>
              <a:rPr lang="en-US" altLang="ja-JP" sz="3000" i="1">
                <a:latin typeface="Times New Roman" panose="02020603050405020304" pitchFamily="18" charset="0"/>
              </a:rPr>
              <a:t>D</a:t>
            </a:r>
            <a:r>
              <a:rPr lang="en-US" altLang="ja-JP" sz="3000" baseline="-25000">
                <a:latin typeface="Times New Roman" panose="02020603050405020304" pitchFamily="18" charset="0"/>
              </a:rPr>
              <a:t>3</a:t>
            </a:r>
            <a:r>
              <a:rPr lang="en-US" altLang="ja-JP" sz="3000">
                <a:latin typeface="Times New Roman" panose="02020603050405020304" pitchFamily="18" charset="0"/>
              </a:rPr>
              <a:t> </a:t>
            </a:r>
            <a:r>
              <a:rPr lang="ja-JP" altLang="en-US" sz="3000">
                <a:latin typeface="Times New Roman" panose="02020603050405020304" pitchFamily="18" charset="0"/>
              </a:rPr>
              <a:t>から</a:t>
            </a:r>
            <a:r>
              <a:rPr lang="en-US" altLang="ja-JP" sz="3000">
                <a:latin typeface="Times New Roman" panose="02020603050405020304" pitchFamily="18" charset="0"/>
              </a:rPr>
              <a:t>1</a:t>
            </a:r>
            <a:r>
              <a:rPr lang="ja-JP" altLang="en-US" sz="3000">
                <a:latin typeface="Times New Roman" panose="02020603050405020304" pitchFamily="18" charset="0"/>
              </a:rPr>
              <a:t>本を選択</a:t>
            </a:r>
          </a:p>
          <a:p>
            <a:pPr lvl="1"/>
            <a:r>
              <a:rPr lang="en-US" altLang="ja-JP" sz="3000">
                <a:latin typeface="Times New Roman" panose="02020603050405020304" pitchFamily="18" charset="0"/>
              </a:rPr>
              <a:t>2</a:t>
            </a:r>
            <a:r>
              <a:rPr lang="ja-JP" altLang="en-US" sz="3000">
                <a:latin typeface="Times New Roman" panose="02020603050405020304" pitchFamily="18" charset="0"/>
              </a:rPr>
              <a:t>ビット信号 </a:t>
            </a:r>
            <a:r>
              <a:rPr lang="en-US" altLang="ja-JP" sz="3000" i="1">
                <a:latin typeface="Times New Roman" panose="02020603050405020304" pitchFamily="18" charset="0"/>
              </a:rPr>
              <a:t>S</a:t>
            </a:r>
            <a:r>
              <a:rPr lang="en-US" altLang="ja-JP" sz="3000">
                <a:latin typeface="Times New Roman" panose="02020603050405020304" pitchFamily="18" charset="0"/>
              </a:rPr>
              <a:t> =(</a:t>
            </a:r>
            <a:r>
              <a:rPr lang="en-US" altLang="ja-JP" sz="3000" i="1">
                <a:latin typeface="Times New Roman" panose="02020603050405020304" pitchFamily="18" charset="0"/>
              </a:rPr>
              <a:t>S</a:t>
            </a:r>
            <a:r>
              <a:rPr lang="en-US" altLang="ja-JP" sz="3000" baseline="-25000">
                <a:latin typeface="Times New Roman" panose="02020603050405020304" pitchFamily="18" charset="0"/>
              </a:rPr>
              <a:t>1</a:t>
            </a:r>
            <a:r>
              <a:rPr lang="en-US" altLang="ja-JP" sz="3000">
                <a:latin typeface="Times New Roman" panose="02020603050405020304" pitchFamily="18" charset="0"/>
              </a:rPr>
              <a:t>,</a:t>
            </a:r>
            <a:r>
              <a:rPr lang="en-US" altLang="ja-JP" sz="3000" i="1">
                <a:latin typeface="Times New Roman" panose="02020603050405020304" pitchFamily="18" charset="0"/>
              </a:rPr>
              <a:t>S</a:t>
            </a:r>
            <a:r>
              <a:rPr lang="en-US" altLang="ja-JP" sz="3000" baseline="-25000">
                <a:latin typeface="Times New Roman" panose="02020603050405020304" pitchFamily="18" charset="0"/>
              </a:rPr>
              <a:t>0</a:t>
            </a:r>
            <a:r>
              <a:rPr lang="en-US" altLang="ja-JP" sz="3000">
                <a:latin typeface="Times New Roman" panose="02020603050405020304" pitchFamily="18" charset="0"/>
              </a:rPr>
              <a:t>) </a:t>
            </a:r>
            <a:r>
              <a:rPr lang="ja-JP" altLang="en-US" sz="3000">
                <a:latin typeface="Times New Roman" panose="02020603050405020304" pitchFamily="18" charset="0"/>
              </a:rPr>
              <a:t>で制御</a:t>
            </a:r>
          </a:p>
        </p:txBody>
      </p:sp>
      <p:grpSp>
        <p:nvGrpSpPr>
          <p:cNvPr id="155652" name="Group 4"/>
          <p:cNvGrpSpPr>
            <a:grpSpLocks/>
          </p:cNvGrpSpPr>
          <p:nvPr/>
        </p:nvGrpSpPr>
        <p:grpSpPr bwMode="auto">
          <a:xfrm>
            <a:off x="1295400" y="3429000"/>
            <a:ext cx="4095750" cy="2909888"/>
            <a:chOff x="768" y="2304"/>
            <a:chExt cx="2580" cy="1833"/>
          </a:xfrm>
        </p:grpSpPr>
        <p:sp>
          <p:nvSpPr>
            <p:cNvPr id="155653" name="Text Box 5"/>
            <p:cNvSpPr txBox="1">
              <a:spLocks noChangeArrowheads="1"/>
            </p:cNvSpPr>
            <p:nvPr/>
          </p:nvSpPr>
          <p:spPr bwMode="auto">
            <a:xfrm>
              <a:off x="806" y="277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55654" name="Text Box 6"/>
            <p:cNvSpPr txBox="1">
              <a:spLocks noChangeArrowheads="1"/>
            </p:cNvSpPr>
            <p:nvPr/>
          </p:nvSpPr>
          <p:spPr bwMode="auto">
            <a:xfrm>
              <a:off x="816" y="312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55655" name="Text Box 7"/>
            <p:cNvSpPr txBox="1">
              <a:spLocks noChangeArrowheads="1"/>
            </p:cNvSpPr>
            <p:nvPr/>
          </p:nvSpPr>
          <p:spPr bwMode="auto">
            <a:xfrm>
              <a:off x="816" y="346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i="1">
                <a:effectLst>
                  <a:outerShdw blurRad="38100" dist="38100" dir="2700000" algn="tl">
                    <a:srgbClr val="000000"/>
                  </a:outerShdw>
                </a:effectLst>
                <a:latin typeface="Times New Roman" panose="02020603050405020304" pitchFamily="18" charset="0"/>
              </a:endParaRPr>
            </a:p>
          </p:txBody>
        </p:sp>
        <p:sp>
          <p:nvSpPr>
            <p:cNvPr id="155656" name="Text Box 8"/>
            <p:cNvSpPr txBox="1">
              <a:spLocks noChangeArrowheads="1"/>
            </p:cNvSpPr>
            <p:nvPr/>
          </p:nvSpPr>
          <p:spPr bwMode="auto">
            <a:xfrm>
              <a:off x="826" y="381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i="1">
                <a:effectLst>
                  <a:outerShdw blurRad="38100" dist="38100" dir="2700000" algn="tl">
                    <a:srgbClr val="000000"/>
                  </a:outerShdw>
                </a:effectLst>
                <a:latin typeface="Times New Roman" panose="02020603050405020304" pitchFamily="18" charset="0"/>
              </a:endParaRPr>
            </a:p>
          </p:txBody>
        </p:sp>
        <p:sp>
          <p:nvSpPr>
            <p:cNvPr id="155657" name="Line 9"/>
            <p:cNvSpPr>
              <a:spLocks noChangeShapeType="1"/>
            </p:cNvSpPr>
            <p:nvPr/>
          </p:nvSpPr>
          <p:spPr bwMode="auto">
            <a:xfrm>
              <a:off x="1152" y="2976"/>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58" name="Oval 10"/>
            <p:cNvSpPr>
              <a:spLocks noChangeArrowheads="1"/>
            </p:cNvSpPr>
            <p:nvPr/>
          </p:nvSpPr>
          <p:spPr bwMode="auto">
            <a:xfrm>
              <a:off x="1728" y="292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659" name="Line 11"/>
            <p:cNvSpPr>
              <a:spLocks noChangeShapeType="1"/>
            </p:cNvSpPr>
            <p:nvPr/>
          </p:nvSpPr>
          <p:spPr bwMode="auto">
            <a:xfrm>
              <a:off x="1152" y="331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60" name="Oval 12"/>
            <p:cNvSpPr>
              <a:spLocks noChangeArrowheads="1"/>
            </p:cNvSpPr>
            <p:nvPr/>
          </p:nvSpPr>
          <p:spPr bwMode="auto">
            <a:xfrm>
              <a:off x="1536" y="326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661" name="Line 13"/>
            <p:cNvSpPr>
              <a:spLocks noChangeShapeType="1"/>
            </p:cNvSpPr>
            <p:nvPr/>
          </p:nvSpPr>
          <p:spPr bwMode="auto">
            <a:xfrm>
              <a:off x="1152" y="3648"/>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62" name="Oval 14"/>
            <p:cNvSpPr>
              <a:spLocks noChangeArrowheads="1"/>
            </p:cNvSpPr>
            <p:nvPr/>
          </p:nvSpPr>
          <p:spPr bwMode="auto">
            <a:xfrm>
              <a:off x="1536" y="3600"/>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663" name="Line 15"/>
            <p:cNvSpPr>
              <a:spLocks noChangeShapeType="1"/>
            </p:cNvSpPr>
            <p:nvPr/>
          </p:nvSpPr>
          <p:spPr bwMode="auto">
            <a:xfrm>
              <a:off x="1152" y="3984"/>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64" name="Oval 16"/>
            <p:cNvSpPr>
              <a:spLocks noChangeArrowheads="1"/>
            </p:cNvSpPr>
            <p:nvPr/>
          </p:nvSpPr>
          <p:spPr bwMode="auto">
            <a:xfrm>
              <a:off x="1728" y="393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665" name="Oval 17"/>
            <p:cNvSpPr>
              <a:spLocks noChangeArrowheads="1"/>
            </p:cNvSpPr>
            <p:nvPr/>
          </p:nvSpPr>
          <p:spPr bwMode="auto">
            <a:xfrm>
              <a:off x="2352" y="340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666" name="Line 18"/>
            <p:cNvSpPr>
              <a:spLocks noChangeShapeType="1"/>
            </p:cNvSpPr>
            <p:nvPr/>
          </p:nvSpPr>
          <p:spPr bwMode="auto">
            <a:xfrm>
              <a:off x="2448" y="3456"/>
              <a:ext cx="4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67" name="Text Box 19"/>
            <p:cNvSpPr txBox="1">
              <a:spLocks noChangeArrowheads="1"/>
            </p:cNvSpPr>
            <p:nvPr/>
          </p:nvSpPr>
          <p:spPr bwMode="auto">
            <a:xfrm>
              <a:off x="2880" y="326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55668" name="Line 20"/>
            <p:cNvSpPr>
              <a:spLocks noChangeShapeType="1"/>
            </p:cNvSpPr>
            <p:nvPr/>
          </p:nvSpPr>
          <p:spPr bwMode="auto">
            <a:xfrm flipH="1" flipV="1">
              <a:off x="1824" y="3024"/>
              <a:ext cx="528" cy="384"/>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69" name="Line 21"/>
            <p:cNvSpPr>
              <a:spLocks noChangeShapeType="1"/>
            </p:cNvSpPr>
            <p:nvPr/>
          </p:nvSpPr>
          <p:spPr bwMode="auto">
            <a:xfrm flipV="1">
              <a:off x="2112" y="2640"/>
              <a:ext cx="0" cy="528"/>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670" name="Text Box 22"/>
            <p:cNvSpPr txBox="1">
              <a:spLocks noChangeArrowheads="1"/>
            </p:cNvSpPr>
            <p:nvPr/>
          </p:nvSpPr>
          <p:spPr bwMode="auto">
            <a:xfrm>
              <a:off x="1536" y="2304"/>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55671" name="Text Box 23"/>
            <p:cNvSpPr txBox="1">
              <a:spLocks noChangeArrowheads="1"/>
            </p:cNvSpPr>
            <p:nvPr/>
          </p:nvSpPr>
          <p:spPr bwMode="auto">
            <a:xfrm>
              <a:off x="768" y="2448"/>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55672" name="Text Box 24"/>
            <p:cNvSpPr txBox="1">
              <a:spLocks noChangeArrowheads="1"/>
            </p:cNvSpPr>
            <p:nvPr/>
          </p:nvSpPr>
          <p:spPr bwMode="auto">
            <a:xfrm>
              <a:off x="2784" y="297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55673" name="Text Box 25"/>
            <p:cNvSpPr txBox="1">
              <a:spLocks noChangeArrowheads="1"/>
            </p:cNvSpPr>
            <p:nvPr/>
          </p:nvSpPr>
          <p:spPr bwMode="auto">
            <a:xfrm>
              <a:off x="1440" y="2740"/>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5674" name="Text Box 26"/>
            <p:cNvSpPr txBox="1">
              <a:spLocks noChangeArrowheads="1"/>
            </p:cNvSpPr>
            <p:nvPr/>
          </p:nvSpPr>
          <p:spPr bwMode="auto">
            <a:xfrm>
              <a:off x="1296" y="3076"/>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5675" name="Text Box 27"/>
            <p:cNvSpPr txBox="1">
              <a:spLocks noChangeArrowheads="1"/>
            </p:cNvSpPr>
            <p:nvPr/>
          </p:nvSpPr>
          <p:spPr bwMode="auto">
            <a:xfrm>
              <a:off x="1296" y="3412"/>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=2</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5676" name="Text Box 28"/>
            <p:cNvSpPr txBox="1">
              <a:spLocks noChangeArrowheads="1"/>
            </p:cNvSpPr>
            <p:nvPr/>
          </p:nvSpPr>
          <p:spPr bwMode="auto">
            <a:xfrm>
              <a:off x="1440" y="3748"/>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=3</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55677" name="Line 29"/>
            <p:cNvSpPr>
              <a:spLocks noChangeShapeType="1"/>
            </p:cNvSpPr>
            <p:nvPr/>
          </p:nvSpPr>
          <p:spPr bwMode="auto">
            <a:xfrm>
              <a:off x="2160" y="2640"/>
              <a:ext cx="0" cy="576"/>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aphicFrame>
        <p:nvGraphicFramePr>
          <p:cNvPr id="155709" name="Group 61"/>
          <p:cNvGraphicFramePr>
            <a:graphicFrameLocks noGrp="1"/>
          </p:cNvGraphicFramePr>
          <p:nvPr/>
        </p:nvGraphicFramePr>
        <p:xfrm>
          <a:off x="5410200" y="3352800"/>
          <a:ext cx="3276600" cy="2968625"/>
        </p:xfrm>
        <a:graphic>
          <a:graphicData uri="http://schemas.openxmlformats.org/drawingml/2006/table">
            <a:tbl>
              <a:tblPr/>
              <a:tblGrid>
                <a:gridCol w="992188">
                  <a:extLst>
                    <a:ext uri="{9D8B030D-6E8A-4147-A177-3AD203B41FA5}">
                      <a16:colId xmlns:a16="http://schemas.microsoft.com/office/drawing/2014/main" val="20000"/>
                    </a:ext>
                  </a:extLst>
                </a:gridCol>
                <a:gridCol w="1390650">
                  <a:extLst>
                    <a:ext uri="{9D8B030D-6E8A-4147-A177-3AD203B41FA5}">
                      <a16:colId xmlns:a16="http://schemas.microsoft.com/office/drawing/2014/main" val="20001"/>
                    </a:ext>
                  </a:extLst>
                </a:gridCol>
                <a:gridCol w="893762">
                  <a:extLst>
                    <a:ext uri="{9D8B030D-6E8A-4147-A177-3AD203B41FA5}">
                      <a16:colId xmlns:a16="http://schemas.microsoft.com/office/drawing/2014/main" val="20002"/>
                    </a:ext>
                  </a:extLst>
                </a:gridCol>
              </a:tblGrid>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37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5652"/>
                                        </p:tgtEl>
                                        <p:attrNameLst>
                                          <p:attrName>style.visibility</p:attrName>
                                        </p:attrNameLst>
                                      </p:cBhvr>
                                      <p:to>
                                        <p:strVal val="visible"/>
                                      </p:to>
                                    </p:set>
                                    <p:animEffect transition="in" filter="checkerboard(across)">
                                      <p:cBhvr>
                                        <p:cTn id="7" dur="500"/>
                                        <p:tgtEl>
                                          <p:spTgt spid="1556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5709"/>
                                        </p:tgtEl>
                                        <p:attrNameLst>
                                          <p:attrName>style.visibility</p:attrName>
                                        </p:attrNameLst>
                                      </p:cBhvr>
                                      <p:to>
                                        <p:strVal val="visible"/>
                                      </p:to>
                                    </p:set>
                                    <p:animEffect transition="in" filter="checkerboard(across)">
                                      <p:cBhvr>
                                        <p:cTn id="12" dur="500"/>
                                        <p:tgtEl>
                                          <p:spTgt spid="155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ja-JP">
                <a:latin typeface="Times New Roman" panose="02020603050405020304" pitchFamily="18" charset="0"/>
              </a:rPr>
              <a:t>2</a:t>
            </a:r>
            <a:r>
              <a:rPr lang="ja-JP" altLang="en-US">
                <a:latin typeface="Times New Roman" panose="02020603050405020304" pitchFamily="18" charset="0"/>
              </a:rPr>
              <a:t>ビット選択器</a:t>
            </a:r>
          </a:p>
        </p:txBody>
      </p:sp>
      <p:graphicFrame>
        <p:nvGraphicFramePr>
          <p:cNvPr id="144608" name="Group 224"/>
          <p:cNvGraphicFramePr>
            <a:graphicFrameLocks noGrp="1"/>
          </p:cNvGraphicFramePr>
          <p:nvPr/>
        </p:nvGraphicFramePr>
        <p:xfrm>
          <a:off x="762000" y="1828800"/>
          <a:ext cx="2819400" cy="2906400"/>
        </p:xfrm>
        <a:graphic>
          <a:graphicData uri="http://schemas.openxmlformats.org/drawingml/2006/table">
            <a:tbl>
              <a:tblPr/>
              <a:tblGrid>
                <a:gridCol w="1409700">
                  <a:extLst>
                    <a:ext uri="{9D8B030D-6E8A-4147-A177-3AD203B41FA5}">
                      <a16:colId xmlns:a16="http://schemas.microsoft.com/office/drawing/2014/main" val="20000"/>
                    </a:ext>
                  </a:extLst>
                </a:gridCol>
                <a:gridCol w="1409700">
                  <a:extLst>
                    <a:ext uri="{9D8B030D-6E8A-4147-A177-3AD203B41FA5}">
                      <a16:colId xmlns:a16="http://schemas.microsoft.com/office/drawing/2014/main" val="20001"/>
                    </a:ext>
                  </a:extLst>
                </a:gridCol>
              </a:tblGrid>
              <a:tr h="5175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75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9113">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75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44607" name="Group 223"/>
          <p:cNvGraphicFramePr>
            <a:graphicFrameLocks noGrp="1"/>
          </p:cNvGraphicFramePr>
          <p:nvPr/>
        </p:nvGraphicFramePr>
        <p:xfrm>
          <a:off x="3886200" y="1600200"/>
          <a:ext cx="4343400" cy="4012320"/>
        </p:xfrm>
        <a:graphic>
          <a:graphicData uri="http://schemas.openxmlformats.org/drawingml/2006/table">
            <a:tbl>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40322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3200" b="0" i="1"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i</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 </a:t>
                      </a: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S</a:t>
                      </a:r>
                      <a:r>
                        <a:rPr kumimoji="1" lang="en-US" altLang="ja-JP" sz="3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endPar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Q</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6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44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6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4488">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6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2</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60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80975">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1"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D</a:t>
                      </a:r>
                      <a:r>
                        <a:rPr kumimoji="1" lang="en-US" altLang="ja-JP" sz="2200" b="0" i="0" u="none" strike="noStrike" cap="none" normalizeH="0" baseline="-2500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3</a:t>
                      </a: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a:defRPr kumimoji="1" sz="28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1pPr>
                      <a:lvl2pPr>
                        <a:buClr>
                          <a:schemeClr val="tx1"/>
                        </a:buClr>
                        <a:defRPr kumimoji="1" sz="24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2pPr>
                      <a:lvl3pPr>
                        <a:defRPr kumimoji="1" sz="2000">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3pPr>
                      <a:lvl4pPr>
                        <a:buClr>
                          <a:schemeClr val="tx1"/>
                        </a:buCl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4pPr>
                      <a:lvl5pPr>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5pPr>
                      <a:lvl6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6pPr>
                      <a:lvl7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7pPr>
                      <a:lvl8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8pPr>
                      <a:lvl9pPr fontAlgn="base">
                        <a:spcBef>
                          <a:spcPct val="20000"/>
                        </a:spcBef>
                        <a:spcAft>
                          <a:spcPct val="0"/>
                        </a:spcAft>
                        <a:buClr>
                          <a:schemeClr val="hlink"/>
                        </a:buClr>
                        <a:buSzPct val="70000"/>
                        <a:buFont typeface="Wingdings" panose="05000000000000000000" pitchFamily="2" charset="2"/>
                        <a:defRPr kumimoji="1">
                          <a:solidFill>
                            <a:schemeClr val="tx1"/>
                          </a:solidFill>
                          <a:effectLst>
                            <a:outerShdw blurRad="38100" dist="38100" dir="2700000" algn="tl">
                              <a:srgbClr val="000000"/>
                            </a:outerShdw>
                          </a:effectLst>
                          <a:latin typeface="Tahom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2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144603" name="Object 219"/>
          <p:cNvGraphicFramePr>
            <a:graphicFrameLocks noChangeAspect="1"/>
          </p:cNvGraphicFramePr>
          <p:nvPr/>
        </p:nvGraphicFramePr>
        <p:xfrm>
          <a:off x="806450" y="5715000"/>
          <a:ext cx="7529513" cy="754063"/>
        </p:xfrm>
        <a:graphic>
          <a:graphicData uri="http://schemas.openxmlformats.org/presentationml/2006/ole">
            <mc:AlternateContent xmlns:mc="http://schemas.openxmlformats.org/markup-compatibility/2006">
              <mc:Choice xmlns:v="urn:schemas-microsoft-com:vml" Requires="v">
                <p:oleObj spid="_x0000_s1026" name="数式" r:id="rId4" imgW="2158920" imgH="215640" progId="Equation.3">
                  <p:embed/>
                </p:oleObj>
              </mc:Choice>
              <mc:Fallback>
                <p:oleObj name="数式" r:id="rId4" imgW="2158920" imgH="215640" progId="Equation.3">
                  <p:embed/>
                  <p:pic>
                    <p:nvPicPr>
                      <p:cNvPr id="0" name="Object 2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450" y="5715000"/>
                        <a:ext cx="752951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44607"/>
                                        </p:tgtEl>
                                        <p:attrNameLst>
                                          <p:attrName>style.visibility</p:attrName>
                                        </p:attrNameLst>
                                      </p:cBhvr>
                                      <p:to>
                                        <p:strVal val="visible"/>
                                      </p:to>
                                    </p:set>
                                    <p:animEffect transition="in" filter="checkerboard(across)">
                                      <p:cBhvr>
                                        <p:cTn id="7" dur="500"/>
                                        <p:tgtEl>
                                          <p:spTgt spid="1446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44603"/>
                                        </p:tgtEl>
                                        <p:attrNameLst>
                                          <p:attrName>style.visibility</p:attrName>
                                        </p:attrNameLst>
                                      </p:cBhvr>
                                      <p:to>
                                        <p:strVal val="visible"/>
                                      </p:to>
                                    </p:set>
                                    <p:anim calcmode="lin" valueType="num">
                                      <p:cBhvr additive="base">
                                        <p:cTn id="12" dur="500" fill="hold"/>
                                        <p:tgtEl>
                                          <p:spTgt spid="144603"/>
                                        </p:tgtEl>
                                        <p:attrNameLst>
                                          <p:attrName>ppt_x</p:attrName>
                                        </p:attrNameLst>
                                      </p:cBhvr>
                                      <p:tavLst>
                                        <p:tav tm="0">
                                          <p:val>
                                            <p:strVal val="#ppt_x"/>
                                          </p:val>
                                        </p:tav>
                                        <p:tav tm="100000">
                                          <p:val>
                                            <p:strVal val="#ppt_x"/>
                                          </p:val>
                                        </p:tav>
                                      </p:tavLst>
                                    </p:anim>
                                    <p:anim calcmode="lin" valueType="num">
                                      <p:cBhvr additive="base">
                                        <p:cTn id="13" dur="500" fill="hold"/>
                                        <p:tgtEl>
                                          <p:spTgt spid="1446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ja-JP" dirty="0">
                <a:latin typeface="Times New Roman" panose="02020603050405020304" pitchFamily="18" charset="0"/>
              </a:rPr>
              <a:t>2</a:t>
            </a:r>
            <a:r>
              <a:rPr lang="ja-JP" altLang="en-US" dirty="0">
                <a:latin typeface="Times New Roman" panose="02020603050405020304" pitchFamily="18" charset="0"/>
              </a:rPr>
              <a:t>ビット選択器の設計</a:t>
            </a:r>
          </a:p>
        </p:txBody>
      </p:sp>
      <p:grpSp>
        <p:nvGrpSpPr>
          <p:cNvPr id="145571" name="Group 163"/>
          <p:cNvGrpSpPr>
            <a:grpSpLocks/>
          </p:cNvGrpSpPr>
          <p:nvPr/>
        </p:nvGrpSpPr>
        <p:grpSpPr bwMode="auto">
          <a:xfrm>
            <a:off x="609600" y="3352800"/>
            <a:ext cx="3714750" cy="2909888"/>
            <a:chOff x="240" y="1824"/>
            <a:chExt cx="2340" cy="1833"/>
          </a:xfrm>
        </p:grpSpPr>
        <p:sp>
          <p:nvSpPr>
            <p:cNvPr id="145546" name="Text Box 138"/>
            <p:cNvSpPr txBox="1">
              <a:spLocks noChangeArrowheads="1"/>
            </p:cNvSpPr>
            <p:nvPr/>
          </p:nvSpPr>
          <p:spPr bwMode="auto">
            <a:xfrm>
              <a:off x="278" y="2298"/>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45547" name="Text Box 139"/>
            <p:cNvSpPr txBox="1">
              <a:spLocks noChangeArrowheads="1"/>
            </p:cNvSpPr>
            <p:nvPr/>
          </p:nvSpPr>
          <p:spPr bwMode="auto">
            <a:xfrm>
              <a:off x="288" y="2646"/>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45548" name="Text Box 140"/>
            <p:cNvSpPr txBox="1">
              <a:spLocks noChangeArrowheads="1"/>
            </p:cNvSpPr>
            <p:nvPr/>
          </p:nvSpPr>
          <p:spPr bwMode="auto">
            <a:xfrm>
              <a:off x="288" y="2982"/>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i="1">
                <a:effectLst>
                  <a:outerShdw blurRad="38100" dist="38100" dir="2700000" algn="tl">
                    <a:srgbClr val="000000"/>
                  </a:outerShdw>
                </a:effectLst>
                <a:latin typeface="Times New Roman" panose="02020603050405020304" pitchFamily="18" charset="0"/>
              </a:endParaRPr>
            </a:p>
          </p:txBody>
        </p:sp>
        <p:sp>
          <p:nvSpPr>
            <p:cNvPr id="145549" name="Text Box 141"/>
            <p:cNvSpPr txBox="1">
              <a:spLocks noChangeArrowheads="1"/>
            </p:cNvSpPr>
            <p:nvPr/>
          </p:nvSpPr>
          <p:spPr bwMode="auto">
            <a:xfrm>
              <a:off x="298" y="333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i="1">
                <a:effectLst>
                  <a:outerShdw blurRad="38100" dist="38100" dir="2700000" algn="tl">
                    <a:srgbClr val="000000"/>
                  </a:outerShdw>
                </a:effectLst>
                <a:latin typeface="Times New Roman" panose="02020603050405020304" pitchFamily="18" charset="0"/>
              </a:endParaRPr>
            </a:p>
          </p:txBody>
        </p:sp>
        <p:sp>
          <p:nvSpPr>
            <p:cNvPr id="145550" name="Line 142"/>
            <p:cNvSpPr>
              <a:spLocks noChangeShapeType="1"/>
            </p:cNvSpPr>
            <p:nvPr/>
          </p:nvSpPr>
          <p:spPr bwMode="auto">
            <a:xfrm>
              <a:off x="624" y="2496"/>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51" name="Oval 143"/>
            <p:cNvSpPr>
              <a:spLocks noChangeArrowheads="1"/>
            </p:cNvSpPr>
            <p:nvPr/>
          </p:nvSpPr>
          <p:spPr bwMode="auto">
            <a:xfrm>
              <a:off x="1104" y="244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552" name="Line 144"/>
            <p:cNvSpPr>
              <a:spLocks noChangeShapeType="1"/>
            </p:cNvSpPr>
            <p:nvPr/>
          </p:nvSpPr>
          <p:spPr bwMode="auto">
            <a:xfrm>
              <a:off x="624" y="2832"/>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53" name="Oval 145"/>
            <p:cNvSpPr>
              <a:spLocks noChangeArrowheads="1"/>
            </p:cNvSpPr>
            <p:nvPr/>
          </p:nvSpPr>
          <p:spPr bwMode="auto">
            <a:xfrm>
              <a:off x="912" y="2784"/>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554" name="Line 146"/>
            <p:cNvSpPr>
              <a:spLocks noChangeShapeType="1"/>
            </p:cNvSpPr>
            <p:nvPr/>
          </p:nvSpPr>
          <p:spPr bwMode="auto">
            <a:xfrm>
              <a:off x="624" y="3168"/>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55" name="Oval 147"/>
            <p:cNvSpPr>
              <a:spLocks noChangeArrowheads="1"/>
            </p:cNvSpPr>
            <p:nvPr/>
          </p:nvSpPr>
          <p:spPr bwMode="auto">
            <a:xfrm>
              <a:off x="912" y="3120"/>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556" name="Line 148"/>
            <p:cNvSpPr>
              <a:spLocks noChangeShapeType="1"/>
            </p:cNvSpPr>
            <p:nvPr/>
          </p:nvSpPr>
          <p:spPr bwMode="auto">
            <a:xfrm>
              <a:off x="624" y="3504"/>
              <a:ext cx="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57" name="Oval 149"/>
            <p:cNvSpPr>
              <a:spLocks noChangeArrowheads="1"/>
            </p:cNvSpPr>
            <p:nvPr/>
          </p:nvSpPr>
          <p:spPr bwMode="auto">
            <a:xfrm>
              <a:off x="1104" y="345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558" name="Oval 150"/>
            <p:cNvSpPr>
              <a:spLocks noChangeArrowheads="1"/>
            </p:cNvSpPr>
            <p:nvPr/>
          </p:nvSpPr>
          <p:spPr bwMode="auto">
            <a:xfrm>
              <a:off x="1728" y="2928"/>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559" name="Line 151"/>
            <p:cNvSpPr>
              <a:spLocks noChangeShapeType="1"/>
            </p:cNvSpPr>
            <p:nvPr/>
          </p:nvSpPr>
          <p:spPr bwMode="auto">
            <a:xfrm>
              <a:off x="1824" y="2976"/>
              <a:ext cx="2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60" name="Text Box 152"/>
            <p:cNvSpPr txBox="1">
              <a:spLocks noChangeArrowheads="1"/>
            </p:cNvSpPr>
            <p:nvPr/>
          </p:nvSpPr>
          <p:spPr bwMode="auto">
            <a:xfrm>
              <a:off x="2112" y="2784"/>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45561" name="Line 153"/>
            <p:cNvSpPr>
              <a:spLocks noChangeShapeType="1"/>
            </p:cNvSpPr>
            <p:nvPr/>
          </p:nvSpPr>
          <p:spPr bwMode="auto">
            <a:xfrm flipH="1" flipV="1">
              <a:off x="1200" y="2544"/>
              <a:ext cx="528" cy="384"/>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62" name="Line 154"/>
            <p:cNvSpPr>
              <a:spLocks noChangeShapeType="1"/>
            </p:cNvSpPr>
            <p:nvPr/>
          </p:nvSpPr>
          <p:spPr bwMode="auto">
            <a:xfrm flipV="1">
              <a:off x="1488" y="2160"/>
              <a:ext cx="0" cy="528"/>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563" name="Text Box 155"/>
            <p:cNvSpPr txBox="1">
              <a:spLocks noChangeArrowheads="1"/>
            </p:cNvSpPr>
            <p:nvPr/>
          </p:nvSpPr>
          <p:spPr bwMode="auto">
            <a:xfrm>
              <a:off x="912" y="1824"/>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effectLst>
                    <a:outerShdw blurRad="38100" dist="38100" dir="2700000" algn="tl">
                      <a:srgbClr val="000000"/>
                    </a:outerShdw>
                  </a:effectLst>
                  <a:latin typeface="Times New Roman" panose="02020603050405020304" pitchFamily="18" charset="0"/>
                </a:rPr>
                <a:t>制御信号</a:t>
              </a:r>
              <a:r>
                <a:rPr lang="en-US" altLang="ja-JP" i="1">
                  <a:effectLst>
                    <a:outerShdw blurRad="38100" dist="38100" dir="2700000" algn="tl">
                      <a:srgbClr val="000000"/>
                    </a:outerShdw>
                  </a:effectLst>
                  <a:latin typeface="Times New Roman" panose="02020603050405020304" pitchFamily="18" charset="0"/>
                </a:rPr>
                <a:t>S</a:t>
              </a:r>
            </a:p>
          </p:txBody>
        </p:sp>
        <p:sp>
          <p:nvSpPr>
            <p:cNvPr id="145564" name="Text Box 156"/>
            <p:cNvSpPr txBox="1">
              <a:spLocks noChangeArrowheads="1"/>
            </p:cNvSpPr>
            <p:nvPr/>
          </p:nvSpPr>
          <p:spPr bwMode="auto">
            <a:xfrm>
              <a:off x="240" y="1968"/>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45565" name="Text Box 157"/>
            <p:cNvSpPr txBox="1">
              <a:spLocks noChangeArrowheads="1"/>
            </p:cNvSpPr>
            <p:nvPr/>
          </p:nvSpPr>
          <p:spPr bwMode="auto">
            <a:xfrm>
              <a:off x="2016" y="2496"/>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45566" name="Text Box 158"/>
            <p:cNvSpPr txBox="1">
              <a:spLocks noChangeArrowheads="1"/>
            </p:cNvSpPr>
            <p:nvPr/>
          </p:nvSpPr>
          <p:spPr bwMode="auto">
            <a:xfrm>
              <a:off x="816" y="2260"/>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=0</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45567" name="Text Box 159"/>
            <p:cNvSpPr txBox="1">
              <a:spLocks noChangeArrowheads="1"/>
            </p:cNvSpPr>
            <p:nvPr/>
          </p:nvSpPr>
          <p:spPr bwMode="auto">
            <a:xfrm>
              <a:off x="672" y="2596"/>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=1</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45568" name="Text Box 160"/>
            <p:cNvSpPr txBox="1">
              <a:spLocks noChangeArrowheads="1"/>
            </p:cNvSpPr>
            <p:nvPr/>
          </p:nvSpPr>
          <p:spPr bwMode="auto">
            <a:xfrm>
              <a:off x="672" y="2932"/>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=2</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45569" name="Text Box 161"/>
            <p:cNvSpPr txBox="1">
              <a:spLocks noChangeArrowheads="1"/>
            </p:cNvSpPr>
            <p:nvPr/>
          </p:nvSpPr>
          <p:spPr bwMode="auto">
            <a:xfrm>
              <a:off x="816" y="3268"/>
              <a:ext cx="34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i="1">
                  <a:effectLst>
                    <a:outerShdw blurRad="38100" dist="38100" dir="2700000" algn="tl">
                      <a:srgbClr val="000000"/>
                    </a:outerShdw>
                  </a:effectLst>
                  <a:latin typeface="Times New Roman" panose="02020603050405020304" pitchFamily="18" charset="0"/>
                </a:rPr>
                <a:t>S</a:t>
              </a:r>
              <a:r>
                <a:rPr lang="en-US" altLang="ja-JP" sz="1600">
                  <a:effectLst>
                    <a:outerShdw blurRad="38100" dist="38100" dir="2700000" algn="tl">
                      <a:srgbClr val="000000"/>
                    </a:outerShdw>
                  </a:effectLst>
                  <a:latin typeface="Times New Roman" panose="02020603050405020304" pitchFamily="18" charset="0"/>
                </a:rPr>
                <a:t> =3</a:t>
              </a:r>
              <a:endParaRPr lang="en-US" altLang="ja-JP" sz="1600" i="1">
                <a:effectLst>
                  <a:outerShdw blurRad="38100" dist="38100" dir="2700000" algn="tl">
                    <a:srgbClr val="000000"/>
                  </a:outerShdw>
                </a:effectLst>
                <a:latin typeface="Times New Roman" panose="02020603050405020304" pitchFamily="18" charset="0"/>
              </a:endParaRPr>
            </a:p>
          </p:txBody>
        </p:sp>
        <p:sp>
          <p:nvSpPr>
            <p:cNvPr id="145570" name="Line 162"/>
            <p:cNvSpPr>
              <a:spLocks noChangeShapeType="1"/>
            </p:cNvSpPr>
            <p:nvPr/>
          </p:nvSpPr>
          <p:spPr bwMode="auto">
            <a:xfrm>
              <a:off x="1536" y="2160"/>
              <a:ext cx="0" cy="576"/>
            </a:xfrm>
            <a:prstGeom prst="line">
              <a:avLst/>
            </a:prstGeom>
            <a:noFill/>
            <a:ln w="19050">
              <a:solidFill>
                <a:schemeClr val="tx1"/>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5832" name="Group 424"/>
          <p:cNvGrpSpPr>
            <a:grpSpLocks/>
          </p:cNvGrpSpPr>
          <p:nvPr/>
        </p:nvGrpSpPr>
        <p:grpSpPr bwMode="auto">
          <a:xfrm>
            <a:off x="5334000" y="3124200"/>
            <a:ext cx="838200" cy="914400"/>
            <a:chOff x="3360" y="1968"/>
            <a:chExt cx="528" cy="576"/>
          </a:xfrm>
        </p:grpSpPr>
        <p:sp>
          <p:nvSpPr>
            <p:cNvPr id="145833" name="Line 425"/>
            <p:cNvSpPr>
              <a:spLocks noChangeShapeType="1"/>
            </p:cNvSpPr>
            <p:nvPr/>
          </p:nvSpPr>
          <p:spPr bwMode="auto">
            <a:xfrm>
              <a:off x="3360" y="1968"/>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834" name="Line 426"/>
            <p:cNvSpPr>
              <a:spLocks noChangeShapeType="1"/>
            </p:cNvSpPr>
            <p:nvPr/>
          </p:nvSpPr>
          <p:spPr bwMode="auto">
            <a:xfrm>
              <a:off x="3648" y="1968"/>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835" name="Group 427"/>
            <p:cNvGrpSpPr>
              <a:grpSpLocks/>
            </p:cNvGrpSpPr>
            <p:nvPr/>
          </p:nvGrpSpPr>
          <p:grpSpPr bwMode="auto">
            <a:xfrm rot="5400000">
              <a:off x="3360" y="2256"/>
              <a:ext cx="288" cy="192"/>
              <a:chOff x="2640" y="1968"/>
              <a:chExt cx="288" cy="192"/>
            </a:xfrm>
          </p:grpSpPr>
          <p:sp>
            <p:nvSpPr>
              <p:cNvPr id="145836" name="AutoShape 428"/>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837" name="Oval 429"/>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5838" name="Line 430"/>
            <p:cNvSpPr>
              <a:spLocks noChangeShapeType="1"/>
            </p:cNvSpPr>
            <p:nvPr/>
          </p:nvSpPr>
          <p:spPr bwMode="auto">
            <a:xfrm rot="-5400000">
              <a:off x="3432" y="2135"/>
              <a:ext cx="143"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839" name="Group 431"/>
            <p:cNvGrpSpPr>
              <a:grpSpLocks/>
            </p:cNvGrpSpPr>
            <p:nvPr/>
          </p:nvGrpSpPr>
          <p:grpSpPr bwMode="auto">
            <a:xfrm rot="5400000">
              <a:off x="3648" y="2256"/>
              <a:ext cx="288" cy="192"/>
              <a:chOff x="2640" y="1968"/>
              <a:chExt cx="288" cy="192"/>
            </a:xfrm>
          </p:grpSpPr>
          <p:sp>
            <p:nvSpPr>
              <p:cNvPr id="145840" name="AutoShape 43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841" name="Oval 43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5842" name="Line 434"/>
            <p:cNvSpPr>
              <a:spLocks noChangeShapeType="1"/>
            </p:cNvSpPr>
            <p:nvPr/>
          </p:nvSpPr>
          <p:spPr bwMode="auto">
            <a:xfrm rot="-5400000">
              <a:off x="3720" y="2135"/>
              <a:ext cx="143"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843" name="Line 435"/>
            <p:cNvSpPr>
              <a:spLocks noChangeShapeType="1"/>
            </p:cNvSpPr>
            <p:nvPr/>
          </p:nvSpPr>
          <p:spPr bwMode="auto">
            <a:xfrm>
              <a:off x="3360" y="206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844" name="Line 436"/>
            <p:cNvSpPr>
              <a:spLocks noChangeShapeType="1"/>
            </p:cNvSpPr>
            <p:nvPr/>
          </p:nvSpPr>
          <p:spPr bwMode="auto">
            <a:xfrm>
              <a:off x="3648" y="2064"/>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845" name="Line 437"/>
            <p:cNvSpPr>
              <a:spLocks noChangeShapeType="1"/>
            </p:cNvSpPr>
            <p:nvPr/>
          </p:nvSpPr>
          <p:spPr bwMode="auto">
            <a:xfrm>
              <a:off x="3504" y="2496"/>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846" name="Line 438"/>
            <p:cNvSpPr>
              <a:spLocks noChangeShapeType="1"/>
            </p:cNvSpPr>
            <p:nvPr/>
          </p:nvSpPr>
          <p:spPr bwMode="auto">
            <a:xfrm>
              <a:off x="3792" y="2496"/>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5930" name="Group 522"/>
          <p:cNvGrpSpPr>
            <a:grpSpLocks/>
          </p:cNvGrpSpPr>
          <p:nvPr/>
        </p:nvGrpSpPr>
        <p:grpSpPr bwMode="auto">
          <a:xfrm>
            <a:off x="5105400" y="3200400"/>
            <a:ext cx="1905000" cy="3200400"/>
            <a:chOff x="3216" y="2016"/>
            <a:chExt cx="1200" cy="2016"/>
          </a:xfrm>
        </p:grpSpPr>
        <p:sp>
          <p:nvSpPr>
            <p:cNvPr id="145931" name="Line 523"/>
            <p:cNvSpPr>
              <a:spLocks noChangeShapeType="1"/>
            </p:cNvSpPr>
            <p:nvPr/>
          </p:nvSpPr>
          <p:spPr bwMode="auto">
            <a:xfrm>
              <a:off x="3216" y="2832"/>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32" name="Line 524"/>
            <p:cNvSpPr>
              <a:spLocks noChangeShapeType="1"/>
            </p:cNvSpPr>
            <p:nvPr/>
          </p:nvSpPr>
          <p:spPr bwMode="auto">
            <a:xfrm rot="16200000" flipH="1">
              <a:off x="3216" y="2832"/>
              <a:ext cx="57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33" name="Line 525"/>
            <p:cNvSpPr>
              <a:spLocks noChangeShapeType="1"/>
            </p:cNvSpPr>
            <p:nvPr/>
          </p:nvSpPr>
          <p:spPr bwMode="auto">
            <a:xfrm rot="16200000" flipH="1">
              <a:off x="3360" y="297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34" name="Line 526"/>
            <p:cNvSpPr>
              <a:spLocks noChangeShapeType="1"/>
            </p:cNvSpPr>
            <p:nvPr/>
          </p:nvSpPr>
          <p:spPr bwMode="auto">
            <a:xfrm>
              <a:off x="3360" y="2064"/>
              <a:ext cx="0" cy="182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35" name="Line 527"/>
            <p:cNvSpPr>
              <a:spLocks noChangeShapeType="1"/>
            </p:cNvSpPr>
            <p:nvPr/>
          </p:nvSpPr>
          <p:spPr bwMode="auto">
            <a:xfrm>
              <a:off x="3648" y="2064"/>
              <a:ext cx="0" cy="17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936" name="Group 528"/>
            <p:cNvGrpSpPr>
              <a:grpSpLocks/>
            </p:cNvGrpSpPr>
            <p:nvPr/>
          </p:nvGrpSpPr>
          <p:grpSpPr bwMode="auto">
            <a:xfrm>
              <a:off x="4032" y="2592"/>
              <a:ext cx="288" cy="288"/>
              <a:chOff x="3264" y="2544"/>
              <a:chExt cx="288" cy="288"/>
            </a:xfrm>
          </p:grpSpPr>
          <p:sp>
            <p:nvSpPr>
              <p:cNvPr id="145937" name="Arc 529"/>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38" name="Arc 530"/>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39" name="Line 531"/>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5940" name="Line 532"/>
            <p:cNvSpPr>
              <a:spLocks noChangeShapeType="1"/>
            </p:cNvSpPr>
            <p:nvPr/>
          </p:nvSpPr>
          <p:spPr bwMode="auto">
            <a:xfrm>
              <a:off x="4320"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41" name="Line 533"/>
            <p:cNvSpPr>
              <a:spLocks noChangeShapeType="1"/>
            </p:cNvSpPr>
            <p:nvPr/>
          </p:nvSpPr>
          <p:spPr bwMode="auto">
            <a:xfrm>
              <a:off x="3792" y="2640"/>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42" name="Line 534"/>
            <p:cNvSpPr>
              <a:spLocks noChangeShapeType="1"/>
            </p:cNvSpPr>
            <p:nvPr/>
          </p:nvSpPr>
          <p:spPr bwMode="auto">
            <a:xfrm>
              <a:off x="3504" y="2736"/>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943" name="Group 535"/>
            <p:cNvGrpSpPr>
              <a:grpSpLocks/>
            </p:cNvGrpSpPr>
            <p:nvPr/>
          </p:nvGrpSpPr>
          <p:grpSpPr bwMode="auto">
            <a:xfrm>
              <a:off x="4032" y="2976"/>
              <a:ext cx="288" cy="288"/>
              <a:chOff x="3264" y="2544"/>
              <a:chExt cx="288" cy="288"/>
            </a:xfrm>
          </p:grpSpPr>
          <p:sp>
            <p:nvSpPr>
              <p:cNvPr id="145944" name="Arc 536"/>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45" name="Arc 537"/>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46" name="Line 538"/>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5947" name="Line 539"/>
            <p:cNvSpPr>
              <a:spLocks noChangeShapeType="1"/>
            </p:cNvSpPr>
            <p:nvPr/>
          </p:nvSpPr>
          <p:spPr bwMode="auto">
            <a:xfrm>
              <a:off x="4320" y="31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48" name="Line 540"/>
            <p:cNvSpPr>
              <a:spLocks noChangeShapeType="1"/>
            </p:cNvSpPr>
            <p:nvPr/>
          </p:nvSpPr>
          <p:spPr bwMode="auto">
            <a:xfrm>
              <a:off x="3648" y="3024"/>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49" name="Line 541"/>
            <p:cNvSpPr>
              <a:spLocks noChangeShapeType="1"/>
            </p:cNvSpPr>
            <p:nvPr/>
          </p:nvSpPr>
          <p:spPr bwMode="auto">
            <a:xfrm>
              <a:off x="3504" y="3120"/>
              <a:ext cx="52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50" name="Line 542"/>
            <p:cNvSpPr>
              <a:spLocks noChangeShapeType="1"/>
            </p:cNvSpPr>
            <p:nvPr/>
          </p:nvSpPr>
          <p:spPr bwMode="auto">
            <a:xfrm>
              <a:off x="3216" y="3216"/>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951" name="Group 543"/>
            <p:cNvGrpSpPr>
              <a:grpSpLocks/>
            </p:cNvGrpSpPr>
            <p:nvPr/>
          </p:nvGrpSpPr>
          <p:grpSpPr bwMode="auto">
            <a:xfrm>
              <a:off x="4032" y="3360"/>
              <a:ext cx="288" cy="288"/>
              <a:chOff x="3264" y="2544"/>
              <a:chExt cx="288" cy="288"/>
            </a:xfrm>
          </p:grpSpPr>
          <p:sp>
            <p:nvSpPr>
              <p:cNvPr id="145952" name="Arc 544"/>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53" name="Arc 545"/>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54" name="Line 546"/>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5955" name="Line 547"/>
            <p:cNvSpPr>
              <a:spLocks noChangeShapeType="1"/>
            </p:cNvSpPr>
            <p:nvPr/>
          </p:nvSpPr>
          <p:spPr bwMode="auto">
            <a:xfrm>
              <a:off x="4320" y="3504"/>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56" name="Line 548"/>
            <p:cNvSpPr>
              <a:spLocks noChangeShapeType="1"/>
            </p:cNvSpPr>
            <p:nvPr/>
          </p:nvSpPr>
          <p:spPr bwMode="auto">
            <a:xfrm>
              <a:off x="3792" y="3408"/>
              <a:ext cx="2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57" name="Line 549"/>
            <p:cNvSpPr>
              <a:spLocks noChangeShapeType="1"/>
            </p:cNvSpPr>
            <p:nvPr/>
          </p:nvSpPr>
          <p:spPr bwMode="auto">
            <a:xfrm>
              <a:off x="3360" y="3504"/>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58" name="Line 550"/>
            <p:cNvSpPr>
              <a:spLocks noChangeShapeType="1"/>
            </p:cNvSpPr>
            <p:nvPr/>
          </p:nvSpPr>
          <p:spPr bwMode="auto">
            <a:xfrm>
              <a:off x="3216" y="3600"/>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959" name="Group 551"/>
            <p:cNvGrpSpPr>
              <a:grpSpLocks/>
            </p:cNvGrpSpPr>
            <p:nvPr/>
          </p:nvGrpSpPr>
          <p:grpSpPr bwMode="auto">
            <a:xfrm>
              <a:off x="4032" y="3744"/>
              <a:ext cx="288" cy="288"/>
              <a:chOff x="3264" y="2544"/>
              <a:chExt cx="288" cy="288"/>
            </a:xfrm>
          </p:grpSpPr>
          <p:sp>
            <p:nvSpPr>
              <p:cNvPr id="145960" name="Arc 552"/>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61" name="Arc 553"/>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62" name="Line 554"/>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5963" name="Line 555"/>
            <p:cNvSpPr>
              <a:spLocks noChangeShapeType="1"/>
            </p:cNvSpPr>
            <p:nvPr/>
          </p:nvSpPr>
          <p:spPr bwMode="auto">
            <a:xfrm>
              <a:off x="4320" y="38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64" name="Line 556"/>
            <p:cNvSpPr>
              <a:spLocks noChangeShapeType="1"/>
            </p:cNvSpPr>
            <p:nvPr/>
          </p:nvSpPr>
          <p:spPr bwMode="auto">
            <a:xfrm>
              <a:off x="3648" y="3792"/>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65" name="Line 557"/>
            <p:cNvSpPr>
              <a:spLocks noChangeShapeType="1"/>
            </p:cNvSpPr>
            <p:nvPr/>
          </p:nvSpPr>
          <p:spPr bwMode="auto">
            <a:xfrm>
              <a:off x="3360" y="3888"/>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66" name="Line 558"/>
            <p:cNvSpPr>
              <a:spLocks noChangeShapeType="1"/>
            </p:cNvSpPr>
            <p:nvPr/>
          </p:nvSpPr>
          <p:spPr bwMode="auto">
            <a:xfrm>
              <a:off x="3216" y="3984"/>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67" name="AutoShape 559"/>
            <p:cNvSpPr>
              <a:spLocks noChangeArrowheads="1"/>
            </p:cNvSpPr>
            <p:nvPr/>
          </p:nvSpPr>
          <p:spPr bwMode="auto">
            <a:xfrm>
              <a:off x="3456" y="2688"/>
              <a:ext cx="96" cy="96"/>
            </a:xfrm>
            <a:prstGeom prst="flowChartConnector">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68" name="AutoShape 560"/>
            <p:cNvSpPr>
              <a:spLocks noChangeArrowheads="1"/>
            </p:cNvSpPr>
            <p:nvPr/>
          </p:nvSpPr>
          <p:spPr bwMode="auto">
            <a:xfrm>
              <a:off x="3744" y="2592"/>
              <a:ext cx="96" cy="96"/>
            </a:xfrm>
            <a:prstGeom prst="flowChartConnector">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69" name="AutoShape 561"/>
            <p:cNvSpPr>
              <a:spLocks noChangeArrowheads="1"/>
            </p:cNvSpPr>
            <p:nvPr/>
          </p:nvSpPr>
          <p:spPr bwMode="auto">
            <a:xfrm>
              <a:off x="3600" y="2976"/>
              <a:ext cx="96" cy="96"/>
            </a:xfrm>
            <a:prstGeom prst="flowChartConnector">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70" name="AutoShape 562"/>
            <p:cNvSpPr>
              <a:spLocks noChangeArrowheads="1"/>
            </p:cNvSpPr>
            <p:nvPr/>
          </p:nvSpPr>
          <p:spPr bwMode="auto">
            <a:xfrm>
              <a:off x="3312" y="3456"/>
              <a:ext cx="96" cy="96"/>
            </a:xfrm>
            <a:prstGeom prst="flowChartConnector">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71" name="AutoShape 563"/>
            <p:cNvSpPr>
              <a:spLocks noChangeArrowheads="1"/>
            </p:cNvSpPr>
            <p:nvPr/>
          </p:nvSpPr>
          <p:spPr bwMode="auto">
            <a:xfrm>
              <a:off x="3600" y="2016"/>
              <a:ext cx="96" cy="96"/>
            </a:xfrm>
            <a:prstGeom prst="flowChartConnector">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72" name="AutoShape 564"/>
            <p:cNvSpPr>
              <a:spLocks noChangeArrowheads="1"/>
            </p:cNvSpPr>
            <p:nvPr/>
          </p:nvSpPr>
          <p:spPr bwMode="auto">
            <a:xfrm>
              <a:off x="3312" y="2016"/>
              <a:ext cx="96" cy="96"/>
            </a:xfrm>
            <a:prstGeom prst="flowChartConnector">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45973" name="Group 565"/>
          <p:cNvGrpSpPr>
            <a:grpSpLocks/>
          </p:cNvGrpSpPr>
          <p:nvPr/>
        </p:nvGrpSpPr>
        <p:grpSpPr bwMode="auto">
          <a:xfrm>
            <a:off x="7010400" y="4343400"/>
            <a:ext cx="914400" cy="1828800"/>
            <a:chOff x="4416" y="2736"/>
            <a:chExt cx="576" cy="1152"/>
          </a:xfrm>
        </p:grpSpPr>
        <p:sp>
          <p:nvSpPr>
            <p:cNvPr id="145974" name="Line 566"/>
            <p:cNvSpPr>
              <a:spLocks noChangeShapeType="1"/>
            </p:cNvSpPr>
            <p:nvPr/>
          </p:nvSpPr>
          <p:spPr bwMode="auto">
            <a:xfrm flipV="1">
              <a:off x="4848" y="3312"/>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75" name="Line 567"/>
            <p:cNvSpPr>
              <a:spLocks noChangeShapeType="1"/>
            </p:cNvSpPr>
            <p:nvPr/>
          </p:nvSpPr>
          <p:spPr bwMode="auto">
            <a:xfrm>
              <a:off x="4416" y="3264"/>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76" name="Line 568"/>
            <p:cNvSpPr>
              <a:spLocks noChangeShapeType="1"/>
            </p:cNvSpPr>
            <p:nvPr/>
          </p:nvSpPr>
          <p:spPr bwMode="auto">
            <a:xfrm>
              <a:off x="4416" y="336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5977" name="Group 569"/>
            <p:cNvGrpSpPr>
              <a:grpSpLocks/>
            </p:cNvGrpSpPr>
            <p:nvPr/>
          </p:nvGrpSpPr>
          <p:grpSpPr bwMode="auto">
            <a:xfrm>
              <a:off x="4560" y="3168"/>
              <a:ext cx="288" cy="288"/>
              <a:chOff x="3264" y="3648"/>
              <a:chExt cx="288" cy="288"/>
            </a:xfrm>
          </p:grpSpPr>
          <p:sp>
            <p:nvSpPr>
              <p:cNvPr id="145978" name="Arc 570"/>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79" name="Arc 571"/>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80" name="Arc 572"/>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981" name="Arc 573"/>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5982" name="Line 574"/>
            <p:cNvSpPr>
              <a:spLocks noChangeShapeType="1"/>
            </p:cNvSpPr>
            <p:nvPr/>
          </p:nvSpPr>
          <p:spPr bwMode="auto">
            <a:xfrm>
              <a:off x="4416" y="312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3" name="Line 575"/>
            <p:cNvSpPr>
              <a:spLocks noChangeShapeType="1"/>
            </p:cNvSpPr>
            <p:nvPr/>
          </p:nvSpPr>
          <p:spPr bwMode="auto">
            <a:xfrm>
              <a:off x="4416" y="336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4" name="Line 576"/>
            <p:cNvSpPr>
              <a:spLocks noChangeShapeType="1"/>
            </p:cNvSpPr>
            <p:nvPr/>
          </p:nvSpPr>
          <p:spPr bwMode="auto">
            <a:xfrm>
              <a:off x="4512" y="316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5" name="Line 577"/>
            <p:cNvSpPr>
              <a:spLocks noChangeShapeType="1"/>
            </p:cNvSpPr>
            <p:nvPr/>
          </p:nvSpPr>
          <p:spPr bwMode="auto">
            <a:xfrm>
              <a:off x="4512" y="3456"/>
              <a:ext cx="4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6" name="Line 578"/>
            <p:cNvSpPr>
              <a:spLocks noChangeShapeType="1"/>
            </p:cNvSpPr>
            <p:nvPr/>
          </p:nvSpPr>
          <p:spPr bwMode="auto">
            <a:xfrm>
              <a:off x="4512" y="2736"/>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7" name="Line 579"/>
            <p:cNvSpPr>
              <a:spLocks noChangeShapeType="1"/>
            </p:cNvSpPr>
            <p:nvPr/>
          </p:nvSpPr>
          <p:spPr bwMode="auto">
            <a:xfrm>
              <a:off x="4512" y="3456"/>
              <a:ext cx="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8" name="Line 580"/>
            <p:cNvSpPr>
              <a:spLocks noChangeShapeType="1"/>
            </p:cNvSpPr>
            <p:nvPr/>
          </p:nvSpPr>
          <p:spPr bwMode="auto">
            <a:xfrm>
              <a:off x="4416" y="27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89" name="Line 581"/>
            <p:cNvSpPr>
              <a:spLocks noChangeShapeType="1"/>
            </p:cNvSpPr>
            <p:nvPr/>
          </p:nvSpPr>
          <p:spPr bwMode="auto">
            <a:xfrm>
              <a:off x="4416" y="3888"/>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90" name="Line 582"/>
            <p:cNvSpPr>
              <a:spLocks noChangeShapeType="1"/>
            </p:cNvSpPr>
            <p:nvPr/>
          </p:nvSpPr>
          <p:spPr bwMode="auto">
            <a:xfrm flipV="1">
              <a:off x="4560" y="307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5991" name="Line 583"/>
            <p:cNvSpPr>
              <a:spLocks noChangeShapeType="1"/>
            </p:cNvSpPr>
            <p:nvPr/>
          </p:nvSpPr>
          <p:spPr bwMode="auto">
            <a:xfrm flipH="1">
              <a:off x="4560" y="3456"/>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6013" name="Group 605"/>
          <p:cNvGrpSpPr>
            <a:grpSpLocks/>
          </p:cNvGrpSpPr>
          <p:nvPr/>
        </p:nvGrpSpPr>
        <p:grpSpPr bwMode="auto">
          <a:xfrm>
            <a:off x="4191000" y="2057400"/>
            <a:ext cx="4705350" cy="4648200"/>
            <a:chOff x="2640" y="1296"/>
            <a:chExt cx="2964" cy="2928"/>
          </a:xfrm>
        </p:grpSpPr>
        <p:sp>
          <p:nvSpPr>
            <p:cNvPr id="145993" name="Text Box 585"/>
            <p:cNvSpPr txBox="1">
              <a:spLocks noChangeArrowheads="1"/>
            </p:cNvSpPr>
            <p:nvPr/>
          </p:nvSpPr>
          <p:spPr bwMode="auto">
            <a:xfrm>
              <a:off x="2678" y="2634"/>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45994" name="Text Box 586"/>
            <p:cNvSpPr txBox="1">
              <a:spLocks noChangeArrowheads="1"/>
            </p:cNvSpPr>
            <p:nvPr/>
          </p:nvSpPr>
          <p:spPr bwMode="auto">
            <a:xfrm>
              <a:off x="2688" y="303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45995" name="Text Box 587"/>
            <p:cNvSpPr txBox="1">
              <a:spLocks noChangeArrowheads="1"/>
            </p:cNvSpPr>
            <p:nvPr/>
          </p:nvSpPr>
          <p:spPr bwMode="auto">
            <a:xfrm>
              <a:off x="2688" y="3414"/>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i="1">
                <a:effectLst>
                  <a:outerShdw blurRad="38100" dist="38100" dir="2700000" algn="tl">
                    <a:srgbClr val="000000"/>
                  </a:outerShdw>
                </a:effectLst>
                <a:latin typeface="Times New Roman" panose="02020603050405020304" pitchFamily="18" charset="0"/>
              </a:endParaRPr>
            </a:p>
          </p:txBody>
        </p:sp>
        <p:sp>
          <p:nvSpPr>
            <p:cNvPr id="145996" name="Text Box 588"/>
            <p:cNvSpPr txBox="1">
              <a:spLocks noChangeArrowheads="1"/>
            </p:cNvSpPr>
            <p:nvPr/>
          </p:nvSpPr>
          <p:spPr bwMode="auto">
            <a:xfrm>
              <a:off x="2698" y="3810"/>
              <a:ext cx="3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D</a:t>
              </a:r>
              <a:r>
                <a:rPr lang="en-US" altLang="ja-JP" baseline="-25000">
                  <a:effectLst>
                    <a:outerShdw blurRad="38100" dist="38100" dir="2700000" algn="tl">
                      <a:srgbClr val="000000"/>
                    </a:outerShdw>
                  </a:effectLst>
                  <a:latin typeface="Times New Roman" panose="02020603050405020304" pitchFamily="18" charset="0"/>
                </a:rPr>
                <a:t>3</a:t>
              </a:r>
              <a:endParaRPr lang="en-US" altLang="ja-JP" i="1">
                <a:effectLst>
                  <a:outerShdw blurRad="38100" dist="38100" dir="2700000" algn="tl">
                    <a:srgbClr val="000000"/>
                  </a:outerShdw>
                </a:effectLst>
                <a:latin typeface="Times New Roman" panose="02020603050405020304" pitchFamily="18" charset="0"/>
              </a:endParaRPr>
            </a:p>
          </p:txBody>
        </p:sp>
        <p:sp>
          <p:nvSpPr>
            <p:cNvPr id="145997" name="Text Box 589"/>
            <p:cNvSpPr txBox="1">
              <a:spLocks noChangeArrowheads="1"/>
            </p:cNvSpPr>
            <p:nvPr/>
          </p:nvSpPr>
          <p:spPr bwMode="auto">
            <a:xfrm>
              <a:off x="2640" y="2304"/>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入力</a:t>
              </a:r>
            </a:p>
          </p:txBody>
        </p:sp>
        <p:sp>
          <p:nvSpPr>
            <p:cNvPr id="145998" name="Text Box 590"/>
            <p:cNvSpPr txBox="1">
              <a:spLocks noChangeArrowheads="1"/>
            </p:cNvSpPr>
            <p:nvPr/>
          </p:nvSpPr>
          <p:spPr bwMode="auto">
            <a:xfrm>
              <a:off x="3168" y="1542"/>
              <a:ext cx="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baseline="-25000">
                  <a:effectLst>
                    <a:outerShdw blurRad="38100" dist="38100" dir="2700000" algn="tl">
                      <a:srgbClr val="000000"/>
                    </a:outerShdw>
                  </a:effectLst>
                  <a:latin typeface="Times New Roman" panose="02020603050405020304" pitchFamily="18" charset="0"/>
                </a:rPr>
                <a:t>1</a:t>
              </a:r>
              <a:endParaRPr lang="en-US" altLang="ja-JP" i="1">
                <a:effectLst>
                  <a:outerShdw blurRad="38100" dist="38100" dir="2700000" algn="tl">
                    <a:srgbClr val="000000"/>
                  </a:outerShdw>
                </a:effectLst>
                <a:latin typeface="Times New Roman" panose="02020603050405020304" pitchFamily="18" charset="0"/>
              </a:endParaRPr>
            </a:p>
          </p:txBody>
        </p:sp>
        <p:sp>
          <p:nvSpPr>
            <p:cNvPr id="145999" name="Text Box 591"/>
            <p:cNvSpPr txBox="1">
              <a:spLocks noChangeArrowheads="1"/>
            </p:cNvSpPr>
            <p:nvPr/>
          </p:nvSpPr>
          <p:spPr bwMode="auto">
            <a:xfrm>
              <a:off x="3504" y="1542"/>
              <a:ext cx="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effectLst>
                    <a:outerShdw blurRad="38100" dist="38100" dir="2700000" algn="tl">
                      <a:srgbClr val="000000"/>
                    </a:outerShdw>
                  </a:effectLst>
                  <a:latin typeface="Times New Roman" panose="02020603050405020304" pitchFamily="18" charset="0"/>
                </a:rPr>
                <a:t>S</a:t>
              </a:r>
              <a:r>
                <a:rPr lang="en-US" altLang="ja-JP" baseline="-25000">
                  <a:effectLst>
                    <a:outerShdw blurRad="38100" dist="38100" dir="2700000" algn="tl">
                      <a:srgbClr val="000000"/>
                    </a:outerShdw>
                  </a:effectLst>
                  <a:latin typeface="Times New Roman" panose="02020603050405020304" pitchFamily="18" charset="0"/>
                </a:rPr>
                <a:t>0</a:t>
              </a:r>
              <a:endParaRPr lang="en-US" altLang="ja-JP" i="1">
                <a:effectLst>
                  <a:outerShdw blurRad="38100" dist="38100" dir="2700000" algn="tl">
                    <a:srgbClr val="000000"/>
                  </a:outerShdw>
                </a:effectLst>
                <a:latin typeface="Times New Roman" panose="02020603050405020304" pitchFamily="18" charset="0"/>
              </a:endParaRPr>
            </a:p>
          </p:txBody>
        </p:sp>
        <p:sp>
          <p:nvSpPr>
            <p:cNvPr id="146000" name="Text Box 592"/>
            <p:cNvSpPr txBox="1">
              <a:spLocks noChangeArrowheads="1"/>
            </p:cNvSpPr>
            <p:nvPr/>
          </p:nvSpPr>
          <p:spPr bwMode="auto">
            <a:xfrm>
              <a:off x="5136" y="3120"/>
              <a:ext cx="3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i="1">
                  <a:effectLst>
                    <a:outerShdw blurRad="38100" dist="38100" dir="2700000" algn="tl">
                      <a:srgbClr val="000000"/>
                    </a:outerShdw>
                  </a:effectLst>
                  <a:latin typeface="Times New Roman" panose="02020603050405020304" pitchFamily="18" charset="0"/>
                </a:rPr>
                <a:t>Q</a:t>
              </a:r>
            </a:p>
          </p:txBody>
        </p:sp>
        <p:sp>
          <p:nvSpPr>
            <p:cNvPr id="146001" name="Text Box 593"/>
            <p:cNvSpPr txBox="1">
              <a:spLocks noChangeArrowheads="1"/>
            </p:cNvSpPr>
            <p:nvPr/>
          </p:nvSpPr>
          <p:spPr bwMode="auto">
            <a:xfrm>
              <a:off x="5040" y="2832"/>
              <a:ext cx="5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出力</a:t>
              </a:r>
            </a:p>
          </p:txBody>
        </p:sp>
        <p:sp>
          <p:nvSpPr>
            <p:cNvPr id="146002" name="Text Box 594"/>
            <p:cNvSpPr txBox="1">
              <a:spLocks noChangeArrowheads="1"/>
            </p:cNvSpPr>
            <p:nvPr/>
          </p:nvSpPr>
          <p:spPr bwMode="auto">
            <a:xfrm>
              <a:off x="3024" y="1296"/>
              <a:ext cx="101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effectLst>
                    <a:outerShdw blurRad="38100" dist="38100" dir="2700000" algn="tl">
                      <a:srgbClr val="000000"/>
                    </a:outerShdw>
                  </a:effectLst>
                  <a:latin typeface="Times New Roman" panose="02020603050405020304" pitchFamily="18" charset="0"/>
                </a:rPr>
                <a:t>制御信号</a:t>
              </a:r>
            </a:p>
          </p:txBody>
        </p:sp>
        <p:sp>
          <p:nvSpPr>
            <p:cNvPr id="146003" name="Rectangle 595"/>
            <p:cNvSpPr>
              <a:spLocks noChangeArrowheads="1"/>
            </p:cNvSpPr>
            <p:nvPr/>
          </p:nvSpPr>
          <p:spPr bwMode="auto">
            <a:xfrm>
              <a:off x="3216" y="1968"/>
              <a:ext cx="1776" cy="2256"/>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6004" name="Line 596"/>
            <p:cNvSpPr>
              <a:spLocks noChangeShapeType="1"/>
            </p:cNvSpPr>
            <p:nvPr/>
          </p:nvSpPr>
          <p:spPr bwMode="auto">
            <a:xfrm flipH="1">
              <a:off x="3024" y="283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05" name="Line 597"/>
            <p:cNvSpPr>
              <a:spLocks noChangeShapeType="1"/>
            </p:cNvSpPr>
            <p:nvPr/>
          </p:nvSpPr>
          <p:spPr bwMode="auto">
            <a:xfrm flipH="1">
              <a:off x="3024" y="3216"/>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06" name="Line 598"/>
            <p:cNvSpPr>
              <a:spLocks noChangeShapeType="1"/>
            </p:cNvSpPr>
            <p:nvPr/>
          </p:nvSpPr>
          <p:spPr bwMode="auto">
            <a:xfrm flipH="1">
              <a:off x="3024" y="3600"/>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07" name="Line 599"/>
            <p:cNvSpPr>
              <a:spLocks noChangeShapeType="1"/>
            </p:cNvSpPr>
            <p:nvPr/>
          </p:nvSpPr>
          <p:spPr bwMode="auto">
            <a:xfrm flipH="1">
              <a:off x="3024" y="3984"/>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08" name="Line 600"/>
            <p:cNvSpPr>
              <a:spLocks noChangeShapeType="1"/>
            </p:cNvSpPr>
            <p:nvPr/>
          </p:nvSpPr>
          <p:spPr bwMode="auto">
            <a:xfrm flipH="1">
              <a:off x="4992" y="3312"/>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09" name="Line 601"/>
            <p:cNvSpPr>
              <a:spLocks noChangeShapeType="1"/>
            </p:cNvSpPr>
            <p:nvPr/>
          </p:nvSpPr>
          <p:spPr bwMode="auto">
            <a:xfrm flipV="1">
              <a:off x="3360" y="187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10" name="Line 602"/>
            <p:cNvSpPr>
              <a:spLocks noChangeShapeType="1"/>
            </p:cNvSpPr>
            <p:nvPr/>
          </p:nvSpPr>
          <p:spPr bwMode="auto">
            <a:xfrm flipV="1">
              <a:off x="3648" y="1872"/>
              <a:ext cx="0"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011" name="Text Box 603"/>
            <p:cNvSpPr txBox="1">
              <a:spLocks noChangeArrowheads="1"/>
            </p:cNvSpPr>
            <p:nvPr/>
          </p:nvSpPr>
          <p:spPr bwMode="auto">
            <a:xfrm>
              <a:off x="3840" y="1782"/>
              <a:ext cx="851" cy="32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effectLst>
                    <a:outerShdw blurRad="38100" dist="38100" dir="2700000" algn="tl">
                      <a:srgbClr val="000000"/>
                    </a:outerShdw>
                  </a:effectLst>
                  <a:latin typeface="Times New Roman" panose="02020603050405020304" pitchFamily="18" charset="0"/>
                </a:rPr>
                <a:t>MulPle</a:t>
              </a:r>
              <a:r>
                <a:rPr lang="en-US" altLang="ja-JP" baseline="-25000">
                  <a:effectLst>
                    <a:outerShdw blurRad="38100" dist="38100" dir="2700000" algn="tl">
                      <a:srgbClr val="000000"/>
                    </a:outerShdw>
                  </a:effectLst>
                  <a:latin typeface="Times New Roman" panose="02020603050405020304" pitchFamily="18" charset="0"/>
                </a:rPr>
                <a:t>2</a:t>
              </a:r>
              <a:endParaRPr lang="en-US" altLang="ja-JP">
                <a:effectLst>
                  <a:outerShdw blurRad="38100" dist="38100" dir="2700000" algn="tl">
                    <a:srgbClr val="000000"/>
                  </a:outerShdw>
                </a:effectLst>
                <a:latin typeface="Times New Roman" panose="02020603050405020304" pitchFamily="18" charset="0"/>
              </a:endParaRPr>
            </a:p>
          </p:txBody>
        </p:sp>
      </p:grpSp>
      <p:graphicFrame>
        <p:nvGraphicFramePr>
          <p:cNvPr id="146014" name="Object 606"/>
          <p:cNvGraphicFramePr>
            <a:graphicFrameLocks noChangeAspect="1"/>
          </p:cNvGraphicFramePr>
          <p:nvPr/>
        </p:nvGraphicFramePr>
        <p:xfrm>
          <a:off x="806450" y="1295400"/>
          <a:ext cx="7529513" cy="754063"/>
        </p:xfrm>
        <a:graphic>
          <a:graphicData uri="http://schemas.openxmlformats.org/presentationml/2006/ole">
            <mc:AlternateContent xmlns:mc="http://schemas.openxmlformats.org/markup-compatibility/2006">
              <mc:Choice xmlns:v="urn:schemas-microsoft-com:vml" Requires="v">
                <p:oleObj spid="_x0000_s2050" name="数式" r:id="rId4" imgW="2158920" imgH="215640" progId="Equation.3">
                  <p:embed/>
                </p:oleObj>
              </mc:Choice>
              <mc:Fallback>
                <p:oleObj name="数式" r:id="rId4" imgW="2158920" imgH="215640" progId="Equation.3">
                  <p:embed/>
                  <p:pic>
                    <p:nvPicPr>
                      <p:cNvPr id="0" name="Object 6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450" y="1295400"/>
                        <a:ext cx="752951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5832"/>
                                        </p:tgtEl>
                                        <p:attrNameLst>
                                          <p:attrName>style.visibility</p:attrName>
                                        </p:attrNameLst>
                                      </p:cBhvr>
                                      <p:to>
                                        <p:strVal val="visible"/>
                                      </p:to>
                                    </p:set>
                                    <p:animEffect transition="in" filter="wipe(up)">
                                      <p:cBhvr>
                                        <p:cTn id="7" dur="500"/>
                                        <p:tgtEl>
                                          <p:spTgt spid="1458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5930"/>
                                        </p:tgtEl>
                                        <p:attrNameLst>
                                          <p:attrName>style.visibility</p:attrName>
                                        </p:attrNameLst>
                                      </p:cBhvr>
                                      <p:to>
                                        <p:strVal val="visible"/>
                                      </p:to>
                                    </p:set>
                                    <p:animEffect transition="in" filter="wipe(left)">
                                      <p:cBhvr>
                                        <p:cTn id="12" dur="500"/>
                                        <p:tgtEl>
                                          <p:spTgt spid="1459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5973"/>
                                        </p:tgtEl>
                                        <p:attrNameLst>
                                          <p:attrName>style.visibility</p:attrName>
                                        </p:attrNameLst>
                                      </p:cBhvr>
                                      <p:to>
                                        <p:strVal val="visible"/>
                                      </p:to>
                                    </p:set>
                                    <p:animEffect transition="in" filter="wipe(left)">
                                      <p:cBhvr>
                                        <p:cTn id="17" dur="500"/>
                                        <p:tgtEl>
                                          <p:spTgt spid="145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ahoma" panose="020B0604030504040204" pitchFamily="34" charset="0"/>
            <a:ea typeface="ＭＳ Ｐゴシック" panose="020B0600070205080204"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Shimmer</Template>
  <TotalTime>8333</TotalTime>
  <Words>8860</Words>
  <Application>Microsoft Office PowerPoint</Application>
  <PresentationFormat>画面に合わせる (4:3)</PresentationFormat>
  <Paragraphs>1687</Paragraphs>
  <Slides>56</Slides>
  <Notes>56</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56</vt:i4>
      </vt:variant>
    </vt:vector>
  </HeadingPairs>
  <TitlesOfParts>
    <vt:vector size="64" baseType="lpstr">
      <vt:lpstr>游ゴシック</vt:lpstr>
      <vt:lpstr>Arial</vt:lpstr>
      <vt:lpstr>Cambria Math</vt:lpstr>
      <vt:lpstr>Tahoma</vt:lpstr>
      <vt:lpstr>Times New Roman</vt:lpstr>
      <vt:lpstr>Wingdings</vt:lpstr>
      <vt:lpstr>Shimmer</vt:lpstr>
      <vt:lpstr>数式</vt:lpstr>
      <vt:lpstr>論理回路</vt:lpstr>
      <vt:lpstr>組み合わせ回路</vt:lpstr>
      <vt:lpstr>選択器 (multiplexor)</vt:lpstr>
      <vt:lpstr>選択器</vt:lpstr>
      <vt:lpstr>1ビット選択器</vt:lpstr>
      <vt:lpstr>1ビット選択器の設計</vt:lpstr>
      <vt:lpstr>2ビット選択器</vt:lpstr>
      <vt:lpstr>2ビット選択器</vt:lpstr>
      <vt:lpstr>2ビット選択器の設計</vt:lpstr>
      <vt:lpstr>PowerPoint プレゼンテーション</vt:lpstr>
      <vt:lpstr>分配器(demultiplexor)</vt:lpstr>
      <vt:lpstr>分配器</vt:lpstr>
      <vt:lpstr>1ビット分配器</vt:lpstr>
      <vt:lpstr>1ビット分配器の設計</vt:lpstr>
      <vt:lpstr>比較器 (comparator)</vt:lpstr>
      <vt:lpstr>1ビット比較器の論理関数</vt:lpstr>
      <vt:lpstr>1ビット比較器の設計</vt:lpstr>
      <vt:lpstr>2ビット比較器の真理値表</vt:lpstr>
      <vt:lpstr>2ビット比較器の論理関数</vt:lpstr>
      <vt:lpstr>2ビット比較器の設計</vt:lpstr>
      <vt:lpstr>多ビット比較器の場合</vt:lpstr>
      <vt:lpstr>複雑な回路の設計・製作</vt:lpstr>
      <vt:lpstr>回路のモジュール化</vt:lpstr>
      <vt:lpstr>大小比較</vt:lpstr>
      <vt:lpstr>1ビット比較器モジュールを用いた 2ビット比較器</vt:lpstr>
      <vt:lpstr>2ビット比較器の設計</vt:lpstr>
      <vt:lpstr>1ビット選択器モジュールを用いた 2ビット選択器</vt:lpstr>
      <vt:lpstr>2ビット選択器の設計</vt:lpstr>
      <vt:lpstr>符号化器(encoder) 復号化器(decoder)</vt:lpstr>
      <vt:lpstr>アドレス符号化器(address encoder)</vt:lpstr>
      <vt:lpstr>アドレス復号化器(address decoder)</vt:lpstr>
      <vt:lpstr>アドレスエンコーダ</vt:lpstr>
      <vt:lpstr>アドレスデコーダ</vt:lpstr>
      <vt:lpstr>優先順位付符号化器(priority encoder)</vt:lpstr>
      <vt:lpstr>2ビット優先順位付符号化器の真理値表</vt:lpstr>
      <vt:lpstr>加算器(adder)</vt:lpstr>
      <vt:lpstr>1ビット半加算器(half adder)</vt:lpstr>
      <vt:lpstr>1ビット半加算器の設計</vt:lpstr>
      <vt:lpstr>1ビット全加算器(full adder)</vt:lpstr>
      <vt:lpstr>1ビット全加算器の論理関数</vt:lpstr>
      <vt:lpstr>1ビット全加算器の設計</vt:lpstr>
      <vt:lpstr>半加算モジュールを用いた全加算器</vt:lpstr>
      <vt:lpstr>全加算器の設計</vt:lpstr>
      <vt:lpstr>2ビット加算器</vt:lpstr>
      <vt:lpstr>多数決器</vt:lpstr>
      <vt:lpstr>多数決器の論理関数</vt:lpstr>
      <vt:lpstr>多数決回路</vt:lpstr>
      <vt:lpstr>多数決器の論理関数(4変数)</vt:lpstr>
      <vt:lpstr>多数決回路(4変数)</vt:lpstr>
      <vt:lpstr>例題 : 重み付き多数決器</vt:lpstr>
      <vt:lpstr>演習問題 : 選択器の設計</vt:lpstr>
      <vt:lpstr>演習問題 : 分配器の設計</vt:lpstr>
      <vt:lpstr>演習問題 : 符号化器の設計</vt:lpstr>
      <vt:lpstr>演習問題 : 半加算器の設計</vt:lpstr>
      <vt:lpstr>演習問題 : 全加算器の設計</vt:lpstr>
      <vt:lpstr>演習問題 : 2ビット全加算器の設計</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Circuits</dc:title>
  <dc:subject>Logic Circuits 05</dc:subject>
  <dc:creator>T.Ishimizu</dc:creator>
  <cp:lastModifiedBy>石水隆</cp:lastModifiedBy>
  <cp:revision>350</cp:revision>
  <cp:lastPrinted>2022-04-21T01:39:48Z</cp:lastPrinted>
  <dcterms:created xsi:type="dcterms:W3CDTF">1601-01-01T00:00:00Z</dcterms:created>
  <dcterms:modified xsi:type="dcterms:W3CDTF">2022-04-21T01:52:25Z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