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2"/>
  </p:notesMasterIdLst>
  <p:handoutMasterIdLst>
    <p:handoutMasterId r:id="rId73"/>
  </p:handoutMasterIdLst>
  <p:sldIdLst>
    <p:sldId id="256" r:id="rId2"/>
    <p:sldId id="412" r:id="rId3"/>
    <p:sldId id="446" r:id="rId4"/>
    <p:sldId id="616" r:id="rId5"/>
    <p:sldId id="413" r:id="rId6"/>
    <p:sldId id="589" r:id="rId7"/>
    <p:sldId id="757" r:id="rId8"/>
    <p:sldId id="587" r:id="rId9"/>
    <p:sldId id="442" r:id="rId10"/>
    <p:sldId id="518" r:id="rId11"/>
    <p:sldId id="519" r:id="rId12"/>
    <p:sldId id="520" r:id="rId13"/>
    <p:sldId id="592" r:id="rId14"/>
    <p:sldId id="758" r:id="rId15"/>
    <p:sldId id="594" r:id="rId16"/>
    <p:sldId id="603" r:id="rId17"/>
    <p:sldId id="604" r:id="rId18"/>
    <p:sldId id="759" r:id="rId19"/>
    <p:sldId id="614" r:id="rId20"/>
    <p:sldId id="760" r:id="rId21"/>
    <p:sldId id="605" r:id="rId22"/>
    <p:sldId id="606" r:id="rId23"/>
    <p:sldId id="607" r:id="rId24"/>
    <p:sldId id="610" r:id="rId25"/>
    <p:sldId id="608" r:id="rId26"/>
    <p:sldId id="609" r:id="rId27"/>
    <p:sldId id="454" r:id="rId28"/>
    <p:sldId id="513" r:id="rId29"/>
    <p:sldId id="615" r:id="rId30"/>
    <p:sldId id="453" r:id="rId31"/>
    <p:sldId id="514" r:id="rId32"/>
    <p:sldId id="515" r:id="rId33"/>
    <p:sldId id="516" r:id="rId34"/>
    <p:sldId id="517" r:id="rId35"/>
    <p:sldId id="521" r:id="rId36"/>
    <p:sldId id="456" r:id="rId37"/>
    <p:sldId id="471" r:id="rId38"/>
    <p:sldId id="522" r:id="rId39"/>
    <p:sldId id="523" r:id="rId40"/>
    <p:sldId id="524" r:id="rId41"/>
    <p:sldId id="525" r:id="rId42"/>
    <p:sldId id="527" r:id="rId43"/>
    <p:sldId id="528" r:id="rId44"/>
    <p:sldId id="529" r:id="rId45"/>
    <p:sldId id="530" r:id="rId46"/>
    <p:sldId id="532" r:id="rId47"/>
    <p:sldId id="531" r:id="rId48"/>
    <p:sldId id="533" r:id="rId49"/>
    <p:sldId id="534" r:id="rId50"/>
    <p:sldId id="549" r:id="rId51"/>
    <p:sldId id="551" r:id="rId52"/>
    <p:sldId id="486" r:id="rId53"/>
    <p:sldId id="536" r:id="rId54"/>
    <p:sldId id="490" r:id="rId55"/>
    <p:sldId id="591" r:id="rId56"/>
    <p:sldId id="537" r:id="rId57"/>
    <p:sldId id="502" r:id="rId58"/>
    <p:sldId id="499" r:id="rId59"/>
    <p:sldId id="548" r:id="rId60"/>
    <p:sldId id="545" r:id="rId61"/>
    <p:sldId id="541" r:id="rId62"/>
    <p:sldId id="538" r:id="rId63"/>
    <p:sldId id="540" r:id="rId64"/>
    <p:sldId id="542" r:id="rId65"/>
    <p:sldId id="543" r:id="rId66"/>
    <p:sldId id="544" r:id="rId67"/>
    <p:sldId id="500" r:id="rId68"/>
    <p:sldId id="503" r:id="rId69"/>
    <p:sldId id="595" r:id="rId70"/>
    <p:sldId id="546" r:id="rId71"/>
  </p:sldIdLst>
  <p:sldSz cx="9144000" cy="6858000" type="screen4x3"/>
  <p:notesSz cx="7099300" cy="10234613"/>
  <p:defaultTextStyle>
    <a:defPPr>
      <a:defRPr lang="ja-JP"/>
    </a:defPPr>
    <a:lvl1pPr algn="l" rtl="0" fontAlgn="base">
      <a:spcBef>
        <a:spcPct val="0"/>
      </a:spcBef>
      <a:spcAft>
        <a:spcPct val="0"/>
      </a:spcAft>
      <a:defRPr kumimoji="1" sz="28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fontAlgn="base">
      <a:spcBef>
        <a:spcPct val="0"/>
      </a:spcBef>
      <a:spcAft>
        <a:spcPct val="0"/>
      </a:spcAft>
      <a:defRPr kumimoji="1" sz="28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fontAlgn="base">
      <a:spcBef>
        <a:spcPct val="0"/>
      </a:spcBef>
      <a:spcAft>
        <a:spcPct val="0"/>
      </a:spcAft>
      <a:defRPr kumimoji="1" sz="28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fontAlgn="base">
      <a:spcBef>
        <a:spcPct val="0"/>
      </a:spcBef>
      <a:spcAft>
        <a:spcPct val="0"/>
      </a:spcAft>
      <a:defRPr kumimoji="1" sz="28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fontAlgn="base">
      <a:spcBef>
        <a:spcPct val="0"/>
      </a:spcBef>
      <a:spcAft>
        <a:spcPct val="0"/>
      </a:spcAft>
      <a:defRPr kumimoji="1" sz="28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8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8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8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800" kern="1200">
        <a:solidFill>
          <a:schemeClr val="tx1"/>
        </a:solidFill>
        <a:latin typeface="Times New Roman" panose="02020603050405020304" pitchFamily="18"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4319">
          <p15:clr>
            <a:srgbClr val="A4A3A4"/>
          </p15:clr>
        </p15:guide>
        <p15:guide id="2" pos="5759">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3300"/>
    <a:srgbClr val="66FF66"/>
    <a:srgbClr val="FFCCFF"/>
    <a:srgbClr val="000000"/>
    <a:srgbClr val="FF33CC"/>
    <a:srgbClr val="FF66CC"/>
    <a:srgbClr val="FF3399"/>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5" autoAdjust="0"/>
    <p:restoredTop sz="66319" autoAdjust="0"/>
  </p:normalViewPr>
  <p:slideViewPr>
    <p:cSldViewPr>
      <p:cViewPr varScale="1">
        <p:scale>
          <a:sx n="51" d="100"/>
          <a:sy n="51" d="100"/>
        </p:scale>
        <p:origin x="1416" y="72"/>
      </p:cViewPr>
      <p:guideLst>
        <p:guide orient="horz" pos="4319"/>
        <p:guide pos="5759"/>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4" d="100"/>
          <a:sy n="44" d="100"/>
        </p:scale>
        <p:origin x="-2196" y="-84"/>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2" tIns="49516" rIns="99032" bIns="49516" numCol="1" anchor="t" anchorCtr="0" compatLnSpc="1">
            <a:prstTxWarp prst="textNoShape">
              <a:avLst/>
            </a:prstTxWarp>
          </a:bodyPr>
          <a:lstStyle>
            <a:lvl1pPr defTabSz="990600">
              <a:defRPr sz="1300">
                <a:latin typeface="Arial" panose="020B0604020202020204" pitchFamily="34" charset="0"/>
              </a:defRPr>
            </a:lvl1pPr>
          </a:lstStyle>
          <a:p>
            <a:endParaRPr lang="en-US" altLang="ja-JP"/>
          </a:p>
        </p:txBody>
      </p:sp>
      <p:sp>
        <p:nvSpPr>
          <p:cNvPr id="130051" name="Rectangle 3"/>
          <p:cNvSpPr>
            <a:spLocks noGrp="1" noChangeArrowheads="1"/>
          </p:cNvSpPr>
          <p:nvPr>
            <p:ph type="dt" sz="quarter"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2" tIns="49516" rIns="99032" bIns="49516" numCol="1" anchor="t" anchorCtr="0" compatLnSpc="1">
            <a:prstTxWarp prst="textNoShape">
              <a:avLst/>
            </a:prstTxWarp>
          </a:bodyPr>
          <a:lstStyle>
            <a:lvl1pPr algn="r" defTabSz="990600">
              <a:defRPr sz="1300">
                <a:latin typeface="Arial" panose="020B0604020202020204" pitchFamily="34" charset="0"/>
              </a:defRPr>
            </a:lvl1pPr>
          </a:lstStyle>
          <a:p>
            <a:endParaRPr lang="en-US" altLang="ja-JP"/>
          </a:p>
        </p:txBody>
      </p:sp>
      <p:sp>
        <p:nvSpPr>
          <p:cNvPr id="130052" name="Rectangle 4"/>
          <p:cNvSpPr>
            <a:spLocks noGrp="1" noChangeArrowheads="1"/>
          </p:cNvSpPr>
          <p:nvPr>
            <p:ph type="ftr" sz="quarter" idx="2"/>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2" tIns="49516" rIns="99032" bIns="49516" numCol="1" anchor="b" anchorCtr="0" compatLnSpc="1">
            <a:prstTxWarp prst="textNoShape">
              <a:avLst/>
            </a:prstTxWarp>
          </a:bodyPr>
          <a:lstStyle>
            <a:lvl1pPr defTabSz="990600">
              <a:defRPr sz="1300">
                <a:latin typeface="Arial" panose="020B0604020202020204" pitchFamily="34" charset="0"/>
              </a:defRPr>
            </a:lvl1pPr>
          </a:lstStyle>
          <a:p>
            <a:endParaRPr lang="en-US" altLang="ja-JP"/>
          </a:p>
        </p:txBody>
      </p:sp>
      <p:sp>
        <p:nvSpPr>
          <p:cNvPr id="130053" name="Rectangle 5"/>
          <p:cNvSpPr>
            <a:spLocks noGrp="1" noChangeArrowheads="1"/>
          </p:cNvSpPr>
          <p:nvPr>
            <p:ph type="sldNum" sz="quarter" idx="3"/>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2" tIns="49516" rIns="99032" bIns="49516" numCol="1" anchor="b" anchorCtr="0" compatLnSpc="1">
            <a:prstTxWarp prst="textNoShape">
              <a:avLst/>
            </a:prstTxWarp>
          </a:bodyPr>
          <a:lstStyle>
            <a:lvl1pPr algn="r" defTabSz="990600">
              <a:defRPr sz="1300">
                <a:latin typeface="Arial" panose="020B0604020202020204" pitchFamily="34" charset="0"/>
              </a:defRPr>
            </a:lvl1pPr>
          </a:lstStyle>
          <a:p>
            <a:fld id="{24838294-A805-4CE6-8566-0187614584AB}" type="slidenum">
              <a:rPr lang="en-US" altLang="ja-JP"/>
              <a:pPr/>
              <a:t>‹#›</a:t>
            </a:fld>
            <a:endParaRPr lang="en-US" altLang="ja-JP"/>
          </a:p>
        </p:txBody>
      </p:sp>
    </p:spTree>
    <p:extLst>
      <p:ext uri="{BB962C8B-B14F-4D97-AF65-F5344CB8AC3E}">
        <p14:creationId xmlns:p14="http://schemas.microsoft.com/office/powerpoint/2010/main" val="315357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hdr" sz="quarter"/>
          </p:nvPr>
        </p:nvSpPr>
        <p:spPr bwMode="auto">
          <a:xfrm>
            <a:off x="0" y="0"/>
            <a:ext cx="3048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ja-JP"/>
          </a:p>
        </p:txBody>
      </p:sp>
      <p:sp>
        <p:nvSpPr>
          <p:cNvPr id="289795" name="Rectangle 3"/>
          <p:cNvSpPr>
            <a:spLocks noGrp="1" noChangeArrowheads="1"/>
          </p:cNvSpPr>
          <p:nvPr>
            <p:ph type="dt" idx="1"/>
          </p:nvPr>
        </p:nvSpPr>
        <p:spPr bwMode="auto">
          <a:xfrm>
            <a:off x="4038600" y="0"/>
            <a:ext cx="3048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289796" name="Rectangle 4"/>
          <p:cNvSpPr>
            <a:spLocks noGrp="1" noRot="1" noChangeAspect="1" noChangeArrowheads="1" noTextEdit="1"/>
          </p:cNvSpPr>
          <p:nvPr>
            <p:ph type="sldImg" idx="2"/>
          </p:nvPr>
        </p:nvSpPr>
        <p:spPr bwMode="auto">
          <a:xfrm>
            <a:off x="1041400" y="762000"/>
            <a:ext cx="5080000" cy="3810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89797" name="Rectangle 5"/>
          <p:cNvSpPr>
            <a:spLocks noGrp="1" noChangeArrowheads="1"/>
          </p:cNvSpPr>
          <p:nvPr>
            <p:ph type="body" sz="quarter" idx="3"/>
          </p:nvPr>
        </p:nvSpPr>
        <p:spPr bwMode="auto">
          <a:xfrm>
            <a:off x="914400" y="4876800"/>
            <a:ext cx="52578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89798" name="Rectangle 6"/>
          <p:cNvSpPr>
            <a:spLocks noGrp="1" noChangeArrowheads="1"/>
          </p:cNvSpPr>
          <p:nvPr>
            <p:ph type="ftr" sz="quarter" idx="4"/>
          </p:nvPr>
        </p:nvSpPr>
        <p:spPr bwMode="auto">
          <a:xfrm>
            <a:off x="0" y="9753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ja-JP"/>
          </a:p>
        </p:txBody>
      </p:sp>
      <p:sp>
        <p:nvSpPr>
          <p:cNvPr id="289799" name="Rectangle 7"/>
          <p:cNvSpPr>
            <a:spLocks noGrp="1" noChangeArrowheads="1"/>
          </p:cNvSpPr>
          <p:nvPr>
            <p:ph type="sldNum" sz="quarter" idx="5"/>
          </p:nvPr>
        </p:nvSpPr>
        <p:spPr bwMode="auto">
          <a:xfrm>
            <a:off x="4038600" y="97536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E915CF2-00F3-4485-BBD1-E55AF6B283DA}" type="slidenum">
              <a:rPr lang="en-US" altLang="ja-JP"/>
              <a:pPr/>
              <a:t>‹#›</a:t>
            </a:fld>
            <a:endParaRPr lang="en-US" altLang="ja-JP"/>
          </a:p>
        </p:txBody>
      </p:sp>
    </p:spTree>
    <p:extLst>
      <p:ext uri="{BB962C8B-B14F-4D97-AF65-F5344CB8AC3E}">
        <p14:creationId xmlns:p14="http://schemas.microsoft.com/office/powerpoint/2010/main" val="180457784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こんにちは。</a:t>
            </a:r>
            <a:endParaRPr kumimoji="1" lang="en-US" altLang="ja-JP" dirty="0"/>
          </a:p>
          <a:p>
            <a:r>
              <a:rPr kumimoji="1" lang="ja-JP" altLang="en-US" dirty="0"/>
              <a:t>これから論理回路の第</a:t>
            </a:r>
            <a:r>
              <a:rPr kumimoji="1" lang="en-US" altLang="ja-JP" dirty="0"/>
              <a:t>4</a:t>
            </a:r>
            <a:r>
              <a:rPr kumimoji="1" lang="ja-JP" altLang="en-US" dirty="0"/>
              <a:t>回の授業を始めます。</a:t>
            </a:r>
            <a:endParaRPr kumimoji="1" lang="en-US" altLang="ja-JP" dirty="0"/>
          </a:p>
          <a:p>
            <a:r>
              <a:rPr kumimoji="1" lang="ja-JP" altLang="en-US" dirty="0"/>
              <a:t>よろしくお願いします。</a:t>
            </a:r>
            <a:endParaRPr kumimoji="1" lang="en-US" altLang="ja-JP" dirty="0"/>
          </a:p>
          <a:p>
            <a:r>
              <a:rPr kumimoji="1" lang="ja-JP" altLang="en-US" dirty="0"/>
              <a:t>まずいつものように出席カードを提出してください。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1</a:t>
            </a:fld>
            <a:endParaRPr lang="en-US" altLang="ja-JP"/>
          </a:p>
        </p:txBody>
      </p:sp>
    </p:spTree>
    <p:extLst>
      <p:ext uri="{BB962C8B-B14F-4D97-AF65-F5344CB8AC3E}">
        <p14:creationId xmlns:p14="http://schemas.microsoft.com/office/powerpoint/2010/main" val="164113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ダウンロードしたら、ファイルをクリックして解凍します。解凍すると、このような</a:t>
            </a:r>
            <a:r>
              <a:rPr kumimoji="1" lang="en-US" altLang="ja-JP" dirty="0"/>
              <a:t>OR</a:t>
            </a:r>
            <a:r>
              <a:rPr kumimoji="1" lang="ja-JP" altLang="en-US" dirty="0"/>
              <a:t>ゲート型のアイコンのアプリケーションが現れますので、これをクリックすれば起動できます。</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10</a:t>
            </a:fld>
            <a:endParaRPr lang="en-US" altLang="ja-JP"/>
          </a:p>
        </p:txBody>
      </p:sp>
    </p:spTree>
    <p:extLst>
      <p:ext uri="{BB962C8B-B14F-4D97-AF65-F5344CB8AC3E}">
        <p14:creationId xmlns:p14="http://schemas.microsoft.com/office/powerpoint/2010/main" val="1653975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起動するとまずこのようなロゴが出て</a:t>
            </a:r>
          </a:p>
          <a:p>
            <a:endParaRPr kumimoji="1" lang="ja-JP" altLang="en-US" dirty="0"/>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11</a:t>
            </a:fld>
            <a:endParaRPr lang="en-US" altLang="ja-JP"/>
          </a:p>
        </p:txBody>
      </p:sp>
    </p:spTree>
    <p:extLst>
      <p:ext uri="{BB962C8B-B14F-4D97-AF65-F5344CB8AC3E}">
        <p14:creationId xmlns:p14="http://schemas.microsoft.com/office/powerpoint/2010/main" val="2352106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このような画面になります。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12</a:t>
            </a:fld>
            <a:endParaRPr lang="en-US" altLang="ja-JP"/>
          </a:p>
        </p:txBody>
      </p:sp>
    </p:spTree>
    <p:extLst>
      <p:ext uri="{BB962C8B-B14F-4D97-AF65-F5344CB8AC3E}">
        <p14:creationId xmlns:p14="http://schemas.microsoft.com/office/powerpoint/2010/main" val="1330058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ja-JP" dirty="0"/>
              <a:t>OS</a:t>
            </a:r>
            <a:r>
              <a:rPr kumimoji="1" lang="ja-JP" altLang="en-US" dirty="0"/>
              <a:t>のバージョンによっては、</a:t>
            </a:r>
            <a:r>
              <a:rPr kumimoji="1" lang="en-US" altLang="ja-JP" dirty="0"/>
              <a:t>Logisim </a:t>
            </a:r>
            <a:r>
              <a:rPr kumimoji="1" lang="ja-JP" altLang="en-US" dirty="0"/>
              <a:t>のアイコンをクリックすると、</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a:t>
            </a:r>
            <a:r>
              <a:rPr kumimoji="1" lang="en-US" altLang="ja-JP" dirty="0"/>
              <a:t>”Logisim“ </a:t>
            </a:r>
            <a:r>
              <a:rPr kumimoji="1" lang="ja-JP" altLang="en-US" dirty="0"/>
              <a:t>を開くには、以前の </a:t>
            </a:r>
            <a:r>
              <a:rPr kumimoji="1" lang="en-US" altLang="ja-JP" dirty="0"/>
              <a:t>Java SE 6 </a:t>
            </a:r>
            <a:r>
              <a:rPr kumimoji="1" lang="ja-JP" altLang="en-US" dirty="0"/>
              <a:t>ランタイムをインストールする必要があります」という</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メッセージが出ます。</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この場合は、</a:t>
            </a:r>
            <a:r>
              <a:rPr kumimoji="1" lang="en-US" altLang="ja-JP" dirty="0"/>
              <a:t>Logisim </a:t>
            </a:r>
            <a:r>
              <a:rPr kumimoji="1" lang="ja-JP" altLang="en-US" dirty="0"/>
              <a:t>のインストールについてのページを下にスクロールすると対処法が載っていますので、</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そちらを見てインストールしてください。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13</a:t>
            </a:fld>
            <a:endParaRPr lang="en-US" altLang="ja-JP"/>
          </a:p>
        </p:txBody>
      </p:sp>
    </p:spTree>
    <p:extLst>
      <p:ext uri="{BB962C8B-B14F-4D97-AF65-F5344CB8AC3E}">
        <p14:creationId xmlns:p14="http://schemas.microsoft.com/office/powerpoint/2010/main" val="965228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Logisim </a:t>
            </a:r>
            <a:r>
              <a:rPr kumimoji="1" lang="ja-JP" altLang="en-US" dirty="0"/>
              <a:t>のインストール のページを下にスクロールすると、</a:t>
            </a:r>
            <a:endParaRPr kumimoji="1" lang="en-US" altLang="ja-JP" dirty="0"/>
          </a:p>
          <a:p>
            <a:r>
              <a:rPr kumimoji="1" lang="ja-JP" altLang="en-US" dirty="0"/>
              <a:t>こちらに対処法が載っています。</a:t>
            </a:r>
            <a:endParaRPr kumimoji="1" lang="en-US" altLang="ja-JP" dirty="0"/>
          </a:p>
          <a:p>
            <a:r>
              <a:rPr kumimoji="1" lang="ja-JP" altLang="en-US" dirty="0"/>
              <a:t>こちらから、</a:t>
            </a:r>
            <a:r>
              <a:rPr kumimoji="1" lang="en-US" altLang="ja-JP" dirty="0"/>
              <a:t>Java for OS X 2017-001 </a:t>
            </a:r>
            <a:r>
              <a:rPr kumimoji="1" lang="ja-JP" altLang="en-US" dirty="0"/>
              <a:t>をダウンロードしてインストールしてください。</a:t>
            </a:r>
            <a:endParaRPr kumimoji="1" lang="en-US" altLang="ja-JP" dirty="0"/>
          </a:p>
          <a:p>
            <a:r>
              <a:rPr kumimoji="1" lang="ja-JP" altLang="en-US" dirty="0"/>
              <a:t>なお </a:t>
            </a:r>
            <a:r>
              <a:rPr kumimoji="1" lang="en-US" altLang="ja-JP" dirty="0"/>
              <a:t>OS </a:t>
            </a:r>
            <a:r>
              <a:rPr kumimoji="1" lang="ja-JP" altLang="en-US" dirty="0"/>
              <a:t>が </a:t>
            </a:r>
            <a:r>
              <a:rPr kumimoji="1" lang="en-US" altLang="ja-JP" dirty="0"/>
              <a:t>10.15.4 </a:t>
            </a:r>
            <a:r>
              <a:rPr kumimoji="1" lang="ja-JP" altLang="en-US" dirty="0"/>
              <a:t>以降の場合は、こちらからパッケージファイルをダウンロードし、</a:t>
            </a:r>
            <a:endParaRPr kumimoji="1" lang="en-US" altLang="ja-JP" dirty="0"/>
          </a:p>
          <a:p>
            <a:r>
              <a:rPr kumimoji="1" lang="en-US" altLang="ja-JP" dirty="0"/>
              <a:t>Control </a:t>
            </a:r>
            <a:r>
              <a:rPr kumimoji="1" lang="ja-JP" altLang="en-US" dirty="0"/>
              <a:t>キーを押しながら「開く」でインストールしてください。</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14</a:t>
            </a:fld>
            <a:endParaRPr lang="en-US" altLang="ja-JP"/>
          </a:p>
        </p:txBody>
      </p:sp>
    </p:spTree>
    <p:extLst>
      <p:ext uri="{BB962C8B-B14F-4D97-AF65-F5344CB8AC3E}">
        <p14:creationId xmlns:p14="http://schemas.microsoft.com/office/powerpoint/2010/main" val="3867923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ja-JP" dirty="0"/>
              <a:t>Logisim </a:t>
            </a:r>
            <a:r>
              <a:rPr kumimoji="1" lang="ja-JP" altLang="en-US" dirty="0"/>
              <a:t>起動時に、「</a:t>
            </a:r>
            <a:r>
              <a:rPr kumimoji="1" lang="en-US" altLang="ja-JP" dirty="0"/>
              <a:t>”Logisim” </a:t>
            </a:r>
            <a:r>
              <a:rPr kumimoji="1" lang="ja-JP" altLang="en-US" dirty="0"/>
              <a:t>は開発元を検証できないため開けません」という</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メッセージが出る場合は、</a:t>
            </a:r>
            <a:r>
              <a:rPr kumimoji="1" lang="en-US" altLang="ja-JP" dirty="0"/>
              <a:t>control </a:t>
            </a:r>
            <a:r>
              <a:rPr kumimoji="1" lang="ja-JP" altLang="en-US" dirty="0"/>
              <a:t>キーを押しながら「開く」を押すと起動できます。</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メッセージが出るのは初回のみですので、</a:t>
            </a:r>
            <a:r>
              <a:rPr kumimoji="1" lang="en-US" altLang="ja-JP" dirty="0"/>
              <a:t>2</a:t>
            </a:r>
            <a:r>
              <a:rPr kumimoji="1" lang="ja-JP" altLang="en-US" dirty="0"/>
              <a:t>回目以降はクリックだけで起動できるようになります。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15</a:t>
            </a:fld>
            <a:endParaRPr lang="en-US" altLang="ja-JP"/>
          </a:p>
        </p:txBody>
      </p:sp>
    </p:spTree>
    <p:extLst>
      <p:ext uri="{BB962C8B-B14F-4D97-AF65-F5344CB8AC3E}">
        <p14:creationId xmlns:p14="http://schemas.microsoft.com/office/powerpoint/2010/main" val="341696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b="0" i="0" dirty="0">
                <a:solidFill>
                  <a:srgbClr val="1D1C1D"/>
                </a:solidFill>
                <a:effectLst/>
                <a:latin typeface="NotoSansJP"/>
              </a:rPr>
              <a:t>残念ながら、</a:t>
            </a:r>
            <a:r>
              <a:rPr lang="en-US" altLang="ja-JP" b="0" i="0" dirty="0">
                <a:solidFill>
                  <a:srgbClr val="1D1C1D"/>
                </a:solidFill>
                <a:effectLst/>
                <a:latin typeface="NotoSansJP"/>
              </a:rPr>
              <a:t>OS </a:t>
            </a:r>
            <a:r>
              <a:rPr lang="ja-JP" altLang="en-US" b="0" i="0" dirty="0">
                <a:solidFill>
                  <a:srgbClr val="1D1C1D"/>
                </a:solidFill>
                <a:effectLst/>
                <a:latin typeface="NotoSansJP"/>
              </a:rPr>
              <a:t>のバージョンが </a:t>
            </a:r>
            <a:r>
              <a:rPr lang="en-US" altLang="ja-JP" b="0" i="0" dirty="0">
                <a:solidFill>
                  <a:srgbClr val="1D1C1D"/>
                </a:solidFill>
                <a:effectLst/>
                <a:latin typeface="NotoSansJP"/>
              </a:rPr>
              <a:t>11.2.3 Big Sur </a:t>
            </a:r>
            <a:r>
              <a:rPr lang="ja-JP" altLang="en-US" b="0" i="0" dirty="0">
                <a:solidFill>
                  <a:srgbClr val="1D1C1D"/>
                </a:solidFill>
                <a:effectLst/>
                <a:latin typeface="NotoSansJP"/>
              </a:rPr>
              <a:t>以降の場合、</a:t>
            </a:r>
            <a:endParaRPr lang="en-US" altLang="ja-JP" b="0" i="0" dirty="0">
              <a:solidFill>
                <a:srgbClr val="1D1C1D"/>
              </a:solidFill>
              <a:effectLst/>
              <a:latin typeface="NotoSansJP"/>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ja-JP" b="0" i="0" dirty="0">
                <a:solidFill>
                  <a:srgbClr val="1D1C1D"/>
                </a:solidFill>
                <a:effectLst/>
                <a:latin typeface="NotoSansJP"/>
              </a:rPr>
              <a:t>Logisim </a:t>
            </a:r>
            <a:r>
              <a:rPr lang="ja-JP" altLang="en-US" b="0" i="0" dirty="0">
                <a:solidFill>
                  <a:srgbClr val="1D1C1D"/>
                </a:solidFill>
                <a:effectLst/>
                <a:latin typeface="NotoSansJP"/>
              </a:rPr>
              <a:t>を起動しようとすると、このようなメッセージが出て使えないようです。</a:t>
            </a:r>
            <a:endParaRPr kumimoji="1" lang="ja-JP" altLang="en-US" dirty="0"/>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16</a:t>
            </a:fld>
            <a:endParaRPr lang="en-US" altLang="ja-JP"/>
          </a:p>
        </p:txBody>
      </p:sp>
    </p:spTree>
    <p:extLst>
      <p:ext uri="{BB962C8B-B14F-4D97-AF65-F5344CB8AC3E}">
        <p14:creationId xmlns:p14="http://schemas.microsoft.com/office/powerpoint/2010/main" val="554175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幸い、</a:t>
            </a:r>
            <a:r>
              <a:rPr kumimoji="1" lang="en-US" altLang="ja-JP" dirty="0"/>
              <a:t>Logisim </a:t>
            </a:r>
            <a:r>
              <a:rPr kumimoji="1" lang="ja-JP" altLang="en-US" dirty="0"/>
              <a:t>にはフォーク版のソフトウェアである</a:t>
            </a:r>
            <a:endParaRPr kumimoji="1" lang="en-US" altLang="ja-JP" dirty="0"/>
          </a:p>
          <a:p>
            <a:r>
              <a:rPr kumimoji="1" lang="en-US" altLang="ja-JP" dirty="0"/>
              <a:t>Logisim-evolution </a:t>
            </a:r>
            <a:r>
              <a:rPr kumimoji="1" lang="ja-JP" altLang="en-US" dirty="0"/>
              <a:t>がありますので、</a:t>
            </a:r>
            <a:r>
              <a:rPr kumimoji="1" lang="en-US" altLang="ja-JP" dirty="0"/>
              <a:t>Logisim </a:t>
            </a:r>
            <a:r>
              <a:rPr kumimoji="1" lang="ja-JP" altLang="en-US" dirty="0"/>
              <a:t>が動かない場合はこちらが使えます。</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17</a:t>
            </a:fld>
            <a:endParaRPr lang="en-US" altLang="ja-JP"/>
          </a:p>
        </p:txBody>
      </p:sp>
    </p:spTree>
    <p:extLst>
      <p:ext uri="{BB962C8B-B14F-4D97-AF65-F5344CB8AC3E}">
        <p14:creationId xmlns:p14="http://schemas.microsoft.com/office/powerpoint/2010/main" val="137035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　</a:t>
            </a:r>
            <a:r>
              <a:rPr kumimoji="1" lang="en-US" altLang="ja-JP" dirty="0" err="1"/>
              <a:t>logisim</a:t>
            </a:r>
            <a:r>
              <a:rPr kumimoji="1" lang="en-US" altLang="ja-JP" dirty="0"/>
              <a:t>-evolution </a:t>
            </a:r>
            <a:r>
              <a:rPr kumimoji="1" lang="ja-JP" altLang="en-US" dirty="0"/>
              <a:t>のページです。</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18</a:t>
            </a:fld>
            <a:endParaRPr lang="en-US" altLang="ja-JP"/>
          </a:p>
        </p:txBody>
      </p:sp>
    </p:spTree>
    <p:extLst>
      <p:ext uri="{BB962C8B-B14F-4D97-AF65-F5344CB8AC3E}">
        <p14:creationId xmlns:p14="http://schemas.microsoft.com/office/powerpoint/2010/main" val="714126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論理回路の公式ページのこちらに</a:t>
            </a:r>
            <a:r>
              <a:rPr kumimoji="1" lang="en-US" altLang="ja-JP" dirty="0"/>
              <a:t>Logisim-evolution </a:t>
            </a:r>
            <a:r>
              <a:rPr kumimoji="1" lang="ja-JP" altLang="en-US" dirty="0"/>
              <a:t>のインストール方法がありますので、</a:t>
            </a:r>
            <a:endParaRPr kumimoji="1" lang="en-US" altLang="ja-JP" dirty="0"/>
          </a:p>
          <a:p>
            <a:r>
              <a:rPr kumimoji="1" lang="en-US" altLang="ja-JP" dirty="0"/>
              <a:t>Logisim </a:t>
            </a:r>
            <a:r>
              <a:rPr kumimoji="1" lang="ja-JP" altLang="en-US" dirty="0"/>
              <a:t>が動かない人はこちらをインストールしてください。</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19</a:t>
            </a:fld>
            <a:endParaRPr lang="en-US" altLang="ja-JP"/>
          </a:p>
        </p:txBody>
      </p:sp>
    </p:spTree>
    <p:extLst>
      <p:ext uri="{BB962C8B-B14F-4D97-AF65-F5344CB8AC3E}">
        <p14:creationId xmlns:p14="http://schemas.microsoft.com/office/powerpoint/2010/main" val="4149406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今回は論理回路シミュレータ </a:t>
            </a:r>
            <a:r>
              <a:rPr kumimoji="1" lang="en-US" altLang="ja-JP" dirty="0" err="1"/>
              <a:t>Logisim</a:t>
            </a:r>
            <a:r>
              <a:rPr kumimoji="1" lang="en-US" altLang="ja-JP" dirty="0"/>
              <a:t> </a:t>
            </a:r>
            <a:r>
              <a:rPr kumimoji="1" lang="ja-JP" altLang="en-US" dirty="0"/>
              <a:t>を使った実習をします。</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ja-JP" dirty="0" err="1"/>
              <a:t>Logisim</a:t>
            </a:r>
            <a:r>
              <a:rPr kumimoji="1" lang="en-US" altLang="ja-JP" dirty="0"/>
              <a:t> </a:t>
            </a:r>
            <a:r>
              <a:rPr kumimoji="1" lang="ja-JP" altLang="en-US" dirty="0"/>
              <a:t>は、様々な論理回路を作成できるフリーソフトです。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2</a:t>
            </a:fld>
            <a:endParaRPr lang="en-US" altLang="ja-JP"/>
          </a:p>
        </p:txBody>
      </p:sp>
    </p:spTree>
    <p:extLst>
      <p:ext uri="{BB962C8B-B14F-4D97-AF65-F5344CB8AC3E}">
        <p14:creationId xmlns:p14="http://schemas.microsoft.com/office/powerpoint/2010/main" val="154385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Homebrew</a:t>
            </a:r>
            <a:r>
              <a:rPr kumimoji="1" lang="ja-JP" altLang="en-US" dirty="0"/>
              <a:t> が入っていれば、ターミナル上でコマンドを打ち込めば </a:t>
            </a:r>
            <a:r>
              <a:rPr kumimoji="1" lang="en-US" altLang="ja-JP" dirty="0"/>
              <a:t>Logisim-evolution </a:t>
            </a:r>
            <a:r>
              <a:rPr kumimoji="1" lang="ja-JP" altLang="en-US" dirty="0"/>
              <a:t>をインストールできます。</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20</a:t>
            </a:fld>
            <a:endParaRPr lang="en-US" altLang="ja-JP"/>
          </a:p>
        </p:txBody>
      </p:sp>
    </p:spTree>
    <p:extLst>
      <p:ext uri="{BB962C8B-B14F-4D97-AF65-F5344CB8AC3E}">
        <p14:creationId xmlns:p14="http://schemas.microsoft.com/office/powerpoint/2010/main" val="1361655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ターミナル上で、</a:t>
            </a:r>
            <a:endParaRPr kumimoji="1" lang="en-US" altLang="ja-JP" dirty="0"/>
          </a:p>
          <a:p>
            <a:r>
              <a:rPr kumimoji="1" lang="en-US" altLang="ja-JP" dirty="0"/>
              <a:t>brew update</a:t>
            </a:r>
          </a:p>
          <a:p>
            <a:r>
              <a:rPr kumimoji="1" lang="en-US" altLang="ja-JP" dirty="0"/>
              <a:t>brew </a:t>
            </a:r>
            <a:r>
              <a:rPr kumimoji="1" lang="en-US" altLang="ja-JP" dirty="0" err="1"/>
              <a:t>upgdade</a:t>
            </a:r>
            <a:r>
              <a:rPr kumimoji="1" lang="en-US" altLang="ja-JP" dirty="0"/>
              <a:t> </a:t>
            </a:r>
            <a:r>
              <a:rPr kumimoji="1" lang="ja-JP" altLang="en-US" dirty="0"/>
              <a:t>した後に、</a:t>
            </a:r>
            <a:endParaRPr kumimoji="1" lang="en-US" altLang="ja-JP" dirty="0"/>
          </a:p>
          <a:p>
            <a:r>
              <a:rPr kumimoji="1" lang="en-US" altLang="ja-JP" dirty="0"/>
              <a:t>brew install </a:t>
            </a:r>
            <a:r>
              <a:rPr kumimoji="1" lang="en-US" altLang="ja-JP" dirty="0" err="1"/>
              <a:t>logisim</a:t>
            </a:r>
            <a:r>
              <a:rPr kumimoji="1" lang="en-US" altLang="ja-JP" dirty="0"/>
              <a:t>-evolution --cask </a:t>
            </a:r>
            <a:r>
              <a:rPr kumimoji="1" lang="ja-JP" altLang="en-US" dirty="0"/>
              <a:t>と打ち込んでください。</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21</a:t>
            </a:fld>
            <a:endParaRPr lang="en-US" altLang="ja-JP"/>
          </a:p>
        </p:txBody>
      </p:sp>
    </p:spTree>
    <p:extLst>
      <p:ext uri="{BB962C8B-B14F-4D97-AF65-F5344CB8AC3E}">
        <p14:creationId xmlns:p14="http://schemas.microsoft.com/office/powerpoint/2010/main" val="1863663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インストールが完了すると、アプリケーションに</a:t>
            </a:r>
            <a:endParaRPr kumimoji="1" lang="en-US" altLang="ja-JP" dirty="0"/>
          </a:p>
          <a:p>
            <a:r>
              <a:rPr kumimoji="1" lang="ja-JP" altLang="en-US" dirty="0"/>
              <a:t>で </a:t>
            </a:r>
            <a:r>
              <a:rPr kumimoji="1" lang="en-US" altLang="ja-JP" dirty="0"/>
              <a:t>logisim-evolution.jar </a:t>
            </a:r>
            <a:r>
              <a:rPr kumimoji="1" lang="ja-JP" altLang="en-US" dirty="0"/>
              <a:t>というコーヒーカップのアイコンが加わります。</a:t>
            </a:r>
            <a:endParaRPr kumimoji="1" lang="en-US" altLang="ja-JP" dirty="0"/>
          </a:p>
          <a:p>
            <a:r>
              <a:rPr kumimoji="1" lang="ja-JP" altLang="en-US" dirty="0"/>
              <a:t>初めて起動するときは、</a:t>
            </a:r>
            <a:r>
              <a:rPr kumimoji="1" lang="en-US" altLang="ja-JP" dirty="0"/>
              <a:t>control </a:t>
            </a:r>
            <a:r>
              <a:rPr kumimoji="1" lang="ja-JP" altLang="en-US" dirty="0"/>
              <a:t>キーを押しながらクリックしてください。</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22</a:t>
            </a:fld>
            <a:endParaRPr lang="en-US" altLang="ja-JP"/>
          </a:p>
        </p:txBody>
      </p:sp>
    </p:spTree>
    <p:extLst>
      <p:ext uri="{BB962C8B-B14F-4D97-AF65-F5344CB8AC3E}">
        <p14:creationId xmlns:p14="http://schemas.microsoft.com/office/powerpoint/2010/main" val="4089280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control</a:t>
            </a:r>
            <a:r>
              <a:rPr kumimoji="1" lang="ja-JP" altLang="en-US" dirty="0"/>
              <a:t>キーを押しながらクリックするとこのような確認画面が出てきますので、</a:t>
            </a:r>
            <a:endParaRPr kumimoji="1" lang="en-US" altLang="ja-JP" dirty="0"/>
          </a:p>
          <a:p>
            <a:r>
              <a:rPr kumimoji="1" lang="ja-JP" altLang="en-US" dirty="0"/>
              <a:t>開くを押してください。</a:t>
            </a:r>
            <a:endParaRPr kumimoji="1" lang="en-US" altLang="ja-JP" dirty="0"/>
          </a:p>
          <a:p>
            <a:r>
              <a:rPr kumimoji="1" lang="en-US" altLang="ja-JP" dirty="0"/>
              <a:t>2</a:t>
            </a:r>
            <a:r>
              <a:rPr kumimoji="1" lang="ja-JP" altLang="en-US" dirty="0"/>
              <a:t>回目以降はクリックするだけで開けます。</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23</a:t>
            </a:fld>
            <a:endParaRPr lang="en-US" altLang="ja-JP"/>
          </a:p>
        </p:txBody>
      </p:sp>
    </p:spTree>
    <p:extLst>
      <p:ext uri="{BB962C8B-B14F-4D97-AF65-F5344CB8AC3E}">
        <p14:creationId xmlns:p14="http://schemas.microsoft.com/office/powerpoint/2010/main" val="294534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すると、このような</a:t>
            </a:r>
            <a:r>
              <a:rPr kumimoji="1" lang="en-US" altLang="ja-JP" dirty="0" err="1"/>
              <a:t>logisim</a:t>
            </a:r>
            <a:r>
              <a:rPr kumimoji="1" lang="en-US" altLang="ja-JP" dirty="0"/>
              <a:t>-evolution </a:t>
            </a:r>
            <a:r>
              <a:rPr kumimoji="1" lang="ja-JP" altLang="en-US" dirty="0"/>
              <a:t>のロゴが出た後、</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24</a:t>
            </a:fld>
            <a:endParaRPr lang="en-US" altLang="ja-JP"/>
          </a:p>
        </p:txBody>
      </p:sp>
    </p:spTree>
    <p:extLst>
      <p:ext uri="{BB962C8B-B14F-4D97-AF65-F5344CB8AC3E}">
        <p14:creationId xmlns:p14="http://schemas.microsoft.com/office/powerpoint/2010/main" val="3283218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このようなウィンドウが起動します。</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25</a:t>
            </a:fld>
            <a:endParaRPr lang="en-US" altLang="ja-JP"/>
          </a:p>
        </p:txBody>
      </p:sp>
    </p:spTree>
    <p:extLst>
      <p:ext uri="{BB962C8B-B14F-4D97-AF65-F5344CB8AC3E}">
        <p14:creationId xmlns:p14="http://schemas.microsoft.com/office/powerpoint/2010/main" val="1759307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logisim</a:t>
            </a:r>
            <a:r>
              <a:rPr kumimoji="1" lang="en-US" altLang="ja-JP" dirty="0"/>
              <a:t>-evolution </a:t>
            </a:r>
            <a:r>
              <a:rPr kumimoji="1" lang="ja-JP" altLang="en-US" dirty="0"/>
              <a:t>のアイコンをクリックしたときに、</a:t>
            </a:r>
            <a:endParaRPr kumimoji="1" lang="en-US" altLang="ja-JP" dirty="0"/>
          </a:p>
          <a:p>
            <a:r>
              <a:rPr kumimoji="1" lang="en-US" altLang="ja-JP" dirty="0"/>
              <a:t>Java JAR </a:t>
            </a:r>
            <a:r>
              <a:rPr kumimoji="1" lang="ja-JP" altLang="en-US" dirty="0"/>
              <a:t>ファイル </a:t>
            </a:r>
            <a:r>
              <a:rPr kumimoji="1" lang="en-US" altLang="ja-JP" dirty="0"/>
              <a:t>Logisim-evolution </a:t>
            </a:r>
            <a:r>
              <a:rPr kumimoji="1" lang="ja-JP" altLang="en-US" dirty="0"/>
              <a:t>を起動できませんでした、というメッセージが出る場合は、</a:t>
            </a:r>
            <a:endParaRPr kumimoji="1" lang="en-US" altLang="ja-JP" dirty="0"/>
          </a:p>
          <a:p>
            <a:r>
              <a:rPr kumimoji="1" lang="ja-JP" altLang="en-US" dirty="0"/>
              <a:t>ターミナル上で</a:t>
            </a:r>
            <a:endParaRPr kumimoji="1" lang="en-US" altLang="ja-JP" dirty="0"/>
          </a:p>
          <a:p>
            <a:r>
              <a:rPr kumimoji="1" lang="en-US" altLang="ja-JP" dirty="0"/>
              <a:t>java -jar  /Applications/logisim-evolition.jar &amp;</a:t>
            </a:r>
          </a:p>
          <a:p>
            <a:r>
              <a:rPr kumimoji="1" lang="ja-JP" altLang="en-US" dirty="0"/>
              <a:t>と打ち込めば起動できます。</a:t>
            </a:r>
          </a:p>
        </p:txBody>
      </p:sp>
      <p:sp>
        <p:nvSpPr>
          <p:cNvPr id="4" name="スライド番号プレースホルダー 3"/>
          <p:cNvSpPr>
            <a:spLocks noGrp="1"/>
          </p:cNvSpPr>
          <p:nvPr>
            <p:ph type="sldNum" sz="quarter" idx="5"/>
          </p:nvPr>
        </p:nvSpPr>
        <p:spPr/>
        <p:txBody>
          <a:bodyPr/>
          <a:lstStyle/>
          <a:p>
            <a:fld id="{3C48BB11-4FC3-4438-923C-543407E51360}" type="slidenum">
              <a:rPr lang="en-US" altLang="ja-JP" smtClean="0"/>
              <a:pPr/>
              <a:t>26</a:t>
            </a:fld>
            <a:endParaRPr lang="en-US" altLang="ja-JP"/>
          </a:p>
        </p:txBody>
      </p:sp>
    </p:spTree>
    <p:extLst>
      <p:ext uri="{BB962C8B-B14F-4D97-AF65-F5344CB8AC3E}">
        <p14:creationId xmlns:p14="http://schemas.microsoft.com/office/powerpoint/2010/main" val="1135704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それでは実習に入ります。</a:t>
            </a:r>
            <a:endParaRPr kumimoji="1" lang="en-US" altLang="ja-JP" dirty="0"/>
          </a:p>
          <a:p>
            <a:r>
              <a:rPr kumimoji="1" lang="en-US" altLang="ja-JP" dirty="0" err="1"/>
              <a:t>Losigim</a:t>
            </a:r>
            <a:r>
              <a:rPr kumimoji="1" lang="en-US" altLang="ja-JP" dirty="0"/>
              <a:t> </a:t>
            </a:r>
            <a:r>
              <a:rPr kumimoji="1" lang="ja-JP" altLang="en-US" dirty="0"/>
              <a:t>または </a:t>
            </a:r>
            <a:r>
              <a:rPr kumimoji="1" lang="en-US" altLang="ja-JP" dirty="0"/>
              <a:t>Logisim-evolution </a:t>
            </a:r>
            <a:r>
              <a:rPr kumimoji="1" lang="ja-JP" altLang="en-US" dirty="0"/>
              <a:t>を開いてください。</a:t>
            </a:r>
            <a:endParaRPr kumimoji="1" lang="en-US" altLang="ja-JP" dirty="0"/>
          </a:p>
          <a:p>
            <a:r>
              <a:rPr kumimoji="1" lang="ja-JP" altLang="en-US" dirty="0"/>
              <a:t>開くとこのようなウィンドウが現れます。</a:t>
            </a:r>
            <a:endParaRPr kumimoji="1" lang="en-US" altLang="ja-JP" dirty="0"/>
          </a:p>
          <a:p>
            <a:r>
              <a:rPr kumimoji="1" lang="ja-JP" altLang="en-US" dirty="0"/>
              <a:t>ここにゲートや配線を配置して様々な回路を作ることができます。</a:t>
            </a:r>
            <a:endParaRPr kumimoji="1" lang="en-US" altLang="ja-JP" dirty="0"/>
          </a:p>
          <a:p>
            <a:r>
              <a:rPr kumimoji="1" lang="ja-JP" altLang="en-US" dirty="0"/>
              <a:t>この画面の右下部分が作業領域です。</a:t>
            </a:r>
            <a:endParaRPr kumimoji="1" lang="en-US" altLang="ja-JP" dirty="0"/>
          </a:p>
          <a:p>
            <a:r>
              <a:rPr kumimoji="1" lang="ja-JP" altLang="en-US" dirty="0"/>
              <a:t>ここから左上のアイコンや左のメニューをクリックし、配置したい場所で再度クリックすることで作業領域に配置できます。</a:t>
            </a:r>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27</a:t>
            </a:fld>
            <a:endParaRPr lang="en-US" altLang="ja-JP"/>
          </a:p>
        </p:txBody>
      </p:sp>
    </p:spTree>
    <p:extLst>
      <p:ext uri="{BB962C8B-B14F-4D97-AF65-F5344CB8AC3E}">
        <p14:creationId xmlns:p14="http://schemas.microsoft.com/office/powerpoint/2010/main" val="1487027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左上に基本操作のアイコンが並んでいます。</a:t>
            </a:r>
            <a:endParaRPr kumimoji="1" lang="en-US" altLang="ja-JP" dirty="0"/>
          </a:p>
          <a:p>
            <a:r>
              <a:rPr kumimoji="1" lang="ja-JP" altLang="en-US" dirty="0"/>
              <a:t>その他の操作は、左側のメニューから行うことができます。</a:t>
            </a:r>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28</a:t>
            </a:fld>
            <a:endParaRPr lang="en-US" altLang="ja-JP"/>
          </a:p>
        </p:txBody>
      </p:sp>
    </p:spTree>
    <p:extLst>
      <p:ext uri="{BB962C8B-B14F-4D97-AF65-F5344CB8AC3E}">
        <p14:creationId xmlns:p14="http://schemas.microsoft.com/office/powerpoint/2010/main" val="2181136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logosim</a:t>
            </a:r>
            <a:r>
              <a:rPr kumimoji="1" lang="en-US" altLang="ja-JP" dirty="0"/>
              <a:t>-evolution </a:t>
            </a:r>
            <a:r>
              <a:rPr kumimoji="1" lang="ja-JP" altLang="en-US" dirty="0"/>
              <a:t>でも</a:t>
            </a:r>
            <a:endParaRPr kumimoji="1" lang="en-US" altLang="ja-JP" dirty="0"/>
          </a:p>
          <a:p>
            <a:r>
              <a:rPr kumimoji="1" lang="ja-JP" altLang="en-US" dirty="0"/>
              <a:t>上部に基本操作のアイコン。左上にその他の操作があります。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29</a:t>
            </a:fld>
            <a:endParaRPr lang="en-US" altLang="ja-JP"/>
          </a:p>
        </p:txBody>
      </p:sp>
    </p:spTree>
    <p:extLst>
      <p:ext uri="{BB962C8B-B14F-4D97-AF65-F5344CB8AC3E}">
        <p14:creationId xmlns:p14="http://schemas.microsoft.com/office/powerpoint/2010/main" val="3464563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Logisim</a:t>
            </a:r>
            <a:r>
              <a:rPr kumimoji="1" lang="en-US" altLang="ja-JP" dirty="0"/>
              <a:t> </a:t>
            </a:r>
            <a:r>
              <a:rPr kumimoji="1" lang="ja-JP" altLang="en-US" dirty="0"/>
              <a:t>を起動するとこのような画面になります。</a:t>
            </a:r>
            <a:endParaRPr kumimoji="1" lang="en-US" altLang="ja-JP" dirty="0"/>
          </a:p>
          <a:p>
            <a:r>
              <a:rPr kumimoji="1" lang="ja-JP" altLang="en-US" dirty="0"/>
              <a:t>ここに様々なゲートや配線を配置することで回路を設計することができます。</a:t>
            </a:r>
            <a:endParaRPr kumimoji="1" lang="en-US" altLang="ja-JP" dirty="0"/>
          </a:p>
          <a:p>
            <a:r>
              <a:rPr kumimoji="1" lang="ja-JP" altLang="en-US" dirty="0"/>
              <a:t>設計した回路は動かすことも可能です。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3</a:t>
            </a:fld>
            <a:endParaRPr lang="en-US" altLang="ja-JP"/>
          </a:p>
        </p:txBody>
      </p:sp>
    </p:spTree>
    <p:extLst>
      <p:ext uri="{BB962C8B-B14F-4D97-AF65-F5344CB8AC3E}">
        <p14:creationId xmlns:p14="http://schemas.microsoft.com/office/powerpoint/2010/main" val="2784960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基本操作のアイコンを見ていきましょう。</a:t>
            </a:r>
            <a:endParaRPr kumimoji="1" lang="en-US" altLang="ja-JP" dirty="0"/>
          </a:p>
          <a:p>
            <a:r>
              <a:rPr kumimoji="1" lang="ja-JP" altLang="en-US" dirty="0"/>
              <a:t>まず一番左の指マークのアイコンが、シミュレート開始です。</a:t>
            </a:r>
            <a:endParaRPr kumimoji="1" lang="en-US" altLang="ja-JP" dirty="0"/>
          </a:p>
          <a:p>
            <a:r>
              <a:rPr kumimoji="1" lang="ja-JP" altLang="en-US" dirty="0"/>
              <a:t>回路を作成した後、この指マークをクリックすると実行させることができます。</a:t>
            </a:r>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30</a:t>
            </a:fld>
            <a:endParaRPr lang="en-US" altLang="ja-JP"/>
          </a:p>
        </p:txBody>
      </p:sp>
    </p:spTree>
    <p:extLst>
      <p:ext uri="{BB962C8B-B14F-4D97-AF65-F5344CB8AC3E}">
        <p14:creationId xmlns:p14="http://schemas.microsoft.com/office/powerpoint/2010/main" val="3616569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左から</a:t>
            </a:r>
            <a:r>
              <a:rPr kumimoji="1" lang="en-US" altLang="ja-JP" dirty="0"/>
              <a:t>2</a:t>
            </a:r>
            <a:r>
              <a:rPr kumimoji="1" lang="ja-JP" altLang="en-US" dirty="0"/>
              <a:t>番目の矢印アイコンは、配置したオブジェクトを選択するためのものです。</a:t>
            </a:r>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31</a:t>
            </a:fld>
            <a:endParaRPr lang="en-US" altLang="ja-JP"/>
          </a:p>
        </p:txBody>
      </p:sp>
    </p:spTree>
    <p:extLst>
      <p:ext uri="{BB962C8B-B14F-4D97-AF65-F5344CB8AC3E}">
        <p14:creationId xmlns:p14="http://schemas.microsoft.com/office/powerpoint/2010/main" val="3638955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a:t>
            </a:r>
            <a:r>
              <a:rPr kumimoji="1" lang="ja-JP" altLang="en-US" dirty="0"/>
              <a:t>のアイコンはテキスト挿入用です。</a:t>
            </a:r>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32</a:t>
            </a:fld>
            <a:endParaRPr lang="en-US" altLang="ja-JP"/>
          </a:p>
        </p:txBody>
      </p:sp>
    </p:spTree>
    <p:extLst>
      <p:ext uri="{BB962C8B-B14F-4D97-AF65-F5344CB8AC3E}">
        <p14:creationId xmlns:p14="http://schemas.microsoft.com/office/powerpoint/2010/main" val="702487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Logisim </a:t>
            </a:r>
            <a:r>
              <a:rPr kumimoji="1" lang="ja-JP" altLang="en-US" dirty="0"/>
              <a:t>では四角の中に緑の丸が入っているアイコンは入力を表します。</a:t>
            </a:r>
            <a:endParaRPr kumimoji="1" lang="en-US" altLang="ja-JP" dirty="0"/>
          </a:p>
          <a:p>
            <a:r>
              <a:rPr kumimoji="1" lang="ja-JP" altLang="en-US" dirty="0"/>
              <a:t>丸の中に緑の丸が入っているアイコンは出力を表します。</a:t>
            </a:r>
            <a:endParaRPr kumimoji="1" lang="en-US" altLang="ja-JP" dirty="0"/>
          </a:p>
          <a:p>
            <a:r>
              <a:rPr kumimoji="1" lang="ja-JP" altLang="en-US" dirty="0"/>
              <a:t>入力、出力を配置するときに使います。</a:t>
            </a:r>
            <a:endParaRPr kumimoji="1" lang="en-US" altLang="ja-JP" dirty="0"/>
          </a:p>
          <a:p>
            <a:r>
              <a:rPr kumimoji="1" lang="en-US" altLang="ja-JP" dirty="0"/>
              <a:t>Logisim-evolution </a:t>
            </a:r>
            <a:r>
              <a:rPr kumimoji="1" lang="ja-JP" altLang="en-US" dirty="0"/>
              <a:t>では、入力、出力は五角形のアイコンになっています。</a:t>
            </a:r>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33</a:t>
            </a:fld>
            <a:endParaRPr lang="en-US" altLang="ja-JP"/>
          </a:p>
        </p:txBody>
      </p:sp>
    </p:spTree>
    <p:extLst>
      <p:ext uri="{BB962C8B-B14F-4D97-AF65-F5344CB8AC3E}">
        <p14:creationId xmlns:p14="http://schemas.microsoft.com/office/powerpoint/2010/main" val="4149984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右に並んでいるのは、</a:t>
            </a:r>
            <a:r>
              <a:rPr kumimoji="1" lang="en-US" altLang="ja-JP" dirty="0"/>
              <a:t>NOT</a:t>
            </a:r>
            <a:r>
              <a:rPr kumimoji="1" lang="ja-JP" altLang="en-US" dirty="0"/>
              <a:t>ゲート、</a:t>
            </a:r>
            <a:r>
              <a:rPr kumimoji="1" lang="en-US" altLang="ja-JP" dirty="0"/>
              <a:t>AND</a:t>
            </a:r>
            <a:r>
              <a:rPr kumimoji="1" lang="ja-JP" altLang="en-US" dirty="0"/>
              <a:t>ゲート、</a:t>
            </a:r>
            <a:r>
              <a:rPr kumimoji="1" lang="en-US" altLang="ja-JP" dirty="0"/>
              <a:t>OR</a:t>
            </a:r>
            <a:r>
              <a:rPr kumimoji="1" lang="ja-JP" altLang="en-US" dirty="0"/>
              <a:t>ゲートです。</a:t>
            </a:r>
            <a:endParaRPr kumimoji="1" lang="en-US" altLang="ja-JP" dirty="0"/>
          </a:p>
          <a:p>
            <a:r>
              <a:rPr kumimoji="1" lang="ja-JP" altLang="en-US" dirty="0"/>
              <a:t>これらの基本ゲートを配置するときに使います。</a:t>
            </a:r>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34</a:t>
            </a:fld>
            <a:endParaRPr lang="en-US" altLang="ja-JP"/>
          </a:p>
        </p:txBody>
      </p:sp>
    </p:spTree>
    <p:extLst>
      <p:ext uri="{BB962C8B-B14F-4D97-AF65-F5344CB8AC3E}">
        <p14:creationId xmlns:p14="http://schemas.microsoft.com/office/powerpoint/2010/main" val="32919159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左側のメニューから、</a:t>
            </a:r>
            <a:r>
              <a:rPr kumimoji="1" lang="en-US" altLang="ja-JP" dirty="0"/>
              <a:t>Gates </a:t>
            </a:r>
            <a:r>
              <a:rPr kumimoji="1" lang="ja-JP" altLang="en-US" dirty="0"/>
              <a:t>を選択すると、その他のゲートを配置できます。</a:t>
            </a:r>
            <a:endParaRPr kumimoji="1" lang="en-US" altLang="ja-JP" dirty="0"/>
          </a:p>
          <a:p>
            <a:r>
              <a:rPr kumimoji="1" lang="ja-JP" altLang="en-US" dirty="0"/>
              <a:t>左上の基本ゲート、あるいは </a:t>
            </a:r>
            <a:r>
              <a:rPr kumimoji="1" lang="en-US" altLang="ja-JP" dirty="0"/>
              <a:t>Gates</a:t>
            </a:r>
            <a:r>
              <a:rPr kumimoji="1" lang="en-US" altLang="ja-JP" baseline="0" dirty="0"/>
              <a:t> </a:t>
            </a:r>
            <a:r>
              <a:rPr kumimoji="1" lang="ja-JP" altLang="en-US" baseline="0" dirty="0"/>
              <a:t>メニューをクリックし、作業領域で再度クリックするとその場所に配置できます。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35</a:t>
            </a:fld>
            <a:endParaRPr lang="en-US" altLang="ja-JP"/>
          </a:p>
        </p:txBody>
      </p:sp>
    </p:spTree>
    <p:extLst>
      <p:ext uri="{BB962C8B-B14F-4D97-AF65-F5344CB8AC3E}">
        <p14:creationId xmlns:p14="http://schemas.microsoft.com/office/powerpoint/2010/main" val="2324519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Gates </a:t>
            </a:r>
            <a:r>
              <a:rPr kumimoji="1" lang="ja-JP" altLang="en-US" dirty="0"/>
              <a:t>メニューからはこちらのオブジェクトを配置できます。</a:t>
            </a:r>
            <a:endParaRPr kumimoji="1" lang="en-US" altLang="ja-JP" dirty="0"/>
          </a:p>
          <a:p>
            <a:r>
              <a:rPr kumimoji="1" lang="en-US" altLang="ja-JP" dirty="0"/>
              <a:t>NOT, AND,</a:t>
            </a:r>
            <a:r>
              <a:rPr kumimoji="1" lang="en-US" altLang="ja-JP" baseline="0" dirty="0"/>
              <a:t> OR, NAND, NOR </a:t>
            </a:r>
            <a:r>
              <a:rPr kumimoji="1" lang="ja-JP" altLang="en-US" baseline="0" dirty="0"/>
              <a:t>は皆さんご存じですね。</a:t>
            </a:r>
            <a:endParaRPr kumimoji="1" lang="en-US" altLang="ja-JP" baseline="0" dirty="0"/>
          </a:p>
          <a:p>
            <a:r>
              <a:rPr kumimoji="1" lang="en-US" altLang="ja-JP" baseline="0" dirty="0"/>
              <a:t>XOR</a:t>
            </a:r>
            <a:r>
              <a:rPr kumimoji="1" lang="ja-JP" altLang="en-US" baseline="0" dirty="0"/>
              <a:t> は </a:t>
            </a:r>
            <a:r>
              <a:rPr kumimoji="1" lang="en-US" altLang="ja-JP" baseline="0" dirty="0"/>
              <a:t>EXOR </a:t>
            </a:r>
            <a:r>
              <a:rPr kumimoji="1" lang="ja-JP" altLang="en-US" baseline="0" dirty="0"/>
              <a:t>のことです。</a:t>
            </a:r>
            <a:endParaRPr kumimoji="1" lang="en-US" altLang="ja-JP" baseline="0" dirty="0"/>
          </a:p>
          <a:p>
            <a:r>
              <a:rPr kumimoji="1" lang="en-US" altLang="ja-JP" baseline="0" dirty="0"/>
              <a:t>XNOR </a:t>
            </a:r>
            <a:r>
              <a:rPr kumimoji="1" lang="ja-JP" altLang="en-US" baseline="0" dirty="0"/>
              <a:t>は </a:t>
            </a:r>
            <a:r>
              <a:rPr kumimoji="1" lang="en-US" altLang="ja-JP" baseline="0" dirty="0"/>
              <a:t>EXOR </a:t>
            </a:r>
            <a:r>
              <a:rPr kumimoji="1" lang="ja-JP" altLang="en-US" baseline="0" dirty="0"/>
              <a:t>の否定です。</a:t>
            </a:r>
            <a:endParaRPr kumimoji="1" lang="en-US" altLang="ja-JP" baseline="0" dirty="0"/>
          </a:p>
          <a:p>
            <a:r>
              <a:rPr kumimoji="1" lang="en-US" altLang="ja-JP" baseline="0" dirty="0"/>
              <a:t>Buffer </a:t>
            </a:r>
            <a:r>
              <a:rPr kumimoji="1" lang="ja-JP" altLang="en-US" baseline="0" dirty="0"/>
              <a:t>は入力された信号をそのまま出力するゲートです。</a:t>
            </a:r>
            <a:endParaRPr kumimoji="1" lang="en-US" altLang="ja-JP" baseline="0" dirty="0"/>
          </a:p>
          <a:p>
            <a:r>
              <a:rPr kumimoji="1" lang="ja-JP" altLang="en-US" baseline="0" dirty="0"/>
              <a:t>ゲート間の遅延時間を調整するのに使われます。</a:t>
            </a:r>
            <a:endParaRPr kumimoji="1" lang="ja-JP" altLang="en-US" dirty="0"/>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36</a:t>
            </a:fld>
            <a:endParaRPr lang="en-US" altLang="ja-JP"/>
          </a:p>
        </p:txBody>
      </p:sp>
    </p:spTree>
    <p:extLst>
      <p:ext uri="{BB962C8B-B14F-4D97-AF65-F5344CB8AC3E}">
        <p14:creationId xmlns:p14="http://schemas.microsoft.com/office/powerpoint/2010/main" val="291398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それでは実際に </a:t>
            </a:r>
            <a:r>
              <a:rPr kumimoji="1" lang="en-US" altLang="ja-JP" dirty="0" err="1"/>
              <a:t>Logisim</a:t>
            </a:r>
            <a:r>
              <a:rPr kumimoji="1" lang="en-US" altLang="ja-JP" dirty="0"/>
              <a:t> </a:t>
            </a:r>
            <a:r>
              <a:rPr kumimoji="1" lang="ja-JP" altLang="en-US" dirty="0"/>
              <a:t>の上で回路を作ってみましょう。</a:t>
            </a:r>
            <a:endParaRPr kumimoji="1" lang="en-US" altLang="ja-JP" dirty="0"/>
          </a:p>
          <a:p>
            <a:r>
              <a:rPr kumimoji="1" lang="ja-JP" altLang="en-US" dirty="0"/>
              <a:t>まずは </a:t>
            </a:r>
            <a:r>
              <a:rPr kumimoji="1" lang="en-US" altLang="ja-JP" dirty="0"/>
              <a:t>Z = X</a:t>
            </a:r>
            <a:r>
              <a:rPr kumimoji="1" lang="en-US" altLang="ja-JP" baseline="0" dirty="0"/>
              <a:t> AND Y</a:t>
            </a:r>
            <a:r>
              <a:rPr kumimoji="1" lang="ja-JP" altLang="en-US" baseline="0" dirty="0"/>
              <a:t> という回路を作りましょう。</a:t>
            </a:r>
            <a:endParaRPr kumimoji="1" lang="en-US" altLang="ja-JP" baseline="0" dirty="0"/>
          </a:p>
          <a:p>
            <a:r>
              <a:rPr kumimoji="1" lang="en-US" altLang="ja-JP" baseline="0" dirty="0"/>
              <a:t>X,Y </a:t>
            </a:r>
            <a:r>
              <a:rPr kumimoji="1" lang="ja-JP" altLang="en-US" baseline="0" dirty="0"/>
              <a:t>が入力、</a:t>
            </a:r>
            <a:r>
              <a:rPr kumimoji="1" lang="en-US" altLang="ja-JP" baseline="0" dirty="0"/>
              <a:t>Z </a:t>
            </a:r>
            <a:r>
              <a:rPr kumimoji="1" lang="ja-JP" altLang="en-US" baseline="0" dirty="0"/>
              <a:t>が出力です。</a:t>
            </a:r>
            <a:endParaRPr kumimoji="1" lang="en-US" altLang="ja-JP" baseline="0" dirty="0"/>
          </a:p>
          <a:p>
            <a:r>
              <a:rPr kumimoji="1" lang="ja-JP" altLang="en-US" baseline="0" dirty="0"/>
              <a:t>入力と出力は、左上のアイコン、または、</a:t>
            </a:r>
            <a:r>
              <a:rPr kumimoji="1" lang="en-US" altLang="ja-JP" baseline="0" dirty="0"/>
              <a:t>Wiring : Pin </a:t>
            </a:r>
            <a:r>
              <a:rPr kumimoji="1" lang="ja-JP" altLang="en-US" baseline="0" dirty="0"/>
              <a:t>メニューから選択してくさい。</a:t>
            </a:r>
            <a:endParaRPr kumimoji="1" lang="en-US" altLang="ja-JP" baseline="0" dirty="0"/>
          </a:p>
          <a:p>
            <a:r>
              <a:rPr kumimoji="1" lang="ja-JP" altLang="en-US" dirty="0"/>
              <a:t>四角の中に緑の丸が入っているのが入力、丸の中に緑の丸が入っているのは出力です。</a:t>
            </a:r>
            <a:endParaRPr kumimoji="1" lang="en-US" altLang="ja-JP" dirty="0"/>
          </a:p>
          <a:p>
            <a:r>
              <a:rPr kumimoji="1" lang="en-US" altLang="ja-JP" dirty="0"/>
              <a:t>AND</a:t>
            </a:r>
            <a:r>
              <a:rPr kumimoji="1" lang="ja-JP" altLang="en-US" dirty="0"/>
              <a:t>ゲートは左上のアイコン、または </a:t>
            </a:r>
            <a:r>
              <a:rPr kumimoji="1" lang="en-US" altLang="ja-JP" dirty="0"/>
              <a:t>Gates : AND</a:t>
            </a:r>
            <a:r>
              <a:rPr kumimoji="1" lang="en-US" altLang="ja-JP" baseline="0" dirty="0"/>
              <a:t> Gate </a:t>
            </a:r>
            <a:r>
              <a:rPr kumimoji="1" lang="ja-JP" altLang="en-US" baseline="0" dirty="0"/>
              <a:t>を選択してください。</a:t>
            </a:r>
            <a:endParaRPr kumimoji="1" lang="en-US" altLang="ja-JP" baseline="0" dirty="0"/>
          </a:p>
          <a:p>
            <a:r>
              <a:rPr kumimoji="1" lang="en-US" altLang="ja-JP" baseline="0" dirty="0" err="1"/>
              <a:t>Input/Output</a:t>
            </a:r>
            <a:r>
              <a:rPr kumimoji="1" lang="en-US" altLang="ja-JP" baseline="0" dirty="0"/>
              <a:t> : LED </a:t>
            </a:r>
            <a:r>
              <a:rPr kumimoji="1" lang="ja-JP" altLang="en-US" baseline="0" dirty="0"/>
              <a:t>も配置します。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37</a:t>
            </a:fld>
            <a:endParaRPr lang="en-US" altLang="ja-JP"/>
          </a:p>
        </p:txBody>
      </p:sp>
    </p:spTree>
    <p:extLst>
      <p:ext uri="{BB962C8B-B14F-4D97-AF65-F5344CB8AC3E}">
        <p14:creationId xmlns:p14="http://schemas.microsoft.com/office/powerpoint/2010/main" val="2520184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a:t>
            </a:r>
            <a:r>
              <a:rPr kumimoji="1" lang="en-US" altLang="ja-JP" dirty="0"/>
              <a:t>AND</a:t>
            </a:r>
            <a:r>
              <a:rPr kumimoji="1" lang="ja-JP" altLang="en-US" dirty="0"/>
              <a:t>ゲートを配置しましょう。</a:t>
            </a:r>
            <a:endParaRPr kumimoji="1" lang="en-US" altLang="ja-JP" dirty="0"/>
          </a:p>
          <a:p>
            <a:r>
              <a:rPr kumimoji="1" lang="ja-JP" altLang="en-US" dirty="0"/>
              <a:t>左上にある</a:t>
            </a:r>
            <a:r>
              <a:rPr kumimoji="1" lang="en-US" altLang="ja-JP" dirty="0"/>
              <a:t>AND</a:t>
            </a:r>
            <a:r>
              <a:rPr kumimoji="1" lang="ja-JP" altLang="en-US" dirty="0"/>
              <a:t>ゲートのアイコンをクリックしてください。</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38</a:t>
            </a:fld>
            <a:endParaRPr lang="en-US" altLang="ja-JP"/>
          </a:p>
        </p:txBody>
      </p:sp>
    </p:spTree>
    <p:extLst>
      <p:ext uri="{BB962C8B-B14F-4D97-AF65-F5344CB8AC3E}">
        <p14:creationId xmlns:p14="http://schemas.microsoft.com/office/powerpoint/2010/main" val="1994698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アイコンをクリックした後、右下の作業領域の配置した場所でクリックすると</a:t>
            </a:r>
            <a:r>
              <a:rPr kumimoji="1" lang="en-US" altLang="ja-JP" dirty="0"/>
              <a:t>AND</a:t>
            </a:r>
            <a:r>
              <a:rPr kumimoji="1" lang="ja-JP" altLang="en-US" dirty="0"/>
              <a:t>ゲートが配置されます。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39</a:t>
            </a:fld>
            <a:endParaRPr lang="en-US" altLang="ja-JP"/>
          </a:p>
        </p:txBody>
      </p:sp>
    </p:spTree>
    <p:extLst>
      <p:ext uri="{BB962C8B-B14F-4D97-AF65-F5344CB8AC3E}">
        <p14:creationId xmlns:p14="http://schemas.microsoft.com/office/powerpoint/2010/main" val="183690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 </a:t>
            </a:r>
            <a:r>
              <a:rPr kumimoji="1" lang="en-US" altLang="ja-JP" dirty="0"/>
              <a:t>Logisim </a:t>
            </a:r>
            <a:r>
              <a:rPr kumimoji="1" lang="ja-JP" altLang="en-US" dirty="0"/>
              <a:t>のページです。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4</a:t>
            </a:fld>
            <a:endParaRPr kumimoji="1" lang="ja-JP" altLang="en-US"/>
          </a:p>
        </p:txBody>
      </p:sp>
    </p:spTree>
    <p:extLst>
      <p:ext uri="{BB962C8B-B14F-4D97-AF65-F5344CB8AC3E}">
        <p14:creationId xmlns:p14="http://schemas.microsoft.com/office/powerpoint/2010/main" val="1621401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左下に今配置したゲートの設定が出てきます。</a:t>
            </a:r>
            <a:endParaRPr kumimoji="1" lang="en-US" altLang="ja-JP" dirty="0"/>
          </a:p>
          <a:p>
            <a:r>
              <a:rPr kumimoji="1" lang="ja-JP" altLang="en-US" dirty="0"/>
              <a:t>設定の項目のうち、 </a:t>
            </a:r>
            <a:r>
              <a:rPr kumimoji="1" lang="en-US" altLang="ja-JP" dirty="0"/>
              <a:t>Label </a:t>
            </a:r>
            <a:r>
              <a:rPr kumimoji="1" lang="ja-JP" altLang="en-US" dirty="0"/>
              <a:t>をクリックして名前を付けましょう。</a:t>
            </a:r>
            <a:endParaRPr kumimoji="1" lang="en-US" altLang="ja-JP" dirty="0"/>
          </a:p>
          <a:p>
            <a:r>
              <a:rPr kumimoji="1" lang="ja-JP" altLang="en-US" dirty="0"/>
              <a:t>今回は </a:t>
            </a:r>
            <a:r>
              <a:rPr kumimoji="1" lang="en-US" altLang="ja-JP" dirty="0"/>
              <a:t>AND </a:t>
            </a:r>
            <a:r>
              <a:rPr kumimoji="1" lang="ja-JP" altLang="en-US" dirty="0"/>
              <a:t>と付けてみます。</a:t>
            </a:r>
            <a:endParaRPr kumimoji="1" lang="en-US" altLang="ja-JP" dirty="0"/>
          </a:p>
          <a:p>
            <a:r>
              <a:rPr kumimoji="1" lang="ja-JP" altLang="en-US" dirty="0"/>
              <a:t>すると今配置したゲートの中に </a:t>
            </a:r>
            <a:r>
              <a:rPr kumimoji="1" lang="en-US" altLang="ja-JP" dirty="0"/>
              <a:t>AND </a:t>
            </a:r>
            <a:r>
              <a:rPr kumimoji="1" lang="ja-JP" altLang="en-US" dirty="0"/>
              <a:t>と今付けた名前が表示されます。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40</a:t>
            </a:fld>
            <a:endParaRPr lang="en-US" altLang="ja-JP"/>
          </a:p>
        </p:txBody>
      </p:sp>
    </p:spTree>
    <p:extLst>
      <p:ext uri="{BB962C8B-B14F-4D97-AF65-F5344CB8AC3E}">
        <p14:creationId xmlns:p14="http://schemas.microsoft.com/office/powerpoint/2010/main" val="22048200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今度は入力を配置しましょう。</a:t>
            </a:r>
            <a:endParaRPr kumimoji="1" lang="en-US" altLang="ja-JP" dirty="0"/>
          </a:p>
          <a:p>
            <a:r>
              <a:rPr kumimoji="1" lang="ja-JP" altLang="en-US" dirty="0"/>
              <a:t>左上のアイコンのうち、四角の中に緑の丸の付いたアイコンをクリックしてから、</a:t>
            </a:r>
            <a:endParaRPr kumimoji="1" lang="en-US" altLang="ja-JP" dirty="0"/>
          </a:p>
          <a:p>
            <a:r>
              <a:rPr kumimoji="1" lang="ja-JP" altLang="en-US" dirty="0"/>
              <a:t>先ほど配置した</a:t>
            </a:r>
            <a:r>
              <a:rPr kumimoji="1" lang="en-US" altLang="ja-JP" dirty="0"/>
              <a:t>AND</a:t>
            </a:r>
            <a:r>
              <a:rPr kumimoji="1" lang="ja-JP" altLang="en-US" dirty="0"/>
              <a:t>ゲートの左側をクリックしてください。</a:t>
            </a:r>
            <a:endParaRPr kumimoji="1" lang="en-US" altLang="ja-JP" dirty="0"/>
          </a:p>
          <a:p>
            <a:r>
              <a:rPr kumimoji="1" lang="ja-JP" altLang="en-US" dirty="0"/>
              <a:t>入力を配置したら、左下の設定から　</a:t>
            </a:r>
            <a:r>
              <a:rPr kumimoji="1" lang="en-US" altLang="ja-JP" dirty="0"/>
              <a:t>Label</a:t>
            </a:r>
            <a:r>
              <a:rPr kumimoji="1" lang="ja-JP" altLang="en-US" dirty="0"/>
              <a:t> に </a:t>
            </a:r>
            <a:r>
              <a:rPr kumimoji="1" lang="en-US" altLang="ja-JP" dirty="0"/>
              <a:t>X </a:t>
            </a:r>
            <a:r>
              <a:rPr kumimoji="1" lang="ja-JP" altLang="en-US" dirty="0"/>
              <a:t>と名前を付けてください。</a:t>
            </a:r>
            <a:endParaRPr kumimoji="1" lang="en-US" altLang="ja-JP" dirty="0"/>
          </a:p>
          <a:p>
            <a:r>
              <a:rPr kumimoji="1" lang="ja-JP" altLang="en-US" dirty="0"/>
              <a:t>名前を付けると今配置した入力の左側に </a:t>
            </a:r>
            <a:r>
              <a:rPr kumimoji="1" lang="en-US" altLang="ja-JP" dirty="0"/>
              <a:t>X </a:t>
            </a:r>
            <a:r>
              <a:rPr kumimoji="1" lang="ja-JP" altLang="en-US" dirty="0"/>
              <a:t>と表示されます。</a:t>
            </a:r>
            <a:r>
              <a:rPr kumimoji="1" lang="en-US" altLang="ja-JP" dirty="0"/>
              <a:t> </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41</a:t>
            </a:fld>
            <a:endParaRPr lang="en-US" altLang="ja-JP"/>
          </a:p>
        </p:txBody>
      </p:sp>
    </p:spTree>
    <p:extLst>
      <p:ext uri="{BB962C8B-B14F-4D97-AF65-F5344CB8AC3E}">
        <p14:creationId xmlns:p14="http://schemas.microsoft.com/office/powerpoint/2010/main" val="29165186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同様に入力</a:t>
            </a:r>
            <a:r>
              <a:rPr kumimoji="1" lang="en-US" altLang="ja-JP" dirty="0"/>
              <a:t>Y</a:t>
            </a:r>
            <a:r>
              <a:rPr kumimoji="1" lang="ja-JP" altLang="en-US" dirty="0"/>
              <a:t>、出力</a:t>
            </a:r>
            <a:r>
              <a:rPr kumimoji="1" lang="en-US" altLang="ja-JP" dirty="0"/>
              <a:t>Z </a:t>
            </a:r>
            <a:r>
              <a:rPr kumimoji="1" lang="ja-JP" altLang="en-US" dirty="0"/>
              <a:t>も配置して、名前を付けてください。</a:t>
            </a:r>
            <a:endParaRPr kumimoji="1" lang="en-US" altLang="ja-JP" dirty="0"/>
          </a:p>
          <a:p>
            <a:r>
              <a:rPr kumimoji="1" lang="ja-JP" altLang="en-US" dirty="0"/>
              <a:t>配置した時点では、入力は緑、出力は青で表示されています。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42</a:t>
            </a:fld>
            <a:endParaRPr lang="en-US" altLang="ja-JP"/>
          </a:p>
        </p:txBody>
      </p:sp>
    </p:spTree>
    <p:extLst>
      <p:ext uri="{BB962C8B-B14F-4D97-AF65-F5344CB8AC3E}">
        <p14:creationId xmlns:p14="http://schemas.microsoft.com/office/powerpoint/2010/main" val="280175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次は配線をします。</a:t>
            </a:r>
            <a:endParaRPr kumimoji="1" lang="en-US" altLang="ja-JP" dirty="0"/>
          </a:p>
          <a:p>
            <a:r>
              <a:rPr kumimoji="1" lang="ja-JP" altLang="en-US" dirty="0"/>
              <a:t>入力 </a:t>
            </a:r>
            <a:r>
              <a:rPr kumimoji="1" lang="en-US" altLang="ja-JP" dirty="0"/>
              <a:t>X </a:t>
            </a:r>
            <a:r>
              <a:rPr kumimoji="1" lang="ja-JP" altLang="en-US" dirty="0"/>
              <a:t>の右端でマウスの左ボタンを押し、押したまま右に向かってドラッグしてください。</a:t>
            </a:r>
            <a:endParaRPr kumimoji="1" lang="en-US" altLang="ja-JP" dirty="0"/>
          </a:p>
          <a:p>
            <a:r>
              <a:rPr kumimoji="1" lang="ja-JP" altLang="en-US" dirty="0"/>
              <a:t>すると緑色で配線が伸びていきます。</a:t>
            </a:r>
            <a:endParaRPr kumimoji="1" lang="en-US" altLang="ja-JP" dirty="0"/>
          </a:p>
          <a:p>
            <a:r>
              <a:rPr kumimoji="1" lang="ja-JP" altLang="en-US" dirty="0"/>
              <a:t>配線を</a:t>
            </a:r>
            <a:r>
              <a:rPr kumimoji="1" lang="en-US" altLang="ja-JP" dirty="0"/>
              <a:t>AND</a:t>
            </a:r>
            <a:r>
              <a:rPr kumimoji="1" lang="ja-JP" altLang="en-US" dirty="0"/>
              <a:t>ゲートの左側に繋いでください。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43</a:t>
            </a:fld>
            <a:endParaRPr lang="en-US" altLang="ja-JP"/>
          </a:p>
        </p:txBody>
      </p:sp>
    </p:spTree>
    <p:extLst>
      <p:ext uri="{BB962C8B-B14F-4D97-AF65-F5344CB8AC3E}">
        <p14:creationId xmlns:p14="http://schemas.microsoft.com/office/powerpoint/2010/main" val="22818306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同様に、入力 </a:t>
            </a:r>
            <a:r>
              <a:rPr kumimoji="1" lang="en-US" altLang="ja-JP" dirty="0"/>
              <a:t>Y </a:t>
            </a:r>
            <a:r>
              <a:rPr kumimoji="1" lang="ja-JP" altLang="en-US" dirty="0"/>
              <a:t>から </a:t>
            </a:r>
            <a:r>
              <a:rPr kumimoji="1" lang="en-US" altLang="ja-JP" dirty="0"/>
              <a:t>AND </a:t>
            </a:r>
            <a:r>
              <a:rPr kumimoji="1" lang="ja-JP" altLang="en-US" dirty="0"/>
              <a:t>ゲートの左側へ、</a:t>
            </a:r>
            <a:endParaRPr kumimoji="1" lang="en-US" altLang="ja-JP" dirty="0"/>
          </a:p>
          <a:p>
            <a:r>
              <a:rPr kumimoji="1" lang="en-US" altLang="ja-JP" dirty="0"/>
              <a:t>AND</a:t>
            </a:r>
            <a:r>
              <a:rPr kumimoji="1" lang="ja-JP" altLang="en-US" dirty="0"/>
              <a:t> ゲートの右から出力 </a:t>
            </a:r>
            <a:r>
              <a:rPr kumimoji="1" lang="en-US" altLang="ja-JP" dirty="0"/>
              <a:t>Z</a:t>
            </a:r>
            <a:r>
              <a:rPr kumimoji="1" lang="ja-JP" altLang="en-US" dirty="0"/>
              <a:t>　へ配線を繋いでください。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44</a:t>
            </a:fld>
            <a:endParaRPr lang="en-US" altLang="ja-JP"/>
          </a:p>
        </p:txBody>
      </p:sp>
    </p:spTree>
    <p:extLst>
      <p:ext uri="{BB962C8B-B14F-4D97-AF65-F5344CB8AC3E}">
        <p14:creationId xmlns:p14="http://schemas.microsoft.com/office/powerpoint/2010/main" val="1124277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出力だけでは値が分かりにくいので、</a:t>
            </a:r>
            <a:r>
              <a:rPr kumimoji="1" lang="en-US" altLang="ja-JP" dirty="0"/>
              <a:t>LED </a:t>
            </a:r>
            <a:r>
              <a:rPr kumimoji="1" lang="ja-JP" altLang="en-US" dirty="0"/>
              <a:t>も配置しましょう。</a:t>
            </a:r>
            <a:endParaRPr kumimoji="1" lang="en-US" altLang="ja-JP" dirty="0"/>
          </a:p>
          <a:p>
            <a:r>
              <a:rPr kumimoji="1" lang="ja-JP" altLang="en-US" dirty="0"/>
              <a:t>左側のメニューから、</a:t>
            </a:r>
            <a:r>
              <a:rPr kumimoji="1" lang="en-US" altLang="ja-JP" dirty="0"/>
              <a:t>Input/Output LED </a:t>
            </a:r>
            <a:r>
              <a:rPr kumimoji="1" lang="ja-JP" altLang="en-US" dirty="0"/>
              <a:t>と選んでください。</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45</a:t>
            </a:fld>
            <a:endParaRPr lang="en-US" altLang="ja-JP"/>
          </a:p>
        </p:txBody>
      </p:sp>
    </p:spTree>
    <p:extLst>
      <p:ext uri="{BB962C8B-B14F-4D97-AF65-F5344CB8AC3E}">
        <p14:creationId xmlns:p14="http://schemas.microsoft.com/office/powerpoint/2010/main" val="16397503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回路が完成したら、左上にある指アイコンをクリックするとシミュレート開始です。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46</a:t>
            </a:fld>
            <a:endParaRPr lang="en-US" altLang="ja-JP"/>
          </a:p>
        </p:txBody>
      </p:sp>
    </p:spTree>
    <p:extLst>
      <p:ext uri="{BB962C8B-B14F-4D97-AF65-F5344CB8AC3E}">
        <p14:creationId xmlns:p14="http://schemas.microsoft.com/office/powerpoint/2010/main" val="568956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入力をクリックすると、</a:t>
            </a:r>
            <a:r>
              <a:rPr kumimoji="1" lang="en-US" altLang="ja-JP" dirty="0"/>
              <a:t>0,1</a:t>
            </a:r>
            <a:r>
              <a:rPr kumimoji="1" lang="ja-JP" altLang="en-US" dirty="0"/>
              <a:t>が入れ替わります。</a:t>
            </a:r>
            <a:endParaRPr kumimoji="1" lang="en-US" altLang="ja-JP" dirty="0"/>
          </a:p>
          <a:p>
            <a:r>
              <a:rPr kumimoji="1" lang="en-US" altLang="ja-JP" dirty="0"/>
              <a:t>X </a:t>
            </a:r>
            <a:r>
              <a:rPr kumimoji="1" lang="ja-JP" altLang="en-US" dirty="0"/>
              <a:t>と </a:t>
            </a:r>
            <a:r>
              <a:rPr kumimoji="1" lang="en-US" altLang="ja-JP" dirty="0"/>
              <a:t>Y </a:t>
            </a:r>
            <a:r>
              <a:rPr kumimoji="1" lang="ja-JP" altLang="en-US" dirty="0"/>
              <a:t>をクリックして、</a:t>
            </a:r>
            <a:r>
              <a:rPr kumimoji="1" lang="en-US" altLang="ja-JP" dirty="0"/>
              <a:t>LED </a:t>
            </a:r>
            <a:r>
              <a:rPr kumimoji="1" lang="ja-JP" altLang="en-US" dirty="0"/>
              <a:t>の反応を確かめてください。</a:t>
            </a:r>
            <a:endParaRPr kumimoji="1" lang="en-US" altLang="ja-JP" dirty="0"/>
          </a:p>
          <a:p>
            <a:r>
              <a:rPr kumimoji="1" lang="ja-JP" altLang="en-US" dirty="0"/>
              <a:t>見えにくいですが、配線の色も、濃い緑と薄い緑で変化します。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47</a:t>
            </a:fld>
            <a:endParaRPr lang="en-US" altLang="ja-JP"/>
          </a:p>
        </p:txBody>
      </p:sp>
    </p:spTree>
    <p:extLst>
      <p:ext uri="{BB962C8B-B14F-4D97-AF65-F5344CB8AC3E}">
        <p14:creationId xmlns:p14="http://schemas.microsoft.com/office/powerpoint/2010/main" val="37214197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出力が </a:t>
            </a:r>
            <a:r>
              <a:rPr kumimoji="1" lang="en-US" altLang="ja-JP" dirty="0"/>
              <a:t>1 </a:t>
            </a:r>
            <a:r>
              <a:rPr kumimoji="1" lang="ja-JP" altLang="en-US" dirty="0"/>
              <a:t>のとき、</a:t>
            </a:r>
            <a:r>
              <a:rPr kumimoji="1" lang="en-US" altLang="ja-JP" dirty="0"/>
              <a:t>LED </a:t>
            </a:r>
            <a:r>
              <a:rPr kumimoji="1" lang="ja-JP" altLang="en-US" dirty="0"/>
              <a:t>が赤く点灯します。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48</a:t>
            </a:fld>
            <a:endParaRPr lang="en-US" altLang="ja-JP"/>
          </a:p>
        </p:txBody>
      </p:sp>
    </p:spTree>
    <p:extLst>
      <p:ext uri="{BB962C8B-B14F-4D97-AF65-F5344CB8AC3E}">
        <p14:creationId xmlns:p14="http://schemas.microsoft.com/office/powerpoint/2010/main" val="42441524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各配線を通っている値は、配線の色で識別できます。</a:t>
            </a:r>
            <a:endParaRPr kumimoji="1" lang="en-US" altLang="ja-JP" dirty="0"/>
          </a:p>
          <a:p>
            <a:r>
              <a:rPr kumimoji="1" lang="ja-JP" altLang="en-US" dirty="0"/>
              <a:t>明るい緑の配線は、その配線が </a:t>
            </a:r>
            <a:r>
              <a:rPr kumimoji="1" lang="en-US" altLang="ja-JP" dirty="0"/>
              <a:t>1 </a:t>
            </a:r>
            <a:r>
              <a:rPr kumimoji="1" lang="ja-JP" altLang="en-US" dirty="0"/>
              <a:t>であることを表します。</a:t>
            </a:r>
            <a:endParaRPr kumimoji="1" lang="en-US" altLang="ja-JP" dirty="0"/>
          </a:p>
          <a:p>
            <a:r>
              <a:rPr kumimoji="1" lang="ja-JP" altLang="en-US" dirty="0"/>
              <a:t>暗い緑の配線は、その配線が </a:t>
            </a:r>
            <a:r>
              <a:rPr kumimoji="1" lang="en-US" altLang="ja-JP" dirty="0"/>
              <a:t>0 </a:t>
            </a:r>
            <a:r>
              <a:rPr kumimoji="1" lang="ja-JP" altLang="en-US" dirty="0"/>
              <a:t>であることを表します。</a:t>
            </a:r>
            <a:endParaRPr kumimoji="1" lang="en-US" altLang="ja-JP" dirty="0"/>
          </a:p>
          <a:p>
            <a:r>
              <a:rPr kumimoji="1" lang="ja-JP" altLang="en-US" dirty="0"/>
              <a:t>配線は青紫や赤になることもあります。</a:t>
            </a:r>
            <a:endParaRPr kumimoji="1" lang="en-US" altLang="ja-JP" dirty="0"/>
          </a:p>
          <a:p>
            <a:r>
              <a:rPr kumimoji="1" lang="ja-JP" altLang="en-US" dirty="0"/>
              <a:t>青紫の配線は、値が不定、</a:t>
            </a:r>
            <a:r>
              <a:rPr kumimoji="1" lang="en-US" altLang="ja-JP" dirty="0"/>
              <a:t>1 </a:t>
            </a:r>
            <a:r>
              <a:rPr kumimoji="1" lang="ja-JP" altLang="en-US" dirty="0"/>
              <a:t>とも </a:t>
            </a:r>
            <a:r>
              <a:rPr kumimoji="1" lang="en-US" altLang="ja-JP" dirty="0"/>
              <a:t>0 </a:t>
            </a:r>
            <a:r>
              <a:rPr kumimoji="1" lang="ja-JP" altLang="en-US" dirty="0"/>
              <a:t>とも定まらない場合やドントケアを表します。</a:t>
            </a:r>
            <a:endParaRPr kumimoji="1" lang="en-US" altLang="ja-JP" dirty="0"/>
          </a:p>
          <a:p>
            <a:r>
              <a:rPr kumimoji="1" lang="ja-JP" altLang="en-US" dirty="0"/>
              <a:t>例えば、配線への入力が無い場合等に青紫になります。</a:t>
            </a:r>
            <a:endParaRPr kumimoji="1" lang="en-US" altLang="ja-JP" dirty="0"/>
          </a:p>
          <a:p>
            <a:r>
              <a:rPr kumimoji="1" lang="ja-JP" altLang="en-US" dirty="0"/>
              <a:t>赤の配線は、エラーを表します。</a:t>
            </a:r>
            <a:endParaRPr kumimoji="1" lang="en-US" altLang="ja-JP" dirty="0"/>
          </a:p>
          <a:p>
            <a:r>
              <a:rPr kumimoji="1" lang="ja-JP" altLang="en-US" dirty="0"/>
              <a:t>配線が短絡していたり、ゲートへの入力が無かったりすると赤になります。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49</a:t>
            </a:fld>
            <a:endParaRPr lang="en-US" altLang="ja-JP"/>
          </a:p>
        </p:txBody>
      </p:sp>
    </p:spTree>
    <p:extLst>
      <p:ext uri="{BB962C8B-B14F-4D97-AF65-F5344CB8AC3E}">
        <p14:creationId xmlns:p14="http://schemas.microsoft.com/office/powerpoint/2010/main" val="1174947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論理回路の公式ページ</a:t>
            </a:r>
            <a:endParaRPr kumimoji="1" lang="en-US" altLang="ja-JP" dirty="0"/>
          </a:p>
          <a:p>
            <a:r>
              <a:rPr kumimoji="1" lang="en-US" altLang="ja-JP" dirty="0"/>
              <a:t>https://www.info.kindai.ac.jp/LC/Logisim</a:t>
            </a:r>
            <a:r>
              <a:rPr kumimoji="1" lang="en-US" altLang="ja-JP" baseline="0" dirty="0"/>
              <a:t> </a:t>
            </a:r>
            <a:r>
              <a:rPr kumimoji="1" lang="ja-JP" altLang="en-US" baseline="0" dirty="0"/>
              <a:t>に </a:t>
            </a:r>
            <a:r>
              <a:rPr kumimoji="1" lang="en-US" altLang="ja-JP" baseline="0" dirty="0" err="1"/>
              <a:t>Logisim</a:t>
            </a:r>
            <a:r>
              <a:rPr kumimoji="1" lang="en-US" altLang="ja-JP" baseline="0" dirty="0"/>
              <a:t> </a:t>
            </a:r>
            <a:r>
              <a:rPr kumimoji="1" lang="ja-JP" altLang="en-US" baseline="0" dirty="0"/>
              <a:t>のインストールの</a:t>
            </a:r>
            <a:endParaRPr kumimoji="1" lang="en-US" altLang="ja-JP" baseline="0" dirty="0"/>
          </a:p>
          <a:p>
            <a:r>
              <a:rPr kumimoji="1" lang="ja-JP" altLang="en-US" baseline="0" dirty="0"/>
              <a:t>仕方が記載されています。</a:t>
            </a:r>
            <a:endParaRPr kumimoji="1" lang="en-US" altLang="ja-JP" baseline="0" dirty="0"/>
          </a:p>
          <a:p>
            <a:r>
              <a:rPr kumimoji="1" lang="ja-JP" altLang="en-US" baseline="0" dirty="0"/>
              <a:t>まだインストールしていない人は今からインストール方法を説明しますので、一緒にやってください。</a:t>
            </a:r>
            <a:endParaRPr kumimoji="1" lang="en-US" altLang="ja-JP" baseline="0" dirty="0"/>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5</a:t>
            </a:fld>
            <a:endParaRPr lang="en-US" altLang="ja-JP"/>
          </a:p>
        </p:txBody>
      </p:sp>
    </p:spTree>
    <p:extLst>
      <p:ext uri="{BB962C8B-B14F-4D97-AF65-F5344CB8AC3E}">
        <p14:creationId xmlns:p14="http://schemas.microsoft.com/office/powerpoint/2010/main" val="17417879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入力は、デフォルトでは </a:t>
            </a:r>
            <a:r>
              <a:rPr kumimoji="1" lang="en-US" altLang="ja-JP" dirty="0"/>
              <a:t>1 </a:t>
            </a:r>
            <a:r>
              <a:rPr kumimoji="1" lang="ja-JP" altLang="en-US" dirty="0"/>
              <a:t>か </a:t>
            </a:r>
            <a:r>
              <a:rPr kumimoji="1" lang="en-US" altLang="ja-JP" dirty="0"/>
              <a:t>0 </a:t>
            </a:r>
            <a:r>
              <a:rPr kumimoji="1" lang="ja-JP" altLang="en-US" dirty="0"/>
              <a:t>の</a:t>
            </a:r>
            <a:r>
              <a:rPr kumimoji="1" lang="en-US" altLang="ja-JP" dirty="0"/>
              <a:t>2</a:t>
            </a:r>
            <a:r>
              <a:rPr kumimoji="1" lang="ja-JP" altLang="en-US" dirty="0"/>
              <a:t>値ですが、</a:t>
            </a:r>
            <a:endParaRPr kumimoji="1" lang="en-US" altLang="ja-JP" dirty="0"/>
          </a:p>
          <a:p>
            <a:r>
              <a:rPr kumimoji="1" lang="ja-JP" altLang="en-US" dirty="0"/>
              <a:t>入力をクリックしたときに、左側の設定から </a:t>
            </a:r>
            <a:r>
              <a:rPr kumimoji="1" lang="en-US" altLang="ja-JP" dirty="0"/>
              <a:t>Three-state </a:t>
            </a:r>
            <a:r>
              <a:rPr kumimoji="1" lang="ja-JP" altLang="en-US" dirty="0"/>
              <a:t>を </a:t>
            </a:r>
            <a:r>
              <a:rPr kumimoji="1" lang="en-US" altLang="ja-JP" dirty="0"/>
              <a:t>Yes </a:t>
            </a:r>
            <a:r>
              <a:rPr kumimoji="1" lang="ja-JP" altLang="en-US" dirty="0"/>
              <a:t>にすると、</a:t>
            </a:r>
            <a:endParaRPr kumimoji="1" lang="en-US" altLang="ja-JP" dirty="0"/>
          </a:p>
          <a:p>
            <a:r>
              <a:rPr kumimoji="1" lang="ja-JP" altLang="en-US" dirty="0"/>
              <a:t>入力値として、</a:t>
            </a:r>
            <a:r>
              <a:rPr kumimoji="1" lang="en-US" altLang="ja-JP" dirty="0"/>
              <a:t>1 0 </a:t>
            </a:r>
            <a:r>
              <a:rPr kumimoji="1" lang="ja-JP" altLang="en-US" dirty="0"/>
              <a:t>以外に不定 </a:t>
            </a:r>
            <a:r>
              <a:rPr kumimoji="1" lang="en-US" altLang="ja-JP" dirty="0"/>
              <a:t>x </a:t>
            </a:r>
            <a:r>
              <a:rPr kumimoji="1" lang="ja-JP" altLang="en-US" dirty="0"/>
              <a:t>を選択できます。</a:t>
            </a:r>
            <a:endParaRPr kumimoji="1" lang="en-US" altLang="ja-JP" dirty="0"/>
          </a:p>
          <a:p>
            <a:r>
              <a:rPr kumimoji="1" lang="ja-JP" altLang="en-US" dirty="0"/>
              <a:t>入力が不定である、というのはドントケアを表します。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50</a:t>
            </a:fld>
            <a:endParaRPr lang="en-US" altLang="ja-JP"/>
          </a:p>
        </p:txBody>
      </p:sp>
    </p:spTree>
    <p:extLst>
      <p:ext uri="{BB962C8B-B14F-4D97-AF65-F5344CB8AC3E}">
        <p14:creationId xmlns:p14="http://schemas.microsoft.com/office/powerpoint/2010/main" val="15839653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例えばこのような回路を組んだとします。</a:t>
            </a:r>
            <a:endParaRPr kumimoji="1" lang="en-US" altLang="ja-JP" dirty="0"/>
          </a:p>
          <a:p>
            <a:r>
              <a:rPr kumimoji="1" lang="en-US" altLang="ja-JP" dirty="0"/>
              <a:t>X </a:t>
            </a:r>
            <a:r>
              <a:rPr kumimoji="1" lang="ja-JP" altLang="en-US" dirty="0"/>
              <a:t>入力は不定です。</a:t>
            </a:r>
            <a:endParaRPr kumimoji="1" lang="en-US" altLang="ja-JP" dirty="0"/>
          </a:p>
          <a:p>
            <a:r>
              <a:rPr kumimoji="1" lang="ja-JP" altLang="en-US" dirty="0"/>
              <a:t>不定ですので、 </a:t>
            </a:r>
            <a:r>
              <a:rPr kumimoji="1" lang="en-US" altLang="ja-JP" dirty="0"/>
              <a:t>X </a:t>
            </a:r>
            <a:r>
              <a:rPr kumimoji="1" lang="ja-JP" altLang="en-US" dirty="0"/>
              <a:t>から出ていく配線は青紫になっています。</a:t>
            </a:r>
            <a:endParaRPr kumimoji="1" lang="en-US" altLang="ja-JP" dirty="0"/>
          </a:p>
          <a:p>
            <a:r>
              <a:rPr kumimoji="1" lang="en-US" altLang="ja-JP" dirty="0"/>
              <a:t>X </a:t>
            </a:r>
            <a:r>
              <a:rPr kumimoji="1" lang="ja-JP" altLang="en-US" dirty="0"/>
              <a:t>からは </a:t>
            </a:r>
            <a:r>
              <a:rPr kumimoji="1" lang="en-US" altLang="ja-JP" dirty="0"/>
              <a:t>AND </a:t>
            </a:r>
            <a:r>
              <a:rPr kumimoji="1" lang="ja-JP" altLang="en-US" dirty="0"/>
              <a:t>ゲート、</a:t>
            </a:r>
            <a:r>
              <a:rPr kumimoji="1" lang="en-US" altLang="ja-JP" dirty="0"/>
              <a:t>OR </a:t>
            </a:r>
            <a:r>
              <a:rPr kumimoji="1" lang="ja-JP" altLang="en-US" dirty="0"/>
              <a:t>ゲートが繋がっています。</a:t>
            </a:r>
            <a:endParaRPr kumimoji="1" lang="en-US" altLang="ja-JP" dirty="0"/>
          </a:p>
          <a:p>
            <a:r>
              <a:rPr kumimoji="1" lang="en-US" altLang="ja-JP" dirty="0"/>
              <a:t>X</a:t>
            </a:r>
            <a:r>
              <a:rPr kumimoji="1" lang="ja-JP" altLang="en-US" dirty="0"/>
              <a:t>入力以外には、</a:t>
            </a:r>
            <a:r>
              <a:rPr kumimoji="1" lang="en-US" altLang="ja-JP" dirty="0"/>
              <a:t>AND</a:t>
            </a:r>
            <a:r>
              <a:rPr kumimoji="1" lang="ja-JP" altLang="en-US" dirty="0"/>
              <a:t> ゲートには </a:t>
            </a:r>
            <a:r>
              <a:rPr kumimoji="1" lang="en-US" altLang="ja-JP" dirty="0"/>
              <a:t>0 </a:t>
            </a:r>
            <a:r>
              <a:rPr kumimoji="1" lang="ja-JP" altLang="en-US" dirty="0"/>
              <a:t>が、</a:t>
            </a:r>
            <a:r>
              <a:rPr kumimoji="1" lang="en-US" altLang="ja-JP" dirty="0"/>
              <a:t>OR</a:t>
            </a:r>
            <a:r>
              <a:rPr kumimoji="1" lang="ja-JP" altLang="en-US" dirty="0"/>
              <a:t> ゲートには </a:t>
            </a:r>
            <a:r>
              <a:rPr kumimoji="1" lang="en-US" altLang="ja-JP" dirty="0"/>
              <a:t>1 </a:t>
            </a:r>
            <a:r>
              <a:rPr kumimoji="1" lang="ja-JP" altLang="en-US" dirty="0"/>
              <a:t>が入力されています。</a:t>
            </a:r>
            <a:endParaRPr kumimoji="1" lang="en-US" altLang="ja-JP" dirty="0"/>
          </a:p>
          <a:p>
            <a:r>
              <a:rPr kumimoji="1" lang="ja-JP" altLang="en-US" dirty="0"/>
              <a:t>有界則から、</a:t>
            </a:r>
            <a:r>
              <a:rPr kumimoji="1" lang="en-US" altLang="ja-JP" dirty="0"/>
              <a:t>0 </a:t>
            </a:r>
            <a:r>
              <a:rPr kumimoji="1" lang="ja-JP" altLang="en-US" dirty="0"/>
              <a:t>に何を掛けても </a:t>
            </a:r>
            <a:r>
              <a:rPr kumimoji="1" lang="en-US" altLang="ja-JP" dirty="0"/>
              <a:t>0 </a:t>
            </a:r>
            <a:r>
              <a:rPr kumimoji="1" lang="ja-JP" altLang="en-US" dirty="0"/>
              <a:t>、</a:t>
            </a:r>
            <a:r>
              <a:rPr kumimoji="1" lang="en-US" altLang="ja-JP" dirty="0"/>
              <a:t>1 </a:t>
            </a:r>
            <a:r>
              <a:rPr kumimoji="1" lang="ja-JP" altLang="en-US" dirty="0"/>
              <a:t>に何を足しても </a:t>
            </a:r>
            <a:r>
              <a:rPr kumimoji="1" lang="en-US" altLang="ja-JP" dirty="0"/>
              <a:t>1 </a:t>
            </a:r>
            <a:r>
              <a:rPr kumimoji="1" lang="ja-JP" altLang="en-US" dirty="0"/>
              <a:t>ですので、</a:t>
            </a:r>
            <a:endParaRPr kumimoji="1" lang="en-US" altLang="ja-JP" dirty="0"/>
          </a:p>
          <a:p>
            <a:r>
              <a:rPr kumimoji="1" lang="en-US" altLang="ja-JP" dirty="0"/>
              <a:t>AND</a:t>
            </a:r>
            <a:r>
              <a:rPr kumimoji="1" lang="ja-JP" altLang="en-US" dirty="0"/>
              <a:t>ゲート、</a:t>
            </a:r>
            <a:r>
              <a:rPr kumimoji="1" lang="en-US" altLang="ja-JP" dirty="0"/>
              <a:t>OR</a:t>
            </a:r>
            <a:r>
              <a:rPr kumimoji="1" lang="ja-JP" altLang="en-US" dirty="0"/>
              <a:t>ゲートの出力は、それぞれ </a:t>
            </a:r>
            <a:r>
              <a:rPr kumimoji="1" lang="en-US" altLang="ja-JP" dirty="0"/>
              <a:t>0, 1 </a:t>
            </a:r>
            <a:r>
              <a:rPr kumimoji="1" lang="ja-JP" altLang="en-US" dirty="0"/>
              <a:t>になります。</a:t>
            </a:r>
            <a:endParaRPr kumimoji="1" lang="en-US" altLang="ja-JP" dirty="0"/>
          </a:p>
          <a:p>
            <a:r>
              <a:rPr kumimoji="1" lang="ja-JP" altLang="en-US" dirty="0"/>
              <a:t>このように、回路によっては、入力が不定でも出力は一定の値になる場合もあります。</a:t>
            </a:r>
            <a:endParaRPr kumimoji="1" lang="en-US" altLang="ja-JP" dirty="0"/>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51</a:t>
            </a:fld>
            <a:endParaRPr lang="en-US" altLang="ja-JP"/>
          </a:p>
        </p:txBody>
      </p:sp>
    </p:spTree>
    <p:extLst>
      <p:ext uri="{BB962C8B-B14F-4D97-AF65-F5344CB8AC3E}">
        <p14:creationId xmlns:p14="http://schemas.microsoft.com/office/powerpoint/2010/main" val="38671480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それでは演習問題をやってみましょう。</a:t>
            </a:r>
            <a:endParaRPr kumimoji="1" lang="en-US" altLang="ja-JP" dirty="0"/>
          </a:p>
          <a:p>
            <a:r>
              <a:rPr kumimoji="1" lang="ja-JP" altLang="en-US" dirty="0"/>
              <a:t>皆さん </a:t>
            </a:r>
            <a:r>
              <a:rPr kumimoji="1" lang="en-US" altLang="ja-JP" dirty="0"/>
              <a:t>Logisim </a:t>
            </a:r>
            <a:r>
              <a:rPr kumimoji="1" lang="ja-JP" altLang="en-US" dirty="0"/>
              <a:t>上で、</a:t>
            </a:r>
            <a:r>
              <a:rPr kumimoji="1" lang="en-US" altLang="ja-JP" dirty="0"/>
              <a:t>Z = X AND Y_ OR X_AND Y </a:t>
            </a:r>
            <a:r>
              <a:rPr kumimoji="1" lang="ja-JP" altLang="en-US" dirty="0"/>
              <a:t>に対応する回路を作ってください。</a:t>
            </a:r>
            <a:endParaRPr kumimoji="1" lang="en-US" altLang="ja-JP" dirty="0"/>
          </a:p>
          <a:p>
            <a:r>
              <a:rPr kumimoji="1" lang="ja-JP" altLang="en-US" dirty="0"/>
              <a:t>入力、出力、</a:t>
            </a:r>
            <a:r>
              <a:rPr kumimoji="1" lang="en-US" altLang="ja-JP" dirty="0"/>
              <a:t>NOT</a:t>
            </a:r>
            <a:r>
              <a:rPr kumimoji="1" lang="ja-JP" altLang="en-US" dirty="0"/>
              <a:t>ゲート、</a:t>
            </a:r>
            <a:r>
              <a:rPr kumimoji="1" lang="en-US" altLang="ja-JP" dirty="0"/>
              <a:t>AND</a:t>
            </a:r>
            <a:r>
              <a:rPr kumimoji="1" lang="ja-JP" altLang="en-US" dirty="0"/>
              <a:t>ゲート、</a:t>
            </a:r>
            <a:r>
              <a:rPr kumimoji="1" lang="en-US" altLang="ja-JP" dirty="0"/>
              <a:t>OR</a:t>
            </a:r>
            <a:r>
              <a:rPr kumimoji="1" lang="ja-JP" altLang="en-US" dirty="0"/>
              <a:t>ゲート、</a:t>
            </a:r>
            <a:r>
              <a:rPr kumimoji="1" lang="en-US" altLang="ja-JP" dirty="0"/>
              <a:t>LED</a:t>
            </a:r>
            <a:r>
              <a:rPr kumimoji="1" lang="ja-JP" altLang="en-US" dirty="0"/>
              <a:t>を配置して、配線してください。</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52</a:t>
            </a:fld>
            <a:endParaRPr lang="en-US" altLang="ja-JP"/>
          </a:p>
        </p:txBody>
      </p:sp>
    </p:spTree>
    <p:extLst>
      <p:ext uri="{BB962C8B-B14F-4D97-AF65-F5344CB8AC3E}">
        <p14:creationId xmlns:p14="http://schemas.microsoft.com/office/powerpoint/2010/main" val="35179923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配線すると、このような回路になります。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53</a:t>
            </a:fld>
            <a:endParaRPr lang="en-US" altLang="ja-JP"/>
          </a:p>
        </p:txBody>
      </p:sp>
    </p:spTree>
    <p:extLst>
      <p:ext uri="{BB962C8B-B14F-4D97-AF65-F5344CB8AC3E}">
        <p14:creationId xmlns:p14="http://schemas.microsoft.com/office/powerpoint/2010/main" val="35301082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次はこの回路を動かしてみて、各入力に対してどのような出力が出るか真理値表を作成してみましょう。</a:t>
            </a:r>
            <a:endParaRPr kumimoji="1" lang="en-US" altLang="ja-JP" dirty="0"/>
          </a:p>
          <a:p>
            <a:r>
              <a:rPr kumimoji="1" lang="ja-JP" altLang="en-US" dirty="0"/>
              <a:t>左上の指アイコンをクリックしてシミュレートを開始し、</a:t>
            </a:r>
            <a:endParaRPr kumimoji="1" lang="en-US" altLang="ja-JP" dirty="0"/>
          </a:p>
          <a:p>
            <a:r>
              <a:rPr kumimoji="1" lang="ja-JP" altLang="en-US" dirty="0"/>
              <a:t>入力 </a:t>
            </a:r>
            <a:r>
              <a:rPr kumimoji="1" lang="en-US" altLang="ja-JP" dirty="0"/>
              <a:t>X, Y </a:t>
            </a:r>
            <a:r>
              <a:rPr kumimoji="1" lang="ja-JP" altLang="en-US" dirty="0"/>
              <a:t>それぞれに対して出力 </a:t>
            </a:r>
            <a:r>
              <a:rPr kumimoji="1" lang="en-US" altLang="ja-JP" dirty="0"/>
              <a:t>Z </a:t>
            </a:r>
            <a:r>
              <a:rPr kumimoji="1" lang="ja-JP" altLang="en-US" dirty="0"/>
              <a:t>がどうなるか確認してください。</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54</a:t>
            </a:fld>
            <a:endParaRPr lang="en-US" altLang="ja-JP"/>
          </a:p>
        </p:txBody>
      </p:sp>
    </p:spTree>
    <p:extLst>
      <p:ext uri="{BB962C8B-B14F-4D97-AF65-F5344CB8AC3E}">
        <p14:creationId xmlns:p14="http://schemas.microsoft.com/office/powerpoint/2010/main" val="23550764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次はこちらで用意した回路を動かしてみましょう。</a:t>
            </a:r>
            <a:endParaRPr kumimoji="1" lang="en-US" altLang="ja-JP" dirty="0"/>
          </a:p>
          <a:p>
            <a:r>
              <a:rPr kumimoji="1" lang="ja-JP" altLang="en-US" dirty="0"/>
              <a:t>論理回路の公式ページにあるこちらのファイルをダウンロードしておくのが前回の宿題でした。</a:t>
            </a:r>
            <a:endParaRPr kumimoji="1" lang="en-US" altLang="ja-JP" dirty="0"/>
          </a:p>
          <a:p>
            <a:r>
              <a:rPr kumimoji="1" lang="ja-JP" altLang="en-US" dirty="0"/>
              <a:t>まだしていない人は、すぐにダウンロードしてください。</a:t>
            </a:r>
            <a:endParaRPr kumimoji="1" lang="en-US" altLang="ja-JP"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ja-JP" dirty="0"/>
              <a:t>Logisim </a:t>
            </a:r>
            <a:r>
              <a:rPr kumimoji="1" lang="ja-JP" altLang="en-US" dirty="0"/>
              <a:t>用と </a:t>
            </a:r>
            <a:r>
              <a:rPr kumimoji="1" lang="en-US" altLang="ja-JP" dirty="0"/>
              <a:t>Logisim-evolution </a:t>
            </a:r>
            <a:r>
              <a:rPr kumimoji="1" lang="ja-JP" altLang="en-US" dirty="0"/>
              <a:t>用がありますので、注意してください。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55</a:t>
            </a:fld>
            <a:endParaRPr kumimoji="1" lang="ja-JP" altLang="en-US"/>
          </a:p>
        </p:txBody>
      </p:sp>
    </p:spTree>
    <p:extLst>
      <p:ext uri="{BB962C8B-B14F-4D97-AF65-F5344CB8AC3E}">
        <p14:creationId xmlns:p14="http://schemas.microsoft.com/office/powerpoint/2010/main" val="39633328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ダウンロードしたファイルを開いてみましょう。</a:t>
            </a:r>
            <a:endParaRPr kumimoji="1" lang="en-US" altLang="ja-JP" dirty="0"/>
          </a:p>
          <a:p>
            <a:r>
              <a:rPr kumimoji="1" lang="ja-JP" altLang="en-US" dirty="0"/>
              <a:t>上にあるメニューから、</a:t>
            </a:r>
            <a:r>
              <a:rPr kumimoji="1" lang="en-US" altLang="ja-JP" dirty="0"/>
              <a:t>File Open </a:t>
            </a:r>
            <a:r>
              <a:rPr kumimoji="1" lang="ja-JP" altLang="en-US" dirty="0"/>
              <a:t>と進んで、ダウンロードしたファイルのうち、</a:t>
            </a:r>
            <a:r>
              <a:rPr kumimoji="1" lang="en-US" altLang="ja-JP" dirty="0"/>
              <a:t>gate4.circ </a:t>
            </a:r>
            <a:r>
              <a:rPr kumimoji="1" lang="ja-JP" altLang="en-US" dirty="0"/>
              <a:t>を選択してください。</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56</a:t>
            </a:fld>
            <a:endParaRPr lang="en-US" altLang="ja-JP"/>
          </a:p>
        </p:txBody>
      </p:sp>
    </p:spTree>
    <p:extLst>
      <p:ext uri="{BB962C8B-B14F-4D97-AF65-F5344CB8AC3E}">
        <p14:creationId xmlns:p14="http://schemas.microsoft.com/office/powerpoint/2010/main" val="3311175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gate4.circ </a:t>
            </a:r>
            <a:r>
              <a:rPr kumimoji="1" lang="ja-JP" altLang="en-US" dirty="0"/>
              <a:t>を開くと、このような回路が現れます。</a:t>
            </a:r>
            <a:endParaRPr kumimoji="1" lang="en-US" altLang="ja-JP" dirty="0"/>
          </a:p>
          <a:p>
            <a:r>
              <a:rPr kumimoji="1" lang="ja-JP" altLang="en-US" dirty="0"/>
              <a:t>入力は </a:t>
            </a:r>
            <a:r>
              <a:rPr kumimoji="1" lang="en-US" altLang="ja-JP" dirty="0"/>
              <a:t>X, Y, Z </a:t>
            </a:r>
            <a:r>
              <a:rPr kumimoji="1" lang="ja-JP" altLang="en-US" dirty="0"/>
              <a:t>の</a:t>
            </a:r>
            <a:r>
              <a:rPr kumimoji="1" lang="en-US" altLang="ja-JP" dirty="0"/>
              <a:t>3</a:t>
            </a:r>
            <a:r>
              <a:rPr kumimoji="1" lang="ja-JP" altLang="en-US" dirty="0"/>
              <a:t>入力で、</a:t>
            </a:r>
            <a:r>
              <a:rPr kumimoji="1" lang="en-US" altLang="ja-JP" dirty="0"/>
              <a:t>NOT</a:t>
            </a:r>
            <a:r>
              <a:rPr kumimoji="1" lang="ja-JP" altLang="en-US" dirty="0"/>
              <a:t>ゲート、</a:t>
            </a:r>
            <a:r>
              <a:rPr kumimoji="1" lang="en-US" altLang="ja-JP" dirty="0"/>
              <a:t>OR</a:t>
            </a:r>
            <a:r>
              <a:rPr kumimoji="1" lang="ja-JP" altLang="en-US" dirty="0"/>
              <a:t>ゲート、</a:t>
            </a:r>
            <a:r>
              <a:rPr kumimoji="1" lang="en-US" altLang="ja-JP" dirty="0"/>
              <a:t>AND</a:t>
            </a:r>
            <a:r>
              <a:rPr kumimoji="1" lang="ja-JP" altLang="en-US" dirty="0"/>
              <a:t>ゲートと通って出力 </a:t>
            </a:r>
            <a:r>
              <a:rPr kumimoji="1" lang="en-US" altLang="ja-JP" dirty="0"/>
              <a:t>O </a:t>
            </a:r>
            <a:r>
              <a:rPr kumimoji="1" lang="ja-JP" altLang="en-US" dirty="0"/>
              <a:t>に繋がる和積形の回路です。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57</a:t>
            </a:fld>
            <a:endParaRPr lang="en-US" altLang="ja-JP"/>
          </a:p>
        </p:txBody>
      </p:sp>
    </p:spTree>
    <p:extLst>
      <p:ext uri="{BB962C8B-B14F-4D97-AF65-F5344CB8AC3E}">
        <p14:creationId xmlns:p14="http://schemas.microsoft.com/office/powerpoint/2010/main" val="99883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それではこの回路を動かして、真理値表を作成してみましょう。</a:t>
            </a:r>
            <a:endParaRPr kumimoji="1" lang="en-US" altLang="ja-JP" dirty="0"/>
          </a:p>
          <a:p>
            <a:r>
              <a:rPr kumimoji="1" lang="ja-JP" altLang="en-US" dirty="0"/>
              <a:t>指アイコンでシミュレートを開始して、各入力に対する出力を求めてください。</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58</a:t>
            </a:fld>
            <a:endParaRPr lang="en-US" altLang="ja-JP"/>
          </a:p>
        </p:txBody>
      </p:sp>
    </p:spTree>
    <p:extLst>
      <p:ext uri="{BB962C8B-B14F-4D97-AF65-F5344CB8AC3E}">
        <p14:creationId xmlns:p14="http://schemas.microsoft.com/office/powerpoint/2010/main" val="24925919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真理値表を埋めるとこうなります。</a:t>
            </a:r>
            <a:endParaRPr kumimoji="1" lang="en-US" altLang="ja-JP" dirty="0"/>
          </a:p>
          <a:p>
            <a:r>
              <a:rPr kumimoji="1" lang="ja-JP" altLang="en-US" dirty="0"/>
              <a:t>出力 </a:t>
            </a:r>
            <a:r>
              <a:rPr kumimoji="1" lang="en-US" altLang="ja-JP" dirty="0"/>
              <a:t>O </a:t>
            </a:r>
            <a:r>
              <a:rPr kumimoji="1" lang="ja-JP" altLang="en-US" dirty="0"/>
              <a:t>が </a:t>
            </a:r>
            <a:r>
              <a:rPr kumimoji="1" lang="en-US" altLang="ja-JP" dirty="0"/>
              <a:t>1 </a:t>
            </a:r>
            <a:r>
              <a:rPr kumimoji="1" lang="ja-JP" altLang="en-US" dirty="0"/>
              <a:t>になるのは、</a:t>
            </a:r>
            <a:r>
              <a:rPr kumimoji="1" lang="en-US" altLang="ja-JP" dirty="0"/>
              <a:t>011, 101, 110, 111 </a:t>
            </a:r>
            <a:r>
              <a:rPr kumimoji="1" lang="ja-JP" altLang="en-US" dirty="0"/>
              <a:t>のときです。</a:t>
            </a:r>
            <a:endParaRPr kumimoji="1" lang="en-US" altLang="ja-JP" dirty="0"/>
          </a:p>
          <a:p>
            <a:r>
              <a:rPr kumimoji="1" lang="ja-JP" altLang="en-US" dirty="0"/>
              <a:t>入力のうち、</a:t>
            </a:r>
            <a:r>
              <a:rPr kumimoji="1" lang="en-US" altLang="ja-JP" dirty="0"/>
              <a:t>1 </a:t>
            </a:r>
            <a:r>
              <a:rPr kumimoji="1" lang="ja-JP" altLang="en-US" dirty="0"/>
              <a:t>が </a:t>
            </a:r>
            <a:r>
              <a:rPr kumimoji="1" lang="en-US" altLang="ja-JP" dirty="0"/>
              <a:t>2 </a:t>
            </a:r>
            <a:r>
              <a:rPr kumimoji="1" lang="ja-JP" altLang="en-US" dirty="0"/>
              <a:t>個または </a:t>
            </a:r>
            <a:r>
              <a:rPr kumimoji="1" lang="en-US" altLang="ja-JP" dirty="0"/>
              <a:t>3 </a:t>
            </a:r>
            <a:r>
              <a:rPr kumimoji="1" lang="ja-JP" altLang="en-US" dirty="0"/>
              <a:t>個のとき </a:t>
            </a:r>
            <a:r>
              <a:rPr kumimoji="1" lang="en-US" altLang="ja-JP" dirty="0"/>
              <a:t>1 </a:t>
            </a:r>
            <a:r>
              <a:rPr kumimoji="1" lang="ja-JP" altLang="en-US" dirty="0"/>
              <a:t>になります。</a:t>
            </a:r>
            <a:endParaRPr kumimoji="1" lang="en-US" altLang="ja-JP" dirty="0"/>
          </a:p>
          <a:p>
            <a:r>
              <a:rPr kumimoji="1" lang="ja-JP" altLang="en-US" dirty="0"/>
              <a:t>つまりこれは、</a:t>
            </a:r>
            <a:r>
              <a:rPr kumimoji="1" lang="en-US" altLang="ja-JP" dirty="0"/>
              <a:t>3</a:t>
            </a:r>
            <a:r>
              <a:rPr kumimoji="1" lang="ja-JP" altLang="en-US" dirty="0"/>
              <a:t>人で多数決を取る回路です。</a:t>
            </a:r>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59</a:t>
            </a:fld>
            <a:endParaRPr lang="en-US" altLang="ja-JP"/>
          </a:p>
        </p:txBody>
      </p:sp>
    </p:spTree>
    <p:extLst>
      <p:ext uri="{BB962C8B-B14F-4D97-AF65-F5344CB8AC3E}">
        <p14:creationId xmlns:p14="http://schemas.microsoft.com/office/powerpoint/2010/main" val="1305784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まず論理回路のページを開いてください。</a:t>
            </a:r>
            <a:endParaRPr kumimoji="1" lang="en-US" altLang="ja-JP" dirty="0"/>
          </a:p>
          <a:p>
            <a:r>
              <a:rPr kumimoji="1" lang="ja-JP" altLang="en-US" dirty="0"/>
              <a:t>上の方に「</a:t>
            </a:r>
            <a:r>
              <a:rPr kumimoji="1" lang="en-US" altLang="ja-JP" dirty="0"/>
              <a:t>Logisim</a:t>
            </a:r>
            <a:r>
              <a:rPr kumimoji="1" lang="ja-JP" altLang="en-US" dirty="0"/>
              <a:t>実習について」という項目がありますので、「こちらのページ」の部分をクリックしてください。</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6</a:t>
            </a:fld>
            <a:endParaRPr kumimoji="1" lang="ja-JP" altLang="en-US"/>
          </a:p>
        </p:txBody>
      </p:sp>
    </p:spTree>
    <p:extLst>
      <p:ext uri="{BB962C8B-B14F-4D97-AF65-F5344CB8AC3E}">
        <p14:creationId xmlns:p14="http://schemas.microsoft.com/office/powerpoint/2010/main" val="35005578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複雑なプロラムを作る場合、ある処理をするプログラムをメソッドとして作成し、</a:t>
            </a:r>
            <a:endParaRPr kumimoji="1" lang="en-US" altLang="ja-JP" dirty="0"/>
          </a:p>
          <a:p>
            <a:r>
              <a:rPr kumimoji="1" lang="ja-JP" altLang="en-US" dirty="0"/>
              <a:t>そのメソッドを用いることで、プログラムの設計・解析がしやすくなります。</a:t>
            </a:r>
            <a:endParaRPr kumimoji="1" lang="en-US" altLang="ja-JP" dirty="0"/>
          </a:p>
          <a:p>
            <a:r>
              <a:rPr kumimoji="1" lang="ja-JP" altLang="en-US" dirty="0"/>
              <a:t>回路を作る場合も同じように、複雑な回路を作る場合、回路のモジュール化を行います。</a:t>
            </a:r>
            <a:endParaRPr kumimoji="1" lang="en-US" altLang="ja-JP" dirty="0"/>
          </a:p>
          <a:p>
            <a:r>
              <a:rPr kumimoji="1" lang="ja-JP" altLang="en-US" dirty="0"/>
              <a:t>モジュール化とは、ある役割をする回路全体を、一つのゲートと見なすものです。</a:t>
            </a:r>
            <a:endParaRPr kumimoji="1" lang="en-US" altLang="ja-JP" dirty="0"/>
          </a:p>
          <a:p>
            <a:r>
              <a:rPr kumimoji="1" lang="ja-JP" altLang="en-US" dirty="0"/>
              <a:t>例えば、入力 </a:t>
            </a:r>
            <a:r>
              <a:rPr kumimoji="1" lang="en-US" altLang="ja-JP" dirty="0"/>
              <a:t>X </a:t>
            </a:r>
            <a:r>
              <a:rPr kumimoji="1" lang="ja-JP" altLang="en-US" dirty="0"/>
              <a:t>と </a:t>
            </a:r>
            <a:r>
              <a:rPr kumimoji="1" lang="en-US" altLang="ja-JP" dirty="0"/>
              <a:t>Y </a:t>
            </a:r>
            <a:r>
              <a:rPr kumimoji="1" lang="ja-JP" altLang="en-US" dirty="0"/>
              <a:t>のどちらが大きい値か、同じ値なのかを出力する</a:t>
            </a:r>
            <a:endParaRPr kumimoji="1" lang="en-US" altLang="ja-JP" dirty="0"/>
          </a:p>
          <a:p>
            <a:r>
              <a:rPr kumimoji="1" lang="en-US" altLang="ja-JP" dirty="0"/>
              <a:t>Comp </a:t>
            </a:r>
            <a:r>
              <a:rPr kumimoji="1" lang="ja-JP" altLang="en-US" dirty="0"/>
              <a:t>回路を作ったとします。</a:t>
            </a:r>
            <a:endParaRPr kumimoji="1" lang="en-US" altLang="ja-JP" dirty="0"/>
          </a:p>
          <a:p>
            <a:r>
              <a:rPr kumimoji="1" lang="ja-JP" altLang="en-US" dirty="0"/>
              <a:t>複雑な回路を作るときは、この </a:t>
            </a:r>
            <a:r>
              <a:rPr kumimoji="1" lang="en-US" altLang="ja-JP" dirty="0"/>
              <a:t>Comp </a:t>
            </a:r>
            <a:r>
              <a:rPr kumimoji="1" lang="ja-JP" altLang="en-US" dirty="0"/>
              <a:t>回路を</a:t>
            </a:r>
            <a:r>
              <a:rPr kumimoji="1" lang="en-US" altLang="ja-JP" dirty="0"/>
              <a:t>1</a:t>
            </a:r>
            <a:r>
              <a:rPr kumimoji="1" lang="ja-JP" altLang="en-US" dirty="0"/>
              <a:t>つのゲート、</a:t>
            </a:r>
            <a:endParaRPr kumimoji="1" lang="en-US" altLang="ja-JP" dirty="0"/>
          </a:p>
          <a:p>
            <a:r>
              <a:rPr kumimoji="1" lang="ja-JP" altLang="en-US" dirty="0"/>
              <a:t>つまり、入力 </a:t>
            </a:r>
            <a:r>
              <a:rPr kumimoji="1" lang="en-US" altLang="ja-JP" dirty="0"/>
              <a:t>X Y </a:t>
            </a:r>
            <a:r>
              <a:rPr kumimoji="1" lang="ja-JP" altLang="en-US" dirty="0"/>
              <a:t>のどちらが大きいかを答えてくれるゲートである、と考えて、設計します。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60</a:t>
            </a:fld>
            <a:endParaRPr lang="en-US" altLang="ja-JP"/>
          </a:p>
        </p:txBody>
      </p:sp>
    </p:spTree>
    <p:extLst>
      <p:ext uri="{BB962C8B-B14F-4D97-AF65-F5344CB8AC3E}">
        <p14:creationId xmlns:p14="http://schemas.microsoft.com/office/powerpoint/2010/main" val="37168978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モジュールを作る場合は、上のメニューから、</a:t>
            </a:r>
            <a:r>
              <a:rPr kumimoji="1" lang="en-US" altLang="ja-JP" dirty="0"/>
              <a:t>Project Add Circuit </a:t>
            </a:r>
            <a:r>
              <a:rPr kumimoji="1" lang="ja-JP" altLang="en-US" dirty="0"/>
              <a:t>と進みます。」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61</a:t>
            </a:fld>
            <a:endParaRPr lang="en-US" altLang="ja-JP"/>
          </a:p>
        </p:txBody>
      </p:sp>
    </p:spTree>
    <p:extLst>
      <p:ext uri="{BB962C8B-B14F-4D97-AF65-F5344CB8AC3E}">
        <p14:creationId xmlns:p14="http://schemas.microsoft.com/office/powerpoint/2010/main" val="18171538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するとこのように入力画面が出てきますので、作成するモジュール名を入力します。</a:t>
            </a:r>
            <a:endParaRPr kumimoji="1" lang="en-US" altLang="ja-JP" dirty="0"/>
          </a:p>
          <a:p>
            <a:r>
              <a:rPr kumimoji="1" lang="ja-JP" altLang="en-US" dirty="0"/>
              <a:t>今回は、</a:t>
            </a:r>
            <a:r>
              <a:rPr kumimoji="1" lang="en-US" altLang="ja-JP" dirty="0" err="1"/>
              <a:t>HalfAdder</a:t>
            </a:r>
            <a:r>
              <a:rPr kumimoji="1" lang="en-US" altLang="ja-JP" dirty="0"/>
              <a:t> </a:t>
            </a:r>
            <a:r>
              <a:rPr kumimoji="1" lang="ja-JP" altLang="en-US" dirty="0"/>
              <a:t>という名前を付けてみましょう。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62</a:t>
            </a:fld>
            <a:endParaRPr lang="en-US" altLang="ja-JP"/>
          </a:p>
        </p:txBody>
      </p:sp>
    </p:spTree>
    <p:extLst>
      <p:ext uri="{BB962C8B-B14F-4D97-AF65-F5344CB8AC3E}">
        <p14:creationId xmlns:p14="http://schemas.microsoft.com/office/powerpoint/2010/main" val="30794003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すると、左のメニューの </a:t>
            </a:r>
            <a:r>
              <a:rPr kumimoji="1" lang="en-US" altLang="ja-JP" dirty="0"/>
              <a:t>main </a:t>
            </a:r>
            <a:r>
              <a:rPr kumimoji="1" lang="ja-JP" altLang="en-US" dirty="0"/>
              <a:t>の下に、今付けた名前 </a:t>
            </a:r>
            <a:r>
              <a:rPr kumimoji="1" lang="en-US" altLang="ja-JP" dirty="0" err="1"/>
              <a:t>HalfAdder</a:t>
            </a:r>
            <a:r>
              <a:rPr kumimoji="1" lang="en-US" altLang="ja-JP" dirty="0"/>
              <a:t> </a:t>
            </a:r>
            <a:r>
              <a:rPr kumimoji="1" lang="ja-JP" altLang="en-US" dirty="0"/>
              <a:t>が出てきます。</a:t>
            </a:r>
            <a:endParaRPr kumimoji="1" lang="en-US" altLang="ja-JP" dirty="0"/>
          </a:p>
          <a:p>
            <a:r>
              <a:rPr kumimoji="1" lang="ja-JP" altLang="en-US" dirty="0"/>
              <a:t>ここでモジュール内の回路を作成します。</a:t>
            </a:r>
            <a:endParaRPr kumimoji="1" lang="en-US" altLang="ja-JP" dirty="0"/>
          </a:p>
          <a:p>
            <a:r>
              <a:rPr kumimoji="1" lang="ja-JP" altLang="en-US" dirty="0"/>
              <a:t>今回は半加算器を作成します。</a:t>
            </a:r>
            <a:endParaRPr kumimoji="1" lang="en-US" altLang="ja-JP" dirty="0"/>
          </a:p>
          <a:p>
            <a:r>
              <a:rPr kumimoji="1" lang="ja-JP" altLang="en-US" dirty="0"/>
              <a:t>半加算器がどのような回路であるかについては、次回第</a:t>
            </a:r>
            <a:r>
              <a:rPr kumimoji="1" lang="en-US" altLang="ja-JP" dirty="0"/>
              <a:t>5</a:t>
            </a:r>
            <a:r>
              <a:rPr kumimoji="1" lang="ja-JP" altLang="en-US" dirty="0"/>
              <a:t>回の講義で説明します。</a:t>
            </a:r>
            <a:endParaRPr kumimoji="1" lang="en-US" altLang="ja-JP" dirty="0"/>
          </a:p>
          <a:p>
            <a:r>
              <a:rPr kumimoji="1" lang="ja-JP" altLang="en-US" dirty="0"/>
              <a:t>左の設定の </a:t>
            </a:r>
            <a:r>
              <a:rPr kumimoji="1" lang="en-US" altLang="ja-JP" dirty="0"/>
              <a:t>Shared Label </a:t>
            </a:r>
            <a:r>
              <a:rPr kumimoji="1" lang="ja-JP" altLang="en-US" dirty="0"/>
              <a:t>をクリックし、このモジュールに参照用のラベルを付けます。</a:t>
            </a:r>
            <a:endParaRPr kumimoji="1" lang="en-US" altLang="ja-JP" dirty="0"/>
          </a:p>
          <a:p>
            <a:r>
              <a:rPr kumimoji="1" lang="ja-JP" altLang="en-US" dirty="0"/>
              <a:t>今回は</a:t>
            </a:r>
            <a:r>
              <a:rPr kumimoji="1" lang="en-US" altLang="ja-JP" dirty="0"/>
              <a:t> HA </a:t>
            </a:r>
            <a:r>
              <a:rPr kumimoji="1" lang="ja-JP" altLang="en-US" dirty="0"/>
              <a:t>とします。</a:t>
            </a:r>
            <a:endParaRPr kumimoji="1" lang="en-US" altLang="ja-JP" dirty="0"/>
          </a:p>
          <a:p>
            <a:r>
              <a:rPr kumimoji="1" lang="ja-JP" altLang="en-US" dirty="0"/>
              <a:t>回路を作成したら、左のメニューの </a:t>
            </a:r>
            <a:r>
              <a:rPr kumimoji="1" lang="en-US" altLang="ja-JP" dirty="0"/>
              <a:t>main </a:t>
            </a:r>
            <a:r>
              <a:rPr kumimoji="1" lang="ja-JP" altLang="en-US" dirty="0"/>
              <a:t>をダブルクリックします。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63</a:t>
            </a:fld>
            <a:endParaRPr lang="en-US" altLang="ja-JP"/>
          </a:p>
        </p:txBody>
      </p:sp>
    </p:spTree>
    <p:extLst>
      <p:ext uri="{BB962C8B-B14F-4D97-AF65-F5344CB8AC3E}">
        <p14:creationId xmlns:p14="http://schemas.microsoft.com/office/powerpoint/2010/main" val="32186816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main </a:t>
            </a:r>
            <a:r>
              <a:rPr kumimoji="1" lang="ja-JP" altLang="en-US" dirty="0"/>
              <a:t>をダブルクリックすると、</a:t>
            </a:r>
            <a:r>
              <a:rPr kumimoji="1" lang="en-US" altLang="ja-JP" dirty="0"/>
              <a:t>main </a:t>
            </a:r>
            <a:r>
              <a:rPr kumimoji="1" lang="ja-JP" altLang="en-US" dirty="0"/>
              <a:t>回路の作成画面に移ります。</a:t>
            </a:r>
            <a:endParaRPr kumimoji="1" lang="en-US" altLang="ja-JP" dirty="0"/>
          </a:p>
          <a:p>
            <a:r>
              <a:rPr kumimoji="1" lang="en-US" altLang="ja-JP" dirty="0"/>
              <a:t>main </a:t>
            </a:r>
            <a:r>
              <a:rPr kumimoji="1" lang="ja-JP" altLang="en-US" dirty="0"/>
              <a:t>回路の作成画面で、左にあるメニューから先ほど作成した </a:t>
            </a:r>
            <a:endParaRPr kumimoji="1" lang="en-US" altLang="ja-JP" dirty="0"/>
          </a:p>
          <a:p>
            <a:r>
              <a:rPr kumimoji="1" lang="en-US" altLang="ja-JP" dirty="0" err="1"/>
              <a:t>HalfAdder</a:t>
            </a:r>
            <a:r>
              <a:rPr kumimoji="1" lang="en-US" altLang="ja-JP" dirty="0"/>
              <a:t> </a:t>
            </a:r>
            <a:r>
              <a:rPr kumimoji="1" lang="ja-JP" altLang="en-US" dirty="0"/>
              <a:t>半加算器のアイコンをクリックします。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64</a:t>
            </a:fld>
            <a:endParaRPr lang="en-US" altLang="ja-JP"/>
          </a:p>
        </p:txBody>
      </p:sp>
    </p:spTree>
    <p:extLst>
      <p:ext uri="{BB962C8B-B14F-4D97-AF65-F5344CB8AC3E}">
        <p14:creationId xmlns:p14="http://schemas.microsoft.com/office/powerpoint/2010/main" val="16991052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作業領域でクリックすると、半加算器モジュールが配置されます。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65</a:t>
            </a:fld>
            <a:endParaRPr lang="en-US" altLang="ja-JP"/>
          </a:p>
        </p:txBody>
      </p:sp>
    </p:spTree>
    <p:extLst>
      <p:ext uri="{BB962C8B-B14F-4D97-AF65-F5344CB8AC3E}">
        <p14:creationId xmlns:p14="http://schemas.microsoft.com/office/powerpoint/2010/main" val="1220811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配置した半加算器モジュールはゲートのように扱うことができます。</a:t>
            </a:r>
            <a:endParaRPr kumimoji="1" lang="en-US" altLang="ja-JP" dirty="0"/>
          </a:p>
          <a:p>
            <a:r>
              <a:rPr kumimoji="1" lang="ja-JP" altLang="en-US" dirty="0"/>
              <a:t>この半加算器を用いて、より複雑な回路を作成します。</a:t>
            </a:r>
            <a:endParaRPr kumimoji="1" lang="en-US" altLang="ja-JP" dirty="0"/>
          </a:p>
          <a:p>
            <a:r>
              <a:rPr kumimoji="1" lang="ja-JP" altLang="en-US" dirty="0"/>
              <a:t>例えばこの図では、全加算器と呼ばれる回路を作成しています。</a:t>
            </a:r>
            <a:endParaRPr kumimoji="1" lang="en-US" altLang="ja-JP" dirty="0"/>
          </a:p>
          <a:p>
            <a:r>
              <a:rPr kumimoji="1" lang="ja-JP" altLang="en-US" dirty="0"/>
              <a:t>全加算器については次回説明します。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66</a:t>
            </a:fld>
            <a:endParaRPr lang="en-US" altLang="ja-JP"/>
          </a:p>
        </p:txBody>
      </p:sp>
    </p:spTree>
    <p:extLst>
      <p:ext uri="{BB962C8B-B14F-4D97-AF65-F5344CB8AC3E}">
        <p14:creationId xmlns:p14="http://schemas.microsoft.com/office/powerpoint/2010/main" val="36378987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いつものように</a:t>
            </a:r>
            <a:r>
              <a:rPr kumimoji="1" lang="en-US" altLang="ja-JP" dirty="0" err="1"/>
              <a:t>GoogleClassroom</a:t>
            </a:r>
            <a:r>
              <a:rPr kumimoji="1" lang="ja-JP" altLang="en-US" dirty="0"/>
              <a:t>上に課題テストを挙げてありますので、</a:t>
            </a:r>
            <a:endParaRPr kumimoji="1" lang="en-US" altLang="ja-JP" dirty="0"/>
          </a:p>
          <a:p>
            <a:r>
              <a:rPr kumimoji="1" lang="ja-JP" altLang="en-US" dirty="0"/>
              <a:t>来週授業開始時までに提出してください。</a:t>
            </a:r>
            <a:endParaRPr kumimoji="1" lang="en-US" altLang="ja-JP" dirty="0"/>
          </a:p>
          <a:p>
            <a:r>
              <a:rPr kumimoji="1" lang="ja-JP" altLang="en-US" dirty="0"/>
              <a:t>今回の課題テストは、</a:t>
            </a:r>
            <a:r>
              <a:rPr kumimoji="1" lang="en-US" altLang="ja-JP" dirty="0"/>
              <a:t>Logisim</a:t>
            </a:r>
            <a:r>
              <a:rPr kumimoji="1" lang="ja-JP" altLang="en-US" dirty="0"/>
              <a:t>で実行して出力を求めてください。</a:t>
            </a:r>
            <a:endParaRPr kumimoji="1" lang="en-US" altLang="ja-JP" dirty="0"/>
          </a:p>
          <a:p>
            <a:r>
              <a:rPr kumimoji="1" lang="ja-JP" altLang="en-US" dirty="0"/>
              <a:t>課題テストの</a:t>
            </a:r>
            <a:r>
              <a:rPr kumimoji="1" lang="en-US" altLang="ja-JP" dirty="0"/>
              <a:t>1</a:t>
            </a:r>
            <a:r>
              <a:rPr kumimoji="1" lang="ja-JP" altLang="en-US" dirty="0"/>
              <a:t>問目は </a:t>
            </a:r>
            <a:r>
              <a:rPr kumimoji="1" lang="en-US" altLang="ja-JP" dirty="0"/>
              <a:t>MP2.circ </a:t>
            </a:r>
            <a:r>
              <a:rPr kumimoji="1" lang="ja-JP" altLang="en-US" dirty="0"/>
              <a:t>を実行してください。</a:t>
            </a:r>
            <a:endParaRPr kumimoji="1" lang="en-US" altLang="ja-JP" dirty="0"/>
          </a:p>
          <a:p>
            <a:r>
              <a:rPr kumimoji="1" lang="ja-JP" altLang="en-US" dirty="0"/>
              <a:t>入力 </a:t>
            </a:r>
            <a:r>
              <a:rPr kumimoji="1" lang="en-US" altLang="ja-JP" dirty="0"/>
              <a:t>S1 S0 </a:t>
            </a:r>
            <a:r>
              <a:rPr kumimoji="1" lang="ja-JP" altLang="en-US" dirty="0"/>
              <a:t>の値を変えたときに出力がどうなるか確認してください。</a:t>
            </a:r>
            <a:endParaRPr kumimoji="1" lang="en-US" altLang="ja-JP" dirty="0"/>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67</a:t>
            </a:fld>
            <a:endParaRPr lang="en-US" altLang="ja-JP"/>
          </a:p>
        </p:txBody>
      </p:sp>
    </p:spTree>
    <p:extLst>
      <p:ext uri="{BB962C8B-B14F-4D97-AF65-F5344CB8AC3E}">
        <p14:creationId xmlns:p14="http://schemas.microsoft.com/office/powerpoint/2010/main" val="28839600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入力　</a:t>
            </a:r>
            <a:r>
              <a:rPr kumimoji="1" lang="en-US" altLang="ja-JP" dirty="0"/>
              <a:t>In</a:t>
            </a:r>
            <a:r>
              <a:rPr kumimoji="1" lang="ja-JP" altLang="en-US" dirty="0"/>
              <a:t>　には、</a:t>
            </a:r>
            <a:r>
              <a:rPr kumimoji="1" lang="en-US" altLang="ja-JP" dirty="0"/>
              <a:t>7 (0111) </a:t>
            </a:r>
            <a:r>
              <a:rPr kumimoji="1" lang="ja-JP" altLang="en-US" dirty="0"/>
              <a:t>および </a:t>
            </a:r>
            <a:r>
              <a:rPr kumimoji="1" lang="en-US" altLang="ja-JP" dirty="0"/>
              <a:t>9 (1001) </a:t>
            </a:r>
            <a:r>
              <a:rPr kumimoji="1" lang="ja-JP" altLang="en-US" dirty="0"/>
              <a:t>を入力します。</a:t>
            </a:r>
            <a:endParaRPr kumimoji="1" lang="en-US" altLang="ja-JP" dirty="0"/>
          </a:p>
          <a:p>
            <a:r>
              <a:rPr kumimoji="1" lang="en-US" altLang="ja-JP" dirty="0"/>
              <a:t>In </a:t>
            </a:r>
            <a:r>
              <a:rPr kumimoji="1" lang="ja-JP" altLang="en-US" dirty="0"/>
              <a:t>の横のボックスをクリックすると数値を入力できます。</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68</a:t>
            </a:fld>
            <a:endParaRPr lang="en-US" altLang="ja-JP"/>
          </a:p>
        </p:txBody>
      </p:sp>
    </p:spTree>
    <p:extLst>
      <p:ext uri="{BB962C8B-B14F-4D97-AF65-F5344CB8AC3E}">
        <p14:creationId xmlns:p14="http://schemas.microsoft.com/office/powerpoint/2010/main" val="32987495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課題テストの</a:t>
            </a:r>
            <a:r>
              <a:rPr kumimoji="1" lang="en-US" altLang="ja-JP" dirty="0"/>
              <a:t>2</a:t>
            </a:r>
            <a:r>
              <a:rPr kumimoji="1" lang="ja-JP" altLang="en-US" dirty="0"/>
              <a:t>問目は、</a:t>
            </a:r>
            <a:r>
              <a:rPr kumimoji="1" lang="en-US" altLang="ja-JP" dirty="0"/>
              <a:t>FAS4.circ</a:t>
            </a:r>
            <a:r>
              <a:rPr kumimoji="1" lang="ja-JP" altLang="en-US" dirty="0"/>
              <a:t> の出力を求めてください。</a:t>
            </a:r>
            <a:endParaRPr kumimoji="1" lang="en-US" altLang="ja-JP" dirty="0"/>
          </a:p>
          <a:p>
            <a:r>
              <a:rPr kumimoji="1" lang="en-US" altLang="ja-JP" dirty="0"/>
              <a:t>X </a:t>
            </a:r>
            <a:r>
              <a:rPr kumimoji="1" lang="ja-JP" altLang="en-US" dirty="0"/>
              <a:t>に </a:t>
            </a:r>
            <a:r>
              <a:rPr kumimoji="1" lang="en-US" altLang="ja-JP" dirty="0"/>
              <a:t>5 </a:t>
            </a:r>
            <a:r>
              <a:rPr kumimoji="1" lang="ja-JP" altLang="en-US" dirty="0"/>
              <a:t>を入れ、</a:t>
            </a:r>
            <a:r>
              <a:rPr kumimoji="1" lang="en-US" altLang="ja-JP" dirty="0"/>
              <a:t>Y </a:t>
            </a:r>
            <a:r>
              <a:rPr kumimoji="1" lang="ja-JP" altLang="en-US" dirty="0"/>
              <a:t>を </a:t>
            </a:r>
            <a:r>
              <a:rPr kumimoji="1" lang="en-US" altLang="ja-JP" dirty="0"/>
              <a:t>1 </a:t>
            </a:r>
            <a:r>
              <a:rPr kumimoji="1" lang="ja-JP" altLang="en-US" dirty="0"/>
              <a:t>から </a:t>
            </a:r>
            <a:r>
              <a:rPr kumimoji="1" lang="en-US" altLang="ja-JP" dirty="0"/>
              <a:t>8 </a:t>
            </a:r>
            <a:r>
              <a:rPr kumimoji="1" lang="ja-JP" altLang="en-US" dirty="0"/>
              <a:t>まで変化させたときに出力がどうなるか確認してください。</a:t>
            </a:r>
            <a:endParaRPr kumimoji="1" lang="en-US" altLang="ja-JP" dirty="0"/>
          </a:p>
          <a:p>
            <a:r>
              <a:rPr kumimoji="1" lang="en-US" altLang="ja-JP" dirty="0"/>
              <a:t>Sign </a:t>
            </a:r>
            <a:r>
              <a:rPr kumimoji="1" lang="ja-JP" altLang="en-US" dirty="0"/>
              <a:t>が </a:t>
            </a:r>
            <a:r>
              <a:rPr kumimoji="1" lang="en-US" altLang="ja-JP" dirty="0"/>
              <a:t>0 </a:t>
            </a:r>
            <a:r>
              <a:rPr kumimoji="1" lang="ja-JP" altLang="en-US" dirty="0"/>
              <a:t>の場合と </a:t>
            </a:r>
            <a:r>
              <a:rPr kumimoji="1" lang="en-US" altLang="ja-JP" dirty="0"/>
              <a:t>1</a:t>
            </a:r>
            <a:r>
              <a:rPr kumimoji="1" lang="ja-JP" altLang="en-US" dirty="0"/>
              <a:t> の場合で確認してください。</a:t>
            </a:r>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69</a:t>
            </a:fld>
            <a:endParaRPr lang="en-US" altLang="ja-JP"/>
          </a:p>
        </p:txBody>
      </p:sp>
    </p:spTree>
    <p:extLst>
      <p:ext uri="{BB962C8B-B14F-4D97-AF65-F5344CB8AC3E}">
        <p14:creationId xmlns:p14="http://schemas.microsoft.com/office/powerpoint/2010/main" val="3726267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すると </a:t>
            </a:r>
            <a:r>
              <a:rPr kumimoji="1" lang="en-US" altLang="ja-JP" dirty="0"/>
              <a:t>Logisim </a:t>
            </a:r>
            <a:r>
              <a:rPr kumimoji="1" lang="ja-JP" altLang="en-US" dirty="0"/>
              <a:t>のインストールについて書かれたページに移動しますので、記載に従って</a:t>
            </a:r>
            <a:endParaRPr kumimoji="1" lang="en-US" altLang="ja-JP" dirty="0"/>
          </a:p>
          <a:p>
            <a:r>
              <a:rPr kumimoji="1" lang="en-US" altLang="ja-JP" dirty="0"/>
              <a:t>Logisim </a:t>
            </a:r>
            <a:r>
              <a:rPr kumimoji="1" lang="ja-JP" altLang="en-US" dirty="0"/>
              <a:t>をインストールしてください。</a:t>
            </a:r>
            <a:endParaRPr kumimoji="1" lang="en-US" altLang="ja-JP" dirty="0"/>
          </a:p>
          <a:p>
            <a:r>
              <a:rPr kumimoji="1" lang="ja-JP" altLang="en-US" dirty="0"/>
              <a:t>基本的にはファイルをダウンロードするだけです。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7</a:t>
            </a:fld>
            <a:endParaRPr kumimoji="1" lang="ja-JP" altLang="en-US"/>
          </a:p>
        </p:txBody>
      </p:sp>
    </p:spTree>
    <p:extLst>
      <p:ext uri="{BB962C8B-B14F-4D97-AF65-F5344CB8AC3E}">
        <p14:creationId xmlns:p14="http://schemas.microsoft.com/office/powerpoint/2010/main" val="4032658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今回の授業はこれで終了です。</a:t>
            </a:r>
            <a:endParaRPr kumimoji="1" lang="en-US" altLang="ja-JP" dirty="0"/>
          </a:p>
          <a:p>
            <a:r>
              <a:rPr kumimoji="1" lang="ja-JP" altLang="en-US" dirty="0"/>
              <a:t>お疲れ様でした。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E915CF2-00F3-4485-BBD1-E55AF6B283DA}" type="slidenum">
              <a:rPr lang="en-US" altLang="ja-JP" smtClean="0"/>
              <a:pPr/>
              <a:t>70</a:t>
            </a:fld>
            <a:endParaRPr lang="en-US" altLang="ja-JP"/>
          </a:p>
        </p:txBody>
      </p:sp>
    </p:spTree>
    <p:extLst>
      <p:ext uri="{BB962C8B-B14F-4D97-AF65-F5344CB8AC3E}">
        <p14:creationId xmlns:p14="http://schemas.microsoft.com/office/powerpoint/2010/main" val="3221076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論理回路のページには最新版が置いてありますが、</a:t>
            </a:r>
            <a:endParaRPr kumimoji="1" lang="en-US" altLang="ja-JP" dirty="0"/>
          </a:p>
          <a:p>
            <a:r>
              <a:rPr kumimoji="1" lang="ja-JP" altLang="en-US" dirty="0"/>
              <a:t>今後さらに新しいものがでるかもしれませんので最新版のあるページも紹介しておきます。</a:t>
            </a:r>
            <a:endParaRPr kumimoji="1" lang="en-US" altLang="ja-JP" dirty="0"/>
          </a:p>
          <a:p>
            <a:r>
              <a:rPr kumimoji="1" lang="ja-JP" altLang="en-US" dirty="0"/>
              <a:t>こちらのページから最新版をダウンロードできます。</a:t>
            </a:r>
          </a:p>
        </p:txBody>
      </p:sp>
      <p:sp>
        <p:nvSpPr>
          <p:cNvPr id="4" name="スライド番号プレースホルダー 3"/>
          <p:cNvSpPr>
            <a:spLocks noGrp="1"/>
          </p:cNvSpPr>
          <p:nvPr>
            <p:ph type="sldNum" sz="quarter" idx="5"/>
          </p:nvPr>
        </p:nvSpPr>
        <p:spPr/>
        <p:txBody>
          <a:bodyPr/>
          <a:lstStyle/>
          <a:p>
            <a:fld id="{38F2891C-4ABC-441C-A10B-B4804D223D84}" type="slidenum">
              <a:rPr kumimoji="1" lang="ja-JP" altLang="en-US" smtClean="0"/>
              <a:pPr/>
              <a:t>8</a:t>
            </a:fld>
            <a:endParaRPr kumimoji="1" lang="ja-JP" altLang="en-US"/>
          </a:p>
        </p:txBody>
      </p:sp>
    </p:spTree>
    <p:extLst>
      <p:ext uri="{BB962C8B-B14F-4D97-AF65-F5344CB8AC3E}">
        <p14:creationId xmlns:p14="http://schemas.microsoft.com/office/powerpoint/2010/main" val="924631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dirty="0"/>
              <a:t>ダウンロードしたら、ファイルをクリックして解凍します。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2E915CF2-00F3-4485-BBD1-E55AF6B283DA}" type="slidenum">
              <a:rPr lang="en-US" altLang="ja-JP" smtClean="0"/>
              <a:pPr/>
              <a:t>9</a:t>
            </a:fld>
            <a:endParaRPr lang="en-US" altLang="ja-JP"/>
          </a:p>
        </p:txBody>
      </p:sp>
    </p:spTree>
    <p:extLst>
      <p:ext uri="{BB962C8B-B14F-4D97-AF65-F5344CB8AC3E}">
        <p14:creationId xmlns:p14="http://schemas.microsoft.com/office/powerpoint/2010/main" val="188766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8194" name="Group 1026"/>
          <p:cNvGrpSpPr>
            <a:grpSpLocks/>
          </p:cNvGrpSpPr>
          <p:nvPr/>
        </p:nvGrpSpPr>
        <p:grpSpPr bwMode="auto">
          <a:xfrm>
            <a:off x="0" y="6350"/>
            <a:ext cx="9140825" cy="6851650"/>
            <a:chOff x="0" y="4"/>
            <a:chExt cx="5758" cy="4316"/>
          </a:xfrm>
        </p:grpSpPr>
        <p:grpSp>
          <p:nvGrpSpPr>
            <p:cNvPr id="8195" name="Group 1027"/>
            <p:cNvGrpSpPr>
              <a:grpSpLocks/>
            </p:cNvGrpSpPr>
            <p:nvPr/>
          </p:nvGrpSpPr>
          <p:grpSpPr bwMode="auto">
            <a:xfrm>
              <a:off x="0" y="1161"/>
              <a:ext cx="5758" cy="3159"/>
              <a:chOff x="0" y="1161"/>
              <a:chExt cx="5758" cy="3159"/>
            </a:xfrm>
          </p:grpSpPr>
          <p:sp>
            <p:nvSpPr>
              <p:cNvPr id="8196" name="Freeform 1028"/>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197" name="Freeform 1029"/>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sp>
          <p:nvSpPr>
            <p:cNvPr id="8198" name="Freeform 1030"/>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199" name="Freeform 1031"/>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200" name="Freeform 1032"/>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8201" name="Group 1033"/>
            <p:cNvGrpSpPr>
              <a:grpSpLocks/>
            </p:cNvGrpSpPr>
            <p:nvPr/>
          </p:nvGrpSpPr>
          <p:grpSpPr bwMode="auto">
            <a:xfrm>
              <a:off x="348" y="4"/>
              <a:ext cx="5410" cy="4316"/>
              <a:chOff x="348" y="4"/>
              <a:chExt cx="5410" cy="4316"/>
            </a:xfrm>
          </p:grpSpPr>
          <p:sp>
            <p:nvSpPr>
              <p:cNvPr id="8202" name="Freeform 1034"/>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203" name="Freeform 1035"/>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204" name="Freeform 1036"/>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205" name="Freeform 1037"/>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206" name="Freeform 1038"/>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8207" name="Freeform 1039"/>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sp>
        <p:nvSpPr>
          <p:cNvPr id="8208" name="Rectangle 1040"/>
          <p:cNvSpPr>
            <a:spLocks noGrp="1" noChangeArrowheads="1"/>
          </p:cNvSpPr>
          <p:nvPr>
            <p:ph type="ctrTitle" sz="quarter"/>
          </p:nvPr>
        </p:nvSpPr>
        <p:spPr>
          <a:xfrm>
            <a:off x="1066800" y="1997075"/>
            <a:ext cx="7086600" cy="1431925"/>
          </a:xfrm>
        </p:spPr>
        <p:txBody>
          <a:bodyPr anchor="b"/>
          <a:lstStyle>
            <a:lvl1pPr>
              <a:defRPr/>
            </a:lvl1pPr>
          </a:lstStyle>
          <a:p>
            <a:pPr lvl="0"/>
            <a:r>
              <a:rPr lang="ja-JP" altLang="en-US" noProof="0"/>
              <a:t>マスタ タイトルの書式設定</a:t>
            </a:r>
          </a:p>
        </p:txBody>
      </p:sp>
      <p:sp>
        <p:nvSpPr>
          <p:cNvPr id="8209" name="Rectangle 1041"/>
          <p:cNvSpPr>
            <a:spLocks noGrp="1" noChangeArrowheads="1"/>
          </p:cNvSpPr>
          <p:nvPr>
            <p:ph type="subTitle" sz="quarter" idx="1"/>
          </p:nvPr>
        </p:nvSpPr>
        <p:spPr>
          <a:xfrm>
            <a:off x="1066800" y="3886200"/>
            <a:ext cx="6400800" cy="1752600"/>
          </a:xfrm>
        </p:spPr>
        <p:txBody>
          <a:bodyPr/>
          <a:lstStyle>
            <a:lvl1pPr marL="0" indent="0">
              <a:buFont typeface="Wingdings" panose="05000000000000000000" pitchFamily="2" charset="2"/>
              <a:buNone/>
              <a:defRPr/>
            </a:lvl1pPr>
          </a:lstStyle>
          <a:p>
            <a:pPr lvl="0"/>
            <a:r>
              <a:rPr lang="ja-JP" altLang="en-US" noProof="0"/>
              <a:t>マスタ サブタイトルの書式設定</a:t>
            </a:r>
          </a:p>
        </p:txBody>
      </p:sp>
      <p:sp>
        <p:nvSpPr>
          <p:cNvPr id="8210" name="Rectangle 1042"/>
          <p:cNvSpPr>
            <a:spLocks noGrp="1" noChangeArrowheads="1"/>
          </p:cNvSpPr>
          <p:nvPr>
            <p:ph type="dt" sz="quarter" idx="2"/>
          </p:nvPr>
        </p:nvSpPr>
        <p:spPr/>
        <p:txBody>
          <a:bodyPr/>
          <a:lstStyle>
            <a:lvl1pPr>
              <a:defRPr/>
            </a:lvl1pPr>
          </a:lstStyle>
          <a:p>
            <a:endParaRPr lang="en-US" altLang="ja-JP"/>
          </a:p>
        </p:txBody>
      </p:sp>
      <p:sp>
        <p:nvSpPr>
          <p:cNvPr id="8211" name="Rectangle 1043"/>
          <p:cNvSpPr>
            <a:spLocks noGrp="1" noChangeArrowheads="1"/>
          </p:cNvSpPr>
          <p:nvPr>
            <p:ph type="ftr" sz="quarter" idx="3"/>
          </p:nvPr>
        </p:nvSpPr>
        <p:spPr>
          <a:xfrm>
            <a:off x="3352800" y="6248400"/>
            <a:ext cx="2895600" cy="457200"/>
          </a:xfrm>
        </p:spPr>
        <p:txBody>
          <a:bodyPr/>
          <a:lstStyle>
            <a:lvl1pPr>
              <a:defRPr/>
            </a:lvl1pPr>
          </a:lstStyle>
          <a:p>
            <a:endParaRPr lang="en-US" altLang="ja-JP"/>
          </a:p>
        </p:txBody>
      </p:sp>
      <p:sp>
        <p:nvSpPr>
          <p:cNvPr id="8212" name="Rectangle 1044"/>
          <p:cNvSpPr>
            <a:spLocks noGrp="1" noChangeArrowheads="1"/>
          </p:cNvSpPr>
          <p:nvPr>
            <p:ph type="sldNum" sz="quarter" idx="4"/>
          </p:nvPr>
        </p:nvSpPr>
        <p:spPr/>
        <p:txBody>
          <a:bodyPr/>
          <a:lstStyle>
            <a:lvl1pPr>
              <a:defRPr/>
            </a:lvl1pPr>
          </a:lstStyle>
          <a:p>
            <a:fld id="{BFEADC17-21CC-4906-89CC-00613C94501B}" type="slidenum">
              <a:rPr lang="en-US" altLang="ja-JP"/>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DF6BBCEC-7C84-4EE7-A378-D093BA52CD92}" type="slidenum">
              <a:rPr lang="en-US" altLang="ja-JP"/>
              <a:pPr/>
              <a:t>‹#›</a:t>
            </a:fld>
            <a:endParaRPr lang="en-US" altLang="ja-JP"/>
          </a:p>
        </p:txBody>
      </p:sp>
    </p:spTree>
    <p:extLst>
      <p:ext uri="{BB962C8B-B14F-4D97-AF65-F5344CB8AC3E}">
        <p14:creationId xmlns:p14="http://schemas.microsoft.com/office/powerpoint/2010/main" val="2096411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24650" y="304800"/>
            <a:ext cx="1885950" cy="57912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1066800" y="304800"/>
            <a:ext cx="5505450" cy="57912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513FA41A-4500-42DF-90AA-702978D562FD}" type="slidenum">
              <a:rPr lang="en-US" altLang="ja-JP"/>
              <a:pPr/>
              <a:t>‹#›</a:t>
            </a:fld>
            <a:endParaRPr lang="en-US" altLang="ja-JP"/>
          </a:p>
        </p:txBody>
      </p:sp>
    </p:spTree>
    <p:extLst>
      <p:ext uri="{BB962C8B-B14F-4D97-AF65-F5344CB8AC3E}">
        <p14:creationId xmlns:p14="http://schemas.microsoft.com/office/powerpoint/2010/main" val="2479373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6A9630C4-6854-4F57-A090-3E646BD935C6}" type="slidenum">
              <a:rPr lang="en-US" altLang="ja-JP"/>
              <a:pPr/>
              <a:t>‹#›</a:t>
            </a:fld>
            <a:endParaRPr lang="en-US" altLang="ja-JP"/>
          </a:p>
        </p:txBody>
      </p:sp>
    </p:spTree>
    <p:extLst>
      <p:ext uri="{BB962C8B-B14F-4D97-AF65-F5344CB8AC3E}">
        <p14:creationId xmlns:p14="http://schemas.microsoft.com/office/powerpoint/2010/main" val="4291473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3D2BF877-24E2-46F0-BC9D-F1F41A96258D}" type="slidenum">
              <a:rPr lang="en-US" altLang="ja-JP"/>
              <a:pPr/>
              <a:t>‹#›</a:t>
            </a:fld>
            <a:endParaRPr lang="en-US" altLang="ja-JP"/>
          </a:p>
        </p:txBody>
      </p:sp>
    </p:spTree>
    <p:extLst>
      <p:ext uri="{BB962C8B-B14F-4D97-AF65-F5344CB8AC3E}">
        <p14:creationId xmlns:p14="http://schemas.microsoft.com/office/powerpoint/2010/main" val="1849517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1066800" y="1981200"/>
            <a:ext cx="36957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914900" y="1981200"/>
            <a:ext cx="36957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2458E62B-6F3C-4D0C-8B89-4200FA24A952}" type="slidenum">
              <a:rPr lang="en-US" altLang="ja-JP"/>
              <a:pPr/>
              <a:t>‹#›</a:t>
            </a:fld>
            <a:endParaRPr lang="en-US" altLang="ja-JP"/>
          </a:p>
        </p:txBody>
      </p:sp>
    </p:spTree>
    <p:extLst>
      <p:ext uri="{BB962C8B-B14F-4D97-AF65-F5344CB8AC3E}">
        <p14:creationId xmlns:p14="http://schemas.microsoft.com/office/powerpoint/2010/main" val="4038106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02BC814C-171C-4B67-82E2-19708755E5E1}" type="slidenum">
              <a:rPr lang="en-US" altLang="ja-JP"/>
              <a:pPr/>
              <a:t>‹#›</a:t>
            </a:fld>
            <a:endParaRPr lang="en-US" altLang="ja-JP"/>
          </a:p>
        </p:txBody>
      </p:sp>
    </p:spTree>
    <p:extLst>
      <p:ext uri="{BB962C8B-B14F-4D97-AF65-F5344CB8AC3E}">
        <p14:creationId xmlns:p14="http://schemas.microsoft.com/office/powerpoint/2010/main" val="1692106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F046DA43-D5DC-453E-93C3-0DD0CBAE1D71}" type="slidenum">
              <a:rPr lang="en-US" altLang="ja-JP"/>
              <a:pPr/>
              <a:t>‹#›</a:t>
            </a:fld>
            <a:endParaRPr lang="en-US" altLang="ja-JP"/>
          </a:p>
        </p:txBody>
      </p:sp>
    </p:spTree>
    <p:extLst>
      <p:ext uri="{BB962C8B-B14F-4D97-AF65-F5344CB8AC3E}">
        <p14:creationId xmlns:p14="http://schemas.microsoft.com/office/powerpoint/2010/main" val="1965975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BD2AE190-0220-417F-832B-B4CA7CD66BFF}" type="slidenum">
              <a:rPr lang="en-US" altLang="ja-JP"/>
              <a:pPr/>
              <a:t>‹#›</a:t>
            </a:fld>
            <a:endParaRPr lang="en-US" altLang="ja-JP"/>
          </a:p>
        </p:txBody>
      </p:sp>
    </p:spTree>
    <p:extLst>
      <p:ext uri="{BB962C8B-B14F-4D97-AF65-F5344CB8AC3E}">
        <p14:creationId xmlns:p14="http://schemas.microsoft.com/office/powerpoint/2010/main" val="338084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EE5FF7E9-26BF-40F5-A8B9-553D7AF6B139}" type="slidenum">
              <a:rPr lang="en-US" altLang="ja-JP"/>
              <a:pPr/>
              <a:t>‹#›</a:t>
            </a:fld>
            <a:endParaRPr lang="en-US" altLang="ja-JP"/>
          </a:p>
        </p:txBody>
      </p:sp>
    </p:spTree>
    <p:extLst>
      <p:ext uri="{BB962C8B-B14F-4D97-AF65-F5344CB8AC3E}">
        <p14:creationId xmlns:p14="http://schemas.microsoft.com/office/powerpoint/2010/main" val="3983693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A8BF9249-03A8-4E96-8521-3736D8B43FD0}" type="slidenum">
              <a:rPr lang="en-US" altLang="ja-JP"/>
              <a:pPr/>
              <a:t>‹#›</a:t>
            </a:fld>
            <a:endParaRPr lang="en-US" altLang="ja-JP"/>
          </a:p>
        </p:txBody>
      </p:sp>
    </p:spTree>
    <p:extLst>
      <p:ext uri="{BB962C8B-B14F-4D97-AF65-F5344CB8AC3E}">
        <p14:creationId xmlns:p14="http://schemas.microsoft.com/office/powerpoint/2010/main" val="211054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6350"/>
            <a:ext cx="9140825" cy="6851650"/>
            <a:chOff x="0" y="4"/>
            <a:chExt cx="5758" cy="4316"/>
          </a:xfrm>
        </p:grpSpPr>
        <p:sp>
          <p:nvSpPr>
            <p:cNvPr id="7171" name="Freeform 3"/>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172" name="Freeform 4"/>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7173" name="Group 5"/>
            <p:cNvGrpSpPr>
              <a:grpSpLocks/>
            </p:cNvGrpSpPr>
            <p:nvPr userDrawn="1"/>
          </p:nvGrpSpPr>
          <p:grpSpPr bwMode="auto">
            <a:xfrm>
              <a:off x="0" y="4"/>
              <a:ext cx="5758" cy="4316"/>
              <a:chOff x="0" y="4"/>
              <a:chExt cx="5758" cy="4316"/>
            </a:xfrm>
          </p:grpSpPr>
          <p:sp>
            <p:nvSpPr>
              <p:cNvPr id="7174"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175"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176" name="Freeform 8"/>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177"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178"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179"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180" name="Freeform 12"/>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181" name="Freeform 13"/>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7182"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grpSp>
      <p:sp>
        <p:nvSpPr>
          <p:cNvPr id="7183" name="Rectangle 15"/>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7184"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185"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0" sz="1000">
                <a:effectLst>
                  <a:outerShdw blurRad="38100" dist="38100" dir="2700000" algn="tl">
                    <a:srgbClr val="000000"/>
                  </a:outerShdw>
                </a:effectLst>
                <a:latin typeface="+mn-lt"/>
              </a:defRPr>
            </a:lvl1pPr>
          </a:lstStyle>
          <a:p>
            <a:endParaRPr lang="en-US" altLang="ja-JP"/>
          </a:p>
        </p:txBody>
      </p:sp>
      <p:sp>
        <p:nvSpPr>
          <p:cNvPr id="7186"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kumimoji="0" sz="1000">
                <a:effectLst>
                  <a:outerShdw blurRad="38100" dist="38100" dir="2700000" algn="tl">
                    <a:srgbClr val="000000"/>
                  </a:outerShdw>
                </a:effectLst>
                <a:latin typeface="+mn-lt"/>
              </a:defRPr>
            </a:lvl1pPr>
          </a:lstStyle>
          <a:p>
            <a:endParaRPr lang="en-US" altLang="ja-JP"/>
          </a:p>
        </p:txBody>
      </p:sp>
      <p:sp>
        <p:nvSpPr>
          <p:cNvPr id="7187"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0" sz="1000">
                <a:effectLst>
                  <a:outerShdw blurRad="38100" dist="38100" dir="2700000" algn="tl">
                    <a:srgbClr val="000000"/>
                  </a:outerShdw>
                </a:effectLst>
                <a:latin typeface="+mn-lt"/>
              </a:defRPr>
            </a:lvl1pPr>
          </a:lstStyle>
          <a:p>
            <a:fld id="{CD7B1739-ED9B-4FF4-A5A3-124BA418093E}" type="slidenum">
              <a:rPr lang="en-US" altLang="ja-JP"/>
              <a:pPr/>
              <a:t>‹#›</a:t>
            </a:fld>
            <a:endParaRPr lang="en-US" altLang="ja-JP"/>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kumimoji="1" sz="4400" b="1"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kumimoji="1" sz="4400" b="1">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lgn="l" rtl="0" fontAlgn="base">
        <a:spcBef>
          <a:spcPct val="0"/>
        </a:spcBef>
        <a:spcAft>
          <a:spcPct val="0"/>
        </a:spcAft>
        <a:defRPr kumimoji="1" sz="4400" b="1">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lgn="l" rtl="0" fontAlgn="base">
        <a:spcBef>
          <a:spcPct val="0"/>
        </a:spcBef>
        <a:spcAft>
          <a:spcPct val="0"/>
        </a:spcAft>
        <a:defRPr kumimoji="1" sz="4400" b="1">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lgn="l" rtl="0" fontAlgn="base">
        <a:spcBef>
          <a:spcPct val="0"/>
        </a:spcBef>
        <a:spcAft>
          <a:spcPct val="0"/>
        </a:spcAft>
        <a:defRPr kumimoji="1" sz="4400" b="1">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marL="457200" algn="l" rtl="0" fontAlgn="base">
        <a:spcBef>
          <a:spcPct val="0"/>
        </a:spcBef>
        <a:spcAft>
          <a:spcPct val="0"/>
        </a:spcAft>
        <a:defRPr kumimoji="1" sz="4400" b="1">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marL="914400" algn="l" rtl="0" fontAlgn="base">
        <a:spcBef>
          <a:spcPct val="0"/>
        </a:spcBef>
        <a:spcAft>
          <a:spcPct val="0"/>
        </a:spcAft>
        <a:defRPr kumimoji="1" sz="4400" b="1">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marL="1371600" algn="l" rtl="0" fontAlgn="base">
        <a:spcBef>
          <a:spcPct val="0"/>
        </a:spcBef>
        <a:spcAft>
          <a:spcPct val="0"/>
        </a:spcAft>
        <a:defRPr kumimoji="1" sz="4400" b="1">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marL="1828800" algn="l" rtl="0" fontAlgn="base">
        <a:spcBef>
          <a:spcPct val="0"/>
        </a:spcBef>
        <a:spcAft>
          <a:spcPct val="0"/>
        </a:spcAft>
        <a:defRPr kumimoji="1" sz="4400" b="1">
          <a:solidFill>
            <a:schemeClr val="tx2"/>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kumimoji="1"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kumimoji="1"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kumimoji="1"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tx1"/>
        </a:buClr>
        <a:buChar char="–"/>
        <a:defRPr kumimoji="1"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kumimoji="1"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nfo.kindai.ac.jp/LC"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440.png"/><Relationship Id="rId4" Type="http://schemas.openxmlformats.org/officeDocument/2006/relationships/image" Target="../media/image430.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90600" y="1676400"/>
            <a:ext cx="7086600" cy="898525"/>
          </a:xfrm>
        </p:spPr>
        <p:txBody>
          <a:bodyPr/>
          <a:lstStyle/>
          <a:p>
            <a:r>
              <a:rPr lang="ja-JP" altLang="en-US" dirty="0">
                <a:latin typeface="Times New Roman" panose="02020603050405020304" pitchFamily="18" charset="0"/>
              </a:rPr>
              <a:t>論理回路</a:t>
            </a:r>
          </a:p>
        </p:txBody>
      </p:sp>
      <p:sp>
        <p:nvSpPr>
          <p:cNvPr id="5123" name="Rectangle 3"/>
          <p:cNvSpPr>
            <a:spLocks noGrp="1" noChangeArrowheads="1"/>
          </p:cNvSpPr>
          <p:nvPr>
            <p:ph type="subTitle" idx="1"/>
          </p:nvPr>
        </p:nvSpPr>
        <p:spPr>
          <a:xfrm>
            <a:off x="990600" y="2743200"/>
            <a:ext cx="7162800" cy="3124200"/>
          </a:xfrm>
        </p:spPr>
        <p:txBody>
          <a:bodyPr/>
          <a:lstStyle/>
          <a:p>
            <a:r>
              <a:rPr lang="ja-JP" altLang="en-US" dirty="0">
                <a:latin typeface="Times New Roman" panose="02020603050405020304" pitchFamily="18" charset="0"/>
              </a:rPr>
              <a:t>第</a:t>
            </a:r>
            <a:r>
              <a:rPr lang="en-US" altLang="ja-JP" dirty="0">
                <a:latin typeface="Times New Roman" panose="02020603050405020304" pitchFamily="18" charset="0"/>
              </a:rPr>
              <a:t>4</a:t>
            </a:r>
            <a:r>
              <a:rPr lang="ja-JP" altLang="en-US" dirty="0">
                <a:latin typeface="Times New Roman" panose="02020603050405020304" pitchFamily="18" charset="0"/>
              </a:rPr>
              <a:t>回 </a:t>
            </a:r>
            <a:r>
              <a:rPr lang="en-US" altLang="ja-JP" dirty="0" err="1">
                <a:latin typeface="Times New Roman" panose="02020603050405020304" pitchFamily="18" charset="0"/>
              </a:rPr>
              <a:t>Logisim</a:t>
            </a:r>
            <a:r>
              <a:rPr lang="ja-JP" altLang="en-US" dirty="0">
                <a:latin typeface="Times New Roman" panose="02020603050405020304" pitchFamily="18" charset="0"/>
              </a:rPr>
              <a:t>実習</a:t>
            </a:r>
          </a:p>
          <a:p>
            <a:r>
              <a:rPr lang="ja-JP" altLang="en-US" dirty="0">
                <a:latin typeface="Times New Roman" panose="02020603050405020304" pitchFamily="18" charset="0"/>
              </a:rPr>
              <a:t>－ 組み合わせ論理回路 </a:t>
            </a:r>
          </a:p>
          <a:p>
            <a:pPr algn="r"/>
            <a:r>
              <a:rPr lang="en-US" altLang="ja-JP" dirty="0">
                <a:latin typeface="Times New Roman" panose="02020603050405020304" pitchFamily="18" charset="0"/>
                <a:hlinkClick r:id="rId3"/>
              </a:rPr>
              <a:t>http://www.info.kindai.ac.jp/LC</a:t>
            </a:r>
            <a:endParaRPr lang="en-US" altLang="ja-JP" dirty="0">
              <a:latin typeface="Times New Roman" panose="02020603050405020304" pitchFamily="18" charset="0"/>
            </a:endParaRPr>
          </a:p>
          <a:p>
            <a:pPr algn="r"/>
            <a:r>
              <a:rPr lang="en-US" altLang="ja-JP" dirty="0">
                <a:latin typeface="Times New Roman" panose="02020603050405020304" pitchFamily="18" charset="0"/>
              </a:rPr>
              <a:t>E</a:t>
            </a:r>
            <a:r>
              <a:rPr lang="ja-JP" altLang="en-US" dirty="0">
                <a:latin typeface="Times New Roman" panose="02020603050405020304" pitchFamily="18" charset="0"/>
              </a:rPr>
              <a:t>館</a:t>
            </a:r>
            <a:r>
              <a:rPr lang="en-US" altLang="ja-JP" dirty="0">
                <a:latin typeface="Times New Roman" panose="02020603050405020304" pitchFamily="18" charset="0"/>
              </a:rPr>
              <a:t>3</a:t>
            </a:r>
            <a:r>
              <a:rPr lang="ja-JP" altLang="en-US" dirty="0">
                <a:latin typeface="Times New Roman" panose="02020603050405020304" pitchFamily="18" charset="0"/>
              </a:rPr>
              <a:t>階</a:t>
            </a:r>
            <a:r>
              <a:rPr lang="en-US" altLang="ja-JP" dirty="0">
                <a:latin typeface="Times New Roman" panose="02020603050405020304" pitchFamily="18" charset="0"/>
              </a:rPr>
              <a:t>E-331 </a:t>
            </a:r>
            <a:r>
              <a:rPr lang="ja-JP" altLang="en-US" dirty="0">
                <a:latin typeface="Times New Roman" panose="02020603050405020304" pitchFamily="18" charset="0"/>
              </a:rPr>
              <a:t>内線</a:t>
            </a:r>
            <a:r>
              <a:rPr lang="en-US" altLang="ja-JP" dirty="0">
                <a:latin typeface="Times New Roman" panose="02020603050405020304" pitchFamily="18" charset="0"/>
              </a:rPr>
              <a:t>5459</a:t>
            </a:r>
          </a:p>
          <a:p>
            <a:pPr algn="r"/>
            <a:r>
              <a:rPr lang="en-US" altLang="ja-JP" dirty="0">
                <a:latin typeface="Times New Roman" panose="02020603050405020304" pitchFamily="18" charset="0"/>
              </a:rPr>
              <a:t>takasi-i@info.kindai.ac.jp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3"/>
          <p:cNvSpPr txBox="1">
            <a:spLocks noChangeArrowheads="1"/>
          </p:cNvSpPr>
          <p:nvPr/>
        </p:nvSpPr>
        <p:spPr bwMode="auto">
          <a:xfrm>
            <a:off x="304800" y="152400"/>
            <a:ext cx="853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dirty="0"/>
              <a:t>3. </a:t>
            </a:r>
            <a:r>
              <a:rPr lang="en-US" altLang="ja-JP" dirty="0">
                <a:solidFill>
                  <a:srgbClr val="FFFFFF"/>
                </a:solidFill>
              </a:rPr>
              <a:t>Logisim.app </a:t>
            </a:r>
            <a:r>
              <a:rPr lang="ja-JP" altLang="en-US" dirty="0">
                <a:solidFill>
                  <a:srgbClr val="FFFFFF"/>
                </a:solidFill>
              </a:rPr>
              <a:t>をクリック</a:t>
            </a:r>
          </a:p>
        </p:txBody>
      </p:sp>
      <p:sp>
        <p:nvSpPr>
          <p:cNvPr id="3" name="角丸四角形吹き出し 2"/>
          <p:cNvSpPr/>
          <p:nvPr/>
        </p:nvSpPr>
        <p:spPr bwMode="auto">
          <a:xfrm>
            <a:off x="5257800" y="3369599"/>
            <a:ext cx="2819400" cy="578882"/>
          </a:xfrm>
          <a:prstGeom prst="wedgeRoundRectCallout">
            <a:avLst>
              <a:gd name="adj1" fmla="val 51824"/>
              <a:gd name="adj2" fmla="val 16362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クリックして解凍</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715000"/>
          </a:xfrm>
          <a:prstGeom prst="rect">
            <a:avLst/>
          </a:prstGeom>
        </p:spPr>
      </p:pic>
      <p:sp>
        <p:nvSpPr>
          <p:cNvPr id="5" name="角丸四角形吹き出し 4"/>
          <p:cNvSpPr/>
          <p:nvPr/>
        </p:nvSpPr>
        <p:spPr bwMode="auto">
          <a:xfrm>
            <a:off x="4535347" y="4876800"/>
            <a:ext cx="2438400" cy="578882"/>
          </a:xfrm>
          <a:prstGeom prst="wedgeRoundRectCallout">
            <a:avLst>
              <a:gd name="adj1" fmla="val 67053"/>
              <a:gd name="adj2" fmla="val 16362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クリックで起動</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16222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715000"/>
          </a:xfrm>
          <a:prstGeom prst="rect">
            <a:avLst/>
          </a:prstGeom>
        </p:spPr>
      </p:pic>
    </p:spTree>
    <p:extLst>
      <p:ext uri="{BB962C8B-B14F-4D97-AF65-F5344CB8AC3E}">
        <p14:creationId xmlns:p14="http://schemas.microsoft.com/office/powerpoint/2010/main" val="1000053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715000"/>
          </a:xfrm>
          <a:prstGeom prst="rect">
            <a:avLst/>
          </a:prstGeom>
        </p:spPr>
      </p:pic>
    </p:spTree>
    <p:extLst>
      <p:ext uri="{BB962C8B-B14F-4D97-AF65-F5344CB8AC3E}">
        <p14:creationId xmlns:p14="http://schemas.microsoft.com/office/powerpoint/2010/main" val="2760598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3"/>
          <p:cNvSpPr txBox="1">
            <a:spLocks noChangeArrowheads="1"/>
          </p:cNvSpPr>
          <p:nvPr/>
        </p:nvSpPr>
        <p:spPr bwMode="auto">
          <a:xfrm>
            <a:off x="304800" y="152400"/>
            <a:ext cx="853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3200" dirty="0">
                <a:solidFill>
                  <a:srgbClr val="FFFFFF"/>
                </a:solidFill>
                <a:latin typeface="Times New Roman" panose="02020603050405020304" pitchFamily="18" charset="0"/>
              </a:rPr>
              <a:t>エラーが出る場合</a:t>
            </a:r>
            <a:endParaRPr lang="ja-JP" altLang="en-US" sz="3200" i="0" dirty="0">
              <a:solidFill>
                <a:srgbClr val="FFFFFF"/>
              </a:solidFill>
              <a:latin typeface="Times New Roman" panose="02020603050405020304" pitchFamily="18" charset="0"/>
            </a:endParaRPr>
          </a:p>
        </p:txBody>
      </p:sp>
      <p:sp>
        <p:nvSpPr>
          <p:cNvPr id="3" name="角丸四角形吹き出し 2"/>
          <p:cNvSpPr/>
          <p:nvPr/>
        </p:nvSpPr>
        <p:spPr bwMode="auto">
          <a:xfrm>
            <a:off x="5257800" y="3369599"/>
            <a:ext cx="2819400" cy="578882"/>
          </a:xfrm>
          <a:prstGeom prst="wedgeRoundRectCallout">
            <a:avLst>
              <a:gd name="adj1" fmla="val 51824"/>
              <a:gd name="adj2" fmla="val 16362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クリックして解凍</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715000"/>
          </a:xfrm>
          <a:prstGeom prst="rect">
            <a:avLst/>
          </a:prstGeom>
        </p:spPr>
      </p:pic>
      <p:pic>
        <p:nvPicPr>
          <p:cNvPr id="7" name="図 6" descr="スクリーンショット, 抽象 が含まれている画像&#10;&#10;自動的に生成された説明">
            <a:extLst>
              <a:ext uri="{FF2B5EF4-FFF2-40B4-BE49-F238E27FC236}">
                <a16:creationId xmlns:a16="http://schemas.microsoft.com/office/drawing/2014/main" id="{81733A0D-0A3F-4BE1-AEE1-E3BF54A33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060" y="2412948"/>
            <a:ext cx="5435879" cy="2032104"/>
          </a:xfrm>
          <a:prstGeom prst="rect">
            <a:avLst/>
          </a:prstGeom>
        </p:spPr>
      </p:pic>
    </p:spTree>
    <p:extLst>
      <p:ext uri="{BB962C8B-B14F-4D97-AF65-F5344CB8AC3E}">
        <p14:creationId xmlns:p14="http://schemas.microsoft.com/office/powerpoint/2010/main" val="4275897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 Word&#10;&#10;自動的に生成された説明">
            <a:extLst>
              <a:ext uri="{FF2B5EF4-FFF2-40B4-BE49-F238E27FC236}">
                <a16:creationId xmlns:a16="http://schemas.microsoft.com/office/drawing/2014/main" id="{6716D744-EF08-4E06-881B-0B60372928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6" name="四角形: 角を丸くする 5">
            <a:extLst>
              <a:ext uri="{FF2B5EF4-FFF2-40B4-BE49-F238E27FC236}">
                <a16:creationId xmlns:a16="http://schemas.microsoft.com/office/drawing/2014/main" id="{22B3BAB0-B850-45CB-A7E1-B2480E25E3F4}"/>
              </a:ext>
            </a:extLst>
          </p:cNvPr>
          <p:cNvSpPr/>
          <p:nvPr/>
        </p:nvSpPr>
        <p:spPr bwMode="auto">
          <a:xfrm>
            <a:off x="5181600" y="1789806"/>
            <a:ext cx="838200" cy="304800"/>
          </a:xfrm>
          <a:prstGeom prst="roundRect">
            <a:avLst/>
          </a:prstGeom>
          <a:noFill/>
          <a:ln w="381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Tahoma" panose="020B0604030504040204" pitchFamily="34" charset="0"/>
              <a:ea typeface="ＭＳ Ｐゴシック" panose="020B0600070205080204" pitchFamily="50" charset="-128"/>
            </a:endParaRPr>
          </a:p>
        </p:txBody>
      </p:sp>
      <p:sp>
        <p:nvSpPr>
          <p:cNvPr id="7" name="四角形: 角を丸くする 6">
            <a:extLst>
              <a:ext uri="{FF2B5EF4-FFF2-40B4-BE49-F238E27FC236}">
                <a16:creationId xmlns:a16="http://schemas.microsoft.com/office/drawing/2014/main" id="{022E269C-BF75-406C-A967-402261E628A3}"/>
              </a:ext>
            </a:extLst>
          </p:cNvPr>
          <p:cNvSpPr/>
          <p:nvPr/>
        </p:nvSpPr>
        <p:spPr bwMode="auto">
          <a:xfrm>
            <a:off x="2667000" y="4138040"/>
            <a:ext cx="838200" cy="304800"/>
          </a:xfrm>
          <a:prstGeom prst="roundRect">
            <a:avLst/>
          </a:prstGeom>
          <a:noFill/>
          <a:ln w="38100"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Tahoma" panose="020B0604030504040204" pitchFamily="34" charset="0"/>
              <a:ea typeface="ＭＳ Ｐゴシック" panose="020B0600070205080204" pitchFamily="50" charset="-128"/>
            </a:endParaRPr>
          </a:p>
        </p:txBody>
      </p:sp>
      <p:sp>
        <p:nvSpPr>
          <p:cNvPr id="9" name="吹き出し: 角を丸めた四角形 8">
            <a:extLst>
              <a:ext uri="{FF2B5EF4-FFF2-40B4-BE49-F238E27FC236}">
                <a16:creationId xmlns:a16="http://schemas.microsoft.com/office/drawing/2014/main" id="{AB8D9773-23D4-4673-A977-AF4A75A5DD89}"/>
              </a:ext>
            </a:extLst>
          </p:cNvPr>
          <p:cNvSpPr/>
          <p:nvPr/>
        </p:nvSpPr>
        <p:spPr bwMode="auto">
          <a:xfrm>
            <a:off x="4625536" y="4290440"/>
            <a:ext cx="4150896" cy="1828800"/>
          </a:xfrm>
          <a:prstGeom prst="wedgeRoundRectCallout">
            <a:avLst>
              <a:gd name="adj1" fmla="val -76841"/>
              <a:gd name="adj2" fmla="val -49633"/>
              <a:gd name="adj3" fmla="val 16667"/>
            </a:avLst>
          </a:prstGeom>
          <a:solidFill>
            <a:srgbClr val="00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lang="ja-JP" altLang="en-US" sz="2800" i="0" dirty="0">
                <a:latin typeface="Times New Roman" panose="02020603050405020304" pitchFamily="18" charset="0"/>
              </a:rPr>
              <a:t>ダウンロード後</a:t>
            </a:r>
            <a:endParaRPr lang="en-US" altLang="ja-JP" sz="2800" i="0" dirty="0">
              <a:latin typeface="Times New Roman" panose="02020603050405020304" pitchFamily="18" charset="0"/>
            </a:endParaRPr>
          </a:p>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control </a:t>
            </a:r>
            <a:r>
              <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キーを押しながら</a:t>
            </a:r>
            <a:endParaRPr kumimoji="1" lang="en-US" altLang="ja-JP"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lang="ja-JP" altLang="en-US" sz="2800" i="0" dirty="0">
                <a:latin typeface="Times New Roman" panose="02020603050405020304" pitchFamily="18" charset="0"/>
              </a:rPr>
              <a:t>「開く」でインストール</a:t>
            </a: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
        <p:nvSpPr>
          <p:cNvPr id="17" name="Text Box 3">
            <a:extLst>
              <a:ext uri="{FF2B5EF4-FFF2-40B4-BE49-F238E27FC236}">
                <a16:creationId xmlns:a16="http://schemas.microsoft.com/office/drawing/2014/main" id="{036F9F2E-0426-4DB4-B18A-BE973BCB0063}"/>
              </a:ext>
            </a:extLst>
          </p:cNvPr>
          <p:cNvSpPr txBox="1">
            <a:spLocks noChangeArrowheads="1"/>
          </p:cNvSpPr>
          <p:nvPr/>
        </p:nvSpPr>
        <p:spPr bwMode="auto">
          <a:xfrm>
            <a:off x="152400" y="196219"/>
            <a:ext cx="8899167" cy="584775"/>
          </a:xfrm>
          <a:prstGeom prst="rect">
            <a:avLst/>
          </a:prstGeom>
          <a:solidFill>
            <a:srgbClr val="003300"/>
          </a:solidFill>
          <a:ln>
            <a:noFill/>
          </a:ln>
          <a:effectLst/>
        </p:spPr>
        <p:txBody>
          <a:bodyPr wrap="none">
            <a:spAutoFit/>
          </a:bodyPr>
          <a:lstStyle/>
          <a:p>
            <a:r>
              <a:rPr lang="en-US" altLang="ja-JP" sz="3200" i="0" dirty="0">
                <a:effectLst>
                  <a:outerShdw blurRad="38100" dist="38100" dir="2700000" algn="tl">
                    <a:srgbClr val="000000"/>
                  </a:outerShdw>
                </a:effectLst>
              </a:rPr>
              <a:t>http://www.info.kindai.ac.jp/LC/Logisim/install.html</a:t>
            </a:r>
          </a:p>
        </p:txBody>
      </p:sp>
    </p:spTree>
    <p:custDataLst>
      <p:tags r:id="rId1"/>
    </p:custDataLst>
    <p:extLst>
      <p:ext uri="{BB962C8B-B14F-4D97-AF65-F5344CB8AC3E}">
        <p14:creationId xmlns:p14="http://schemas.microsoft.com/office/powerpoint/2010/main" val="134584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3"/>
          <p:cNvSpPr txBox="1">
            <a:spLocks noChangeArrowheads="1"/>
          </p:cNvSpPr>
          <p:nvPr/>
        </p:nvSpPr>
        <p:spPr bwMode="auto">
          <a:xfrm>
            <a:off x="304800" y="152400"/>
            <a:ext cx="853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3200" dirty="0">
                <a:solidFill>
                  <a:srgbClr val="FFFFFF"/>
                </a:solidFill>
                <a:latin typeface="Times New Roman" panose="02020603050405020304" pitchFamily="18" charset="0"/>
              </a:rPr>
              <a:t>エラーが出る場合</a:t>
            </a:r>
            <a:endParaRPr lang="ja-JP" altLang="en-US" sz="3200" i="0" dirty="0">
              <a:solidFill>
                <a:srgbClr val="FFFFFF"/>
              </a:solidFill>
              <a:latin typeface="Times New Roman" panose="02020603050405020304" pitchFamily="18" charset="0"/>
            </a:endParaRPr>
          </a:p>
        </p:txBody>
      </p:sp>
      <p:sp>
        <p:nvSpPr>
          <p:cNvPr id="3" name="角丸四角形吹き出し 2"/>
          <p:cNvSpPr/>
          <p:nvPr/>
        </p:nvSpPr>
        <p:spPr bwMode="auto">
          <a:xfrm>
            <a:off x="5257800" y="3369599"/>
            <a:ext cx="2819400" cy="578882"/>
          </a:xfrm>
          <a:prstGeom prst="wedgeRoundRectCallout">
            <a:avLst>
              <a:gd name="adj1" fmla="val 51824"/>
              <a:gd name="adj2" fmla="val 16362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クリックして解凍</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715000"/>
          </a:xfrm>
          <a:prstGeom prst="rect">
            <a:avLst/>
          </a:prstGeom>
        </p:spPr>
      </p:pic>
      <p:pic>
        <p:nvPicPr>
          <p:cNvPr id="5" name="図 4" descr="スクリーンショットの画面&#10;&#10;自動的に生成された説明">
            <a:extLst>
              <a:ext uri="{FF2B5EF4-FFF2-40B4-BE49-F238E27FC236}">
                <a16:creationId xmlns:a16="http://schemas.microsoft.com/office/drawing/2014/main" id="{F400A9DD-E692-4903-9D86-58CA56A0E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060" y="2158934"/>
            <a:ext cx="5435879" cy="2540131"/>
          </a:xfrm>
          <a:prstGeom prst="rect">
            <a:avLst/>
          </a:prstGeom>
        </p:spPr>
      </p:pic>
      <p:sp>
        <p:nvSpPr>
          <p:cNvPr id="6" name="正方形/長方形 5">
            <a:extLst>
              <a:ext uri="{FF2B5EF4-FFF2-40B4-BE49-F238E27FC236}">
                <a16:creationId xmlns:a16="http://schemas.microsoft.com/office/drawing/2014/main" id="{27BBD67E-0BE9-4236-959E-4AF7CB6FE085}"/>
              </a:ext>
            </a:extLst>
          </p:cNvPr>
          <p:cNvSpPr/>
          <p:nvPr/>
        </p:nvSpPr>
        <p:spPr bwMode="auto">
          <a:xfrm>
            <a:off x="2527230" y="4876800"/>
            <a:ext cx="4089540" cy="1032930"/>
          </a:xfrm>
          <a:prstGeom prst="rect">
            <a:avLst/>
          </a:prstGeom>
          <a:solidFill>
            <a:srgbClr val="00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control </a:t>
            </a:r>
            <a:r>
              <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キーを押しながら</a:t>
            </a:r>
            <a:endParaRPr kumimoji="1" lang="en-US" altLang="ja-JP"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lang="ja-JP" altLang="en-US" dirty="0">
                <a:latin typeface="Times New Roman" panose="02020603050405020304" pitchFamily="18" charset="0"/>
              </a:rPr>
              <a:t>「開く」で起動 </a:t>
            </a:r>
            <a:r>
              <a:rPr lang="en-US" altLang="ja-JP" dirty="0">
                <a:latin typeface="Times New Roman" panose="02020603050405020304" pitchFamily="18" charset="0"/>
              </a:rPr>
              <a:t>(</a:t>
            </a:r>
            <a:r>
              <a:rPr lang="ja-JP" altLang="en-US" dirty="0">
                <a:latin typeface="Times New Roman" panose="02020603050405020304" pitchFamily="18" charset="0"/>
              </a:rPr>
              <a:t>初回のみ</a:t>
            </a:r>
            <a:r>
              <a:rPr lang="en-US" altLang="ja-JP" dirty="0">
                <a:latin typeface="Times New Roman" panose="02020603050405020304" pitchFamily="18" charset="0"/>
              </a:rPr>
              <a:t>)</a:t>
            </a: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685787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3"/>
          <p:cNvSpPr txBox="1">
            <a:spLocks noChangeArrowheads="1"/>
          </p:cNvSpPr>
          <p:nvPr/>
        </p:nvSpPr>
        <p:spPr bwMode="auto">
          <a:xfrm>
            <a:off x="304800" y="152400"/>
            <a:ext cx="8534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3200" i="0" dirty="0">
                <a:solidFill>
                  <a:srgbClr val="FFFFFF"/>
                </a:solidFill>
                <a:latin typeface="Times New Roman" panose="02020603050405020304" pitchFamily="18" charset="0"/>
              </a:rPr>
              <a:t>O</a:t>
            </a:r>
            <a:r>
              <a:rPr lang="en-US" altLang="ja-JP" sz="3200" dirty="0">
                <a:solidFill>
                  <a:srgbClr val="FFFFFF"/>
                </a:solidFill>
                <a:latin typeface="Times New Roman" panose="02020603050405020304" pitchFamily="18" charset="0"/>
              </a:rPr>
              <a:t>S </a:t>
            </a:r>
            <a:r>
              <a:rPr lang="ja-JP" altLang="en-US" sz="3200" dirty="0">
                <a:solidFill>
                  <a:srgbClr val="FFFFFF"/>
                </a:solidFill>
                <a:latin typeface="Times New Roman" panose="02020603050405020304" pitchFamily="18" charset="0"/>
              </a:rPr>
              <a:t>が </a:t>
            </a:r>
            <a:r>
              <a:rPr lang="en-US" altLang="ja-JP" sz="3200" dirty="0">
                <a:solidFill>
                  <a:srgbClr val="FFFFFF"/>
                </a:solidFill>
                <a:latin typeface="Times New Roman" panose="02020603050405020304" pitchFamily="18" charset="0"/>
              </a:rPr>
              <a:t>11.2.3 </a:t>
            </a:r>
            <a:r>
              <a:rPr lang="ja-JP" altLang="en-US" sz="3200" dirty="0">
                <a:solidFill>
                  <a:srgbClr val="FFFFFF"/>
                </a:solidFill>
                <a:latin typeface="Times New Roman" panose="02020603050405020304" pitchFamily="18" charset="0"/>
              </a:rPr>
              <a:t>以降の場合</a:t>
            </a:r>
            <a:endParaRPr lang="ja-JP" altLang="en-US" sz="3200" i="0" dirty="0">
              <a:solidFill>
                <a:srgbClr val="FFFFFF"/>
              </a:solidFill>
              <a:latin typeface="Times New Roman" panose="02020603050405020304" pitchFamily="18" charset="0"/>
            </a:endParaRPr>
          </a:p>
        </p:txBody>
      </p:sp>
      <p:pic>
        <p:nvPicPr>
          <p:cNvPr id="11" name="図 10">
            <a:extLst>
              <a:ext uri="{FF2B5EF4-FFF2-40B4-BE49-F238E27FC236}">
                <a16:creationId xmlns:a16="http://schemas.microsoft.com/office/drawing/2014/main" id="{8D129D4E-46FD-4951-B5F0-CDAD4A242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715000"/>
          </a:xfrm>
          <a:prstGeom prst="rect">
            <a:avLst/>
          </a:prstGeom>
        </p:spPr>
      </p:pic>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64C9AAC7-BF06-4414-819A-0FABB495C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040" y="1904921"/>
            <a:ext cx="6197919" cy="3048157"/>
          </a:xfrm>
          <a:prstGeom prst="rect">
            <a:avLst/>
          </a:prstGeom>
        </p:spPr>
      </p:pic>
    </p:spTree>
    <p:extLst>
      <p:ext uri="{BB962C8B-B14F-4D97-AF65-F5344CB8AC3E}">
        <p14:creationId xmlns:p14="http://schemas.microsoft.com/office/powerpoint/2010/main" val="934417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7FFC61-9DB9-4430-A1AE-AED628D1EC73}"/>
              </a:ext>
            </a:extLst>
          </p:cNvPr>
          <p:cNvSpPr>
            <a:spLocks noGrp="1"/>
          </p:cNvSpPr>
          <p:nvPr>
            <p:ph type="title"/>
          </p:nvPr>
        </p:nvSpPr>
        <p:spPr/>
        <p:txBody>
          <a:bodyPr/>
          <a:lstStyle/>
          <a:p>
            <a:r>
              <a:rPr kumimoji="1" lang="en-US" altLang="ja-JP" dirty="0">
                <a:latin typeface="Times New Roman" panose="02020603050405020304" pitchFamily="18" charset="0"/>
              </a:rPr>
              <a:t>Logisim-evolution</a:t>
            </a:r>
            <a:endParaRPr kumimoji="1" lang="ja-JP" altLang="en-US" dirty="0">
              <a:latin typeface="Times New Roman" panose="02020603050405020304" pitchFamily="18" charset="0"/>
            </a:endParaRPr>
          </a:p>
        </p:txBody>
      </p:sp>
      <p:sp>
        <p:nvSpPr>
          <p:cNvPr id="3" name="コンテンツ プレースホルダー 2">
            <a:extLst>
              <a:ext uri="{FF2B5EF4-FFF2-40B4-BE49-F238E27FC236}">
                <a16:creationId xmlns:a16="http://schemas.microsoft.com/office/drawing/2014/main" id="{42856EC2-C3AB-42EE-8276-9C5CBF9D854E}"/>
              </a:ext>
            </a:extLst>
          </p:cNvPr>
          <p:cNvSpPr>
            <a:spLocks noGrp="1"/>
          </p:cNvSpPr>
          <p:nvPr>
            <p:ph idx="1"/>
          </p:nvPr>
        </p:nvSpPr>
        <p:spPr/>
        <p:txBody>
          <a:bodyPr/>
          <a:lstStyle/>
          <a:p>
            <a:r>
              <a:rPr kumimoji="1" lang="en-US" altLang="ja-JP" dirty="0">
                <a:latin typeface="Times New Roman" panose="02020603050405020304" pitchFamily="18" charset="0"/>
              </a:rPr>
              <a:t>Logisim-evolution</a:t>
            </a:r>
          </a:p>
          <a:p>
            <a:pPr lvl="1"/>
            <a:r>
              <a:rPr lang="en-US" altLang="ja-JP" dirty="0">
                <a:latin typeface="Times New Roman" panose="02020603050405020304" pitchFamily="18" charset="0"/>
              </a:rPr>
              <a:t>Logisim </a:t>
            </a:r>
            <a:r>
              <a:rPr lang="ja-JP" altLang="en-US" dirty="0">
                <a:latin typeface="Times New Roman" panose="02020603050405020304" pitchFamily="18" charset="0"/>
              </a:rPr>
              <a:t>のフォーク版</a:t>
            </a:r>
            <a:endParaRPr lang="en-US" altLang="ja-JP" dirty="0">
              <a:latin typeface="Times New Roman" panose="02020603050405020304" pitchFamily="18" charset="0"/>
            </a:endParaRPr>
          </a:p>
          <a:p>
            <a:pPr marL="457200" lvl="1" indent="0">
              <a:buNone/>
            </a:pPr>
            <a:r>
              <a:rPr kumimoji="1" lang="en-US" altLang="ja-JP" dirty="0">
                <a:latin typeface="Times New Roman" panose="02020603050405020304" pitchFamily="18" charset="0"/>
              </a:rPr>
              <a:t>(Logisim </a:t>
            </a:r>
            <a:r>
              <a:rPr kumimoji="1" lang="ja-JP" altLang="en-US" dirty="0">
                <a:latin typeface="Times New Roman" panose="02020603050405020304" pitchFamily="18" charset="0"/>
              </a:rPr>
              <a:t>をベースに開発されたソフトウェア</a:t>
            </a:r>
            <a:r>
              <a:rPr kumimoji="1" lang="en-US" altLang="ja-JP" dirty="0">
                <a:latin typeface="Times New Roman" panose="02020603050405020304" pitchFamily="18" charset="0"/>
              </a:rPr>
              <a:t>)</a:t>
            </a:r>
            <a:endParaRPr kumimoji="1" lang="ja-JP" altLang="en-US" dirty="0">
              <a:latin typeface="Times New Roman" panose="02020603050405020304" pitchFamily="18" charset="0"/>
            </a:endParaRPr>
          </a:p>
        </p:txBody>
      </p:sp>
    </p:spTree>
    <p:extLst>
      <p:ext uri="{BB962C8B-B14F-4D97-AF65-F5344CB8AC3E}">
        <p14:creationId xmlns:p14="http://schemas.microsoft.com/office/powerpoint/2010/main" val="503443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メール, Web サイト&#10;&#10;自動的に生成された説明">
            <a:extLst>
              <a:ext uri="{FF2B5EF4-FFF2-40B4-BE49-F238E27FC236}">
                <a16:creationId xmlns:a16="http://schemas.microsoft.com/office/drawing/2014/main" id="{2F39BA4A-8E61-47D7-AC6A-ED7A6885F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Text Box 1027">
            <a:extLst>
              <a:ext uri="{FF2B5EF4-FFF2-40B4-BE49-F238E27FC236}">
                <a16:creationId xmlns:a16="http://schemas.microsoft.com/office/drawing/2014/main" id="{C8212944-BBA0-4190-998A-CDE11A14F15A}"/>
              </a:ext>
            </a:extLst>
          </p:cNvPr>
          <p:cNvSpPr txBox="1">
            <a:spLocks noChangeArrowheads="1"/>
          </p:cNvSpPr>
          <p:nvPr/>
        </p:nvSpPr>
        <p:spPr bwMode="auto">
          <a:xfrm>
            <a:off x="1152000" y="152400"/>
            <a:ext cx="7855035" cy="584775"/>
          </a:xfrm>
          <a:prstGeom prst="rect">
            <a:avLst/>
          </a:prstGeom>
          <a:solidFill>
            <a:srgbClr val="003300"/>
          </a:solidFill>
          <a:ln>
            <a:noFill/>
          </a:ln>
          <a:effectLst/>
        </p:spPr>
        <p:txBody>
          <a:bodyPr wrap="none">
            <a:spAutoFit/>
          </a:bodyPr>
          <a:lstStyle/>
          <a:p>
            <a:pPr>
              <a:spcBef>
                <a:spcPct val="20000"/>
              </a:spcBef>
              <a:buClr>
                <a:schemeClr val="hlink"/>
              </a:buClr>
              <a:buSzPct val="70000"/>
              <a:buFont typeface="Wingdings" panose="05000000000000000000" pitchFamily="2" charset="2"/>
              <a:buNone/>
            </a:pPr>
            <a:r>
              <a:rPr lang="en-US" altLang="ja-JP" sz="3200" i="0" dirty="0">
                <a:effectLst>
                  <a:outerShdw blurRad="38100" dist="38100" dir="2700000" algn="tl">
                    <a:srgbClr val="000000"/>
                  </a:outerShdw>
                </a:effectLst>
                <a:latin typeface="Times New Roman" panose="02020603050405020304" pitchFamily="18" charset="0"/>
              </a:rPr>
              <a:t>https://github.com/reds-heig/logisim-evolution</a:t>
            </a:r>
          </a:p>
        </p:txBody>
      </p:sp>
    </p:spTree>
    <p:extLst>
      <p:ext uri="{BB962C8B-B14F-4D97-AF65-F5344CB8AC3E}">
        <p14:creationId xmlns:p14="http://schemas.microsoft.com/office/powerpoint/2010/main" val="1135957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テキスト, アプリケーション, メール&#10;&#10;自動的に生成された説明">
            <a:extLst>
              <a:ext uri="{FF2B5EF4-FFF2-40B4-BE49-F238E27FC236}">
                <a16:creationId xmlns:a16="http://schemas.microsoft.com/office/drawing/2014/main" id="{103D6EC6-DE73-45AC-81E1-CB9C48F85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テキスト ボックス 3">
            <a:extLst>
              <a:ext uri="{FF2B5EF4-FFF2-40B4-BE49-F238E27FC236}">
                <a16:creationId xmlns:a16="http://schemas.microsoft.com/office/drawing/2014/main" id="{CBDB25A5-B518-4406-8C97-B3E5EFFE3AC0}"/>
              </a:ext>
            </a:extLst>
          </p:cNvPr>
          <p:cNvSpPr txBox="1"/>
          <p:nvPr/>
        </p:nvSpPr>
        <p:spPr>
          <a:xfrm>
            <a:off x="1773674" y="152400"/>
            <a:ext cx="7105150" cy="707886"/>
          </a:xfrm>
          <a:prstGeom prst="rect">
            <a:avLst/>
          </a:prstGeom>
          <a:solidFill>
            <a:srgbClr val="003300"/>
          </a:solidFill>
          <a:ln>
            <a:solidFill>
              <a:schemeClr val="tx1"/>
            </a:solidFill>
          </a:ln>
        </p:spPr>
        <p:txBody>
          <a:bodyPr wrap="none" rtlCol="0">
            <a:spAutoFit/>
          </a:bodyPr>
          <a:lstStyle/>
          <a:p>
            <a:r>
              <a:rPr lang="en-US" altLang="ja-JP" sz="4000" i="0" dirty="0">
                <a:latin typeface="Times New Roman" panose="02020603050405020304" pitchFamily="18" charset="0"/>
                <a:cs typeface="Times New Roman" panose="02020603050405020304" pitchFamily="18" charset="0"/>
              </a:rPr>
              <a:t>https://www.info.kindai.ac.jp/LC/</a:t>
            </a:r>
            <a:endParaRPr kumimoji="1" lang="ja-JP" altLang="en-US" sz="4000" i="0" dirty="0">
              <a:latin typeface="Times New Roman" panose="02020603050405020304" pitchFamily="18" charset="0"/>
              <a:cs typeface="Times New Roman" panose="02020603050405020304" pitchFamily="18" charset="0"/>
            </a:endParaRPr>
          </a:p>
        </p:txBody>
      </p:sp>
      <p:sp>
        <p:nvSpPr>
          <p:cNvPr id="5" name="円/楕円 3">
            <a:extLst>
              <a:ext uri="{FF2B5EF4-FFF2-40B4-BE49-F238E27FC236}">
                <a16:creationId xmlns:a16="http://schemas.microsoft.com/office/drawing/2014/main" id="{08E7425F-D324-43A7-9396-2651B442D67D}"/>
              </a:ext>
            </a:extLst>
          </p:cNvPr>
          <p:cNvSpPr/>
          <p:nvPr/>
        </p:nvSpPr>
        <p:spPr bwMode="auto">
          <a:xfrm>
            <a:off x="5943600" y="3657975"/>
            <a:ext cx="1676400" cy="457200"/>
          </a:xfrm>
          <a:prstGeom prst="ellipse">
            <a:avLst/>
          </a:prstGeom>
          <a:noFill/>
          <a:ln w="50800"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8996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r>
              <a:rPr lang="en-US" altLang="ja-JP" dirty="0" err="1">
                <a:latin typeface="Times New Roman" panose="02020603050405020304" pitchFamily="18" charset="0"/>
              </a:rPr>
              <a:t>Logisim</a:t>
            </a:r>
            <a:endParaRPr lang="en-US" altLang="ja-JP" dirty="0"/>
          </a:p>
        </p:txBody>
      </p:sp>
      <p:sp>
        <p:nvSpPr>
          <p:cNvPr id="246787" name="Rectangle 3"/>
          <p:cNvSpPr>
            <a:spLocks noGrp="1" noChangeArrowheads="1"/>
          </p:cNvSpPr>
          <p:nvPr>
            <p:ph type="body" idx="1"/>
          </p:nvPr>
        </p:nvSpPr>
        <p:spPr/>
        <p:txBody>
          <a:bodyPr/>
          <a:lstStyle/>
          <a:p>
            <a:r>
              <a:rPr lang="en-US" altLang="ja-JP" dirty="0" err="1">
                <a:latin typeface="Times New Roman" panose="02020603050405020304" pitchFamily="18" charset="0"/>
              </a:rPr>
              <a:t>Logisim</a:t>
            </a:r>
            <a:endParaRPr lang="en-US" altLang="ja-JP" dirty="0">
              <a:latin typeface="Times New Roman" panose="02020603050405020304" pitchFamily="18" charset="0"/>
            </a:endParaRPr>
          </a:p>
          <a:p>
            <a:pPr lvl="1"/>
            <a:r>
              <a:rPr lang="ja-JP" altLang="en-US" dirty="0">
                <a:latin typeface="Times New Roman" panose="02020603050405020304" pitchFamily="18" charset="0"/>
              </a:rPr>
              <a:t>論理回路のシミュレータ</a:t>
            </a:r>
          </a:p>
          <a:p>
            <a:pPr lvl="2"/>
            <a:r>
              <a:rPr lang="ja-JP" altLang="en-US" dirty="0">
                <a:latin typeface="Times New Roman" panose="02020603050405020304" pitchFamily="18" charset="0"/>
              </a:rPr>
              <a:t>論理素子やモジュールを使用可能</a:t>
            </a:r>
          </a:p>
          <a:p>
            <a:pPr lvl="2"/>
            <a:r>
              <a:rPr lang="ja-JP" altLang="en-US" dirty="0">
                <a:latin typeface="Times New Roman" panose="02020603050405020304" pitchFamily="18" charset="0"/>
              </a:rPr>
              <a:t>フリーソフト</a:t>
            </a:r>
          </a:p>
          <a:p>
            <a:pPr lvl="1"/>
            <a:r>
              <a:rPr lang="ja-JP" altLang="en-US" dirty="0">
                <a:latin typeface="Times New Roman" panose="02020603050405020304" pitchFamily="18" charset="0"/>
              </a:rPr>
              <a:t>ホームページ</a:t>
            </a:r>
          </a:p>
          <a:p>
            <a:pPr lvl="2"/>
            <a:r>
              <a:rPr lang="en-US" altLang="ja-JP" dirty="0">
                <a:latin typeface="Times New Roman" panose="02020603050405020304" pitchFamily="18" charset="0"/>
              </a:rPr>
              <a:t>http://www.cburch.com/logisim/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テキスト, アプリケーション, メール&#10;&#10;自動的に生成された説明">
            <a:extLst>
              <a:ext uri="{FF2B5EF4-FFF2-40B4-BE49-F238E27FC236}">
                <a16:creationId xmlns:a16="http://schemas.microsoft.com/office/drawing/2014/main" id="{CDF83BB2-48CE-43C5-90DA-73110151F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Text Box 3">
            <a:extLst>
              <a:ext uri="{FF2B5EF4-FFF2-40B4-BE49-F238E27FC236}">
                <a16:creationId xmlns:a16="http://schemas.microsoft.com/office/drawing/2014/main" id="{7985EDEC-C921-4BC9-A8E4-D6CE2BF5EC02}"/>
              </a:ext>
            </a:extLst>
          </p:cNvPr>
          <p:cNvSpPr txBox="1">
            <a:spLocks noChangeArrowheads="1"/>
          </p:cNvSpPr>
          <p:nvPr/>
        </p:nvSpPr>
        <p:spPr bwMode="auto">
          <a:xfrm>
            <a:off x="828000" y="159238"/>
            <a:ext cx="8200386" cy="523220"/>
          </a:xfrm>
          <a:prstGeom prst="rect">
            <a:avLst/>
          </a:prstGeom>
          <a:solidFill>
            <a:srgbClr val="003300"/>
          </a:solidFill>
          <a:ln>
            <a:noFill/>
          </a:ln>
          <a:effectLst/>
        </p:spPr>
        <p:txBody>
          <a:bodyPr wrap="none">
            <a:spAutoFit/>
          </a:bodyPr>
          <a:lstStyle/>
          <a:p>
            <a:r>
              <a:rPr lang="en-US" altLang="ja-JP" i="0" dirty="0">
                <a:effectLst>
                  <a:outerShdw blurRad="38100" dist="38100" dir="2700000" algn="tl">
                    <a:srgbClr val="000000"/>
                  </a:outerShdw>
                </a:effectLst>
                <a:latin typeface="Times New Roman" panose="02020603050405020304" pitchFamily="18" charset="0"/>
              </a:rPr>
              <a:t>http://www.info.kindai.ac.jp/LC</a:t>
            </a:r>
            <a:r>
              <a:rPr lang="en-US" altLang="ja-JP" i="0">
                <a:effectLst>
                  <a:outerShdw blurRad="38100" dist="38100" dir="2700000" algn="tl">
                    <a:srgbClr val="000000"/>
                  </a:outerShdw>
                </a:effectLst>
                <a:latin typeface="Times New Roman" panose="02020603050405020304" pitchFamily="18" charset="0"/>
              </a:rPr>
              <a:t>/LogisimEv/</a:t>
            </a:r>
            <a:r>
              <a:rPr lang="en-US" altLang="ja-JP" i="0" dirty="0">
                <a:effectLst>
                  <a:outerShdw blurRad="38100" dist="38100" dir="2700000" algn="tl">
                    <a:srgbClr val="000000"/>
                  </a:outerShdw>
                </a:effectLst>
                <a:latin typeface="Times New Roman" panose="02020603050405020304" pitchFamily="18" charset="0"/>
              </a:rPr>
              <a:t>install.html</a:t>
            </a:r>
          </a:p>
        </p:txBody>
      </p:sp>
    </p:spTree>
    <p:extLst>
      <p:ext uri="{BB962C8B-B14F-4D97-AF65-F5344CB8AC3E}">
        <p14:creationId xmlns:p14="http://schemas.microsoft.com/office/powerpoint/2010/main" val="1275842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6BEECBE-8012-4A50-99F5-8EDD95E22CE5}"/>
              </a:ext>
            </a:extLst>
          </p:cNvPr>
          <p:cNvSpPr/>
          <p:nvPr/>
        </p:nvSpPr>
        <p:spPr bwMode="auto">
          <a:xfrm>
            <a:off x="1066800" y="1066800"/>
            <a:ext cx="7010400" cy="1676400"/>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 brew update</a:t>
            </a:r>
          </a:p>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lang="en-US" altLang="ja-JP" sz="3200" dirty="0">
                <a:latin typeface="Times New Roman" panose="02020603050405020304" pitchFamily="18" charset="0"/>
              </a:rPr>
              <a:t>$ brew upgrade</a:t>
            </a:r>
          </a:p>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 brew install </a:t>
            </a:r>
            <a:r>
              <a:rPr kumimoji="1" lang="en-US" altLang="ja-JP" sz="3200" b="0" i="0" u="none" strike="noStrike" cap="none" normalizeH="0" baseline="0" dirty="0" err="1">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logisim</a:t>
            </a:r>
            <a:r>
              <a:rPr kumimoji="1" lang="en-US" altLang="ja-JP" sz="32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-evolution --cask</a:t>
            </a:r>
            <a:endParaRPr kumimoji="1" lang="ja-JP" altLang="en-US" sz="32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49265D6E-3DF3-40E4-9B80-0C917ED6CEA2}"/>
              </a:ext>
            </a:extLst>
          </p:cNvPr>
          <p:cNvSpPr txBox="1"/>
          <p:nvPr/>
        </p:nvSpPr>
        <p:spPr>
          <a:xfrm>
            <a:off x="762000" y="354717"/>
            <a:ext cx="2744662" cy="584775"/>
          </a:xfrm>
          <a:prstGeom prst="rect">
            <a:avLst/>
          </a:prstGeom>
          <a:noFill/>
          <a:ln>
            <a:noFill/>
          </a:ln>
        </p:spPr>
        <p:txBody>
          <a:bodyPr wrap="none" rtlCol="0">
            <a:spAutoFit/>
          </a:bodyPr>
          <a:lstStyle/>
          <a:p>
            <a:pPr algn="l"/>
            <a:r>
              <a:rPr lang="ja-JP" altLang="en-US" sz="3200" dirty="0">
                <a:latin typeface="Times New Roman" panose="02020603050405020304" pitchFamily="18" charset="0"/>
                <a:cs typeface="Times New Roman" panose="02020603050405020304" pitchFamily="18" charset="0"/>
              </a:rPr>
              <a:t>ターミナル上で</a:t>
            </a:r>
            <a:endParaRPr kumimoji="1" lang="ja-JP" altLang="en-US" sz="3200" i="0" dirty="0">
              <a:latin typeface="Times New Roman" panose="02020603050405020304" pitchFamily="18" charset="0"/>
              <a:cs typeface="Times New Roman" panose="02020603050405020304" pitchFamily="18" charset="0"/>
            </a:endParaRPr>
          </a:p>
        </p:txBody>
      </p:sp>
      <p:pic>
        <p:nvPicPr>
          <p:cNvPr id="9" name="図 8" descr="グラフィカル ユーザー インターフェイス, テキスト, アプリケーション, メール&#10;&#10;自動的に生成された説明">
            <a:extLst>
              <a:ext uri="{FF2B5EF4-FFF2-40B4-BE49-F238E27FC236}">
                <a16:creationId xmlns:a16="http://schemas.microsoft.com/office/drawing/2014/main" id="{2BB641AF-DF11-47A2-AE0D-83753B304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2897940"/>
            <a:ext cx="5715000" cy="3581400"/>
          </a:xfrm>
          <a:prstGeom prst="rect">
            <a:avLst/>
          </a:prstGeom>
        </p:spPr>
      </p:pic>
    </p:spTree>
    <p:extLst>
      <p:ext uri="{BB962C8B-B14F-4D97-AF65-F5344CB8AC3E}">
        <p14:creationId xmlns:p14="http://schemas.microsoft.com/office/powerpoint/2010/main" val="3189656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31DD3951-269E-4EB9-B463-83B1E75E8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54" y="0"/>
            <a:ext cx="7916091" cy="6858000"/>
          </a:xfrm>
          <a:prstGeom prst="rect">
            <a:avLst/>
          </a:prstGeom>
        </p:spPr>
      </p:pic>
      <p:sp>
        <p:nvSpPr>
          <p:cNvPr id="4" name="楕円 3">
            <a:extLst>
              <a:ext uri="{FF2B5EF4-FFF2-40B4-BE49-F238E27FC236}">
                <a16:creationId xmlns:a16="http://schemas.microsoft.com/office/drawing/2014/main" id="{26851E0A-304D-44FD-941D-A4BA6E356F53}"/>
              </a:ext>
            </a:extLst>
          </p:cNvPr>
          <p:cNvSpPr/>
          <p:nvPr/>
        </p:nvSpPr>
        <p:spPr bwMode="auto">
          <a:xfrm>
            <a:off x="1981200" y="2667000"/>
            <a:ext cx="1408176" cy="1408176"/>
          </a:xfrm>
          <a:prstGeom prst="ellipse">
            <a:avLst/>
          </a:prstGeom>
          <a:noFill/>
          <a:ln w="3810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Tahoma" panose="020B0604030504040204" pitchFamily="34" charset="0"/>
              <a:ea typeface="ＭＳ Ｐゴシック" panose="020B0600070205080204" pitchFamily="50" charset="-128"/>
            </a:endParaRPr>
          </a:p>
        </p:txBody>
      </p:sp>
      <p:sp>
        <p:nvSpPr>
          <p:cNvPr id="5" name="吹き出し: 角を丸めた四角形 4">
            <a:extLst>
              <a:ext uri="{FF2B5EF4-FFF2-40B4-BE49-F238E27FC236}">
                <a16:creationId xmlns:a16="http://schemas.microsoft.com/office/drawing/2014/main" id="{FB1A6109-F8BF-4B1F-8AA1-268F9C697AB1}"/>
              </a:ext>
            </a:extLst>
          </p:cNvPr>
          <p:cNvSpPr/>
          <p:nvPr/>
        </p:nvSpPr>
        <p:spPr bwMode="auto">
          <a:xfrm>
            <a:off x="3505200" y="4419600"/>
            <a:ext cx="4114800" cy="1258824"/>
          </a:xfrm>
          <a:prstGeom prst="wedgeRoundRectCallout">
            <a:avLst>
              <a:gd name="adj1" fmla="val -56235"/>
              <a:gd name="adj2" fmla="val -92728"/>
              <a:gd name="adj3" fmla="val 16667"/>
            </a:avLst>
          </a:prstGeom>
          <a:solidFill>
            <a:srgbClr val="00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control </a:t>
            </a:r>
            <a:r>
              <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キーを押しながら</a:t>
            </a:r>
            <a:endParaRPr kumimoji="1" lang="en-US" altLang="ja-JP"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lang="ja-JP" altLang="en-US" dirty="0">
                <a:latin typeface="Times New Roman" panose="02020603050405020304" pitchFamily="18" charset="0"/>
              </a:rPr>
              <a:t>クリック </a:t>
            </a:r>
            <a:r>
              <a:rPr lang="en-US" altLang="ja-JP" dirty="0">
                <a:latin typeface="Times New Roman" panose="02020603050405020304" pitchFamily="18" charset="0"/>
              </a:rPr>
              <a:t>(</a:t>
            </a:r>
            <a:r>
              <a:rPr lang="ja-JP" altLang="en-US" dirty="0">
                <a:latin typeface="Times New Roman" panose="02020603050405020304" pitchFamily="18" charset="0"/>
              </a:rPr>
              <a:t>初回のみ</a:t>
            </a:r>
            <a:r>
              <a:rPr lang="en-US" altLang="ja-JP" dirty="0">
                <a:latin typeface="Times New Roman" panose="02020603050405020304" pitchFamily="18" charset="0"/>
              </a:rPr>
              <a:t>)</a:t>
            </a:r>
            <a:endParaRPr kumimoji="1" lang="ja-JP" altLang="en-US" sz="2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43253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手紙&#10;&#10;自動的に生成された説明">
            <a:extLst>
              <a:ext uri="{FF2B5EF4-FFF2-40B4-BE49-F238E27FC236}">
                <a16:creationId xmlns:a16="http://schemas.microsoft.com/office/drawing/2014/main" id="{A8AF3AC5-8F08-4939-85EB-B51157F32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112" y="1092080"/>
            <a:ext cx="3403775" cy="4673840"/>
          </a:xfrm>
          <a:prstGeom prst="rect">
            <a:avLst/>
          </a:prstGeom>
        </p:spPr>
      </p:pic>
    </p:spTree>
    <p:extLst>
      <p:ext uri="{BB962C8B-B14F-4D97-AF65-F5344CB8AC3E}">
        <p14:creationId xmlns:p14="http://schemas.microsoft.com/office/powerpoint/2010/main" val="3307912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ダイアグラム&#10;&#10;自動的に生成された説明">
            <a:extLst>
              <a:ext uri="{FF2B5EF4-FFF2-40B4-BE49-F238E27FC236}">
                <a16:creationId xmlns:a16="http://schemas.microsoft.com/office/drawing/2014/main" id="{E3650775-1106-4100-B2A6-F859F8149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238" y="863468"/>
            <a:ext cx="6299524" cy="5131064"/>
          </a:xfrm>
          <a:prstGeom prst="rect">
            <a:avLst/>
          </a:prstGeom>
        </p:spPr>
      </p:pic>
    </p:spTree>
    <p:extLst>
      <p:ext uri="{BB962C8B-B14F-4D97-AF65-F5344CB8AC3E}">
        <p14:creationId xmlns:p14="http://schemas.microsoft.com/office/powerpoint/2010/main" val="3267141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ーブル&#10;&#10;自動的に生成された説明">
            <a:extLst>
              <a:ext uri="{FF2B5EF4-FFF2-40B4-BE49-F238E27FC236}">
                <a16:creationId xmlns:a16="http://schemas.microsoft.com/office/drawing/2014/main" id="{70D01D80-2D67-4740-8962-321945A21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3109"/>
            <a:ext cx="9144000" cy="6471781"/>
          </a:xfrm>
          <a:prstGeom prst="rect">
            <a:avLst/>
          </a:prstGeom>
        </p:spPr>
      </p:pic>
    </p:spTree>
    <p:extLst>
      <p:ext uri="{BB962C8B-B14F-4D97-AF65-F5344CB8AC3E}">
        <p14:creationId xmlns:p14="http://schemas.microsoft.com/office/powerpoint/2010/main" val="3870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F8037DBB-518A-4CEB-A2E9-DB75BB9CE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611718"/>
            <a:ext cx="6057900" cy="2286000"/>
          </a:xfrm>
          <a:prstGeom prst="rect">
            <a:avLst/>
          </a:prstGeom>
        </p:spPr>
      </p:pic>
      <p:sp>
        <p:nvSpPr>
          <p:cNvPr id="4" name="正方形/長方形 3">
            <a:extLst>
              <a:ext uri="{FF2B5EF4-FFF2-40B4-BE49-F238E27FC236}">
                <a16:creationId xmlns:a16="http://schemas.microsoft.com/office/drawing/2014/main" id="{BF3D00CC-4E9C-43A0-A6F4-062D1D1D962C}"/>
              </a:ext>
            </a:extLst>
          </p:cNvPr>
          <p:cNvSpPr/>
          <p:nvPr/>
        </p:nvSpPr>
        <p:spPr bwMode="auto">
          <a:xfrm>
            <a:off x="381000" y="4343401"/>
            <a:ext cx="8229600" cy="685799"/>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rPr>
              <a:t>$ java -jar /Applications/logisim-evolution.jar &amp;</a:t>
            </a:r>
          </a:p>
        </p:txBody>
      </p:sp>
      <p:sp>
        <p:nvSpPr>
          <p:cNvPr id="5" name="テキスト ボックス 4">
            <a:extLst>
              <a:ext uri="{FF2B5EF4-FFF2-40B4-BE49-F238E27FC236}">
                <a16:creationId xmlns:a16="http://schemas.microsoft.com/office/drawing/2014/main" id="{37590C4F-6CD1-4262-A5BC-BDF4AB706B94}"/>
              </a:ext>
            </a:extLst>
          </p:cNvPr>
          <p:cNvSpPr txBox="1"/>
          <p:nvPr/>
        </p:nvSpPr>
        <p:spPr>
          <a:xfrm>
            <a:off x="762000" y="3631318"/>
            <a:ext cx="2744662" cy="584775"/>
          </a:xfrm>
          <a:prstGeom prst="rect">
            <a:avLst/>
          </a:prstGeom>
          <a:noFill/>
          <a:ln>
            <a:noFill/>
          </a:ln>
        </p:spPr>
        <p:txBody>
          <a:bodyPr wrap="none" rtlCol="0">
            <a:spAutoFit/>
          </a:bodyPr>
          <a:lstStyle/>
          <a:p>
            <a:pPr algn="l"/>
            <a:r>
              <a:rPr lang="ja-JP" altLang="en-US" sz="3200" dirty="0">
                <a:latin typeface="Times New Roman" panose="02020603050405020304" pitchFamily="18" charset="0"/>
                <a:cs typeface="Times New Roman" panose="02020603050405020304" pitchFamily="18" charset="0"/>
              </a:rPr>
              <a:t>ターミナル上で</a:t>
            </a:r>
            <a:endParaRPr kumimoji="1" lang="ja-JP" altLang="en-US" sz="3200" i="0" dirty="0">
              <a:latin typeface="Times New Roman" panose="02020603050405020304" pitchFamily="18" charset="0"/>
              <a:cs typeface="Times New Roman" panose="02020603050405020304" pitchFamily="18" charset="0"/>
            </a:endParaRPr>
          </a:p>
        </p:txBody>
      </p:sp>
      <p:sp>
        <p:nvSpPr>
          <p:cNvPr id="6" name="テキスト ボックス 5">
            <a:extLst>
              <a:ext uri="{FF2B5EF4-FFF2-40B4-BE49-F238E27FC236}">
                <a16:creationId xmlns:a16="http://schemas.microsoft.com/office/drawing/2014/main" id="{8F02BC52-F497-4319-A160-DF146F7F1EF6}"/>
              </a:ext>
            </a:extLst>
          </p:cNvPr>
          <p:cNvSpPr txBox="1"/>
          <p:nvPr/>
        </p:nvSpPr>
        <p:spPr>
          <a:xfrm>
            <a:off x="5010176" y="2979305"/>
            <a:ext cx="2590774" cy="584775"/>
          </a:xfrm>
          <a:prstGeom prst="rect">
            <a:avLst/>
          </a:prstGeom>
          <a:noFill/>
          <a:ln>
            <a:noFill/>
          </a:ln>
        </p:spPr>
        <p:txBody>
          <a:bodyPr wrap="none" rtlCol="0">
            <a:spAutoFit/>
          </a:bodyPr>
          <a:lstStyle/>
          <a:p>
            <a:pPr algn="l"/>
            <a:r>
              <a:rPr kumimoji="1" lang="ja-JP" altLang="en-US" sz="3200" i="0" dirty="0">
                <a:latin typeface="Times New Roman" panose="02020603050405020304" pitchFamily="18" charset="0"/>
                <a:cs typeface="Times New Roman" panose="02020603050405020304" pitchFamily="18" charset="0"/>
              </a:rPr>
              <a:t>が出る場合は</a:t>
            </a:r>
          </a:p>
        </p:txBody>
      </p:sp>
    </p:spTree>
    <p:extLst>
      <p:ext uri="{BB962C8B-B14F-4D97-AF65-F5344CB8AC3E}">
        <p14:creationId xmlns:p14="http://schemas.microsoft.com/office/powerpoint/2010/main" val="4017249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08" y="381381"/>
            <a:ext cx="8126984" cy="609523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08" y="381381"/>
            <a:ext cx="8126984" cy="6095238"/>
          </a:xfrm>
          <a:prstGeom prst="rect">
            <a:avLst/>
          </a:prstGeom>
        </p:spPr>
      </p:pic>
      <p:sp>
        <p:nvSpPr>
          <p:cNvPr id="3" name="角丸四角形 2"/>
          <p:cNvSpPr/>
          <p:nvPr/>
        </p:nvSpPr>
        <p:spPr bwMode="auto">
          <a:xfrm>
            <a:off x="381000" y="609600"/>
            <a:ext cx="3200400" cy="457200"/>
          </a:xfrm>
          <a:prstGeom prst="roundRect">
            <a:avLst/>
          </a:prstGeom>
          <a:noFill/>
          <a:ln w="50800" cap="flat" cmpd="sng" algn="ctr">
            <a:solidFill>
              <a:srgbClr val="66FF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4" name="角丸四角形吹き出し 3"/>
          <p:cNvSpPr/>
          <p:nvPr/>
        </p:nvSpPr>
        <p:spPr bwMode="auto">
          <a:xfrm>
            <a:off x="3733800" y="1295400"/>
            <a:ext cx="3226006" cy="578882"/>
          </a:xfrm>
          <a:prstGeom prst="wedgeRoundRectCallout">
            <a:avLst>
              <a:gd name="adj1" fmla="val -68363"/>
              <a:gd name="adj2" fmla="val -85601"/>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基本操作のアイコン</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5" name="角丸四角形 4"/>
          <p:cNvSpPr/>
          <p:nvPr/>
        </p:nvSpPr>
        <p:spPr bwMode="auto">
          <a:xfrm>
            <a:off x="381000" y="1417082"/>
            <a:ext cx="2286000" cy="2545318"/>
          </a:xfrm>
          <a:prstGeom prst="roundRect">
            <a:avLst/>
          </a:prstGeom>
          <a:noFill/>
          <a:ln w="50800" cap="flat" cmpd="sng" algn="ctr">
            <a:solidFill>
              <a:srgbClr val="66FF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6" name="角丸四角形吹き出し 5"/>
          <p:cNvSpPr/>
          <p:nvPr/>
        </p:nvSpPr>
        <p:spPr bwMode="auto">
          <a:xfrm>
            <a:off x="3200400" y="3307127"/>
            <a:ext cx="2748417" cy="1055608"/>
          </a:xfrm>
          <a:prstGeom prst="wedgeRoundRectCallout">
            <a:avLst>
              <a:gd name="adj1" fmla="val -68363"/>
              <a:gd name="adj2" fmla="val -85601"/>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その他の操作は</a:t>
            </a:r>
            <a:endParaRPr lang="en-US" altLang="ja-JP" dirty="0"/>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ここから</a:t>
            </a:r>
          </a:p>
        </p:txBody>
      </p:sp>
      <p:sp>
        <p:nvSpPr>
          <p:cNvPr id="7" name="テキスト ボックス 6">
            <a:extLst>
              <a:ext uri="{FF2B5EF4-FFF2-40B4-BE49-F238E27FC236}">
                <a16:creationId xmlns:a16="http://schemas.microsoft.com/office/drawing/2014/main" id="{48FC04BA-BE73-4615-B516-577DE789A6BC}"/>
              </a:ext>
            </a:extLst>
          </p:cNvPr>
          <p:cNvSpPr txBox="1"/>
          <p:nvPr/>
        </p:nvSpPr>
        <p:spPr>
          <a:xfrm>
            <a:off x="7382494" y="158885"/>
            <a:ext cx="1380506" cy="523220"/>
          </a:xfrm>
          <a:prstGeom prst="rect">
            <a:avLst/>
          </a:prstGeom>
          <a:solidFill>
            <a:srgbClr val="003300"/>
          </a:solidFill>
          <a:ln>
            <a:solidFill>
              <a:schemeClr val="tx1"/>
            </a:solidFill>
          </a:ln>
        </p:spPr>
        <p:txBody>
          <a:bodyPr wrap="none" rtlCol="0">
            <a:spAutoFit/>
          </a:bodyPr>
          <a:lstStyle/>
          <a:p>
            <a:r>
              <a:rPr lang="en-US" altLang="ja-JP" dirty="0"/>
              <a:t>Logisim</a:t>
            </a:r>
            <a:endParaRPr kumimoji="1" lang="ja-JP" altLang="en-US" dirty="0"/>
          </a:p>
        </p:txBody>
      </p:sp>
    </p:spTree>
    <p:extLst>
      <p:ext uri="{BB962C8B-B14F-4D97-AF65-F5344CB8AC3E}">
        <p14:creationId xmlns:p14="http://schemas.microsoft.com/office/powerpoint/2010/main" val="255393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テーブル&#10;&#10;自動的に生成された説明">
            <a:extLst>
              <a:ext uri="{FF2B5EF4-FFF2-40B4-BE49-F238E27FC236}">
                <a16:creationId xmlns:a16="http://schemas.microsoft.com/office/drawing/2014/main" id="{CCE6C55B-A0DA-4984-8A47-609AC2971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3109"/>
            <a:ext cx="9144000" cy="6471781"/>
          </a:xfrm>
          <a:prstGeom prst="rect">
            <a:avLst/>
          </a:prstGeom>
        </p:spPr>
      </p:pic>
      <p:sp>
        <p:nvSpPr>
          <p:cNvPr id="4" name="テキスト ボックス 3">
            <a:extLst>
              <a:ext uri="{FF2B5EF4-FFF2-40B4-BE49-F238E27FC236}">
                <a16:creationId xmlns:a16="http://schemas.microsoft.com/office/drawing/2014/main" id="{2B231A95-528E-4B1F-A394-1361C9F9D66E}"/>
              </a:ext>
            </a:extLst>
          </p:cNvPr>
          <p:cNvSpPr txBox="1"/>
          <p:nvPr/>
        </p:nvSpPr>
        <p:spPr>
          <a:xfrm>
            <a:off x="6120000" y="158885"/>
            <a:ext cx="2855269" cy="523220"/>
          </a:xfrm>
          <a:prstGeom prst="rect">
            <a:avLst/>
          </a:prstGeom>
          <a:solidFill>
            <a:srgbClr val="003300"/>
          </a:solidFill>
          <a:ln>
            <a:solidFill>
              <a:schemeClr val="tx1"/>
            </a:solidFill>
          </a:ln>
        </p:spPr>
        <p:txBody>
          <a:bodyPr wrap="none" rtlCol="0">
            <a:spAutoFit/>
          </a:bodyPr>
          <a:lstStyle/>
          <a:p>
            <a:r>
              <a:rPr lang="en-US" altLang="ja-JP" dirty="0"/>
              <a:t>Logisim-evolution</a:t>
            </a:r>
            <a:endParaRPr kumimoji="1" lang="ja-JP" altLang="en-US" dirty="0"/>
          </a:p>
        </p:txBody>
      </p:sp>
      <p:sp>
        <p:nvSpPr>
          <p:cNvPr id="5" name="角丸四角形 2">
            <a:extLst>
              <a:ext uri="{FF2B5EF4-FFF2-40B4-BE49-F238E27FC236}">
                <a16:creationId xmlns:a16="http://schemas.microsoft.com/office/drawing/2014/main" id="{3A534620-284E-4D43-8BA2-F3A8BD82B03C}"/>
              </a:ext>
            </a:extLst>
          </p:cNvPr>
          <p:cNvSpPr/>
          <p:nvPr/>
        </p:nvSpPr>
        <p:spPr bwMode="auto">
          <a:xfrm>
            <a:off x="2327238" y="420495"/>
            <a:ext cx="3792762" cy="523220"/>
          </a:xfrm>
          <a:prstGeom prst="roundRect">
            <a:avLst/>
          </a:prstGeom>
          <a:noFill/>
          <a:ln w="50800" cap="flat" cmpd="sng" algn="ctr">
            <a:solidFill>
              <a:srgbClr val="66FF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6" name="角丸四角形吹き出し 3">
            <a:extLst>
              <a:ext uri="{FF2B5EF4-FFF2-40B4-BE49-F238E27FC236}">
                <a16:creationId xmlns:a16="http://schemas.microsoft.com/office/drawing/2014/main" id="{186C49BF-93BC-49A8-B8E1-260812564BB1}"/>
              </a:ext>
            </a:extLst>
          </p:cNvPr>
          <p:cNvSpPr/>
          <p:nvPr/>
        </p:nvSpPr>
        <p:spPr bwMode="auto">
          <a:xfrm>
            <a:off x="3733800" y="1295400"/>
            <a:ext cx="3226006" cy="578882"/>
          </a:xfrm>
          <a:prstGeom prst="wedgeRoundRectCallout">
            <a:avLst>
              <a:gd name="adj1" fmla="val -47858"/>
              <a:gd name="adj2" fmla="val -125931"/>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基本操作のアイコン</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7" name="角丸四角形 4">
            <a:extLst>
              <a:ext uri="{FF2B5EF4-FFF2-40B4-BE49-F238E27FC236}">
                <a16:creationId xmlns:a16="http://schemas.microsoft.com/office/drawing/2014/main" id="{E185F60F-E8BA-453E-9296-9631B761125B}"/>
              </a:ext>
            </a:extLst>
          </p:cNvPr>
          <p:cNvSpPr/>
          <p:nvPr/>
        </p:nvSpPr>
        <p:spPr bwMode="auto">
          <a:xfrm>
            <a:off x="64684" y="1143000"/>
            <a:ext cx="2119510" cy="2137295"/>
          </a:xfrm>
          <a:prstGeom prst="roundRect">
            <a:avLst/>
          </a:prstGeom>
          <a:noFill/>
          <a:ln w="50800" cap="flat" cmpd="sng" algn="ctr">
            <a:solidFill>
              <a:srgbClr val="66FF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8" name="角丸四角形吹き出し 5">
            <a:extLst>
              <a:ext uri="{FF2B5EF4-FFF2-40B4-BE49-F238E27FC236}">
                <a16:creationId xmlns:a16="http://schemas.microsoft.com/office/drawing/2014/main" id="{9BF3C011-6A22-4119-8E07-C69FEA813122}"/>
              </a:ext>
            </a:extLst>
          </p:cNvPr>
          <p:cNvSpPr/>
          <p:nvPr/>
        </p:nvSpPr>
        <p:spPr bwMode="auto">
          <a:xfrm>
            <a:off x="2779221" y="2951997"/>
            <a:ext cx="2748417" cy="1055608"/>
          </a:xfrm>
          <a:prstGeom prst="wedgeRoundRectCallout">
            <a:avLst>
              <a:gd name="adj1" fmla="val -68363"/>
              <a:gd name="adj2" fmla="val -85601"/>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その他の操作は</a:t>
            </a:r>
            <a:endParaRPr lang="en-US" altLang="ja-JP" dirty="0"/>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ここから</a:t>
            </a:r>
          </a:p>
        </p:txBody>
      </p:sp>
    </p:spTree>
    <p:extLst>
      <p:ext uri="{BB962C8B-B14F-4D97-AF65-F5344CB8AC3E}">
        <p14:creationId xmlns:p14="http://schemas.microsoft.com/office/powerpoint/2010/main" val="2716009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08" y="381381"/>
            <a:ext cx="8126984" cy="609523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が含まれている画像&#10;&#10;自動的に生成された説明">
            <a:extLst>
              <a:ext uri="{FF2B5EF4-FFF2-40B4-BE49-F238E27FC236}">
                <a16:creationId xmlns:a16="http://schemas.microsoft.com/office/drawing/2014/main" id="{8D922E19-695B-470C-B140-7ECB6384B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92" y="4462761"/>
            <a:ext cx="7239372" cy="1143059"/>
          </a:xfrm>
          <a:prstGeom prst="rect">
            <a:avLst/>
          </a:prstGeom>
        </p:spPr>
      </p:pic>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191" y="1252180"/>
            <a:ext cx="5714286" cy="1904762"/>
          </a:xfrm>
          <a:prstGeom prst="rect">
            <a:avLst/>
          </a:prstGeom>
        </p:spPr>
      </p:pic>
      <p:sp>
        <p:nvSpPr>
          <p:cNvPr id="3" name="角丸四角形吹き出し 2"/>
          <p:cNvSpPr/>
          <p:nvPr/>
        </p:nvSpPr>
        <p:spPr bwMode="auto">
          <a:xfrm>
            <a:off x="2131978" y="2736000"/>
            <a:ext cx="2691539" cy="578882"/>
          </a:xfrm>
          <a:prstGeom prst="wedgeRoundRectCallout">
            <a:avLst>
              <a:gd name="adj1" fmla="val -43625"/>
              <a:gd name="adj2" fmla="val -147447"/>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シミュレート開始</a:t>
            </a:r>
          </a:p>
        </p:txBody>
      </p:sp>
      <p:sp>
        <p:nvSpPr>
          <p:cNvPr id="6" name="角丸四角形吹き出し 2">
            <a:extLst>
              <a:ext uri="{FF2B5EF4-FFF2-40B4-BE49-F238E27FC236}">
                <a16:creationId xmlns:a16="http://schemas.microsoft.com/office/drawing/2014/main" id="{771E50D1-5201-412D-AB85-C392365AEBF4}"/>
              </a:ext>
            </a:extLst>
          </p:cNvPr>
          <p:cNvSpPr/>
          <p:nvPr/>
        </p:nvSpPr>
        <p:spPr bwMode="auto">
          <a:xfrm>
            <a:off x="1404000" y="5940000"/>
            <a:ext cx="2691539" cy="578882"/>
          </a:xfrm>
          <a:prstGeom prst="wedgeRoundRectCallout">
            <a:avLst>
              <a:gd name="adj1" fmla="val -47962"/>
              <a:gd name="adj2" fmla="val -147447"/>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シミュレート開始</a:t>
            </a:r>
          </a:p>
        </p:txBody>
      </p:sp>
      <p:sp>
        <p:nvSpPr>
          <p:cNvPr id="7" name="テキスト ボックス 6">
            <a:extLst>
              <a:ext uri="{FF2B5EF4-FFF2-40B4-BE49-F238E27FC236}">
                <a16:creationId xmlns:a16="http://schemas.microsoft.com/office/drawing/2014/main" id="{F6D0D121-14FE-4C2B-931E-B67DF5213532}"/>
              </a:ext>
            </a:extLst>
          </p:cNvPr>
          <p:cNvSpPr txBox="1"/>
          <p:nvPr/>
        </p:nvSpPr>
        <p:spPr>
          <a:xfrm>
            <a:off x="7512281" y="315011"/>
            <a:ext cx="1380506" cy="523220"/>
          </a:xfrm>
          <a:prstGeom prst="rect">
            <a:avLst/>
          </a:prstGeom>
          <a:solidFill>
            <a:srgbClr val="003300"/>
          </a:solidFill>
          <a:ln>
            <a:solidFill>
              <a:schemeClr val="tx1"/>
            </a:solidFill>
          </a:ln>
        </p:spPr>
        <p:txBody>
          <a:bodyPr wrap="none" rtlCol="0">
            <a:spAutoFit/>
          </a:bodyPr>
          <a:lstStyle/>
          <a:p>
            <a:r>
              <a:rPr lang="en-US" altLang="ja-JP" dirty="0"/>
              <a:t>Logisim</a:t>
            </a:r>
            <a:endParaRPr kumimoji="1" lang="ja-JP" altLang="en-US" dirty="0"/>
          </a:p>
        </p:txBody>
      </p:sp>
      <p:sp>
        <p:nvSpPr>
          <p:cNvPr id="8" name="テキスト ボックス 7">
            <a:extLst>
              <a:ext uri="{FF2B5EF4-FFF2-40B4-BE49-F238E27FC236}">
                <a16:creationId xmlns:a16="http://schemas.microsoft.com/office/drawing/2014/main" id="{5336013F-032D-4205-801F-F9663AAF07E0}"/>
              </a:ext>
            </a:extLst>
          </p:cNvPr>
          <p:cNvSpPr txBox="1"/>
          <p:nvPr/>
        </p:nvSpPr>
        <p:spPr>
          <a:xfrm>
            <a:off x="6115451" y="3850391"/>
            <a:ext cx="2855269" cy="523220"/>
          </a:xfrm>
          <a:prstGeom prst="rect">
            <a:avLst/>
          </a:prstGeom>
          <a:solidFill>
            <a:srgbClr val="003300"/>
          </a:solidFill>
          <a:ln>
            <a:solidFill>
              <a:schemeClr val="tx1"/>
            </a:solidFill>
          </a:ln>
        </p:spPr>
        <p:txBody>
          <a:bodyPr wrap="none" rtlCol="0">
            <a:spAutoFit/>
          </a:bodyPr>
          <a:lstStyle/>
          <a:p>
            <a:r>
              <a:rPr lang="en-US" altLang="ja-JP" dirty="0"/>
              <a:t>Logisim-evolution</a:t>
            </a:r>
            <a:endParaRPr kumimoji="1" lang="ja-JP"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が含まれている画像&#10;&#10;自動的に生成された説明">
            <a:extLst>
              <a:ext uri="{FF2B5EF4-FFF2-40B4-BE49-F238E27FC236}">
                <a16:creationId xmlns:a16="http://schemas.microsoft.com/office/drawing/2014/main" id="{07C854E6-2617-4931-A6CF-6A746CB51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92" y="4462761"/>
            <a:ext cx="7239372" cy="1143059"/>
          </a:xfrm>
          <a:prstGeom prst="rect">
            <a:avLst/>
          </a:prstGeom>
        </p:spPr>
      </p:pic>
      <p:pic>
        <p:nvPicPr>
          <p:cNvPr id="4" name="図 3">
            <a:extLst>
              <a:ext uri="{FF2B5EF4-FFF2-40B4-BE49-F238E27FC236}">
                <a16:creationId xmlns:a16="http://schemas.microsoft.com/office/drawing/2014/main" id="{DD565148-FED0-484D-9D9A-75607C4AF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191" y="1252180"/>
            <a:ext cx="5714286" cy="1904762"/>
          </a:xfrm>
          <a:prstGeom prst="rect">
            <a:avLst/>
          </a:prstGeom>
        </p:spPr>
      </p:pic>
      <p:sp>
        <p:nvSpPr>
          <p:cNvPr id="5" name="角丸四角形吹き出し 2">
            <a:extLst>
              <a:ext uri="{FF2B5EF4-FFF2-40B4-BE49-F238E27FC236}">
                <a16:creationId xmlns:a16="http://schemas.microsoft.com/office/drawing/2014/main" id="{347856CC-4B5C-4234-B4E1-399237C3D567}"/>
              </a:ext>
            </a:extLst>
          </p:cNvPr>
          <p:cNvSpPr/>
          <p:nvPr/>
        </p:nvSpPr>
        <p:spPr bwMode="auto">
          <a:xfrm>
            <a:off x="2667000" y="2736000"/>
            <a:ext cx="2716050" cy="578882"/>
          </a:xfrm>
          <a:prstGeom prst="wedgeRoundRectCallout">
            <a:avLst>
              <a:gd name="adj1" fmla="val -43625"/>
              <a:gd name="adj2" fmla="val -147447"/>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オブジェクト選択</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7" name="角丸四角形吹き出し 2">
            <a:extLst>
              <a:ext uri="{FF2B5EF4-FFF2-40B4-BE49-F238E27FC236}">
                <a16:creationId xmlns:a16="http://schemas.microsoft.com/office/drawing/2014/main" id="{80BAE78D-FC88-424B-9F62-D07F1E5ADC34}"/>
              </a:ext>
            </a:extLst>
          </p:cNvPr>
          <p:cNvSpPr/>
          <p:nvPr/>
        </p:nvSpPr>
        <p:spPr bwMode="auto">
          <a:xfrm>
            <a:off x="1944000" y="5940000"/>
            <a:ext cx="2716050" cy="578882"/>
          </a:xfrm>
          <a:prstGeom prst="wedgeRoundRectCallout">
            <a:avLst>
              <a:gd name="adj1" fmla="val -47207"/>
              <a:gd name="adj2" fmla="val -140726"/>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オブジェクト選択</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6B0CD363-79F7-48CB-9D78-BF5C489D6E80}"/>
              </a:ext>
            </a:extLst>
          </p:cNvPr>
          <p:cNvSpPr txBox="1"/>
          <p:nvPr/>
        </p:nvSpPr>
        <p:spPr>
          <a:xfrm>
            <a:off x="7512281" y="315011"/>
            <a:ext cx="1380506" cy="523220"/>
          </a:xfrm>
          <a:prstGeom prst="rect">
            <a:avLst/>
          </a:prstGeom>
          <a:solidFill>
            <a:srgbClr val="003300"/>
          </a:solidFill>
          <a:ln>
            <a:solidFill>
              <a:schemeClr val="tx1"/>
            </a:solidFill>
          </a:ln>
        </p:spPr>
        <p:txBody>
          <a:bodyPr wrap="none" rtlCol="0">
            <a:spAutoFit/>
          </a:bodyPr>
          <a:lstStyle/>
          <a:p>
            <a:r>
              <a:rPr lang="en-US" altLang="ja-JP" dirty="0"/>
              <a:t>Logisim</a:t>
            </a:r>
            <a:endParaRPr kumimoji="1" lang="ja-JP" altLang="en-US" dirty="0"/>
          </a:p>
        </p:txBody>
      </p:sp>
      <p:sp>
        <p:nvSpPr>
          <p:cNvPr id="9" name="テキスト ボックス 8">
            <a:extLst>
              <a:ext uri="{FF2B5EF4-FFF2-40B4-BE49-F238E27FC236}">
                <a16:creationId xmlns:a16="http://schemas.microsoft.com/office/drawing/2014/main" id="{91FB31F2-8E12-40DC-95AD-7DA8748E4A2F}"/>
              </a:ext>
            </a:extLst>
          </p:cNvPr>
          <p:cNvSpPr txBox="1"/>
          <p:nvPr/>
        </p:nvSpPr>
        <p:spPr>
          <a:xfrm>
            <a:off x="6115451" y="3850391"/>
            <a:ext cx="2855269" cy="523220"/>
          </a:xfrm>
          <a:prstGeom prst="rect">
            <a:avLst/>
          </a:prstGeom>
          <a:solidFill>
            <a:srgbClr val="003300"/>
          </a:solidFill>
          <a:ln>
            <a:solidFill>
              <a:schemeClr val="tx1"/>
            </a:solidFill>
          </a:ln>
        </p:spPr>
        <p:txBody>
          <a:bodyPr wrap="none" rtlCol="0">
            <a:spAutoFit/>
          </a:bodyPr>
          <a:lstStyle/>
          <a:p>
            <a:r>
              <a:rPr lang="en-US" altLang="ja-JP" dirty="0"/>
              <a:t>Logisim-evolution</a:t>
            </a:r>
            <a:endParaRPr kumimoji="1" lang="ja-JP" altLang="en-US" dirty="0"/>
          </a:p>
        </p:txBody>
      </p:sp>
    </p:spTree>
    <p:extLst>
      <p:ext uri="{BB962C8B-B14F-4D97-AF65-F5344CB8AC3E}">
        <p14:creationId xmlns:p14="http://schemas.microsoft.com/office/powerpoint/2010/main" val="3562192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が含まれている画像&#10;&#10;自動的に生成された説明">
            <a:extLst>
              <a:ext uri="{FF2B5EF4-FFF2-40B4-BE49-F238E27FC236}">
                <a16:creationId xmlns:a16="http://schemas.microsoft.com/office/drawing/2014/main" id="{BA61FE67-004C-4BAB-A940-A49BBBC9DF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92" y="4462761"/>
            <a:ext cx="7239372" cy="1143059"/>
          </a:xfrm>
          <a:prstGeom prst="rect">
            <a:avLst/>
          </a:prstGeom>
        </p:spPr>
      </p:pic>
      <p:pic>
        <p:nvPicPr>
          <p:cNvPr id="4" name="図 3">
            <a:extLst>
              <a:ext uri="{FF2B5EF4-FFF2-40B4-BE49-F238E27FC236}">
                <a16:creationId xmlns:a16="http://schemas.microsoft.com/office/drawing/2014/main" id="{3EC61B6C-B737-4135-AFC9-3AEB8EE4D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191" y="1252180"/>
            <a:ext cx="5714286" cy="1904762"/>
          </a:xfrm>
          <a:prstGeom prst="rect">
            <a:avLst/>
          </a:prstGeom>
        </p:spPr>
      </p:pic>
      <p:sp>
        <p:nvSpPr>
          <p:cNvPr id="5" name="角丸四角形吹き出し 2">
            <a:extLst>
              <a:ext uri="{FF2B5EF4-FFF2-40B4-BE49-F238E27FC236}">
                <a16:creationId xmlns:a16="http://schemas.microsoft.com/office/drawing/2014/main" id="{5FE74E5B-081A-4FBE-B268-45B71AD007A8}"/>
              </a:ext>
            </a:extLst>
          </p:cNvPr>
          <p:cNvSpPr/>
          <p:nvPr/>
        </p:nvSpPr>
        <p:spPr bwMode="auto">
          <a:xfrm>
            <a:off x="3240000" y="2736000"/>
            <a:ext cx="2163755" cy="578882"/>
          </a:xfrm>
          <a:prstGeom prst="wedgeRoundRectCallout">
            <a:avLst>
              <a:gd name="adj1" fmla="val -43625"/>
              <a:gd name="adj2" fmla="val -147447"/>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テキスト挿入</a:t>
            </a:r>
          </a:p>
        </p:txBody>
      </p:sp>
      <p:sp>
        <p:nvSpPr>
          <p:cNvPr id="7" name="角丸四角形吹き出し 2">
            <a:extLst>
              <a:ext uri="{FF2B5EF4-FFF2-40B4-BE49-F238E27FC236}">
                <a16:creationId xmlns:a16="http://schemas.microsoft.com/office/drawing/2014/main" id="{82415FF1-1939-4BEB-8C5F-8BC5247408C8}"/>
              </a:ext>
            </a:extLst>
          </p:cNvPr>
          <p:cNvSpPr/>
          <p:nvPr/>
        </p:nvSpPr>
        <p:spPr bwMode="auto">
          <a:xfrm>
            <a:off x="2700000" y="5940000"/>
            <a:ext cx="2163755" cy="578882"/>
          </a:xfrm>
          <a:prstGeom prst="wedgeRoundRectCallout">
            <a:avLst>
              <a:gd name="adj1" fmla="val -43625"/>
              <a:gd name="adj2" fmla="val -147447"/>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テキスト挿入</a:t>
            </a:r>
          </a:p>
        </p:txBody>
      </p:sp>
      <p:sp>
        <p:nvSpPr>
          <p:cNvPr id="8" name="テキスト ボックス 7">
            <a:extLst>
              <a:ext uri="{FF2B5EF4-FFF2-40B4-BE49-F238E27FC236}">
                <a16:creationId xmlns:a16="http://schemas.microsoft.com/office/drawing/2014/main" id="{7C6CF168-C7ED-42B6-9206-F06FF1906BFB}"/>
              </a:ext>
            </a:extLst>
          </p:cNvPr>
          <p:cNvSpPr txBox="1"/>
          <p:nvPr/>
        </p:nvSpPr>
        <p:spPr>
          <a:xfrm>
            <a:off x="7512281" y="315011"/>
            <a:ext cx="1380506" cy="523220"/>
          </a:xfrm>
          <a:prstGeom prst="rect">
            <a:avLst/>
          </a:prstGeom>
          <a:solidFill>
            <a:srgbClr val="003300"/>
          </a:solidFill>
          <a:ln>
            <a:solidFill>
              <a:schemeClr val="tx1"/>
            </a:solidFill>
          </a:ln>
        </p:spPr>
        <p:txBody>
          <a:bodyPr wrap="none" rtlCol="0">
            <a:spAutoFit/>
          </a:bodyPr>
          <a:lstStyle/>
          <a:p>
            <a:r>
              <a:rPr lang="en-US" altLang="ja-JP" dirty="0"/>
              <a:t>Logisim</a:t>
            </a:r>
            <a:endParaRPr kumimoji="1" lang="ja-JP" altLang="en-US" dirty="0"/>
          </a:p>
        </p:txBody>
      </p:sp>
      <p:sp>
        <p:nvSpPr>
          <p:cNvPr id="9" name="テキスト ボックス 8">
            <a:extLst>
              <a:ext uri="{FF2B5EF4-FFF2-40B4-BE49-F238E27FC236}">
                <a16:creationId xmlns:a16="http://schemas.microsoft.com/office/drawing/2014/main" id="{CB333F0E-C9E9-4092-99B8-50809C9D87B8}"/>
              </a:ext>
            </a:extLst>
          </p:cNvPr>
          <p:cNvSpPr txBox="1"/>
          <p:nvPr/>
        </p:nvSpPr>
        <p:spPr>
          <a:xfrm>
            <a:off x="6115451" y="3850391"/>
            <a:ext cx="2855269" cy="523220"/>
          </a:xfrm>
          <a:prstGeom prst="rect">
            <a:avLst/>
          </a:prstGeom>
          <a:solidFill>
            <a:srgbClr val="003300"/>
          </a:solidFill>
          <a:ln>
            <a:solidFill>
              <a:schemeClr val="tx1"/>
            </a:solidFill>
          </a:ln>
        </p:spPr>
        <p:txBody>
          <a:bodyPr wrap="none" rtlCol="0">
            <a:spAutoFit/>
          </a:bodyPr>
          <a:lstStyle/>
          <a:p>
            <a:r>
              <a:rPr lang="en-US" altLang="ja-JP" dirty="0"/>
              <a:t>Logisim-evolution</a:t>
            </a:r>
            <a:endParaRPr kumimoji="1" lang="ja-JP" altLang="en-US" dirty="0"/>
          </a:p>
        </p:txBody>
      </p:sp>
    </p:spTree>
    <p:extLst>
      <p:ext uri="{BB962C8B-B14F-4D97-AF65-F5344CB8AC3E}">
        <p14:creationId xmlns:p14="http://schemas.microsoft.com/office/powerpoint/2010/main" val="858013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グラフィカル ユーザー インターフェイス が含まれている画像&#10;&#10;自動的に生成された説明">
            <a:extLst>
              <a:ext uri="{FF2B5EF4-FFF2-40B4-BE49-F238E27FC236}">
                <a16:creationId xmlns:a16="http://schemas.microsoft.com/office/drawing/2014/main" id="{F2C48A2A-B06A-49F0-8AD6-C973D94C5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92" y="4462761"/>
            <a:ext cx="7239372" cy="1143059"/>
          </a:xfrm>
          <a:prstGeom prst="rect">
            <a:avLst/>
          </a:prstGeom>
        </p:spPr>
      </p:pic>
      <p:pic>
        <p:nvPicPr>
          <p:cNvPr id="5" name="図 4">
            <a:extLst>
              <a:ext uri="{FF2B5EF4-FFF2-40B4-BE49-F238E27FC236}">
                <a16:creationId xmlns:a16="http://schemas.microsoft.com/office/drawing/2014/main" id="{61FDCA5C-B355-4DF2-B724-CD6389055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191" y="1252180"/>
            <a:ext cx="5714286" cy="1904762"/>
          </a:xfrm>
          <a:prstGeom prst="rect">
            <a:avLst/>
          </a:prstGeom>
        </p:spPr>
      </p:pic>
      <p:sp>
        <p:nvSpPr>
          <p:cNvPr id="9" name="テキスト ボックス 8">
            <a:extLst>
              <a:ext uri="{FF2B5EF4-FFF2-40B4-BE49-F238E27FC236}">
                <a16:creationId xmlns:a16="http://schemas.microsoft.com/office/drawing/2014/main" id="{0F6E9293-4C77-492C-9A87-EDFE309BAB25}"/>
              </a:ext>
            </a:extLst>
          </p:cNvPr>
          <p:cNvSpPr txBox="1"/>
          <p:nvPr/>
        </p:nvSpPr>
        <p:spPr>
          <a:xfrm>
            <a:off x="7512281" y="315011"/>
            <a:ext cx="1380506" cy="523220"/>
          </a:xfrm>
          <a:prstGeom prst="rect">
            <a:avLst/>
          </a:prstGeom>
          <a:solidFill>
            <a:srgbClr val="003300"/>
          </a:solidFill>
          <a:ln>
            <a:solidFill>
              <a:schemeClr val="tx1"/>
            </a:solidFill>
          </a:ln>
        </p:spPr>
        <p:txBody>
          <a:bodyPr wrap="none" rtlCol="0">
            <a:spAutoFit/>
          </a:bodyPr>
          <a:lstStyle/>
          <a:p>
            <a:r>
              <a:rPr lang="en-US" altLang="ja-JP" dirty="0"/>
              <a:t>Logisim</a:t>
            </a:r>
            <a:endParaRPr kumimoji="1" lang="ja-JP" altLang="en-US" dirty="0"/>
          </a:p>
        </p:txBody>
      </p:sp>
      <p:sp>
        <p:nvSpPr>
          <p:cNvPr id="10" name="テキスト ボックス 9">
            <a:extLst>
              <a:ext uri="{FF2B5EF4-FFF2-40B4-BE49-F238E27FC236}">
                <a16:creationId xmlns:a16="http://schemas.microsoft.com/office/drawing/2014/main" id="{B54146FF-0D19-4B14-9AE4-F2E0F58496D8}"/>
              </a:ext>
            </a:extLst>
          </p:cNvPr>
          <p:cNvSpPr txBox="1"/>
          <p:nvPr/>
        </p:nvSpPr>
        <p:spPr>
          <a:xfrm>
            <a:off x="6115451" y="3850391"/>
            <a:ext cx="2855269" cy="523220"/>
          </a:xfrm>
          <a:prstGeom prst="rect">
            <a:avLst/>
          </a:prstGeom>
          <a:solidFill>
            <a:srgbClr val="003300"/>
          </a:solidFill>
          <a:ln>
            <a:solidFill>
              <a:schemeClr val="tx1"/>
            </a:solidFill>
          </a:ln>
        </p:spPr>
        <p:txBody>
          <a:bodyPr wrap="none" rtlCol="0">
            <a:spAutoFit/>
          </a:bodyPr>
          <a:lstStyle/>
          <a:p>
            <a:r>
              <a:rPr lang="en-US" altLang="ja-JP" dirty="0"/>
              <a:t>Logisim-evolution</a:t>
            </a:r>
            <a:endParaRPr kumimoji="1" lang="ja-JP" altLang="en-US" dirty="0"/>
          </a:p>
        </p:txBody>
      </p:sp>
      <p:sp>
        <p:nvSpPr>
          <p:cNvPr id="3" name="角丸四角形吹き出し 2"/>
          <p:cNvSpPr/>
          <p:nvPr/>
        </p:nvSpPr>
        <p:spPr bwMode="auto">
          <a:xfrm>
            <a:off x="3429000" y="2736000"/>
            <a:ext cx="955199" cy="578882"/>
          </a:xfrm>
          <a:prstGeom prst="wedgeRoundRectCallout">
            <a:avLst>
              <a:gd name="adj1" fmla="val 8197"/>
              <a:gd name="adj2" fmla="val -167314"/>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入力</a:t>
            </a:r>
          </a:p>
        </p:txBody>
      </p:sp>
      <p:sp>
        <p:nvSpPr>
          <p:cNvPr id="4" name="角丸四角形吹き出し 3"/>
          <p:cNvSpPr/>
          <p:nvPr/>
        </p:nvSpPr>
        <p:spPr bwMode="auto">
          <a:xfrm>
            <a:off x="4495800" y="2736000"/>
            <a:ext cx="955199" cy="578882"/>
          </a:xfrm>
          <a:prstGeom prst="wedgeRoundRectCallout">
            <a:avLst>
              <a:gd name="adj1" fmla="val -44346"/>
              <a:gd name="adj2" fmla="val -17131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出力</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11" name="角丸四角形吹き出し 2">
            <a:extLst>
              <a:ext uri="{FF2B5EF4-FFF2-40B4-BE49-F238E27FC236}">
                <a16:creationId xmlns:a16="http://schemas.microsoft.com/office/drawing/2014/main" id="{28288FEC-EC0B-48E9-9487-5BB1D1C8F859}"/>
              </a:ext>
            </a:extLst>
          </p:cNvPr>
          <p:cNvSpPr/>
          <p:nvPr/>
        </p:nvSpPr>
        <p:spPr bwMode="auto">
          <a:xfrm>
            <a:off x="2839799" y="5940000"/>
            <a:ext cx="955199" cy="578882"/>
          </a:xfrm>
          <a:prstGeom prst="wedgeRoundRectCallout">
            <a:avLst>
              <a:gd name="adj1" fmla="val 8197"/>
              <a:gd name="adj2" fmla="val -167314"/>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入力</a:t>
            </a:r>
          </a:p>
        </p:txBody>
      </p:sp>
      <p:sp>
        <p:nvSpPr>
          <p:cNvPr id="12" name="角丸四角形吹き出し 3">
            <a:extLst>
              <a:ext uri="{FF2B5EF4-FFF2-40B4-BE49-F238E27FC236}">
                <a16:creationId xmlns:a16="http://schemas.microsoft.com/office/drawing/2014/main" id="{DB819523-5F38-4E46-B376-CA116DFDA547}"/>
              </a:ext>
            </a:extLst>
          </p:cNvPr>
          <p:cNvSpPr/>
          <p:nvPr/>
        </p:nvSpPr>
        <p:spPr bwMode="auto">
          <a:xfrm>
            <a:off x="3906599" y="5940000"/>
            <a:ext cx="955199" cy="578882"/>
          </a:xfrm>
          <a:prstGeom prst="wedgeRoundRectCallout">
            <a:avLst>
              <a:gd name="adj1" fmla="val -66751"/>
              <a:gd name="adj2" fmla="val -174673"/>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出力</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2297575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グラフィカル ユーザー インターフェイス が含まれている画像&#10;&#10;自動的に生成された説明">
            <a:extLst>
              <a:ext uri="{FF2B5EF4-FFF2-40B4-BE49-F238E27FC236}">
                <a16:creationId xmlns:a16="http://schemas.microsoft.com/office/drawing/2014/main" id="{ED7D7D4B-100C-4312-9F69-39CCD4A49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92" y="4462761"/>
            <a:ext cx="7239372" cy="1143059"/>
          </a:xfrm>
          <a:prstGeom prst="rect">
            <a:avLst/>
          </a:prstGeom>
        </p:spPr>
      </p:pic>
      <p:pic>
        <p:nvPicPr>
          <p:cNvPr id="6" name="図 5">
            <a:extLst>
              <a:ext uri="{FF2B5EF4-FFF2-40B4-BE49-F238E27FC236}">
                <a16:creationId xmlns:a16="http://schemas.microsoft.com/office/drawing/2014/main" id="{0CB6BB6A-C51B-4A68-8C9E-E0FE851F89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7191" y="1252180"/>
            <a:ext cx="5714286" cy="1904762"/>
          </a:xfrm>
          <a:prstGeom prst="rect">
            <a:avLst/>
          </a:prstGeom>
        </p:spPr>
      </p:pic>
      <p:sp>
        <p:nvSpPr>
          <p:cNvPr id="8" name="テキスト ボックス 7">
            <a:extLst>
              <a:ext uri="{FF2B5EF4-FFF2-40B4-BE49-F238E27FC236}">
                <a16:creationId xmlns:a16="http://schemas.microsoft.com/office/drawing/2014/main" id="{10423EFB-2950-422D-BDA3-C8F32FE907B2}"/>
              </a:ext>
            </a:extLst>
          </p:cNvPr>
          <p:cNvSpPr txBox="1"/>
          <p:nvPr/>
        </p:nvSpPr>
        <p:spPr>
          <a:xfrm>
            <a:off x="7512281" y="315011"/>
            <a:ext cx="1380506" cy="523220"/>
          </a:xfrm>
          <a:prstGeom prst="rect">
            <a:avLst/>
          </a:prstGeom>
          <a:solidFill>
            <a:srgbClr val="003300"/>
          </a:solidFill>
          <a:ln>
            <a:solidFill>
              <a:schemeClr val="tx1"/>
            </a:solidFill>
          </a:ln>
        </p:spPr>
        <p:txBody>
          <a:bodyPr wrap="none" rtlCol="0">
            <a:spAutoFit/>
          </a:bodyPr>
          <a:lstStyle/>
          <a:p>
            <a:r>
              <a:rPr lang="en-US" altLang="ja-JP" dirty="0"/>
              <a:t>Logisim</a:t>
            </a:r>
            <a:endParaRPr kumimoji="1" lang="ja-JP" altLang="en-US" dirty="0"/>
          </a:p>
        </p:txBody>
      </p:sp>
      <p:sp>
        <p:nvSpPr>
          <p:cNvPr id="9" name="テキスト ボックス 8">
            <a:extLst>
              <a:ext uri="{FF2B5EF4-FFF2-40B4-BE49-F238E27FC236}">
                <a16:creationId xmlns:a16="http://schemas.microsoft.com/office/drawing/2014/main" id="{C5DD6DB2-11CF-4541-B61E-15C76EBFBDFA}"/>
              </a:ext>
            </a:extLst>
          </p:cNvPr>
          <p:cNvSpPr txBox="1"/>
          <p:nvPr/>
        </p:nvSpPr>
        <p:spPr>
          <a:xfrm>
            <a:off x="6115451" y="3850391"/>
            <a:ext cx="2855269" cy="523220"/>
          </a:xfrm>
          <a:prstGeom prst="rect">
            <a:avLst/>
          </a:prstGeom>
          <a:solidFill>
            <a:srgbClr val="003300"/>
          </a:solidFill>
          <a:ln>
            <a:solidFill>
              <a:schemeClr val="tx1"/>
            </a:solidFill>
          </a:ln>
        </p:spPr>
        <p:txBody>
          <a:bodyPr wrap="none" rtlCol="0">
            <a:spAutoFit/>
          </a:bodyPr>
          <a:lstStyle/>
          <a:p>
            <a:r>
              <a:rPr lang="en-US" altLang="ja-JP" dirty="0"/>
              <a:t>Logisim-evolution</a:t>
            </a:r>
            <a:endParaRPr kumimoji="1" lang="ja-JP" altLang="en-US" dirty="0"/>
          </a:p>
        </p:txBody>
      </p:sp>
      <p:sp>
        <p:nvSpPr>
          <p:cNvPr id="3" name="角丸四角形吹き出し 2"/>
          <p:cNvSpPr/>
          <p:nvPr/>
        </p:nvSpPr>
        <p:spPr bwMode="auto">
          <a:xfrm>
            <a:off x="2456621" y="2736000"/>
            <a:ext cx="1951702" cy="578882"/>
          </a:xfrm>
          <a:prstGeom prst="wedgeRoundRectCallout">
            <a:avLst>
              <a:gd name="adj1" fmla="val 70633"/>
              <a:gd name="adj2" fmla="val -152510"/>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ja-JP" dirty="0"/>
              <a:t>NOT</a:t>
            </a:r>
            <a:r>
              <a:rPr lang="ja-JP" altLang="en-US" dirty="0"/>
              <a:t>ゲート</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4" name="角丸四角形吹き出し 3"/>
          <p:cNvSpPr/>
          <p:nvPr/>
        </p:nvSpPr>
        <p:spPr bwMode="auto">
          <a:xfrm>
            <a:off x="4495800" y="2736000"/>
            <a:ext cx="1974210" cy="578882"/>
          </a:xfrm>
          <a:prstGeom prst="wedgeRoundRectCallout">
            <a:avLst>
              <a:gd name="adj1" fmla="val 1405"/>
              <a:gd name="adj2" fmla="val -15523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ja-JP" dirty="0"/>
              <a:t>AND</a:t>
            </a:r>
            <a:r>
              <a:rPr lang="ja-JP" altLang="en-US" dirty="0"/>
              <a:t>ゲート</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5" name="角丸四角形吹き出し 4"/>
          <p:cNvSpPr/>
          <p:nvPr/>
        </p:nvSpPr>
        <p:spPr bwMode="auto">
          <a:xfrm>
            <a:off x="6557487" y="2736000"/>
            <a:ext cx="1704276" cy="578882"/>
          </a:xfrm>
          <a:prstGeom prst="wedgeRoundRectCallout">
            <a:avLst>
              <a:gd name="adj1" fmla="val -74355"/>
              <a:gd name="adj2" fmla="val -161231"/>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ja-JP" dirty="0"/>
              <a:t>OR</a:t>
            </a:r>
            <a:r>
              <a:rPr lang="ja-JP" altLang="en-US" dirty="0"/>
              <a:t>ゲート</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12" name="角丸四角形吹き出し 2">
            <a:extLst>
              <a:ext uri="{FF2B5EF4-FFF2-40B4-BE49-F238E27FC236}">
                <a16:creationId xmlns:a16="http://schemas.microsoft.com/office/drawing/2014/main" id="{309A1249-9F00-49DF-A78C-544A7DE8C3B4}"/>
              </a:ext>
            </a:extLst>
          </p:cNvPr>
          <p:cNvSpPr/>
          <p:nvPr/>
        </p:nvSpPr>
        <p:spPr bwMode="auto">
          <a:xfrm>
            <a:off x="1712003" y="5940000"/>
            <a:ext cx="1951702" cy="578882"/>
          </a:xfrm>
          <a:prstGeom prst="wedgeRoundRectCallout">
            <a:avLst>
              <a:gd name="adj1" fmla="val 77611"/>
              <a:gd name="adj2" fmla="val -15923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ja-JP" dirty="0"/>
              <a:t>NOT</a:t>
            </a:r>
            <a:r>
              <a:rPr lang="ja-JP" altLang="en-US" dirty="0"/>
              <a:t>ゲート</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13" name="角丸四角形吹き出し 3">
            <a:extLst>
              <a:ext uri="{FF2B5EF4-FFF2-40B4-BE49-F238E27FC236}">
                <a16:creationId xmlns:a16="http://schemas.microsoft.com/office/drawing/2014/main" id="{E949E01B-03A2-4A63-9AA8-3B031546FBBB}"/>
              </a:ext>
            </a:extLst>
          </p:cNvPr>
          <p:cNvSpPr/>
          <p:nvPr/>
        </p:nvSpPr>
        <p:spPr bwMode="auto">
          <a:xfrm>
            <a:off x="3751182" y="5940000"/>
            <a:ext cx="1974210" cy="578882"/>
          </a:xfrm>
          <a:prstGeom prst="wedgeRoundRectCallout">
            <a:avLst>
              <a:gd name="adj1" fmla="val -3522"/>
              <a:gd name="adj2" fmla="val -15523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ja-JP" dirty="0"/>
              <a:t>AND</a:t>
            </a:r>
            <a:r>
              <a:rPr lang="ja-JP" altLang="en-US" dirty="0"/>
              <a:t>ゲート</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14" name="角丸四角形吹き出し 4">
            <a:extLst>
              <a:ext uri="{FF2B5EF4-FFF2-40B4-BE49-F238E27FC236}">
                <a16:creationId xmlns:a16="http://schemas.microsoft.com/office/drawing/2014/main" id="{1A57CA74-97DC-4D2D-9D7B-13C04CE1FBF3}"/>
              </a:ext>
            </a:extLst>
          </p:cNvPr>
          <p:cNvSpPr/>
          <p:nvPr/>
        </p:nvSpPr>
        <p:spPr bwMode="auto">
          <a:xfrm>
            <a:off x="5812869" y="5940000"/>
            <a:ext cx="1704276" cy="578882"/>
          </a:xfrm>
          <a:prstGeom prst="wedgeRoundRectCallout">
            <a:avLst>
              <a:gd name="adj1" fmla="val -84629"/>
              <a:gd name="adj2" fmla="val -154509"/>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ja-JP" dirty="0"/>
              <a:t>OR</a:t>
            </a:r>
            <a:r>
              <a:rPr lang="ja-JP" altLang="en-US" dirty="0"/>
              <a:t>ゲート</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4278966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94" y="457200"/>
            <a:ext cx="8435340" cy="5863590"/>
          </a:xfrm>
          <a:prstGeom prst="rect">
            <a:avLst/>
          </a:prstGeom>
        </p:spPr>
      </p:pic>
      <p:sp>
        <p:nvSpPr>
          <p:cNvPr id="4" name="角丸四角形 3"/>
          <p:cNvSpPr/>
          <p:nvPr/>
        </p:nvSpPr>
        <p:spPr bwMode="auto">
          <a:xfrm>
            <a:off x="609600" y="990600"/>
            <a:ext cx="1752600" cy="2545318"/>
          </a:xfrm>
          <a:prstGeom prst="roundRect">
            <a:avLst/>
          </a:prstGeom>
          <a:noFill/>
          <a:ln w="50800" cap="flat" cmpd="sng" algn="ctr">
            <a:solidFill>
              <a:srgbClr val="66FF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p:txBody>
      </p:sp>
      <p:sp>
        <p:nvSpPr>
          <p:cNvPr id="5" name="角丸四角形吹き出し 4"/>
          <p:cNvSpPr/>
          <p:nvPr/>
        </p:nvSpPr>
        <p:spPr bwMode="auto">
          <a:xfrm>
            <a:off x="2590800" y="4191000"/>
            <a:ext cx="2564087" cy="578882"/>
          </a:xfrm>
          <a:prstGeom prst="wedgeRoundRectCallout">
            <a:avLst>
              <a:gd name="adj1" fmla="val -65460"/>
              <a:gd name="adj2" fmla="val -174095"/>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その他のゲート</a:t>
            </a:r>
            <a:endParaRPr lang="en-US" altLang="ja-JP" dirty="0"/>
          </a:p>
        </p:txBody>
      </p:sp>
    </p:spTree>
    <p:extLst>
      <p:ext uri="{BB962C8B-B14F-4D97-AF65-F5344CB8AC3E}">
        <p14:creationId xmlns:p14="http://schemas.microsoft.com/office/powerpoint/2010/main" val="3891067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026" name="Group 1090"/>
          <p:cNvGraphicFramePr>
            <a:graphicFrameLocks noGrp="1"/>
          </p:cNvGraphicFramePr>
          <p:nvPr>
            <p:extLst>
              <p:ext uri="{D42A27DB-BD31-4B8C-83A1-F6EECF244321}">
                <p14:modId xmlns:p14="http://schemas.microsoft.com/office/powerpoint/2010/main" val="4183673449"/>
              </p:ext>
            </p:extLst>
          </p:nvPr>
        </p:nvGraphicFramePr>
        <p:xfrm>
          <a:off x="380999" y="304800"/>
          <a:ext cx="8458200" cy="6320155"/>
        </p:xfrm>
        <a:graphic>
          <a:graphicData uri="http://schemas.openxmlformats.org/drawingml/2006/table">
            <a:tbl>
              <a:tblPr/>
              <a:tblGrid>
                <a:gridCol w="1676401">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1831237">
                  <a:extLst>
                    <a:ext uri="{9D8B030D-6E8A-4147-A177-3AD203B41FA5}">
                      <a16:colId xmlns:a16="http://schemas.microsoft.com/office/drawing/2014/main" val="20002"/>
                    </a:ext>
                  </a:extLst>
                </a:gridCol>
                <a:gridCol w="2435962">
                  <a:extLst>
                    <a:ext uri="{9D8B030D-6E8A-4147-A177-3AD203B41FA5}">
                      <a16:colId xmlns:a16="http://schemas.microsoft.com/office/drawing/2014/main" val="20003"/>
                    </a:ext>
                  </a:extLst>
                </a:gridCol>
              </a:tblGrid>
              <a:tr h="6508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Gate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ja-JP" altLang="en-US"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オブジェクト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Gate</a:t>
                      </a:r>
                      <a:endParaRPr kumimoji="1" lang="ja-JP" altLang="en-US"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ja-JP" altLang="en-US"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オブジェクト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02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NOT  Gate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XOR   Gate</a:t>
                      </a: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02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Buffer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XNOR Gate</a:t>
                      </a: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02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AND Gate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Odd   Parity</a:t>
                      </a: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02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OR    Gate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Even Parity</a:t>
                      </a: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02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NAND Gate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Controlled Buffer</a:t>
                      </a: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023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NOR Gate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Controlled Inverter</a:t>
                      </a: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487" y="2878672"/>
            <a:ext cx="1157288" cy="871538"/>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6623" y="2096178"/>
            <a:ext cx="728663" cy="585788"/>
          </a:xfrm>
          <a:prstGeom prst="rect">
            <a:avLst/>
          </a:prstGeom>
        </p:spPr>
      </p:pic>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0" y="4953000"/>
            <a:ext cx="728663" cy="585788"/>
          </a:xfrm>
          <a:prstGeom prst="rect">
            <a:avLst/>
          </a:prstGeom>
        </p:spPr>
      </p:pic>
      <p:pic>
        <p:nvPicPr>
          <p:cNvPr id="5" name="図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0" y="5867400"/>
            <a:ext cx="728663" cy="585788"/>
          </a:xfrm>
          <a:prstGeom prst="rect">
            <a:avLst/>
          </a:prstGeom>
        </p:spPr>
      </p:pic>
      <p:pic>
        <p:nvPicPr>
          <p:cNvPr id="6" name="図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6123" y="3816000"/>
            <a:ext cx="1014413" cy="871538"/>
          </a:xfrm>
          <a:prstGeom prst="rect">
            <a:avLst/>
          </a:prstGeom>
        </p:spPr>
      </p:pic>
      <p:pic>
        <p:nvPicPr>
          <p:cNvPr id="7" name="図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7487" y="4751813"/>
            <a:ext cx="1157288" cy="871538"/>
          </a:xfrm>
          <a:prstGeom prst="rect">
            <a:avLst/>
          </a:prstGeom>
        </p:spPr>
      </p:pic>
      <p:pic>
        <p:nvPicPr>
          <p:cNvPr id="8" name="図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7487" y="5724525"/>
            <a:ext cx="1157288" cy="871538"/>
          </a:xfrm>
          <a:prstGeom prst="rect">
            <a:avLst/>
          </a:prstGeom>
        </p:spPr>
      </p:pic>
      <p:pic>
        <p:nvPicPr>
          <p:cNvPr id="9" name="図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1800" y="1128771"/>
            <a:ext cx="728663" cy="585788"/>
          </a:xfrm>
          <a:prstGeom prst="rect">
            <a:avLst/>
          </a:prstGeom>
        </p:spPr>
      </p:pic>
      <p:pic>
        <p:nvPicPr>
          <p:cNvPr id="10" name="図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6124" y="2899682"/>
            <a:ext cx="1014413" cy="871538"/>
          </a:xfrm>
          <a:prstGeom prst="rect">
            <a:avLst/>
          </a:prstGeom>
        </p:spPr>
      </p:pic>
      <p:pic>
        <p:nvPicPr>
          <p:cNvPr id="11" name="図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63274" y="3818602"/>
            <a:ext cx="1157288" cy="871538"/>
          </a:xfrm>
          <a:prstGeom prst="rect">
            <a:avLst/>
          </a:prstGeom>
        </p:spPr>
      </p:pic>
      <p:pic>
        <p:nvPicPr>
          <p:cNvPr id="12" name="図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53247" y="1953303"/>
            <a:ext cx="1300163" cy="871538"/>
          </a:xfrm>
          <a:prstGeom prst="rect">
            <a:avLst/>
          </a:prstGeom>
        </p:spPr>
      </p:pic>
      <p:pic>
        <p:nvPicPr>
          <p:cNvPr id="13" name="図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53246" y="1006924"/>
            <a:ext cx="1300163" cy="87153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25" y="3254829"/>
            <a:ext cx="8029575" cy="3171825"/>
          </a:xfrm>
          <a:prstGeom prst="rect">
            <a:avLst/>
          </a:prstGeom>
        </p:spPr>
      </p:pic>
      <p:sp>
        <p:nvSpPr>
          <p:cNvPr id="312322" name="Rectangle 2"/>
          <p:cNvSpPr>
            <a:spLocks noGrp="1" noChangeArrowheads="1"/>
          </p:cNvSpPr>
          <p:nvPr>
            <p:ph type="title"/>
          </p:nvPr>
        </p:nvSpPr>
        <p:spPr/>
        <p:txBody>
          <a:bodyPr/>
          <a:lstStyle/>
          <a:p>
            <a:r>
              <a:rPr lang="ja-JP" altLang="en-US"/>
              <a:t>演習問題</a:t>
            </a:r>
          </a:p>
        </p:txBody>
      </p:sp>
      <p:sp>
        <p:nvSpPr>
          <p:cNvPr id="312323" name="Rectangle 3"/>
          <p:cNvSpPr>
            <a:spLocks noGrp="1" noChangeArrowheads="1"/>
          </p:cNvSpPr>
          <p:nvPr>
            <p:ph type="body" idx="1"/>
          </p:nvPr>
        </p:nvSpPr>
        <p:spPr>
          <a:xfrm>
            <a:off x="1143000" y="1447800"/>
            <a:ext cx="7391400" cy="1371600"/>
          </a:xfrm>
        </p:spPr>
        <p:txBody>
          <a:bodyPr/>
          <a:lstStyle/>
          <a:p>
            <a:r>
              <a:rPr lang="en-US" altLang="ja-JP" dirty="0">
                <a:latin typeface="Times New Roman" panose="02020603050405020304" pitchFamily="18" charset="0"/>
              </a:rPr>
              <a:t>2</a:t>
            </a:r>
            <a:r>
              <a:rPr lang="ja-JP" altLang="en-US" dirty="0">
                <a:latin typeface="Times New Roman" panose="02020603050405020304" pitchFamily="18" charset="0"/>
              </a:rPr>
              <a:t>入力</a:t>
            </a:r>
            <a:r>
              <a:rPr lang="en-US" altLang="ja-JP" dirty="0">
                <a:latin typeface="Times New Roman" panose="02020603050405020304" pitchFamily="18" charset="0"/>
              </a:rPr>
              <a:t>AND</a:t>
            </a:r>
            <a:r>
              <a:rPr lang="ja-JP" altLang="en-US" dirty="0">
                <a:latin typeface="Times New Roman" panose="02020603050405020304" pitchFamily="18" charset="0"/>
              </a:rPr>
              <a:t>ゲートのシミュレート</a:t>
            </a:r>
          </a:p>
          <a:p>
            <a:pPr lvl="1"/>
            <a:r>
              <a:rPr lang="en-US" altLang="ja-JP" i="1" dirty="0">
                <a:latin typeface="Times New Roman" panose="02020603050405020304" pitchFamily="18" charset="0"/>
              </a:rPr>
              <a:t>Z</a:t>
            </a:r>
            <a:r>
              <a:rPr lang="en-US" altLang="ja-JP" dirty="0">
                <a:latin typeface="Times New Roman" panose="02020603050405020304" pitchFamily="18" charset="0"/>
              </a:rPr>
              <a:t> = </a:t>
            </a:r>
            <a:r>
              <a:rPr lang="en-US" altLang="ja-JP" i="1" dirty="0">
                <a:latin typeface="Times New Roman" panose="02020603050405020304" pitchFamily="18" charset="0"/>
              </a:rPr>
              <a:t>X</a:t>
            </a:r>
            <a:r>
              <a:rPr lang="en-US" altLang="ja-JP" dirty="0">
                <a:latin typeface="Times New Roman" panose="02020603050405020304" pitchFamily="18" charset="0"/>
              </a:rPr>
              <a:t> </a:t>
            </a:r>
            <a:r>
              <a:rPr lang="ja-JP" altLang="en-US" dirty="0">
                <a:latin typeface="Times New Roman" panose="02020603050405020304" pitchFamily="18" charset="0"/>
              </a:rPr>
              <a:t>・ </a:t>
            </a:r>
            <a:r>
              <a:rPr lang="en-US" altLang="ja-JP" i="1" dirty="0">
                <a:latin typeface="Times New Roman" panose="02020603050405020304" pitchFamily="18" charset="0"/>
              </a:rPr>
              <a:t>Y</a:t>
            </a:r>
            <a:r>
              <a:rPr lang="en-US" altLang="ja-JP" dirty="0">
                <a:latin typeface="Times New Roman" panose="02020603050405020304" pitchFamily="18" charset="0"/>
              </a:rPr>
              <a:t> </a:t>
            </a:r>
            <a:r>
              <a:rPr lang="ja-JP" altLang="en-US" dirty="0">
                <a:latin typeface="Times New Roman" panose="02020603050405020304" pitchFamily="18" charset="0"/>
              </a:rPr>
              <a:t>の回路を作成せよ</a:t>
            </a:r>
          </a:p>
        </p:txBody>
      </p:sp>
      <p:sp>
        <p:nvSpPr>
          <p:cNvPr id="312336" name="AutoShape 16"/>
          <p:cNvSpPr>
            <a:spLocks noChangeArrowheads="1"/>
          </p:cNvSpPr>
          <p:nvPr/>
        </p:nvSpPr>
        <p:spPr bwMode="auto">
          <a:xfrm>
            <a:off x="1070658" y="2820365"/>
            <a:ext cx="3200400" cy="457200"/>
          </a:xfrm>
          <a:prstGeom prst="wedgeRoundRectCallout">
            <a:avLst>
              <a:gd name="adj1" fmla="val -41088"/>
              <a:gd name="adj2" fmla="val 138234"/>
              <a:gd name="adj3" fmla="val 16667"/>
            </a:avLst>
          </a:prstGeom>
          <a:solidFill>
            <a:schemeClr val="bg1"/>
          </a:solidFill>
          <a:ln w="9525">
            <a:solidFill>
              <a:schemeClr val="tx1"/>
            </a:solidFill>
            <a:miter lim="800000"/>
            <a:headEnd/>
            <a:tailEnd/>
          </a:ln>
          <a:effectLst/>
        </p:spPr>
        <p:txBody>
          <a:bodyPr/>
          <a:lstStyle/>
          <a:p>
            <a:pPr algn="ctr"/>
            <a:r>
              <a:rPr lang="en-US" altLang="ja-JP" sz="2400" dirty="0"/>
              <a:t>Wiring : Pin (Input)</a:t>
            </a:r>
          </a:p>
        </p:txBody>
      </p:sp>
      <p:sp>
        <p:nvSpPr>
          <p:cNvPr id="312337" name="AutoShape 17"/>
          <p:cNvSpPr>
            <a:spLocks noChangeArrowheads="1"/>
          </p:cNvSpPr>
          <p:nvPr/>
        </p:nvSpPr>
        <p:spPr bwMode="auto">
          <a:xfrm>
            <a:off x="3048000" y="6119200"/>
            <a:ext cx="2895600" cy="457200"/>
          </a:xfrm>
          <a:prstGeom prst="wedgeRoundRectCallout">
            <a:avLst>
              <a:gd name="adj1" fmla="val 6711"/>
              <a:gd name="adj2" fmla="val -124292"/>
              <a:gd name="adj3" fmla="val 16667"/>
            </a:avLst>
          </a:prstGeom>
          <a:solidFill>
            <a:schemeClr val="bg1"/>
          </a:solidFill>
          <a:ln w="9525">
            <a:solidFill>
              <a:schemeClr val="tx1"/>
            </a:solidFill>
            <a:miter lim="800000"/>
            <a:headEnd/>
            <a:tailEnd/>
          </a:ln>
          <a:effectLst/>
        </p:spPr>
        <p:txBody>
          <a:bodyPr/>
          <a:lstStyle/>
          <a:p>
            <a:pPr algn="ctr"/>
            <a:r>
              <a:rPr lang="en-US" altLang="ja-JP" sz="2400" dirty="0"/>
              <a:t>Gates : AND Gate</a:t>
            </a:r>
          </a:p>
        </p:txBody>
      </p:sp>
      <p:sp>
        <p:nvSpPr>
          <p:cNvPr id="312338" name="AutoShape 18"/>
          <p:cNvSpPr>
            <a:spLocks noChangeArrowheads="1"/>
          </p:cNvSpPr>
          <p:nvPr/>
        </p:nvSpPr>
        <p:spPr bwMode="auto">
          <a:xfrm>
            <a:off x="4901540" y="2820365"/>
            <a:ext cx="3251860" cy="457200"/>
          </a:xfrm>
          <a:prstGeom prst="wedgeRoundRectCallout">
            <a:avLst>
              <a:gd name="adj1" fmla="val 3344"/>
              <a:gd name="adj2" fmla="val 93587"/>
              <a:gd name="adj3" fmla="val 16667"/>
            </a:avLst>
          </a:prstGeom>
          <a:solidFill>
            <a:schemeClr val="bg1"/>
          </a:solidFill>
          <a:ln w="9525">
            <a:solidFill>
              <a:schemeClr val="tx1"/>
            </a:solidFill>
            <a:miter lim="800000"/>
            <a:headEnd/>
            <a:tailEnd/>
          </a:ln>
          <a:effectLst/>
        </p:spPr>
        <p:txBody>
          <a:bodyPr/>
          <a:lstStyle/>
          <a:p>
            <a:pPr algn="ctr"/>
            <a:r>
              <a:rPr lang="en-US" altLang="ja-JP" sz="2400" dirty="0" err="1"/>
              <a:t>Input/Output</a:t>
            </a:r>
            <a:r>
              <a:rPr lang="en-US" altLang="ja-JP" sz="2400" dirty="0"/>
              <a:t> : LED</a:t>
            </a:r>
          </a:p>
        </p:txBody>
      </p:sp>
      <p:sp>
        <p:nvSpPr>
          <p:cNvPr id="9" name="AutoShape 16"/>
          <p:cNvSpPr>
            <a:spLocks noChangeArrowheads="1"/>
          </p:cNvSpPr>
          <p:nvPr/>
        </p:nvSpPr>
        <p:spPr bwMode="auto">
          <a:xfrm>
            <a:off x="5816930" y="5494541"/>
            <a:ext cx="3200400" cy="457200"/>
          </a:xfrm>
          <a:prstGeom prst="wedgeRoundRectCallout">
            <a:avLst>
              <a:gd name="adj1" fmla="val 15684"/>
              <a:gd name="adj2" fmla="val -95532"/>
              <a:gd name="adj3" fmla="val 16667"/>
            </a:avLst>
          </a:prstGeom>
          <a:solidFill>
            <a:schemeClr val="bg1"/>
          </a:solidFill>
          <a:ln w="9525">
            <a:solidFill>
              <a:schemeClr val="tx1"/>
            </a:solidFill>
            <a:miter lim="800000"/>
            <a:headEnd/>
            <a:tailEnd/>
          </a:ln>
          <a:effectLst/>
        </p:spPr>
        <p:txBody>
          <a:bodyPr/>
          <a:lstStyle/>
          <a:p>
            <a:pPr algn="ctr"/>
            <a:r>
              <a:rPr lang="en-US" altLang="ja-JP" sz="2400" dirty="0"/>
              <a:t>Wiring : Pin (Output)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2336"/>
                                        </p:tgtEl>
                                        <p:attrNameLst>
                                          <p:attrName>style.visibility</p:attrName>
                                        </p:attrNameLst>
                                      </p:cBhvr>
                                      <p:to>
                                        <p:strVal val="visible"/>
                                      </p:to>
                                    </p:set>
                                    <p:animEffect transition="in" filter="checkerboard(across)">
                                      <p:cBhvr>
                                        <p:cTn id="7" dur="500"/>
                                        <p:tgtEl>
                                          <p:spTgt spid="3123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12337"/>
                                        </p:tgtEl>
                                        <p:attrNameLst>
                                          <p:attrName>style.visibility</p:attrName>
                                        </p:attrNameLst>
                                      </p:cBhvr>
                                      <p:to>
                                        <p:strVal val="visible"/>
                                      </p:to>
                                    </p:set>
                                    <p:animEffect transition="in" filter="checkerboard(across)">
                                      <p:cBhvr>
                                        <p:cTn id="17" dur="500"/>
                                        <p:tgtEl>
                                          <p:spTgt spid="31233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12338"/>
                                        </p:tgtEl>
                                        <p:attrNameLst>
                                          <p:attrName>style.visibility</p:attrName>
                                        </p:attrNameLst>
                                      </p:cBhvr>
                                      <p:to>
                                        <p:strVal val="visible"/>
                                      </p:to>
                                    </p:set>
                                    <p:animEffect transition="in" filter="checkerboard(across)">
                                      <p:cBhvr>
                                        <p:cTn id="22" dur="500"/>
                                        <p:tgtEl>
                                          <p:spTgt spid="312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36" grpId="0" animBg="1" autoUpdateAnimBg="0"/>
      <p:bldP spid="312337" grpId="0" animBg="1" autoUpdateAnimBg="0"/>
      <p:bldP spid="312338" grpId="0" animBg="1" autoUpdateAnimBg="0"/>
      <p:bldP spid="9"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501"/>
            <a:ext cx="9144000" cy="6486997"/>
          </a:xfrm>
          <a:prstGeom prst="rect">
            <a:avLst/>
          </a:prstGeom>
        </p:spPr>
      </p:pic>
      <p:sp>
        <p:nvSpPr>
          <p:cNvPr id="7" name="角丸四角形吹き出し 6"/>
          <p:cNvSpPr/>
          <p:nvPr/>
        </p:nvSpPr>
        <p:spPr bwMode="auto">
          <a:xfrm>
            <a:off x="2590800" y="1600200"/>
            <a:ext cx="2488922" cy="510778"/>
          </a:xfrm>
          <a:prstGeom prst="wedgeRoundRectCallout">
            <a:avLst>
              <a:gd name="adj1" fmla="val -65460"/>
              <a:gd name="adj2" fmla="val -174095"/>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アイコンをクリック</a:t>
            </a:r>
            <a:endParaRPr lang="en-US" altLang="ja-JP" sz="2400" dirty="0"/>
          </a:p>
        </p:txBody>
      </p:sp>
    </p:spTree>
    <p:extLst>
      <p:ext uri="{BB962C8B-B14F-4D97-AF65-F5344CB8AC3E}">
        <p14:creationId xmlns:p14="http://schemas.microsoft.com/office/powerpoint/2010/main" val="4009760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501"/>
            <a:ext cx="9144000" cy="6486997"/>
          </a:xfrm>
          <a:prstGeom prst="rect">
            <a:avLst/>
          </a:prstGeom>
        </p:spPr>
      </p:pic>
      <p:sp>
        <p:nvSpPr>
          <p:cNvPr id="3" name="角丸四角形吹き出し 2"/>
          <p:cNvSpPr/>
          <p:nvPr/>
        </p:nvSpPr>
        <p:spPr bwMode="auto">
          <a:xfrm>
            <a:off x="4953000" y="3657600"/>
            <a:ext cx="3489823" cy="510778"/>
          </a:xfrm>
          <a:prstGeom prst="wedgeRoundRectCallout">
            <a:avLst>
              <a:gd name="adj1" fmla="val -61480"/>
              <a:gd name="adj2" fmla="val -189957"/>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配置したい場所でクリック</a:t>
            </a:r>
            <a:endParaRPr lang="en-US" altLang="ja-JP" sz="2400" dirty="0"/>
          </a:p>
        </p:txBody>
      </p:sp>
    </p:spTree>
    <p:extLst>
      <p:ext uri="{BB962C8B-B14F-4D97-AF65-F5344CB8AC3E}">
        <p14:creationId xmlns:p14="http://schemas.microsoft.com/office/powerpoint/2010/main" val="1665023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ダイアグラム&#10;&#10;自動的に生成された説明">
            <a:extLst>
              <a:ext uri="{FF2B5EF4-FFF2-40B4-BE49-F238E27FC236}">
                <a16:creationId xmlns:a16="http://schemas.microsoft.com/office/drawing/2014/main" id="{36BA93CE-68DB-4028-A68C-7C388EA63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355331" name="Text Box 1027"/>
          <p:cNvSpPr txBox="1">
            <a:spLocks noChangeArrowheads="1"/>
          </p:cNvSpPr>
          <p:nvPr/>
        </p:nvSpPr>
        <p:spPr bwMode="auto">
          <a:xfrm>
            <a:off x="1709863" y="152400"/>
            <a:ext cx="7281737" cy="584775"/>
          </a:xfrm>
          <a:prstGeom prst="rect">
            <a:avLst/>
          </a:prstGeom>
          <a:solidFill>
            <a:srgbClr val="003300"/>
          </a:solidFill>
          <a:ln>
            <a:noFill/>
          </a:ln>
          <a:effectLst/>
        </p:spPr>
        <p:txBody>
          <a:bodyPr wrap="none">
            <a:spAutoFit/>
          </a:bodyPr>
          <a:lstStyle/>
          <a:p>
            <a:pPr>
              <a:spcBef>
                <a:spcPct val="20000"/>
              </a:spcBef>
              <a:buClr>
                <a:schemeClr val="hlink"/>
              </a:buClr>
              <a:buSzPct val="70000"/>
              <a:buFont typeface="Wingdings" panose="05000000000000000000" pitchFamily="2" charset="2"/>
              <a:buNone/>
            </a:pPr>
            <a:r>
              <a:rPr lang="en-US" altLang="ja-JP" sz="3200" i="0" dirty="0">
                <a:effectLst>
                  <a:outerShdw blurRad="38100" dist="38100" dir="2700000" algn="tl">
                    <a:srgbClr val="000000"/>
                  </a:outerShdw>
                </a:effectLst>
              </a:rPr>
              <a:t>http://www.cburch.com/logisim/index.html</a:t>
            </a:r>
          </a:p>
        </p:txBody>
      </p:sp>
    </p:spTree>
    <p:extLst>
      <p:ext uri="{BB962C8B-B14F-4D97-AF65-F5344CB8AC3E}">
        <p14:creationId xmlns:p14="http://schemas.microsoft.com/office/powerpoint/2010/main" val="629830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501"/>
            <a:ext cx="9144000" cy="6486997"/>
          </a:xfrm>
          <a:prstGeom prst="rect">
            <a:avLst/>
          </a:prstGeom>
        </p:spPr>
      </p:pic>
      <p:sp>
        <p:nvSpPr>
          <p:cNvPr id="3" name="角丸四角形吹き出し 2"/>
          <p:cNvSpPr/>
          <p:nvPr/>
        </p:nvSpPr>
        <p:spPr bwMode="auto">
          <a:xfrm>
            <a:off x="2377577" y="5181600"/>
            <a:ext cx="1966039" cy="510778"/>
          </a:xfrm>
          <a:prstGeom prst="wedgeRoundRectCallout">
            <a:avLst>
              <a:gd name="adj1" fmla="val -80958"/>
              <a:gd name="adj2" fmla="val -133305"/>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名前を付ける</a:t>
            </a:r>
            <a:endParaRPr lang="en-US" altLang="ja-JP" sz="2400" dirty="0"/>
          </a:p>
        </p:txBody>
      </p:sp>
    </p:spTree>
    <p:extLst>
      <p:ext uri="{BB962C8B-B14F-4D97-AF65-F5344CB8AC3E}">
        <p14:creationId xmlns:p14="http://schemas.microsoft.com/office/powerpoint/2010/main" val="1235976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501"/>
            <a:ext cx="9144000" cy="6486997"/>
          </a:xfrm>
          <a:prstGeom prst="rect">
            <a:avLst/>
          </a:prstGeom>
        </p:spPr>
      </p:pic>
      <p:sp>
        <p:nvSpPr>
          <p:cNvPr id="3" name="角丸四角形吹き出し 2"/>
          <p:cNvSpPr/>
          <p:nvPr/>
        </p:nvSpPr>
        <p:spPr bwMode="auto">
          <a:xfrm>
            <a:off x="2377577" y="5181600"/>
            <a:ext cx="1966039" cy="510778"/>
          </a:xfrm>
          <a:prstGeom prst="wedgeRoundRectCallout">
            <a:avLst>
              <a:gd name="adj1" fmla="val -80958"/>
              <a:gd name="adj2" fmla="val -133305"/>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名前を付ける</a:t>
            </a:r>
            <a:endParaRPr lang="en-US" altLang="ja-JP" sz="2400" dirty="0"/>
          </a:p>
        </p:txBody>
      </p:sp>
      <p:sp>
        <p:nvSpPr>
          <p:cNvPr id="4" name="角丸四角形吹き出し 3"/>
          <p:cNvSpPr/>
          <p:nvPr/>
        </p:nvSpPr>
        <p:spPr bwMode="auto">
          <a:xfrm>
            <a:off x="3505200" y="1447800"/>
            <a:ext cx="1727369" cy="510778"/>
          </a:xfrm>
          <a:prstGeom prst="wedgeRoundRectCallout">
            <a:avLst>
              <a:gd name="adj1" fmla="val -53288"/>
              <a:gd name="adj2" fmla="val 131827"/>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入力を配置</a:t>
            </a:r>
            <a:endParaRPr lang="en-US" altLang="ja-JP" sz="2400" dirty="0"/>
          </a:p>
        </p:txBody>
      </p:sp>
    </p:spTree>
    <p:extLst>
      <p:ext uri="{BB962C8B-B14F-4D97-AF65-F5344CB8AC3E}">
        <p14:creationId xmlns:p14="http://schemas.microsoft.com/office/powerpoint/2010/main" val="2664246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501"/>
            <a:ext cx="9144000" cy="6486997"/>
          </a:xfrm>
          <a:prstGeom prst="rect">
            <a:avLst/>
          </a:prstGeom>
        </p:spPr>
      </p:pic>
      <p:sp>
        <p:nvSpPr>
          <p:cNvPr id="3" name="テキスト ボックス 2"/>
          <p:cNvSpPr txBox="1"/>
          <p:nvPr/>
        </p:nvSpPr>
        <p:spPr>
          <a:xfrm>
            <a:off x="4191000" y="3657600"/>
            <a:ext cx="3842911" cy="461665"/>
          </a:xfrm>
          <a:prstGeom prst="rect">
            <a:avLst/>
          </a:prstGeom>
          <a:solidFill>
            <a:schemeClr val="bg1"/>
          </a:solidFill>
        </p:spPr>
        <p:txBody>
          <a:bodyPr wrap="none" rtlCol="0">
            <a:spAutoFit/>
          </a:bodyPr>
          <a:lstStyle/>
          <a:p>
            <a:r>
              <a:rPr kumimoji="1" lang="ja-JP" altLang="en-US" sz="2400" dirty="0"/>
              <a:t>入力 </a:t>
            </a:r>
            <a:r>
              <a:rPr kumimoji="1" lang="en-US" altLang="ja-JP" sz="2400" dirty="0"/>
              <a:t>Y,</a:t>
            </a:r>
            <a:r>
              <a:rPr kumimoji="1" lang="ja-JP" altLang="en-US" sz="2400" dirty="0"/>
              <a:t>　出力 </a:t>
            </a:r>
            <a:r>
              <a:rPr kumimoji="1" lang="en-US" altLang="ja-JP" sz="2400" dirty="0"/>
              <a:t>Z</a:t>
            </a:r>
            <a:r>
              <a:rPr kumimoji="1" lang="ja-JP" altLang="en-US" sz="2400" dirty="0"/>
              <a:t>　も配置する</a:t>
            </a:r>
          </a:p>
        </p:txBody>
      </p:sp>
    </p:spTree>
    <p:extLst>
      <p:ext uri="{BB962C8B-B14F-4D97-AF65-F5344CB8AC3E}">
        <p14:creationId xmlns:p14="http://schemas.microsoft.com/office/powerpoint/2010/main" val="954791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501"/>
            <a:ext cx="9144000" cy="6486997"/>
          </a:xfrm>
          <a:prstGeom prst="rect">
            <a:avLst/>
          </a:prstGeom>
        </p:spPr>
      </p:pic>
      <p:sp>
        <p:nvSpPr>
          <p:cNvPr id="3" name="角丸四角形吹き出し 2"/>
          <p:cNvSpPr/>
          <p:nvPr/>
        </p:nvSpPr>
        <p:spPr bwMode="auto">
          <a:xfrm>
            <a:off x="3505200" y="1447800"/>
            <a:ext cx="2100028" cy="510778"/>
          </a:xfrm>
          <a:prstGeom prst="wedgeRoundRectCallout">
            <a:avLst>
              <a:gd name="adj1" fmla="val -22778"/>
              <a:gd name="adj2" fmla="val 149956"/>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ドラッグで配線</a:t>
            </a:r>
            <a:endParaRPr lang="en-US" altLang="ja-JP" sz="2400" dirty="0"/>
          </a:p>
        </p:txBody>
      </p:sp>
    </p:spTree>
    <p:extLst>
      <p:ext uri="{BB962C8B-B14F-4D97-AF65-F5344CB8AC3E}">
        <p14:creationId xmlns:p14="http://schemas.microsoft.com/office/powerpoint/2010/main" val="139322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501"/>
            <a:ext cx="9144000" cy="6486997"/>
          </a:xfrm>
          <a:prstGeom prst="rect">
            <a:avLst/>
          </a:prstGeom>
        </p:spPr>
      </p:pic>
    </p:spTree>
    <p:extLst>
      <p:ext uri="{BB962C8B-B14F-4D97-AF65-F5344CB8AC3E}">
        <p14:creationId xmlns:p14="http://schemas.microsoft.com/office/powerpoint/2010/main" val="635612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501"/>
            <a:ext cx="9144000" cy="6486997"/>
          </a:xfrm>
          <a:prstGeom prst="rect">
            <a:avLst/>
          </a:prstGeom>
        </p:spPr>
      </p:pic>
      <p:sp>
        <p:nvSpPr>
          <p:cNvPr id="4" name="角丸四角形吹き出し 3"/>
          <p:cNvSpPr/>
          <p:nvPr/>
        </p:nvSpPr>
        <p:spPr bwMode="auto">
          <a:xfrm>
            <a:off x="5562600" y="1143000"/>
            <a:ext cx="2590800" cy="851297"/>
          </a:xfrm>
          <a:prstGeom prst="wedgeRoundRectCallout">
            <a:avLst>
              <a:gd name="adj1" fmla="val -57537"/>
              <a:gd name="adj2" fmla="val 7683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ja-JP" sz="2400" dirty="0"/>
              <a:t>LED </a:t>
            </a:r>
            <a:r>
              <a:rPr lang="ja-JP" altLang="en-US" sz="2400" dirty="0"/>
              <a:t>も配置</a:t>
            </a:r>
            <a:endParaRPr lang="en-US" altLang="ja-JP" sz="2400" dirty="0"/>
          </a:p>
          <a:p>
            <a:pPr marL="0" marR="0" indent="0" algn="l" defTabSz="914400" rtl="0" eaLnBrk="1" fontAlgn="base" latinLnBrk="0" hangingPunct="1">
              <a:lnSpc>
                <a:spcPct val="100000"/>
              </a:lnSpc>
              <a:spcBef>
                <a:spcPct val="0"/>
              </a:spcBef>
              <a:spcAft>
                <a:spcPct val="0"/>
              </a:spcAft>
              <a:buClrTx/>
              <a:buSzTx/>
              <a:buFontTx/>
              <a:buNone/>
              <a:tabLst/>
            </a:pPr>
            <a:r>
              <a:rPr lang="en-US" altLang="ja-JP" sz="2000" dirty="0"/>
              <a:t>Input/Output : LED</a:t>
            </a:r>
          </a:p>
        </p:txBody>
      </p:sp>
    </p:spTree>
    <p:extLst>
      <p:ext uri="{BB962C8B-B14F-4D97-AF65-F5344CB8AC3E}">
        <p14:creationId xmlns:p14="http://schemas.microsoft.com/office/powerpoint/2010/main" val="1402777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501"/>
            <a:ext cx="9144000" cy="6486997"/>
          </a:xfrm>
          <a:prstGeom prst="rect">
            <a:avLst/>
          </a:prstGeom>
        </p:spPr>
      </p:pic>
      <p:sp>
        <p:nvSpPr>
          <p:cNvPr id="4" name="角丸四角形吹き出し 3"/>
          <p:cNvSpPr/>
          <p:nvPr/>
        </p:nvSpPr>
        <p:spPr bwMode="auto">
          <a:xfrm>
            <a:off x="609600" y="1371600"/>
            <a:ext cx="5589992" cy="510778"/>
          </a:xfrm>
          <a:prstGeom prst="wedgeRoundRectCallout">
            <a:avLst>
              <a:gd name="adj1" fmla="val -46273"/>
              <a:gd name="adj2" fmla="val -138249"/>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指アイコンをクリックしてシミュレート開始</a:t>
            </a:r>
            <a:endParaRPr lang="en-US" altLang="ja-JP" sz="2400" dirty="0"/>
          </a:p>
        </p:txBody>
      </p:sp>
    </p:spTree>
    <p:extLst>
      <p:ext uri="{BB962C8B-B14F-4D97-AF65-F5344CB8AC3E}">
        <p14:creationId xmlns:p14="http://schemas.microsoft.com/office/powerpoint/2010/main" val="3295618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501"/>
            <a:ext cx="9144000" cy="6486997"/>
          </a:xfrm>
          <a:prstGeom prst="rect">
            <a:avLst/>
          </a:prstGeom>
        </p:spPr>
      </p:pic>
      <p:sp>
        <p:nvSpPr>
          <p:cNvPr id="3" name="角丸四角形吹き出し 2"/>
          <p:cNvSpPr/>
          <p:nvPr/>
        </p:nvSpPr>
        <p:spPr bwMode="auto">
          <a:xfrm>
            <a:off x="3352800" y="990600"/>
            <a:ext cx="2895223" cy="919401"/>
          </a:xfrm>
          <a:prstGeom prst="wedgeRoundRectCallout">
            <a:avLst>
              <a:gd name="adj1" fmla="val -44619"/>
              <a:gd name="adj2" fmla="val 104886"/>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入力をクリックすると</a:t>
            </a:r>
            <a:endParaRPr lang="en-US" altLang="ja-JP" sz="2400" dirty="0"/>
          </a:p>
          <a:p>
            <a:pPr marL="0" marR="0" indent="0" algn="l" defTabSz="914400" rtl="0" eaLnBrk="1" fontAlgn="base" latinLnBrk="0" hangingPunct="1">
              <a:lnSpc>
                <a:spcPct val="100000"/>
              </a:lnSpc>
              <a:spcBef>
                <a:spcPct val="0"/>
              </a:spcBef>
              <a:spcAft>
                <a:spcPct val="0"/>
              </a:spcAft>
              <a:buClrTx/>
              <a:buSzTx/>
              <a:buFontTx/>
              <a:buNone/>
              <a:tabLst/>
            </a:pPr>
            <a:r>
              <a:rPr lang="en-US" altLang="ja-JP" sz="2400" dirty="0"/>
              <a:t> 0, 1 </a:t>
            </a:r>
            <a:r>
              <a:rPr lang="ja-JP" altLang="en-US" sz="2400" dirty="0"/>
              <a:t>が入れ替わる</a:t>
            </a:r>
            <a:endParaRPr lang="en-US" altLang="ja-JP" sz="2400" dirty="0"/>
          </a:p>
        </p:txBody>
      </p:sp>
      <p:grpSp>
        <p:nvGrpSpPr>
          <p:cNvPr id="7" name="グループ化 6"/>
          <p:cNvGrpSpPr/>
          <p:nvPr/>
        </p:nvGrpSpPr>
        <p:grpSpPr>
          <a:xfrm>
            <a:off x="4038600" y="4114800"/>
            <a:ext cx="3457576" cy="781050"/>
            <a:chOff x="3686173" y="4095986"/>
            <a:chExt cx="3457576" cy="781050"/>
          </a:xfrm>
        </p:grpSpPr>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6173" y="4095986"/>
              <a:ext cx="971550" cy="781050"/>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199" y="4095986"/>
              <a:ext cx="971550" cy="781050"/>
            </a:xfrm>
            <a:prstGeom prst="rect">
              <a:avLst/>
            </a:prstGeom>
          </p:spPr>
        </p:pic>
        <p:sp>
          <p:nvSpPr>
            <p:cNvPr id="6" name="AutoShape 10"/>
            <p:cNvSpPr>
              <a:spLocks noChangeArrowheads="1"/>
            </p:cNvSpPr>
            <p:nvPr/>
          </p:nvSpPr>
          <p:spPr bwMode="auto">
            <a:xfrm>
              <a:off x="4821254" y="4095986"/>
              <a:ext cx="1276350" cy="720725"/>
            </a:xfrm>
            <a:prstGeom prst="leftRightArrow">
              <a:avLst>
                <a:gd name="adj1" fmla="val 50000"/>
                <a:gd name="adj2" fmla="val 35419"/>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ja-JP" altLang="en-US" sz="2000" dirty="0">
                  <a:solidFill>
                    <a:srgbClr val="000000"/>
                  </a:solidFill>
                </a:rPr>
                <a:t>クリック</a:t>
              </a:r>
            </a:p>
          </p:txBody>
        </p:sp>
      </p:grpSp>
    </p:spTree>
    <p:extLst>
      <p:ext uri="{BB962C8B-B14F-4D97-AF65-F5344CB8AC3E}">
        <p14:creationId xmlns:p14="http://schemas.microsoft.com/office/powerpoint/2010/main" val="17842085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501"/>
            <a:ext cx="9144000" cy="6486997"/>
          </a:xfrm>
          <a:prstGeom prst="rect">
            <a:avLst/>
          </a:prstGeom>
        </p:spPr>
      </p:pic>
      <p:sp>
        <p:nvSpPr>
          <p:cNvPr id="3" name="角丸四角形吹き出し 2"/>
          <p:cNvSpPr/>
          <p:nvPr/>
        </p:nvSpPr>
        <p:spPr bwMode="auto">
          <a:xfrm>
            <a:off x="5181600" y="762000"/>
            <a:ext cx="1897640" cy="919401"/>
          </a:xfrm>
          <a:prstGeom prst="wedgeRoundRectCallout">
            <a:avLst>
              <a:gd name="adj1" fmla="val -44619"/>
              <a:gd name="adj2" fmla="val 104886"/>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出力</a:t>
            </a:r>
            <a:r>
              <a:rPr lang="en-US" altLang="ja-JP" sz="2400" dirty="0"/>
              <a:t>1</a:t>
            </a:r>
            <a:r>
              <a:rPr lang="ja-JP" altLang="en-US" sz="2400" dirty="0"/>
              <a:t>のとき</a:t>
            </a:r>
            <a:endParaRPr lang="en-US" altLang="ja-JP" sz="2400" dirty="0"/>
          </a:p>
          <a:p>
            <a:pPr marL="0" marR="0" indent="0" algn="l" defTabSz="914400" rtl="0" eaLnBrk="1" fontAlgn="base" latinLnBrk="0" hangingPunct="1">
              <a:lnSpc>
                <a:spcPct val="100000"/>
              </a:lnSpc>
              <a:spcBef>
                <a:spcPct val="0"/>
              </a:spcBef>
              <a:spcAft>
                <a:spcPct val="0"/>
              </a:spcAft>
              <a:buClrTx/>
              <a:buSzTx/>
              <a:buFontTx/>
              <a:buNone/>
              <a:tabLst/>
            </a:pPr>
            <a:r>
              <a:rPr lang="en-US" altLang="ja-JP" sz="2400" dirty="0"/>
              <a:t>LED</a:t>
            </a:r>
            <a:r>
              <a:rPr lang="ja-JP" altLang="en-US" sz="2400" dirty="0"/>
              <a:t>点灯</a:t>
            </a:r>
            <a:endParaRPr lang="en-US" altLang="ja-JP" sz="2400" dirty="0"/>
          </a:p>
        </p:txBody>
      </p:sp>
    </p:spTree>
    <p:extLst>
      <p:ext uri="{BB962C8B-B14F-4D97-AF65-F5344CB8AC3E}">
        <p14:creationId xmlns:p14="http://schemas.microsoft.com/office/powerpoint/2010/main" val="3151900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055187243"/>
              </p:ext>
            </p:extLst>
          </p:nvPr>
        </p:nvGraphicFramePr>
        <p:xfrm>
          <a:off x="889143" y="685800"/>
          <a:ext cx="7010400" cy="3081410"/>
        </p:xfrm>
        <a:graphic>
          <a:graphicData uri="http://schemas.openxmlformats.org/drawingml/2006/table">
            <a:tbl>
              <a:tblPr firstRow="1" bandRow="1">
                <a:tableStyleId>{5C22544A-7EE6-4342-B048-85BDC9FD1C3A}</a:tableStyleId>
              </a:tblPr>
              <a:tblGrid>
                <a:gridCol w="1593273">
                  <a:extLst>
                    <a:ext uri="{9D8B030D-6E8A-4147-A177-3AD203B41FA5}">
                      <a16:colId xmlns:a16="http://schemas.microsoft.com/office/drawing/2014/main" val="20000"/>
                    </a:ext>
                  </a:extLst>
                </a:gridCol>
                <a:gridCol w="1911927">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16282">
                <a:tc>
                  <a:txBody>
                    <a:bodyPr/>
                    <a:lstStyle/>
                    <a:p>
                      <a:pPr algn="ctr"/>
                      <a:r>
                        <a:rPr kumimoji="1" lang="ja-JP" altLang="en-US" sz="2400" baseline="0" dirty="0">
                          <a:solidFill>
                            <a:srgbClr val="000000"/>
                          </a:solidFill>
                        </a:rPr>
                        <a:t>色</a:t>
                      </a:r>
                    </a:p>
                  </a:txBody>
                  <a:tcPr/>
                </a:tc>
                <a:tc>
                  <a:txBody>
                    <a:bodyPr/>
                    <a:lstStyle/>
                    <a:p>
                      <a:pPr algn="ctr"/>
                      <a:r>
                        <a:rPr kumimoji="1" lang="ja-JP" altLang="en-US" sz="2400" baseline="0" dirty="0">
                          <a:solidFill>
                            <a:srgbClr val="000000"/>
                          </a:solidFill>
                        </a:rPr>
                        <a:t>配線</a:t>
                      </a:r>
                    </a:p>
                  </a:txBody>
                  <a:tcPr/>
                </a:tc>
                <a:tc>
                  <a:txBody>
                    <a:bodyPr/>
                    <a:lstStyle/>
                    <a:p>
                      <a:pPr algn="ctr"/>
                      <a:r>
                        <a:rPr kumimoji="1" lang="ja-JP" altLang="en-US" sz="2400" baseline="0" dirty="0">
                          <a:solidFill>
                            <a:srgbClr val="000000"/>
                          </a:solidFill>
                        </a:rPr>
                        <a:t>意味</a:t>
                      </a:r>
                    </a:p>
                  </a:txBody>
                  <a:tcPr/>
                </a:tc>
                <a:extLst>
                  <a:ext uri="{0D108BD9-81ED-4DB2-BD59-A6C34878D82A}">
                    <a16:rowId xmlns:a16="http://schemas.microsoft.com/office/drawing/2014/main" val="10000"/>
                  </a:ext>
                </a:extLst>
              </a:tr>
              <a:tr h="616282">
                <a:tc>
                  <a:txBody>
                    <a:bodyPr/>
                    <a:lstStyle/>
                    <a:p>
                      <a:pPr algn="ctr"/>
                      <a:r>
                        <a:rPr kumimoji="1" lang="ja-JP" altLang="en-US" sz="2400" dirty="0"/>
                        <a:t>明るい緑</a:t>
                      </a:r>
                    </a:p>
                  </a:txBody>
                  <a:tcPr/>
                </a:tc>
                <a:tc>
                  <a:txBody>
                    <a:bodyPr/>
                    <a:lstStyle/>
                    <a:p>
                      <a:pPr algn="ctr"/>
                      <a:endParaRPr kumimoji="1" lang="ja-JP" altLang="en-US" sz="2400" dirty="0"/>
                    </a:p>
                  </a:txBody>
                  <a:tcPr/>
                </a:tc>
                <a:tc>
                  <a:txBody>
                    <a:bodyPr/>
                    <a:lstStyle/>
                    <a:p>
                      <a:pPr algn="ctr"/>
                      <a:r>
                        <a:rPr kumimoji="1" lang="en-US" altLang="ja-JP" sz="2400" dirty="0"/>
                        <a:t>1</a:t>
                      </a:r>
                      <a:endParaRPr kumimoji="1" lang="ja-JP" altLang="en-US" sz="2400" dirty="0"/>
                    </a:p>
                  </a:txBody>
                  <a:tcPr/>
                </a:tc>
                <a:extLst>
                  <a:ext uri="{0D108BD9-81ED-4DB2-BD59-A6C34878D82A}">
                    <a16:rowId xmlns:a16="http://schemas.microsoft.com/office/drawing/2014/main" val="10001"/>
                  </a:ext>
                </a:extLst>
              </a:tr>
              <a:tr h="616282">
                <a:tc>
                  <a:txBody>
                    <a:bodyPr/>
                    <a:lstStyle/>
                    <a:p>
                      <a:pPr algn="ctr"/>
                      <a:r>
                        <a:rPr kumimoji="1" lang="ja-JP" altLang="en-US" sz="2400" dirty="0"/>
                        <a:t>暗い緑</a:t>
                      </a:r>
                    </a:p>
                  </a:txBody>
                  <a:tcPr/>
                </a:tc>
                <a:tc>
                  <a:txBody>
                    <a:bodyPr/>
                    <a:lstStyle/>
                    <a:p>
                      <a:pPr algn="ctr"/>
                      <a:endParaRPr kumimoji="1" lang="ja-JP" altLang="en-US" sz="2400" dirty="0"/>
                    </a:p>
                  </a:txBody>
                  <a:tcPr/>
                </a:tc>
                <a:tc>
                  <a:txBody>
                    <a:bodyPr/>
                    <a:lstStyle/>
                    <a:p>
                      <a:pPr algn="ctr"/>
                      <a:r>
                        <a:rPr kumimoji="1" lang="en-US" altLang="ja-JP" sz="2400" dirty="0"/>
                        <a:t>0</a:t>
                      </a:r>
                      <a:endParaRPr kumimoji="1" lang="ja-JP" altLang="en-US" sz="2400" dirty="0"/>
                    </a:p>
                  </a:txBody>
                  <a:tcPr/>
                </a:tc>
                <a:extLst>
                  <a:ext uri="{0D108BD9-81ED-4DB2-BD59-A6C34878D82A}">
                    <a16:rowId xmlns:a16="http://schemas.microsoft.com/office/drawing/2014/main" val="10002"/>
                  </a:ext>
                </a:extLst>
              </a:tr>
              <a:tr h="616282">
                <a:tc>
                  <a:txBody>
                    <a:bodyPr/>
                    <a:lstStyle/>
                    <a:p>
                      <a:pPr algn="ctr"/>
                      <a:r>
                        <a:rPr kumimoji="1" lang="ja-JP" altLang="en-US" sz="2400" dirty="0"/>
                        <a:t>青紫</a:t>
                      </a:r>
                    </a:p>
                  </a:txBody>
                  <a:tcPr/>
                </a:tc>
                <a:tc>
                  <a:txBody>
                    <a:bodyPr/>
                    <a:lstStyle/>
                    <a:p>
                      <a:pPr algn="ctr"/>
                      <a:endParaRPr kumimoji="1" lang="ja-JP" altLang="en-US" sz="2400"/>
                    </a:p>
                  </a:txBody>
                  <a:tcPr/>
                </a:tc>
                <a:tc>
                  <a:txBody>
                    <a:bodyPr/>
                    <a:lstStyle/>
                    <a:p>
                      <a:pPr algn="ctr"/>
                      <a:r>
                        <a:rPr kumimoji="1" lang="ja-JP" altLang="en-US" sz="2400" dirty="0"/>
                        <a:t>不定 </a:t>
                      </a:r>
                      <a:r>
                        <a:rPr kumimoji="1" lang="en-US" altLang="ja-JP" sz="2400" dirty="0"/>
                        <a:t>(</a:t>
                      </a:r>
                      <a:r>
                        <a:rPr kumimoji="1" lang="ja-JP" altLang="en-US" sz="2400" dirty="0"/>
                        <a:t>入力が無い等</a:t>
                      </a:r>
                      <a:r>
                        <a:rPr kumimoji="1" lang="en-US" altLang="ja-JP" sz="2400" dirty="0"/>
                        <a:t>)</a:t>
                      </a:r>
                      <a:endParaRPr kumimoji="1" lang="ja-JP" altLang="en-US" sz="2400" dirty="0"/>
                    </a:p>
                  </a:txBody>
                  <a:tcPr/>
                </a:tc>
                <a:extLst>
                  <a:ext uri="{0D108BD9-81ED-4DB2-BD59-A6C34878D82A}">
                    <a16:rowId xmlns:a16="http://schemas.microsoft.com/office/drawing/2014/main" val="10003"/>
                  </a:ext>
                </a:extLst>
              </a:tr>
              <a:tr h="616282">
                <a:tc>
                  <a:txBody>
                    <a:bodyPr/>
                    <a:lstStyle/>
                    <a:p>
                      <a:pPr algn="ctr"/>
                      <a:r>
                        <a:rPr kumimoji="1" lang="ja-JP" altLang="en-US" sz="2400" dirty="0"/>
                        <a:t>赤</a:t>
                      </a:r>
                    </a:p>
                  </a:txBody>
                  <a:tcPr/>
                </a:tc>
                <a:tc>
                  <a:txBody>
                    <a:bodyPr/>
                    <a:lstStyle/>
                    <a:p>
                      <a:pPr algn="ctr"/>
                      <a:endParaRPr kumimoji="1" lang="ja-JP" altLang="en-US" sz="2400" dirty="0"/>
                    </a:p>
                  </a:txBody>
                  <a:tcPr/>
                </a:tc>
                <a:tc>
                  <a:txBody>
                    <a:bodyPr/>
                    <a:lstStyle/>
                    <a:p>
                      <a:pPr algn="ctr"/>
                      <a:r>
                        <a:rPr kumimoji="1" lang="ja-JP" altLang="en-US" sz="2400" dirty="0"/>
                        <a:t>エラー </a:t>
                      </a:r>
                      <a:r>
                        <a:rPr kumimoji="1" lang="en-US" altLang="ja-JP" sz="2400" dirty="0"/>
                        <a:t>(</a:t>
                      </a:r>
                      <a:r>
                        <a:rPr kumimoji="1" lang="ja-JP" altLang="en-US" sz="2400" dirty="0"/>
                        <a:t>短絡等</a:t>
                      </a:r>
                      <a:r>
                        <a:rPr kumimoji="1" lang="en-US" altLang="ja-JP" sz="2400" dirty="0"/>
                        <a:t>)</a:t>
                      </a:r>
                      <a:endParaRPr kumimoji="1" lang="ja-JP" altLang="en-US" sz="2400" dirty="0"/>
                    </a:p>
                  </a:txBody>
                  <a:tcPr/>
                </a:tc>
                <a:extLst>
                  <a:ext uri="{0D108BD9-81ED-4DB2-BD59-A6C34878D82A}">
                    <a16:rowId xmlns:a16="http://schemas.microsoft.com/office/drawing/2014/main" val="10004"/>
                  </a:ext>
                </a:extLst>
              </a:tr>
            </a:tbl>
          </a:graphicData>
        </a:graphic>
      </p:graphicFrame>
      <p:sp>
        <p:nvSpPr>
          <p:cNvPr id="10" name="テキスト ボックス 9"/>
          <p:cNvSpPr txBox="1"/>
          <p:nvPr/>
        </p:nvSpPr>
        <p:spPr>
          <a:xfrm>
            <a:off x="3618710" y="233342"/>
            <a:ext cx="1415772" cy="461665"/>
          </a:xfrm>
          <a:prstGeom prst="rect">
            <a:avLst/>
          </a:prstGeom>
          <a:noFill/>
        </p:spPr>
        <p:txBody>
          <a:bodyPr wrap="none" rtlCol="0">
            <a:spAutoFit/>
          </a:bodyPr>
          <a:lstStyle/>
          <a:p>
            <a:r>
              <a:rPr lang="ja-JP" altLang="en-US" sz="2400" dirty="0"/>
              <a:t>配線の色</a:t>
            </a:r>
            <a:endParaRPr kumimoji="1" lang="ja-JP" altLang="en-US" sz="2400" dirty="0"/>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159" y="1934001"/>
            <a:ext cx="1443038" cy="585788"/>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159" y="1314505"/>
            <a:ext cx="1443038" cy="585788"/>
          </a:xfrm>
          <a:prstGeom prst="rect">
            <a:avLst/>
          </a:prstGeom>
        </p:spPr>
      </p:pic>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7160" y="3151257"/>
            <a:ext cx="1443038" cy="585788"/>
          </a:xfrm>
          <a:prstGeom prst="rect">
            <a:avLst/>
          </a:prstGeom>
        </p:spPr>
      </p:pic>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7159" y="2542629"/>
            <a:ext cx="1443038" cy="585788"/>
          </a:xfrm>
          <a:prstGeom prst="rect">
            <a:avLst/>
          </a:prstGeom>
        </p:spPr>
      </p:pic>
      <p:pic>
        <p:nvPicPr>
          <p:cNvPr id="18" name="図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9288" y="3967958"/>
            <a:ext cx="4872038" cy="2586038"/>
          </a:xfrm>
          <a:prstGeom prst="rect">
            <a:avLst/>
          </a:prstGeom>
        </p:spPr>
      </p:pic>
      <p:sp>
        <p:nvSpPr>
          <p:cNvPr id="12" name="角丸四角形吹き出し 11"/>
          <p:cNvSpPr/>
          <p:nvPr/>
        </p:nvSpPr>
        <p:spPr bwMode="auto">
          <a:xfrm>
            <a:off x="5943258" y="4738624"/>
            <a:ext cx="2967045" cy="510778"/>
          </a:xfrm>
          <a:prstGeom prst="wedgeRoundRectCallout">
            <a:avLst>
              <a:gd name="adj1" fmla="val -42534"/>
              <a:gd name="adj2" fmla="val -101329"/>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配線への入力が無い</a:t>
            </a:r>
            <a:endParaRPr lang="en-US" altLang="ja-JP" sz="2400" dirty="0"/>
          </a:p>
        </p:txBody>
      </p:sp>
      <p:sp>
        <p:nvSpPr>
          <p:cNvPr id="13" name="角丸四角形吹き出し 12"/>
          <p:cNvSpPr/>
          <p:nvPr/>
        </p:nvSpPr>
        <p:spPr bwMode="auto">
          <a:xfrm>
            <a:off x="5486400" y="6020068"/>
            <a:ext cx="3187162" cy="510778"/>
          </a:xfrm>
          <a:prstGeom prst="wedgeRoundRectCallout">
            <a:avLst>
              <a:gd name="adj1" fmla="val -53760"/>
              <a:gd name="adj2" fmla="val -92264"/>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ゲートへの入力が無い</a:t>
            </a:r>
            <a:endParaRPr lang="en-US" altLang="ja-JP" sz="2400" dirty="0"/>
          </a:p>
        </p:txBody>
      </p:sp>
      <p:sp>
        <p:nvSpPr>
          <p:cNvPr id="11" name="角丸四角形吹き出し 10"/>
          <p:cNvSpPr/>
          <p:nvPr/>
        </p:nvSpPr>
        <p:spPr bwMode="auto">
          <a:xfrm>
            <a:off x="2263833" y="4239638"/>
            <a:ext cx="846653" cy="510778"/>
          </a:xfrm>
          <a:prstGeom prst="wedgeRoundRectCallout">
            <a:avLst>
              <a:gd name="adj1" fmla="val 86623"/>
              <a:gd name="adj2" fmla="val 113950"/>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短絡</a:t>
            </a:r>
            <a:endParaRPr lang="en-US" altLang="ja-JP" sz="2400" dirty="0"/>
          </a:p>
        </p:txBody>
      </p:sp>
    </p:spTree>
    <p:extLst>
      <p:ext uri="{BB962C8B-B14F-4D97-AF65-F5344CB8AC3E}">
        <p14:creationId xmlns:p14="http://schemas.microsoft.com/office/powerpoint/2010/main" val="1351585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r>
              <a:rPr lang="en-US" altLang="ja-JP" dirty="0" err="1">
                <a:latin typeface="Times New Roman" panose="02020603050405020304" pitchFamily="18" charset="0"/>
              </a:rPr>
              <a:t>Logisim</a:t>
            </a:r>
            <a:r>
              <a:rPr lang="ja-JP" altLang="en-US" dirty="0"/>
              <a:t>のインストール</a:t>
            </a:r>
          </a:p>
        </p:txBody>
      </p:sp>
      <p:sp>
        <p:nvSpPr>
          <p:cNvPr id="248835" name="Rectangle 3"/>
          <p:cNvSpPr>
            <a:spLocks noGrp="1" noChangeArrowheads="1"/>
          </p:cNvSpPr>
          <p:nvPr>
            <p:ph type="body" idx="1"/>
          </p:nvPr>
        </p:nvSpPr>
        <p:spPr>
          <a:xfrm>
            <a:off x="1066800" y="1981200"/>
            <a:ext cx="7848600" cy="4114800"/>
          </a:xfrm>
        </p:spPr>
        <p:txBody>
          <a:bodyPr/>
          <a:lstStyle/>
          <a:p>
            <a:r>
              <a:rPr lang="ja-JP" altLang="en-US" dirty="0">
                <a:latin typeface="Times New Roman" panose="02020603050405020304" pitchFamily="18" charset="0"/>
              </a:rPr>
              <a:t>ノート</a:t>
            </a:r>
            <a:r>
              <a:rPr lang="en-US" altLang="ja-JP" dirty="0">
                <a:latin typeface="Times New Roman" panose="02020603050405020304" pitchFamily="18" charset="0"/>
              </a:rPr>
              <a:t>PC</a:t>
            </a:r>
            <a:r>
              <a:rPr lang="ja-JP" altLang="en-US" dirty="0">
                <a:latin typeface="Times New Roman" panose="02020603050405020304" pitchFamily="18" charset="0"/>
              </a:rPr>
              <a:t>に </a:t>
            </a:r>
            <a:r>
              <a:rPr lang="en-US" altLang="ja-JP" dirty="0" err="1">
                <a:latin typeface="Times New Roman" panose="02020603050405020304" pitchFamily="18" charset="0"/>
              </a:rPr>
              <a:t>Logisim</a:t>
            </a:r>
            <a:r>
              <a:rPr lang="en-US" altLang="ja-JP" dirty="0">
                <a:latin typeface="Times New Roman" panose="02020603050405020304" pitchFamily="18" charset="0"/>
              </a:rPr>
              <a:t> </a:t>
            </a:r>
            <a:r>
              <a:rPr lang="ja-JP" altLang="en-US" dirty="0">
                <a:latin typeface="Times New Roman" panose="02020603050405020304" pitchFamily="18" charset="0"/>
              </a:rPr>
              <a:t>をインストール</a:t>
            </a:r>
          </a:p>
          <a:p>
            <a:pPr lvl="1"/>
            <a:r>
              <a:rPr lang="ja-JP" altLang="en-US" dirty="0">
                <a:latin typeface="Times New Roman" panose="02020603050405020304" pitchFamily="18" charset="0"/>
              </a:rPr>
              <a:t>論理回路のページにインストール方法を記載</a:t>
            </a:r>
          </a:p>
        </p:txBody>
      </p:sp>
      <p:sp>
        <p:nvSpPr>
          <p:cNvPr id="248836" name="Text Box 4"/>
          <p:cNvSpPr txBox="1">
            <a:spLocks noChangeArrowheads="1"/>
          </p:cNvSpPr>
          <p:nvPr/>
        </p:nvSpPr>
        <p:spPr bwMode="auto">
          <a:xfrm>
            <a:off x="1138238" y="4419600"/>
            <a:ext cx="692747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3200" dirty="0">
                <a:effectLst>
                  <a:outerShdw blurRad="38100" dist="38100" dir="2700000" algn="tl">
                    <a:srgbClr val="000000"/>
                  </a:outerShdw>
                </a:effectLst>
              </a:rPr>
              <a:t>http://www.info.kindai.ac.jp/LC/Logisim</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501"/>
            <a:ext cx="9144000" cy="6486997"/>
          </a:xfrm>
          <a:prstGeom prst="rect">
            <a:avLst/>
          </a:prstGeom>
        </p:spPr>
      </p:pic>
      <p:sp>
        <p:nvSpPr>
          <p:cNvPr id="4" name="角丸四角形吹き出し 3"/>
          <p:cNvSpPr/>
          <p:nvPr/>
        </p:nvSpPr>
        <p:spPr bwMode="auto">
          <a:xfrm>
            <a:off x="2133600" y="4724400"/>
            <a:ext cx="4464439" cy="919401"/>
          </a:xfrm>
          <a:prstGeom prst="wedgeRoundRectCallout">
            <a:avLst>
              <a:gd name="adj1" fmla="val -52386"/>
              <a:gd name="adj2" fmla="val -91257"/>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ja-JP" sz="2400" dirty="0"/>
              <a:t>Three-state </a:t>
            </a:r>
            <a:r>
              <a:rPr lang="ja-JP" altLang="en-US" sz="2400" dirty="0"/>
              <a:t>を </a:t>
            </a:r>
            <a:r>
              <a:rPr lang="en-US" altLang="ja-JP" sz="2400" dirty="0"/>
              <a:t>Yes </a:t>
            </a:r>
            <a:r>
              <a:rPr lang="ja-JP" altLang="en-US" sz="2400" dirty="0"/>
              <a:t>にすると</a:t>
            </a:r>
            <a:endParaRPr lang="en-US" altLang="ja-JP" sz="2400" dirty="0"/>
          </a:p>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入力値に不定 </a:t>
            </a:r>
            <a:r>
              <a:rPr lang="en-US" altLang="ja-JP" sz="2400" dirty="0"/>
              <a:t>(X) </a:t>
            </a:r>
            <a:r>
              <a:rPr lang="ja-JP" altLang="en-US" sz="2400" dirty="0"/>
              <a:t>を選択可能に</a:t>
            </a:r>
            <a:endParaRPr lang="en-US" altLang="ja-JP" sz="2400" dirty="0"/>
          </a:p>
        </p:txBody>
      </p:sp>
      <p:sp>
        <p:nvSpPr>
          <p:cNvPr id="5" name="角丸四角形吹き出し 4"/>
          <p:cNvSpPr/>
          <p:nvPr/>
        </p:nvSpPr>
        <p:spPr bwMode="auto">
          <a:xfrm>
            <a:off x="2057400" y="2362200"/>
            <a:ext cx="955199" cy="578882"/>
          </a:xfrm>
          <a:prstGeom prst="wedgeRoundRectCallout">
            <a:avLst>
              <a:gd name="adj1" fmla="val 67719"/>
              <a:gd name="adj2" fmla="val 99293"/>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不定</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4058848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914400"/>
            <a:ext cx="5738813" cy="5024438"/>
          </a:xfrm>
          <a:prstGeom prst="rect">
            <a:avLst/>
          </a:prstGeom>
        </p:spPr>
      </p:pic>
      <mc:AlternateContent xmlns:mc="http://schemas.openxmlformats.org/markup-compatibility/2006" xmlns:a14="http://schemas.microsoft.com/office/drawing/2010/main">
        <mc:Choice Requires="a14">
          <p:sp>
            <p:nvSpPr>
              <p:cNvPr id="4" name="角丸四角形吹き出し 3"/>
              <p:cNvSpPr/>
              <p:nvPr/>
            </p:nvSpPr>
            <p:spPr bwMode="auto">
              <a:xfrm>
                <a:off x="5334000" y="2971800"/>
                <a:ext cx="1686922" cy="578882"/>
              </a:xfrm>
              <a:prstGeom prst="wedgeRoundRectCallout">
                <a:avLst>
                  <a:gd name="adj1" fmla="val -49947"/>
                  <a:gd name="adj2" fmla="val -93541"/>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1" lang="en-US" altLang="ja-JP" sz="2800" b="0" i="1" u="none" strike="noStrike" cap="none" normalizeH="0" baseline="0" smtClean="0">
                          <a:ln>
                            <a:noFill/>
                          </a:ln>
                          <a:solidFill>
                            <a:schemeClr val="tx1"/>
                          </a:solidFill>
                          <a:effectLst/>
                          <a:latin typeface="Cambria Math" panose="02040503050406030204" pitchFamily="18" charset="0"/>
                          <a:ea typeface="ＭＳ Ｐゴシック" panose="020B0600070205080204" pitchFamily="50" charset="-128"/>
                        </a:rPr>
                        <m:t>0</m:t>
                      </m:r>
                      <m:r>
                        <a:rPr kumimoji="1" lang="en-US" altLang="ja-JP" sz="28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m:t>
                      </m:r>
                      <m:r>
                        <a:rPr kumimoji="1" lang="en-US" altLang="ja-JP" sz="28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𝑋</m:t>
                      </m:r>
                      <m:r>
                        <a:rPr kumimoji="1" lang="en-US" altLang="ja-JP" sz="28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=0</m:t>
                      </m:r>
                    </m:oMath>
                  </m:oMathPara>
                </a14:m>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mc:Choice>
        <mc:Fallback xmlns="">
          <p:sp>
            <p:nvSpPr>
              <p:cNvPr id="4" name="角丸四角形吹き出し 3"/>
              <p:cNvSpPr>
                <a:spLocks noRot="1" noChangeAspect="1" noMove="1" noResize="1" noEditPoints="1" noAdjustHandles="1" noChangeArrowheads="1" noChangeShapeType="1" noTextEdit="1"/>
              </p:cNvSpPr>
              <p:nvPr/>
            </p:nvSpPr>
            <p:spPr bwMode="auto">
              <a:xfrm>
                <a:off x="5334000" y="2971800"/>
                <a:ext cx="1686922" cy="578882"/>
              </a:xfrm>
              <a:prstGeom prst="wedgeRoundRectCallout">
                <a:avLst>
                  <a:gd name="adj1" fmla="val -49947"/>
                  <a:gd name="adj2" fmla="val -93541"/>
                  <a:gd name="adj3" fmla="val 16667"/>
                </a:avLst>
              </a:prstGeom>
              <a:blipFill rotWithShape="0">
                <a:blip r:embed="rId4"/>
                <a:stretch>
                  <a:fillRect/>
                </a:stretch>
              </a:blipFill>
              <a:ln w="9525" cap="flat" cmpd="sng" algn="ctr">
                <a:solidFill>
                  <a:schemeClr val="tx1"/>
                </a:solidFill>
                <a:prstDash val="solid"/>
                <a:round/>
                <a:headEnd type="none" w="med" len="med"/>
                <a:tailEnd type="none" w="med" len="med"/>
              </a:ln>
              <a:effectLst/>
              <a:ex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角丸四角形吹き出し 4"/>
              <p:cNvSpPr/>
              <p:nvPr/>
            </p:nvSpPr>
            <p:spPr bwMode="auto">
              <a:xfrm>
                <a:off x="5334000" y="5585321"/>
                <a:ext cx="1858472" cy="578882"/>
              </a:xfrm>
              <a:prstGeom prst="wedgeRoundRectCallout">
                <a:avLst>
                  <a:gd name="adj1" fmla="val -49947"/>
                  <a:gd name="adj2" fmla="val -93541"/>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rPr>
                        <m:t>1</m:t>
                      </m:r>
                      <m:r>
                        <a:rPr kumimoji="1" lang="en-US" altLang="ja-JP" sz="28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m:t>
                      </m:r>
                      <m:r>
                        <a:rPr kumimoji="1" lang="en-US" altLang="ja-JP" sz="28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𝑋</m:t>
                      </m:r>
                      <m:r>
                        <a:rPr kumimoji="1" lang="en-US" altLang="ja-JP" sz="28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rPr>
                        <m:t>=1</m:t>
                      </m:r>
                    </m:oMath>
                  </m:oMathPara>
                </a14:m>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mc:Choice>
        <mc:Fallback xmlns="">
          <p:sp>
            <p:nvSpPr>
              <p:cNvPr id="5" name="角丸四角形吹き出し 4"/>
              <p:cNvSpPr>
                <a:spLocks noRot="1" noChangeAspect="1" noMove="1" noResize="1" noEditPoints="1" noAdjustHandles="1" noChangeArrowheads="1" noChangeShapeType="1" noTextEdit="1"/>
              </p:cNvSpPr>
              <p:nvPr/>
            </p:nvSpPr>
            <p:spPr bwMode="auto">
              <a:xfrm>
                <a:off x="5334000" y="5585321"/>
                <a:ext cx="1858472" cy="578882"/>
              </a:xfrm>
              <a:prstGeom prst="wedgeRoundRectCallout">
                <a:avLst>
                  <a:gd name="adj1" fmla="val -49947"/>
                  <a:gd name="adj2" fmla="val -93541"/>
                  <a:gd name="adj3" fmla="val 16667"/>
                </a:avLst>
              </a:prstGeom>
              <a:blipFill rotWithShape="0">
                <a:blip r:embed="rId5"/>
                <a:stretch>
                  <a:fillRect/>
                </a:stretch>
              </a:blipFill>
              <a:ln w="9525" cap="flat" cmpd="sng" algn="ctr">
                <a:solidFill>
                  <a:schemeClr val="tx1"/>
                </a:solidFill>
                <a:prstDash val="solid"/>
                <a:round/>
                <a:headEnd type="none" w="med" len="med"/>
                <a:tailEnd type="none" w="med" len="med"/>
              </a:ln>
              <a:effectLst/>
              <a:extLst/>
            </p:spPr>
            <p:txBody>
              <a:bodyPr/>
              <a:lstStyle/>
              <a:p>
                <a:r>
                  <a:rPr lang="ja-JP" altLang="en-US">
                    <a:noFill/>
                  </a:rPr>
                  <a:t> </a:t>
                </a:r>
              </a:p>
            </p:txBody>
          </p:sp>
        </mc:Fallback>
      </mc:AlternateContent>
      <p:sp>
        <p:nvSpPr>
          <p:cNvPr id="6" name="角丸四角形吹き出し 5"/>
          <p:cNvSpPr/>
          <p:nvPr/>
        </p:nvSpPr>
        <p:spPr bwMode="auto">
          <a:xfrm>
            <a:off x="1447800" y="2392918"/>
            <a:ext cx="955199" cy="578882"/>
          </a:xfrm>
          <a:prstGeom prst="wedgeRoundRectCallout">
            <a:avLst>
              <a:gd name="adj1" fmla="val 42272"/>
              <a:gd name="adj2" fmla="val 99293"/>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不定</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3951631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r>
              <a:rPr lang="ja-JP" altLang="en-US"/>
              <a:t>演習問題</a:t>
            </a:r>
          </a:p>
        </p:txBody>
      </p:sp>
      <p:sp>
        <p:nvSpPr>
          <p:cNvPr id="327683" name="Rectangle 3"/>
          <p:cNvSpPr>
            <a:spLocks noGrp="1" noChangeArrowheads="1"/>
          </p:cNvSpPr>
          <p:nvPr>
            <p:ph type="body" idx="1"/>
          </p:nvPr>
        </p:nvSpPr>
        <p:spPr>
          <a:xfrm>
            <a:off x="1143000" y="1447800"/>
            <a:ext cx="7391400" cy="1371600"/>
          </a:xfrm>
        </p:spPr>
        <p:txBody>
          <a:bodyPr/>
          <a:lstStyle/>
          <a:p>
            <a:r>
              <a:rPr lang="ja-JP" altLang="en-US">
                <a:latin typeface="Times New Roman" panose="02020603050405020304" pitchFamily="18" charset="0"/>
              </a:rPr>
              <a:t>次の論理式に対応する回路を作成せよ</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140075"/>
            <a:ext cx="6686550" cy="3067050"/>
          </a:xfrm>
          <a:prstGeom prst="rect">
            <a:avLst/>
          </a:prstGeom>
        </p:spPr>
      </p:pic>
      <p:sp>
        <p:nvSpPr>
          <p:cNvPr id="3" name="テキスト ボックス 2"/>
          <p:cNvSpPr txBox="1"/>
          <p:nvPr/>
        </p:nvSpPr>
        <p:spPr>
          <a:xfrm>
            <a:off x="1752600" y="2057400"/>
            <a:ext cx="3482556" cy="646331"/>
          </a:xfrm>
          <a:prstGeom prst="rect">
            <a:avLst/>
          </a:prstGeom>
          <a:noFill/>
        </p:spPr>
        <p:txBody>
          <a:bodyPr wrap="none" rtlCol="0">
            <a:spAutoFit/>
          </a:bodyPr>
          <a:lstStyle/>
          <a:p>
            <a:r>
              <a:rPr kumimoji="1" lang="en-US" altLang="ja-JP" sz="3600" i="1" dirty="0"/>
              <a:t>Z</a:t>
            </a:r>
            <a:r>
              <a:rPr kumimoji="1" lang="en-US" altLang="ja-JP" sz="3600" dirty="0"/>
              <a:t> = </a:t>
            </a:r>
            <a:r>
              <a:rPr kumimoji="1" lang="en-US" altLang="ja-JP" sz="3600" i="1" dirty="0"/>
              <a:t>X</a:t>
            </a:r>
            <a:r>
              <a:rPr kumimoji="1" lang="en-US" altLang="ja-JP" sz="3600" dirty="0"/>
              <a:t> </a:t>
            </a:r>
            <a:r>
              <a:rPr kumimoji="1" lang="ja-JP" altLang="en-US" sz="3600" dirty="0"/>
              <a:t>・ </a:t>
            </a:r>
            <a:r>
              <a:rPr kumimoji="1" lang="en-US" altLang="ja-JP" sz="3600" i="1" dirty="0"/>
              <a:t>Y</a:t>
            </a:r>
            <a:r>
              <a:rPr kumimoji="1" lang="en-US" altLang="ja-JP" sz="3600" dirty="0"/>
              <a:t> + </a:t>
            </a:r>
            <a:r>
              <a:rPr kumimoji="1" lang="en-US" altLang="ja-JP" sz="3600" i="1" dirty="0"/>
              <a:t>X</a:t>
            </a:r>
            <a:r>
              <a:rPr kumimoji="1" lang="en-US" altLang="ja-JP" sz="3600" dirty="0"/>
              <a:t> </a:t>
            </a:r>
            <a:r>
              <a:rPr kumimoji="1" lang="ja-JP" altLang="en-US" sz="3600" dirty="0"/>
              <a:t>・ </a:t>
            </a:r>
            <a:r>
              <a:rPr kumimoji="1" lang="en-US" altLang="ja-JP" sz="3600" i="1" dirty="0"/>
              <a:t>Y</a:t>
            </a:r>
            <a:endParaRPr kumimoji="1" lang="ja-JP" altLang="en-US" sz="3600" i="1" dirty="0"/>
          </a:p>
        </p:txBody>
      </p:sp>
      <p:cxnSp>
        <p:nvCxnSpPr>
          <p:cNvPr id="5" name="直線コネクタ 4"/>
          <p:cNvCxnSpPr/>
          <p:nvPr/>
        </p:nvCxnSpPr>
        <p:spPr bwMode="auto">
          <a:xfrm>
            <a:off x="3303378" y="2133600"/>
            <a:ext cx="38100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コネクタ 8"/>
          <p:cNvCxnSpPr/>
          <p:nvPr/>
        </p:nvCxnSpPr>
        <p:spPr bwMode="auto">
          <a:xfrm>
            <a:off x="4054056" y="2133600"/>
            <a:ext cx="38100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r>
              <a:rPr lang="ja-JP" altLang="en-US"/>
              <a:t>演習問題</a:t>
            </a:r>
          </a:p>
        </p:txBody>
      </p:sp>
      <p:sp>
        <p:nvSpPr>
          <p:cNvPr id="327683" name="Rectangle 3"/>
          <p:cNvSpPr>
            <a:spLocks noGrp="1" noChangeArrowheads="1"/>
          </p:cNvSpPr>
          <p:nvPr>
            <p:ph type="body" idx="1"/>
          </p:nvPr>
        </p:nvSpPr>
        <p:spPr>
          <a:xfrm>
            <a:off x="1143000" y="1447800"/>
            <a:ext cx="7391400" cy="1371600"/>
          </a:xfrm>
        </p:spPr>
        <p:txBody>
          <a:bodyPr/>
          <a:lstStyle/>
          <a:p>
            <a:r>
              <a:rPr lang="ja-JP" altLang="en-US">
                <a:latin typeface="Times New Roman" panose="02020603050405020304" pitchFamily="18" charset="0"/>
              </a:rPr>
              <a:t>次の論理式に対応する回路を作成せよ</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140075"/>
            <a:ext cx="6686550" cy="3067050"/>
          </a:xfrm>
          <a:prstGeom prst="rect">
            <a:avLst/>
          </a:prstGeom>
        </p:spPr>
      </p:pic>
      <p:sp>
        <p:nvSpPr>
          <p:cNvPr id="6" name="テキスト ボックス 5"/>
          <p:cNvSpPr txBox="1"/>
          <p:nvPr/>
        </p:nvSpPr>
        <p:spPr>
          <a:xfrm>
            <a:off x="1752600" y="2057400"/>
            <a:ext cx="3482556" cy="646331"/>
          </a:xfrm>
          <a:prstGeom prst="rect">
            <a:avLst/>
          </a:prstGeom>
          <a:noFill/>
        </p:spPr>
        <p:txBody>
          <a:bodyPr wrap="none" rtlCol="0">
            <a:spAutoFit/>
          </a:bodyPr>
          <a:lstStyle/>
          <a:p>
            <a:r>
              <a:rPr kumimoji="1" lang="en-US" altLang="ja-JP" sz="3600" i="1" dirty="0"/>
              <a:t>Z</a:t>
            </a:r>
            <a:r>
              <a:rPr kumimoji="1" lang="en-US" altLang="ja-JP" sz="3600" dirty="0"/>
              <a:t> = </a:t>
            </a:r>
            <a:r>
              <a:rPr kumimoji="1" lang="en-US" altLang="ja-JP" sz="3600" i="1" dirty="0"/>
              <a:t>X</a:t>
            </a:r>
            <a:r>
              <a:rPr kumimoji="1" lang="en-US" altLang="ja-JP" sz="3600" dirty="0"/>
              <a:t> </a:t>
            </a:r>
            <a:r>
              <a:rPr kumimoji="1" lang="ja-JP" altLang="en-US" sz="3600" dirty="0"/>
              <a:t>・ </a:t>
            </a:r>
            <a:r>
              <a:rPr kumimoji="1" lang="en-US" altLang="ja-JP" sz="3600" i="1" dirty="0"/>
              <a:t>Y</a:t>
            </a:r>
            <a:r>
              <a:rPr kumimoji="1" lang="en-US" altLang="ja-JP" sz="3600" dirty="0"/>
              <a:t> + </a:t>
            </a:r>
            <a:r>
              <a:rPr kumimoji="1" lang="en-US" altLang="ja-JP" sz="3600" i="1" dirty="0"/>
              <a:t>X</a:t>
            </a:r>
            <a:r>
              <a:rPr kumimoji="1" lang="en-US" altLang="ja-JP" sz="3600" dirty="0"/>
              <a:t> </a:t>
            </a:r>
            <a:r>
              <a:rPr kumimoji="1" lang="ja-JP" altLang="en-US" sz="3600" dirty="0"/>
              <a:t>・ </a:t>
            </a:r>
            <a:r>
              <a:rPr kumimoji="1" lang="en-US" altLang="ja-JP" sz="3600" i="1" dirty="0"/>
              <a:t>Y</a:t>
            </a:r>
            <a:endParaRPr kumimoji="1" lang="ja-JP" altLang="en-US" sz="3600" i="1" dirty="0"/>
          </a:p>
        </p:txBody>
      </p:sp>
      <p:cxnSp>
        <p:nvCxnSpPr>
          <p:cNvPr id="7" name="直線コネクタ 6"/>
          <p:cNvCxnSpPr/>
          <p:nvPr/>
        </p:nvCxnSpPr>
        <p:spPr bwMode="auto">
          <a:xfrm>
            <a:off x="3303378" y="2133600"/>
            <a:ext cx="38100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直線コネクタ 7"/>
          <p:cNvCxnSpPr/>
          <p:nvPr/>
        </p:nvCxnSpPr>
        <p:spPr bwMode="auto">
          <a:xfrm>
            <a:off x="4054056" y="2133600"/>
            <a:ext cx="38100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11417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1832" name="Group 56"/>
          <p:cNvGraphicFramePr>
            <a:graphicFrameLocks noGrp="1"/>
          </p:cNvGraphicFramePr>
          <p:nvPr/>
        </p:nvGraphicFramePr>
        <p:xfrm>
          <a:off x="6248400" y="2286000"/>
          <a:ext cx="2311400" cy="4013201"/>
        </p:xfrm>
        <a:graphic>
          <a:graphicData uri="http://schemas.openxmlformats.org/drawingml/2006/table">
            <a:tbl>
              <a:tblPr/>
              <a:tblGrid>
                <a:gridCol w="1422400">
                  <a:extLst>
                    <a:ext uri="{9D8B030D-6E8A-4147-A177-3AD203B41FA5}">
                      <a16:colId xmlns:a16="http://schemas.microsoft.com/office/drawing/2014/main" val="20000"/>
                    </a:ext>
                  </a:extLst>
                </a:gridCol>
                <a:gridCol w="889000">
                  <a:extLst>
                    <a:ext uri="{9D8B030D-6E8A-4147-A177-3AD203B41FA5}">
                      <a16:colId xmlns:a16="http://schemas.microsoft.com/office/drawing/2014/main" val="20001"/>
                    </a:ext>
                  </a:extLst>
                </a:gridCol>
              </a:tblGrid>
              <a:tr h="8032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  </a:t>
                      </a:r>
                      <a:r>
                        <a:rPr kumimoji="1" lang="en-US" altLang="ja-JP" sz="32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1"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168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32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01688">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032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1  1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32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31856" name="Rectangle 80"/>
          <p:cNvSpPr>
            <a:spLocks noChangeArrowheads="1"/>
          </p:cNvSpPr>
          <p:nvPr/>
        </p:nvSpPr>
        <p:spPr bwMode="auto">
          <a:xfrm>
            <a:off x="7670800" y="3089275"/>
            <a:ext cx="889000" cy="80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a:buFont typeface="Wingdings" panose="05000000000000000000" pitchFamily="2" charset="2"/>
              <a:buNone/>
            </a:pPr>
            <a:r>
              <a:rPr lang="en-US" altLang="ja-JP" sz="3200" dirty="0">
                <a:solidFill>
                  <a:srgbClr val="FFCCFF"/>
                </a:solidFill>
                <a:latin typeface="Times New Roman" panose="02020603050405020304" pitchFamily="18" charset="0"/>
              </a:rPr>
              <a:t>0</a:t>
            </a:r>
          </a:p>
        </p:txBody>
      </p:sp>
      <p:grpSp>
        <p:nvGrpSpPr>
          <p:cNvPr id="331857" name="Group 81"/>
          <p:cNvGrpSpPr>
            <a:grpSpLocks/>
          </p:cNvGrpSpPr>
          <p:nvPr/>
        </p:nvGrpSpPr>
        <p:grpSpPr bwMode="auto">
          <a:xfrm>
            <a:off x="7670800" y="3890963"/>
            <a:ext cx="889000" cy="2408237"/>
            <a:chOff x="4832" y="2067"/>
            <a:chExt cx="560" cy="1517"/>
          </a:xfrm>
        </p:grpSpPr>
        <p:sp>
          <p:nvSpPr>
            <p:cNvPr id="331858" name="Rectangle 82"/>
            <p:cNvSpPr>
              <a:spLocks noChangeArrowheads="1"/>
            </p:cNvSpPr>
            <p:nvPr/>
          </p:nvSpPr>
          <p:spPr bwMode="auto">
            <a:xfrm>
              <a:off x="4832" y="3078"/>
              <a:ext cx="560" cy="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a:buFont typeface="Wingdings" panose="05000000000000000000" pitchFamily="2" charset="2"/>
                <a:buNone/>
              </a:pPr>
              <a:r>
                <a:rPr lang="en-US" altLang="ja-JP" sz="3200" dirty="0">
                  <a:solidFill>
                    <a:srgbClr val="FFCCFF"/>
                  </a:solidFill>
                  <a:latin typeface="Times New Roman" panose="02020603050405020304" pitchFamily="18" charset="0"/>
                </a:rPr>
                <a:t>0</a:t>
              </a:r>
            </a:p>
          </p:txBody>
        </p:sp>
        <p:sp>
          <p:nvSpPr>
            <p:cNvPr id="331859" name="Rectangle 83"/>
            <p:cNvSpPr>
              <a:spLocks noChangeArrowheads="1"/>
            </p:cNvSpPr>
            <p:nvPr/>
          </p:nvSpPr>
          <p:spPr bwMode="auto">
            <a:xfrm>
              <a:off x="4832" y="2573"/>
              <a:ext cx="560"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a:buFont typeface="Wingdings" panose="05000000000000000000" pitchFamily="2" charset="2"/>
                <a:buNone/>
              </a:pPr>
              <a:r>
                <a:rPr lang="en-US" altLang="ja-JP" sz="3200" dirty="0">
                  <a:solidFill>
                    <a:srgbClr val="FFCCFF"/>
                  </a:solidFill>
                  <a:latin typeface="Times New Roman" panose="02020603050405020304" pitchFamily="18" charset="0"/>
                </a:rPr>
                <a:t>1</a:t>
              </a:r>
            </a:p>
          </p:txBody>
        </p:sp>
        <p:sp>
          <p:nvSpPr>
            <p:cNvPr id="331860" name="Rectangle 84"/>
            <p:cNvSpPr>
              <a:spLocks noChangeArrowheads="1"/>
            </p:cNvSpPr>
            <p:nvPr/>
          </p:nvSpPr>
          <p:spPr bwMode="auto">
            <a:xfrm>
              <a:off x="4832" y="2067"/>
              <a:ext cx="560" cy="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70000"/>
                <a:buFont typeface="Wingdings" panose="05000000000000000000" pitchFamily="2" charset="2"/>
                <a:buChar char="n"/>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buChar cha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buChar char="n"/>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buChar cha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buChar char="n"/>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algn="ctr">
                <a:buFont typeface="Wingdings" panose="05000000000000000000" pitchFamily="2" charset="2"/>
                <a:buNone/>
              </a:pPr>
              <a:r>
                <a:rPr lang="en-US" altLang="ja-JP" sz="3200" dirty="0">
                  <a:solidFill>
                    <a:srgbClr val="FFCCFF"/>
                  </a:solidFill>
                  <a:latin typeface="Times New Roman" panose="02020603050405020304" pitchFamily="18" charset="0"/>
                </a:rPr>
                <a:t>1</a:t>
              </a:r>
            </a:p>
          </p:txBody>
        </p:sp>
        <p:sp>
          <p:nvSpPr>
            <p:cNvPr id="331861" name="Line 85"/>
            <p:cNvSpPr>
              <a:spLocks noChangeShapeType="1"/>
            </p:cNvSpPr>
            <p:nvPr/>
          </p:nvSpPr>
          <p:spPr bwMode="auto">
            <a:xfrm>
              <a:off x="4832" y="3584"/>
              <a:ext cx="56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dirty="0"/>
            </a:p>
          </p:txBody>
        </p:sp>
      </p:grpSp>
      <p:sp>
        <p:nvSpPr>
          <p:cNvPr id="331862" name="Rectangle 86"/>
          <p:cNvSpPr>
            <a:spLocks noGrp="1" noChangeArrowheads="1"/>
          </p:cNvSpPr>
          <p:nvPr>
            <p:ph type="title"/>
          </p:nvPr>
        </p:nvSpPr>
        <p:spPr>
          <a:xfrm>
            <a:off x="1066800" y="304800"/>
            <a:ext cx="7543800" cy="1219200"/>
          </a:xfrm>
        </p:spPr>
        <p:txBody>
          <a:bodyPr/>
          <a:lstStyle/>
          <a:p>
            <a:r>
              <a:rPr lang="ja-JP" altLang="en-US" dirty="0"/>
              <a:t>演習問題</a:t>
            </a: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200400"/>
            <a:ext cx="5014913" cy="2300288"/>
          </a:xfrm>
          <a:prstGeom prst="rect">
            <a:avLst/>
          </a:prstGeom>
        </p:spPr>
      </p:pic>
      <p:sp>
        <p:nvSpPr>
          <p:cNvPr id="13" name="テキスト ボックス 12"/>
          <p:cNvSpPr txBox="1"/>
          <p:nvPr/>
        </p:nvSpPr>
        <p:spPr>
          <a:xfrm>
            <a:off x="1066800" y="1295400"/>
            <a:ext cx="4038285" cy="1569660"/>
          </a:xfrm>
          <a:prstGeom prst="rect">
            <a:avLst/>
          </a:prstGeom>
          <a:noFill/>
        </p:spPr>
        <p:txBody>
          <a:bodyPr wrap="none" rtlCol="0">
            <a:spAutoFit/>
          </a:bodyPr>
          <a:lstStyle/>
          <a:p>
            <a:r>
              <a:rPr lang="ja-JP" altLang="en-US" sz="3200" dirty="0"/>
              <a:t>作成した回路を用いて</a:t>
            </a:r>
            <a:endParaRPr kumimoji="1" lang="en-US" altLang="ja-JP" sz="3200" dirty="0"/>
          </a:p>
          <a:p>
            <a:r>
              <a:rPr kumimoji="1" lang="en-US" altLang="ja-JP" sz="3200" i="1" dirty="0"/>
              <a:t>Z</a:t>
            </a:r>
            <a:r>
              <a:rPr kumimoji="1" lang="en-US" altLang="ja-JP" sz="3200" dirty="0"/>
              <a:t> = </a:t>
            </a:r>
            <a:r>
              <a:rPr kumimoji="1" lang="en-US" altLang="ja-JP" sz="3200" i="1" dirty="0"/>
              <a:t>X</a:t>
            </a:r>
            <a:r>
              <a:rPr kumimoji="1" lang="en-US" altLang="ja-JP" sz="3200" dirty="0"/>
              <a:t> </a:t>
            </a:r>
            <a:r>
              <a:rPr kumimoji="1" lang="ja-JP" altLang="en-US" sz="3200" dirty="0"/>
              <a:t>・ </a:t>
            </a:r>
            <a:r>
              <a:rPr kumimoji="1" lang="en-US" altLang="ja-JP" sz="3200" i="1" dirty="0"/>
              <a:t>Y</a:t>
            </a:r>
            <a:r>
              <a:rPr kumimoji="1" lang="en-US" altLang="ja-JP" sz="3200" dirty="0"/>
              <a:t> + </a:t>
            </a:r>
            <a:r>
              <a:rPr kumimoji="1" lang="en-US" altLang="ja-JP" sz="3200" i="1" dirty="0"/>
              <a:t>X</a:t>
            </a:r>
            <a:r>
              <a:rPr kumimoji="1" lang="en-US" altLang="ja-JP" sz="3200" dirty="0"/>
              <a:t> </a:t>
            </a:r>
            <a:r>
              <a:rPr kumimoji="1" lang="ja-JP" altLang="en-US" sz="3200" dirty="0"/>
              <a:t>・ </a:t>
            </a:r>
            <a:r>
              <a:rPr kumimoji="1" lang="en-US" altLang="ja-JP" sz="3200" i="1" dirty="0"/>
              <a:t>Y</a:t>
            </a:r>
          </a:p>
          <a:p>
            <a:r>
              <a:rPr kumimoji="1" lang="ja-JP" altLang="en-US" sz="3200" dirty="0"/>
              <a:t>真理値表を作成せよ</a:t>
            </a:r>
          </a:p>
        </p:txBody>
      </p:sp>
      <p:cxnSp>
        <p:nvCxnSpPr>
          <p:cNvPr id="14" name="直線コネクタ 13"/>
          <p:cNvCxnSpPr/>
          <p:nvPr/>
        </p:nvCxnSpPr>
        <p:spPr bwMode="auto">
          <a:xfrm>
            <a:off x="2438400" y="1863634"/>
            <a:ext cx="38100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コネクタ 14"/>
          <p:cNvCxnSpPr/>
          <p:nvPr/>
        </p:nvCxnSpPr>
        <p:spPr bwMode="auto">
          <a:xfrm>
            <a:off x="3124200" y="1863634"/>
            <a:ext cx="381000" cy="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1856"/>
                                        </p:tgtEl>
                                        <p:attrNameLst>
                                          <p:attrName>style.visibility</p:attrName>
                                        </p:attrNameLst>
                                      </p:cBhvr>
                                      <p:to>
                                        <p:strVal val="visible"/>
                                      </p:to>
                                    </p:set>
                                    <p:animEffect transition="in" filter="checkerboard(across)">
                                      <p:cBhvr>
                                        <p:cTn id="7" dur="500"/>
                                        <p:tgtEl>
                                          <p:spTgt spid="3318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31857"/>
                                        </p:tgtEl>
                                        <p:attrNameLst>
                                          <p:attrName>style.visibility</p:attrName>
                                        </p:attrNameLst>
                                      </p:cBhvr>
                                      <p:to>
                                        <p:strVal val="visible"/>
                                      </p:to>
                                    </p:set>
                                    <p:animEffect transition="in" filter="checkerboard(across)">
                                      <p:cBhvr>
                                        <p:cTn id="12" dur="500"/>
                                        <p:tgtEl>
                                          <p:spTgt spid="331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856"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テキスト, アプリケーション, メール&#10;&#10;自動的に生成された説明">
            <a:extLst>
              <a:ext uri="{FF2B5EF4-FFF2-40B4-BE49-F238E27FC236}">
                <a16:creationId xmlns:a16="http://schemas.microsoft.com/office/drawing/2014/main" id="{F9D67672-E5EA-4D22-9FDD-4C0385C25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テキスト ボックス 3">
            <a:extLst>
              <a:ext uri="{FF2B5EF4-FFF2-40B4-BE49-F238E27FC236}">
                <a16:creationId xmlns:a16="http://schemas.microsoft.com/office/drawing/2014/main" id="{DC68849B-E15F-42E4-B128-8D2A247D2A28}"/>
              </a:ext>
            </a:extLst>
          </p:cNvPr>
          <p:cNvSpPr txBox="1"/>
          <p:nvPr/>
        </p:nvSpPr>
        <p:spPr>
          <a:xfrm>
            <a:off x="1828800" y="1371600"/>
            <a:ext cx="7105150" cy="707886"/>
          </a:xfrm>
          <a:prstGeom prst="rect">
            <a:avLst/>
          </a:prstGeom>
          <a:solidFill>
            <a:srgbClr val="003300"/>
          </a:solidFill>
          <a:ln>
            <a:solidFill>
              <a:schemeClr val="tx1"/>
            </a:solidFill>
          </a:ln>
        </p:spPr>
        <p:txBody>
          <a:bodyPr wrap="none" rtlCol="0">
            <a:spAutoFit/>
          </a:bodyPr>
          <a:lstStyle/>
          <a:p>
            <a:r>
              <a:rPr lang="en-US" altLang="ja-JP" sz="4000" i="0" dirty="0">
                <a:latin typeface="Times New Roman" panose="02020603050405020304" pitchFamily="18" charset="0"/>
                <a:cs typeface="Times New Roman" panose="02020603050405020304" pitchFamily="18" charset="0"/>
              </a:rPr>
              <a:t>https://www.info.kindai.ac.jp/LC/</a:t>
            </a:r>
            <a:endParaRPr kumimoji="1" lang="ja-JP" altLang="en-US" sz="4000" i="0" dirty="0">
              <a:latin typeface="Times New Roman" panose="02020603050405020304" pitchFamily="18" charset="0"/>
              <a:cs typeface="Times New Roman" panose="02020603050405020304" pitchFamily="18" charset="0"/>
            </a:endParaRPr>
          </a:p>
        </p:txBody>
      </p:sp>
      <p:sp>
        <p:nvSpPr>
          <p:cNvPr id="7" name="角丸四角形 4">
            <a:extLst>
              <a:ext uri="{FF2B5EF4-FFF2-40B4-BE49-F238E27FC236}">
                <a16:creationId xmlns:a16="http://schemas.microsoft.com/office/drawing/2014/main" id="{D3A4042B-8937-4A8F-AFA3-9EAAD9ACD6C8}"/>
              </a:ext>
            </a:extLst>
          </p:cNvPr>
          <p:cNvSpPr/>
          <p:nvPr/>
        </p:nvSpPr>
        <p:spPr bwMode="auto">
          <a:xfrm>
            <a:off x="762000" y="3025914"/>
            <a:ext cx="8171950" cy="707886"/>
          </a:xfrm>
          <a:prstGeom prst="roundRect">
            <a:avLst/>
          </a:prstGeom>
          <a:noFill/>
          <a:ln w="4762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Tahoma" panose="020B0604030504040204" pitchFamily="34" charset="0"/>
              <a:ea typeface="ＭＳ Ｐゴシック" panose="020B0600070205080204" pitchFamily="50" charset="-128"/>
            </a:endParaRPr>
          </a:p>
        </p:txBody>
      </p:sp>
      <p:sp>
        <p:nvSpPr>
          <p:cNvPr id="8" name="角丸四角形 4">
            <a:extLst>
              <a:ext uri="{FF2B5EF4-FFF2-40B4-BE49-F238E27FC236}">
                <a16:creationId xmlns:a16="http://schemas.microsoft.com/office/drawing/2014/main" id="{734BE542-23C7-4F68-81BC-A10283DF9765}"/>
              </a:ext>
            </a:extLst>
          </p:cNvPr>
          <p:cNvSpPr/>
          <p:nvPr/>
        </p:nvSpPr>
        <p:spPr bwMode="auto">
          <a:xfrm>
            <a:off x="762000" y="4612035"/>
            <a:ext cx="8171950" cy="707886"/>
          </a:xfrm>
          <a:prstGeom prst="roundRect">
            <a:avLst/>
          </a:prstGeom>
          <a:noFill/>
          <a:ln w="4762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en-US" sz="2800" b="0" i="0" u="none" strike="noStrike" cap="none" normalizeH="0" baseline="0">
              <a:ln>
                <a:noFill/>
              </a:ln>
              <a:solidFill>
                <a:schemeClr val="tx1"/>
              </a:solidFill>
              <a:effectLst>
                <a:outerShdw blurRad="38100" dist="38100" dir="2700000" algn="tl">
                  <a:srgbClr val="000000">
                    <a:alpha val="43137"/>
                  </a:srgbClr>
                </a:outerShdw>
              </a:effectLst>
              <a:latin typeface="Tahoma" panose="020B0604030504040204" pitchFamily="34" charset="0"/>
              <a:ea typeface="ＭＳ Ｐゴシック" panose="020B0600070205080204" pitchFamily="50" charset="-128"/>
            </a:endParaRPr>
          </a:p>
        </p:txBody>
      </p:sp>
    </p:spTree>
    <p:extLst>
      <p:ext uri="{BB962C8B-B14F-4D97-AF65-F5344CB8AC3E}">
        <p14:creationId xmlns:p14="http://schemas.microsoft.com/office/powerpoint/2010/main" val="11390050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
        <p:nvSpPr>
          <p:cNvPr id="4" name="AutoShape 4"/>
          <p:cNvSpPr>
            <a:spLocks noChangeArrowheads="1"/>
          </p:cNvSpPr>
          <p:nvPr/>
        </p:nvSpPr>
        <p:spPr bwMode="auto">
          <a:xfrm>
            <a:off x="990600" y="1600200"/>
            <a:ext cx="3200400" cy="914400"/>
          </a:xfrm>
          <a:prstGeom prst="wedgeRoundRectCallout">
            <a:avLst>
              <a:gd name="adj1" fmla="val -50283"/>
              <a:gd name="adj2" fmla="val -144343"/>
              <a:gd name="adj3" fmla="val 16667"/>
            </a:avLst>
          </a:prstGeom>
          <a:solidFill>
            <a:schemeClr val="accent1"/>
          </a:solidFill>
          <a:ln w="9525">
            <a:solidFill>
              <a:srgbClr val="000000"/>
            </a:solidFill>
            <a:miter lim="800000"/>
            <a:headEnd/>
            <a:tailEnd/>
          </a:ln>
          <a:effectLst/>
        </p:spPr>
        <p:txBody>
          <a:bodyPr/>
          <a:lstStyle/>
          <a:p>
            <a:pPr algn="ctr"/>
            <a:r>
              <a:rPr lang="en-US" altLang="ja-JP" sz="2400" dirty="0">
                <a:solidFill>
                  <a:schemeClr val="accent4">
                    <a:lumMod val="10000"/>
                  </a:schemeClr>
                </a:solidFill>
              </a:rPr>
              <a:t>File → Open </a:t>
            </a:r>
            <a:r>
              <a:rPr lang="ja-JP" altLang="en-US" sz="2400" dirty="0">
                <a:solidFill>
                  <a:schemeClr val="accent4">
                    <a:lumMod val="10000"/>
                  </a:schemeClr>
                </a:solidFill>
              </a:rPr>
              <a:t>で</a:t>
            </a:r>
          </a:p>
          <a:p>
            <a:pPr algn="ctr"/>
            <a:r>
              <a:rPr lang="en-US" altLang="ja-JP" sz="2400" dirty="0">
                <a:solidFill>
                  <a:schemeClr val="accent4">
                    <a:lumMod val="10000"/>
                  </a:schemeClr>
                </a:solidFill>
              </a:rPr>
              <a:t>“gate4.circ”</a:t>
            </a:r>
            <a:r>
              <a:rPr lang="ja-JP" altLang="en-US" sz="2400" dirty="0">
                <a:solidFill>
                  <a:schemeClr val="accent4">
                    <a:lumMod val="10000"/>
                  </a:schemeClr>
                </a:solidFill>
              </a:rPr>
              <a:t>を選択 </a:t>
            </a:r>
          </a:p>
        </p:txBody>
      </p:sp>
    </p:spTree>
    <p:extLst>
      <p:ext uri="{BB962C8B-B14F-4D97-AF65-F5344CB8AC3E}">
        <p14:creationId xmlns:p14="http://schemas.microsoft.com/office/powerpoint/2010/main" val="3197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2" name="Text Box 4"/>
          <p:cNvSpPr txBox="1">
            <a:spLocks noChangeArrowheads="1"/>
          </p:cNvSpPr>
          <p:nvPr/>
        </p:nvSpPr>
        <p:spPr bwMode="auto">
          <a:xfrm>
            <a:off x="3886200" y="6172200"/>
            <a:ext cx="15872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gate4.circ</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52400"/>
            <a:ext cx="7829550" cy="611505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1066800" y="304800"/>
            <a:ext cx="7467600" cy="838200"/>
          </a:xfrm>
        </p:spPr>
        <p:txBody>
          <a:bodyPr/>
          <a:lstStyle/>
          <a:p>
            <a:r>
              <a:rPr lang="ja-JP" altLang="en-US" dirty="0"/>
              <a:t>演習問題</a:t>
            </a:r>
          </a:p>
        </p:txBody>
      </p:sp>
      <p:sp>
        <p:nvSpPr>
          <p:cNvPr id="347139" name="Rectangle 3"/>
          <p:cNvSpPr>
            <a:spLocks noGrp="1" noChangeArrowheads="1"/>
          </p:cNvSpPr>
          <p:nvPr>
            <p:ph type="body" idx="1"/>
          </p:nvPr>
        </p:nvSpPr>
        <p:spPr>
          <a:xfrm>
            <a:off x="1066800" y="1143000"/>
            <a:ext cx="7467600" cy="685800"/>
          </a:xfrm>
        </p:spPr>
        <p:txBody>
          <a:bodyPr/>
          <a:lstStyle/>
          <a:p>
            <a:r>
              <a:rPr lang="en-US" altLang="ja-JP" dirty="0">
                <a:latin typeface="Times New Roman" panose="02020603050405020304" pitchFamily="18" charset="0"/>
              </a:rPr>
              <a:t>gate4.circ</a:t>
            </a:r>
            <a:r>
              <a:rPr lang="en-US" altLang="ja-JP" sz="2800" dirty="0">
                <a:latin typeface="Times New Roman" panose="02020603050405020304" pitchFamily="18" charset="0"/>
              </a:rPr>
              <a:t> </a:t>
            </a:r>
            <a:r>
              <a:rPr lang="ja-JP" altLang="en-US" sz="2800" dirty="0">
                <a:latin typeface="Times New Roman" panose="02020603050405020304" pitchFamily="18" charset="0"/>
              </a:rPr>
              <a:t>の真理値表を作成せよ</a:t>
            </a:r>
            <a:endParaRPr lang="ja-JP" altLang="en-US" sz="2800" dirty="0">
              <a:effectLst/>
              <a:latin typeface="Times New Roman" panose="02020603050405020304" pitchFamily="18" charset="0"/>
            </a:endParaRPr>
          </a:p>
        </p:txBody>
      </p:sp>
      <p:graphicFrame>
        <p:nvGraphicFramePr>
          <p:cNvPr id="347287" name="Group 151"/>
          <p:cNvGraphicFramePr>
            <a:graphicFrameLocks noGrp="1"/>
          </p:cNvGraphicFramePr>
          <p:nvPr>
            <p:extLst>
              <p:ext uri="{D42A27DB-BD31-4B8C-83A1-F6EECF244321}">
                <p14:modId xmlns:p14="http://schemas.microsoft.com/office/powerpoint/2010/main" val="272491518"/>
              </p:ext>
            </p:extLst>
          </p:nvPr>
        </p:nvGraphicFramePr>
        <p:xfrm>
          <a:off x="1447800" y="1905000"/>
          <a:ext cx="6477000" cy="4663440"/>
        </p:xfrm>
        <a:graphic>
          <a:graphicData uri="http://schemas.openxmlformats.org/drawingml/2006/table">
            <a:tbl>
              <a:tblPr/>
              <a:tblGrid>
                <a:gridCol w="1283636">
                  <a:extLst>
                    <a:ext uri="{9D8B030D-6E8A-4147-A177-3AD203B41FA5}">
                      <a16:colId xmlns:a16="http://schemas.microsoft.com/office/drawing/2014/main" val="20000"/>
                    </a:ext>
                  </a:extLst>
                </a:gridCol>
                <a:gridCol w="1285367">
                  <a:extLst>
                    <a:ext uri="{9D8B030D-6E8A-4147-A177-3AD203B41FA5}">
                      <a16:colId xmlns:a16="http://schemas.microsoft.com/office/drawing/2014/main" val="20001"/>
                    </a:ext>
                  </a:extLst>
                </a:gridCol>
                <a:gridCol w="1283636">
                  <a:extLst>
                    <a:ext uri="{9D8B030D-6E8A-4147-A177-3AD203B41FA5}">
                      <a16:colId xmlns:a16="http://schemas.microsoft.com/office/drawing/2014/main" val="20002"/>
                    </a:ext>
                  </a:extLst>
                </a:gridCol>
                <a:gridCol w="2624361">
                  <a:extLst>
                    <a:ext uri="{9D8B030D-6E8A-4147-A177-3AD203B41FA5}">
                      <a16:colId xmlns:a16="http://schemas.microsoft.com/office/drawing/2014/main" val="20003"/>
                    </a:ext>
                  </a:extLst>
                </a:gridCol>
              </a:tblGrid>
              <a:tr h="3841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anchor="ct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p>
                  </a:txBody>
                  <a:tcPr anchor="ct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p>
                  </a:txBody>
                  <a:tcPr anchor="ctr"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O</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57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41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57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41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57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41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57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41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1" lang="ja-JP"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1066800" y="304800"/>
            <a:ext cx="7467600" cy="838200"/>
          </a:xfrm>
        </p:spPr>
        <p:txBody>
          <a:bodyPr/>
          <a:lstStyle/>
          <a:p>
            <a:r>
              <a:rPr lang="ja-JP" altLang="en-US" dirty="0"/>
              <a:t>演習問題</a:t>
            </a:r>
          </a:p>
        </p:txBody>
      </p:sp>
      <p:sp>
        <p:nvSpPr>
          <p:cNvPr id="347139" name="Rectangle 3"/>
          <p:cNvSpPr>
            <a:spLocks noGrp="1" noChangeArrowheads="1"/>
          </p:cNvSpPr>
          <p:nvPr>
            <p:ph type="body" idx="1"/>
          </p:nvPr>
        </p:nvSpPr>
        <p:spPr>
          <a:xfrm>
            <a:off x="1066800" y="1143000"/>
            <a:ext cx="7467600" cy="685800"/>
          </a:xfrm>
        </p:spPr>
        <p:txBody>
          <a:bodyPr/>
          <a:lstStyle/>
          <a:p>
            <a:r>
              <a:rPr lang="en-US" altLang="ja-JP" dirty="0">
                <a:latin typeface="Times New Roman" panose="02020603050405020304" pitchFamily="18" charset="0"/>
              </a:rPr>
              <a:t>gate4.circ</a:t>
            </a:r>
            <a:r>
              <a:rPr lang="en-US" altLang="ja-JP" sz="2800" dirty="0">
                <a:latin typeface="Times New Roman" panose="02020603050405020304" pitchFamily="18" charset="0"/>
              </a:rPr>
              <a:t> </a:t>
            </a:r>
            <a:r>
              <a:rPr lang="ja-JP" altLang="en-US" sz="2800" dirty="0">
                <a:latin typeface="Times New Roman" panose="02020603050405020304" pitchFamily="18" charset="0"/>
              </a:rPr>
              <a:t>の真理値表を作成せよ</a:t>
            </a:r>
            <a:endParaRPr lang="ja-JP" altLang="en-US" sz="2800" dirty="0">
              <a:effectLst/>
              <a:latin typeface="Times New Roman" panose="02020603050405020304" pitchFamily="18" charset="0"/>
            </a:endParaRPr>
          </a:p>
        </p:txBody>
      </p:sp>
      <p:graphicFrame>
        <p:nvGraphicFramePr>
          <p:cNvPr id="347287" name="Group 151"/>
          <p:cNvGraphicFramePr>
            <a:graphicFrameLocks noGrp="1"/>
          </p:cNvGraphicFramePr>
          <p:nvPr>
            <p:extLst>
              <p:ext uri="{D42A27DB-BD31-4B8C-83A1-F6EECF244321}">
                <p14:modId xmlns:p14="http://schemas.microsoft.com/office/powerpoint/2010/main" val="4087421399"/>
              </p:ext>
            </p:extLst>
          </p:nvPr>
        </p:nvGraphicFramePr>
        <p:xfrm>
          <a:off x="1447800" y="1905000"/>
          <a:ext cx="6477000" cy="4663440"/>
        </p:xfrm>
        <a:graphic>
          <a:graphicData uri="http://schemas.openxmlformats.org/drawingml/2006/table">
            <a:tbl>
              <a:tblPr/>
              <a:tblGrid>
                <a:gridCol w="1283636">
                  <a:extLst>
                    <a:ext uri="{9D8B030D-6E8A-4147-A177-3AD203B41FA5}">
                      <a16:colId xmlns:a16="http://schemas.microsoft.com/office/drawing/2014/main" val="20000"/>
                    </a:ext>
                  </a:extLst>
                </a:gridCol>
                <a:gridCol w="1285367">
                  <a:extLst>
                    <a:ext uri="{9D8B030D-6E8A-4147-A177-3AD203B41FA5}">
                      <a16:colId xmlns:a16="http://schemas.microsoft.com/office/drawing/2014/main" val="20001"/>
                    </a:ext>
                  </a:extLst>
                </a:gridCol>
                <a:gridCol w="1283636">
                  <a:extLst>
                    <a:ext uri="{9D8B030D-6E8A-4147-A177-3AD203B41FA5}">
                      <a16:colId xmlns:a16="http://schemas.microsoft.com/office/drawing/2014/main" val="20002"/>
                    </a:ext>
                  </a:extLst>
                </a:gridCol>
                <a:gridCol w="2624361">
                  <a:extLst>
                    <a:ext uri="{9D8B030D-6E8A-4147-A177-3AD203B41FA5}">
                      <a16:colId xmlns:a16="http://schemas.microsoft.com/office/drawing/2014/main" val="20003"/>
                    </a:ext>
                  </a:extLst>
                </a:gridCol>
              </a:tblGrid>
              <a:tr h="3841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X</a:t>
                      </a:r>
                    </a:p>
                  </a:txBody>
                  <a:tcPr anchor="ct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Y</a:t>
                      </a:r>
                    </a:p>
                  </a:txBody>
                  <a:tcPr anchor="ct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Z</a:t>
                      </a:r>
                    </a:p>
                  </a:txBody>
                  <a:tcPr anchor="ctr"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O</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57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rgbClr val="FFFF99"/>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endParaRPr kumimoji="1" lang="ja-JP" altLang="ja-JP" sz="2800" b="0" i="0" u="none" strike="noStrike" cap="none" normalizeH="0" baseline="0" dirty="0">
                        <a:ln>
                          <a:noFill/>
                        </a:ln>
                        <a:solidFill>
                          <a:srgbClr val="FFFF99"/>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41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rgbClr val="FFFF99"/>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endParaRPr kumimoji="1" lang="ja-JP" altLang="ja-JP" sz="2800" b="0" i="0" u="none" strike="noStrike" cap="none" normalizeH="0" baseline="0" dirty="0">
                        <a:ln>
                          <a:noFill/>
                        </a:ln>
                        <a:solidFill>
                          <a:srgbClr val="FFFF99"/>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57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rgbClr val="FFFF99"/>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endParaRPr kumimoji="1" lang="ja-JP" altLang="ja-JP" sz="2800" b="0" i="0" u="none" strike="noStrike" cap="none" normalizeH="0" baseline="0" dirty="0">
                        <a:ln>
                          <a:noFill/>
                        </a:ln>
                        <a:solidFill>
                          <a:srgbClr val="FFFF99"/>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41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rgbClr val="FFFF99"/>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endParaRPr kumimoji="1" lang="ja-JP" altLang="ja-JP" sz="2800" b="0" i="0" u="none" strike="noStrike" cap="none" normalizeH="0" baseline="0" dirty="0">
                        <a:ln>
                          <a:noFill/>
                        </a:ln>
                        <a:solidFill>
                          <a:srgbClr val="FFFF99"/>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57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rgbClr val="FFFF99"/>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endParaRPr kumimoji="1" lang="ja-JP" altLang="ja-JP" sz="2800" b="0" i="0" u="none" strike="noStrike" cap="none" normalizeH="0" baseline="0" dirty="0">
                        <a:ln>
                          <a:noFill/>
                        </a:ln>
                        <a:solidFill>
                          <a:srgbClr val="FFFF99"/>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41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rgbClr val="FFFF99"/>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endParaRPr kumimoji="1" lang="ja-JP" altLang="ja-JP" sz="2800" b="0" i="0" u="none" strike="noStrike" cap="none" normalizeH="0" baseline="0" dirty="0">
                        <a:ln>
                          <a:noFill/>
                        </a:ln>
                        <a:solidFill>
                          <a:srgbClr val="FFFF99"/>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5763">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0</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rgbClr val="FFFF99"/>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endParaRPr kumimoji="1" lang="ja-JP" altLang="ja-JP" sz="2800" b="0" i="0" u="none" strike="noStrike" cap="none" normalizeH="0" baseline="0" dirty="0">
                        <a:ln>
                          <a:noFill/>
                        </a:ln>
                        <a:solidFill>
                          <a:srgbClr val="FFFF99"/>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4175">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a:ln>
                            <a:noFill/>
                          </a:ln>
                          <a:solidFill>
                            <a:schemeClr val="tx1"/>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kumimoji="1" sz="28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1pPr>
                      <a:lvl2pPr>
                        <a:spcBef>
                          <a:spcPct val="20000"/>
                        </a:spcBef>
                        <a:buClr>
                          <a:schemeClr val="tx1"/>
                        </a:buClr>
                        <a:defRPr kumimoji="1" sz="24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2pPr>
                      <a:lvl3pPr>
                        <a:spcBef>
                          <a:spcPct val="20000"/>
                        </a:spcBef>
                        <a:buClr>
                          <a:schemeClr val="hlink"/>
                        </a:buClr>
                        <a:buSzPct val="70000"/>
                        <a:buFont typeface="Wingdings" panose="05000000000000000000" pitchFamily="2" charset="2"/>
                        <a:defRPr kumimoji="1" sz="2000">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3pPr>
                      <a:lvl4pPr>
                        <a:spcBef>
                          <a:spcPct val="20000"/>
                        </a:spcBef>
                        <a:buClr>
                          <a:schemeClr val="tx1"/>
                        </a:buClr>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4pPr>
                      <a:lvl5pPr>
                        <a:spcBef>
                          <a:spcPct val="20000"/>
                        </a:spcBef>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5pPr>
                      <a:lvl6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6pPr>
                      <a:lvl7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7pPr>
                      <a:lvl8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8pPr>
                      <a:lvl9pPr fontAlgn="base">
                        <a:spcBef>
                          <a:spcPct val="20000"/>
                        </a:spcBef>
                        <a:spcAft>
                          <a:spcPct val="0"/>
                        </a:spcAft>
                        <a:buClr>
                          <a:schemeClr val="hlink"/>
                        </a:buClr>
                        <a:buSzPct val="70000"/>
                        <a:buFont typeface="Wingdings" panose="05000000000000000000" pitchFamily="2" charset="2"/>
                        <a:defRPr kumimoji="1">
                          <a:solidFill>
                            <a:schemeClr val="tx1"/>
                          </a:solidFill>
                          <a:effectLst>
                            <a:outerShdw blurRad="38100" dist="38100" dir="2700000" algn="tl">
                              <a:srgbClr val="000000"/>
                            </a:outerShdw>
                          </a:effectLst>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1" lang="en-US" altLang="ja-JP" sz="2800" b="0" i="0" u="none" strike="noStrike" cap="none" normalizeH="0" baseline="0" dirty="0">
                          <a:ln>
                            <a:noFill/>
                          </a:ln>
                          <a:solidFill>
                            <a:srgbClr val="FFFF99"/>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rPr>
                        <a:t>1</a:t>
                      </a:r>
                      <a:endParaRPr kumimoji="1" lang="ja-JP" altLang="ja-JP" sz="2800" b="0" i="0" u="none" strike="noStrike" cap="none" normalizeH="0" baseline="0" dirty="0">
                        <a:ln>
                          <a:noFill/>
                        </a:ln>
                        <a:solidFill>
                          <a:srgbClr val="FFFF99"/>
                        </a:solidFill>
                        <a:effectLst>
                          <a:outerShdw blurRad="38100" dist="38100" dir="2700000" algn="tl">
                            <a:srgbClr val="000000"/>
                          </a:outerShdw>
                        </a:effectLst>
                        <a:latin typeface="Times New Roman" panose="02020603050405020304" pitchFamily="18" charset="0"/>
                        <a:ea typeface="ＭＳ Ｐゴシック" panose="020B0600070205080204" pitchFamily="50"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53539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テキスト, アプリケーション, メール&#10;&#10;自動的に生成された説明">
            <a:extLst>
              <a:ext uri="{FF2B5EF4-FFF2-40B4-BE49-F238E27FC236}">
                <a16:creationId xmlns:a16="http://schemas.microsoft.com/office/drawing/2014/main" id="{E5C9948B-6B74-4EC0-A6F0-44C33A6CA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テキスト ボックス 3">
            <a:extLst>
              <a:ext uri="{FF2B5EF4-FFF2-40B4-BE49-F238E27FC236}">
                <a16:creationId xmlns:a16="http://schemas.microsoft.com/office/drawing/2014/main" id="{DC68849B-E15F-42E4-B128-8D2A247D2A28}"/>
              </a:ext>
            </a:extLst>
          </p:cNvPr>
          <p:cNvSpPr txBox="1"/>
          <p:nvPr/>
        </p:nvSpPr>
        <p:spPr>
          <a:xfrm>
            <a:off x="1828800" y="1371600"/>
            <a:ext cx="7105150" cy="707886"/>
          </a:xfrm>
          <a:prstGeom prst="rect">
            <a:avLst/>
          </a:prstGeom>
          <a:solidFill>
            <a:srgbClr val="003300"/>
          </a:solidFill>
          <a:ln>
            <a:solidFill>
              <a:schemeClr val="tx1"/>
            </a:solidFill>
          </a:ln>
        </p:spPr>
        <p:txBody>
          <a:bodyPr wrap="none" rtlCol="0">
            <a:spAutoFit/>
          </a:bodyPr>
          <a:lstStyle/>
          <a:p>
            <a:r>
              <a:rPr lang="en-US" altLang="ja-JP" sz="4000" i="0" dirty="0"/>
              <a:t>https://www.info.kindai.ac.jp/LC/</a:t>
            </a:r>
            <a:endParaRPr kumimoji="1" lang="ja-JP" altLang="en-US" sz="4000" i="0" dirty="0"/>
          </a:p>
        </p:txBody>
      </p:sp>
      <p:sp>
        <p:nvSpPr>
          <p:cNvPr id="5" name="円/楕円 3">
            <a:extLst>
              <a:ext uri="{FF2B5EF4-FFF2-40B4-BE49-F238E27FC236}">
                <a16:creationId xmlns:a16="http://schemas.microsoft.com/office/drawing/2014/main" id="{4E0AF983-E4FD-4C62-A8E7-7004C6EF9292}"/>
              </a:ext>
            </a:extLst>
          </p:cNvPr>
          <p:cNvSpPr/>
          <p:nvPr/>
        </p:nvSpPr>
        <p:spPr bwMode="auto">
          <a:xfrm>
            <a:off x="4724400" y="2362200"/>
            <a:ext cx="1676400" cy="457200"/>
          </a:xfrm>
          <a:prstGeom prst="ellipse">
            <a:avLst/>
          </a:prstGeom>
          <a:noFill/>
          <a:ln w="50800"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Tree>
    <p:custDataLst>
      <p:tags r:id="rId1"/>
    </p:custDataLst>
    <p:extLst>
      <p:ext uri="{BB962C8B-B14F-4D97-AF65-F5344CB8AC3E}">
        <p14:creationId xmlns:p14="http://schemas.microsoft.com/office/powerpoint/2010/main" val="399474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ja-JP" altLang="en-US">
                <a:latin typeface="Times New Roman" panose="02020603050405020304" pitchFamily="18" charset="0"/>
              </a:rPr>
              <a:t>回路のモジュール化</a:t>
            </a:r>
          </a:p>
        </p:txBody>
      </p:sp>
      <p:sp>
        <p:nvSpPr>
          <p:cNvPr id="178179" name="Rectangle 3"/>
          <p:cNvSpPr>
            <a:spLocks noGrp="1" noChangeArrowheads="1"/>
          </p:cNvSpPr>
          <p:nvPr>
            <p:ph type="body" idx="1"/>
          </p:nvPr>
        </p:nvSpPr>
        <p:spPr>
          <a:xfrm>
            <a:off x="1066800" y="1981200"/>
            <a:ext cx="7543800" cy="685800"/>
          </a:xfrm>
        </p:spPr>
        <p:txBody>
          <a:bodyPr/>
          <a:lstStyle/>
          <a:p>
            <a:r>
              <a:rPr lang="ja-JP" altLang="en-US">
                <a:latin typeface="Times New Roman" panose="02020603050405020304" pitchFamily="18" charset="0"/>
              </a:rPr>
              <a:t>回路全体を</a:t>
            </a:r>
            <a:r>
              <a:rPr lang="en-US" altLang="ja-JP">
                <a:latin typeface="Times New Roman" panose="02020603050405020304" pitchFamily="18" charset="0"/>
              </a:rPr>
              <a:t>1</a:t>
            </a:r>
            <a:r>
              <a:rPr lang="ja-JP" altLang="en-US">
                <a:latin typeface="Times New Roman" panose="02020603050405020304" pitchFamily="18" charset="0"/>
              </a:rPr>
              <a:t>つのゲートとみなす</a:t>
            </a:r>
          </a:p>
        </p:txBody>
      </p:sp>
      <p:sp>
        <p:nvSpPr>
          <p:cNvPr id="178180" name="Text Box 4"/>
          <p:cNvSpPr txBox="1">
            <a:spLocks noChangeArrowheads="1"/>
          </p:cNvSpPr>
          <p:nvPr/>
        </p:nvSpPr>
        <p:spPr bwMode="auto">
          <a:xfrm>
            <a:off x="1508125" y="2657475"/>
            <a:ext cx="1882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effectLst>
                  <a:outerShdw blurRad="38100" dist="38100" dir="2700000" algn="tl">
                    <a:srgbClr val="000000"/>
                  </a:outerShdw>
                </a:effectLst>
                <a:latin typeface="Times New Roman" panose="02020603050405020304" pitchFamily="18" charset="0"/>
              </a:rPr>
              <a:t>例 </a:t>
            </a:r>
            <a:r>
              <a:rPr lang="en-US" altLang="ja-JP">
                <a:effectLst>
                  <a:outerShdw blurRad="38100" dist="38100" dir="2700000" algn="tl">
                    <a:srgbClr val="000000"/>
                  </a:outerShdw>
                </a:effectLst>
                <a:latin typeface="Times New Roman" panose="02020603050405020304" pitchFamily="18" charset="0"/>
              </a:rPr>
              <a:t>: </a:t>
            </a:r>
            <a:r>
              <a:rPr lang="ja-JP" altLang="en-US">
                <a:effectLst>
                  <a:outerShdw blurRad="38100" dist="38100" dir="2700000" algn="tl">
                    <a:srgbClr val="000000"/>
                  </a:outerShdw>
                </a:effectLst>
                <a:latin typeface="Times New Roman" panose="02020603050405020304" pitchFamily="18" charset="0"/>
              </a:rPr>
              <a:t>比較器</a:t>
            </a:r>
          </a:p>
        </p:txBody>
      </p:sp>
      <p:grpSp>
        <p:nvGrpSpPr>
          <p:cNvPr id="178194" name="Group 18"/>
          <p:cNvGrpSpPr>
            <a:grpSpLocks/>
          </p:cNvGrpSpPr>
          <p:nvPr/>
        </p:nvGrpSpPr>
        <p:grpSpPr bwMode="auto">
          <a:xfrm>
            <a:off x="914400" y="4343400"/>
            <a:ext cx="914400" cy="1219200"/>
            <a:chOff x="576" y="2736"/>
            <a:chExt cx="576" cy="768"/>
          </a:xfrm>
        </p:grpSpPr>
        <p:grpSp>
          <p:nvGrpSpPr>
            <p:cNvPr id="178195" name="Group 19"/>
            <p:cNvGrpSpPr>
              <a:grpSpLocks/>
            </p:cNvGrpSpPr>
            <p:nvPr/>
          </p:nvGrpSpPr>
          <p:grpSpPr bwMode="auto">
            <a:xfrm>
              <a:off x="576" y="2736"/>
              <a:ext cx="576" cy="240"/>
              <a:chOff x="864" y="2736"/>
              <a:chExt cx="576" cy="240"/>
            </a:xfrm>
          </p:grpSpPr>
          <p:grpSp>
            <p:nvGrpSpPr>
              <p:cNvPr id="178196" name="Group 20"/>
              <p:cNvGrpSpPr>
                <a:grpSpLocks/>
              </p:cNvGrpSpPr>
              <p:nvPr/>
            </p:nvGrpSpPr>
            <p:grpSpPr bwMode="auto">
              <a:xfrm>
                <a:off x="1056" y="2784"/>
                <a:ext cx="288" cy="192"/>
                <a:chOff x="2640" y="1968"/>
                <a:chExt cx="288" cy="192"/>
              </a:xfrm>
            </p:grpSpPr>
            <p:sp>
              <p:nvSpPr>
                <p:cNvPr id="178197" name="AutoShape 21"/>
                <p:cNvSpPr>
                  <a:spLocks noChangeArrowheads="1"/>
                </p:cNvSpPr>
                <p:nvPr/>
              </p:nvSpPr>
              <p:spPr bwMode="auto">
                <a:xfrm rot="5400000">
                  <a:off x="2640" y="1968"/>
                  <a:ext cx="192" cy="192"/>
                </a:xfrm>
                <a:prstGeom prst="triangle">
                  <a:avLst>
                    <a:gd name="adj" fmla="val 50000"/>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198" name="Oval 22"/>
                <p:cNvSpPr>
                  <a:spLocks noChangeArrowheads="1"/>
                </p:cNvSpPr>
                <p:nvPr/>
              </p:nvSpPr>
              <p:spPr bwMode="auto">
                <a:xfrm>
                  <a:off x="2832" y="2016"/>
                  <a:ext cx="96" cy="9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78199" name="Line 23"/>
              <p:cNvSpPr>
                <a:spLocks noChangeShapeType="1"/>
              </p:cNvSpPr>
              <p:nvPr/>
            </p:nvSpPr>
            <p:spPr bwMode="auto">
              <a:xfrm flipH="1">
                <a:off x="960" y="2880"/>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00" name="Line 24"/>
              <p:cNvSpPr>
                <a:spLocks noChangeShapeType="1"/>
              </p:cNvSpPr>
              <p:nvPr/>
            </p:nvSpPr>
            <p:spPr bwMode="auto">
              <a:xfrm>
                <a:off x="1344" y="2880"/>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01" name="Line 25"/>
              <p:cNvSpPr>
                <a:spLocks noChangeShapeType="1"/>
              </p:cNvSpPr>
              <p:nvPr/>
            </p:nvSpPr>
            <p:spPr bwMode="auto">
              <a:xfrm>
                <a:off x="960" y="2736"/>
                <a:ext cx="0"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02" name="Line 26"/>
              <p:cNvSpPr>
                <a:spLocks noChangeShapeType="1"/>
              </p:cNvSpPr>
              <p:nvPr/>
            </p:nvSpPr>
            <p:spPr bwMode="auto">
              <a:xfrm flipH="1">
                <a:off x="864" y="2736"/>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78203" name="Group 27"/>
            <p:cNvGrpSpPr>
              <a:grpSpLocks/>
            </p:cNvGrpSpPr>
            <p:nvPr/>
          </p:nvGrpSpPr>
          <p:grpSpPr bwMode="auto">
            <a:xfrm>
              <a:off x="576" y="3264"/>
              <a:ext cx="576" cy="240"/>
              <a:chOff x="864" y="3264"/>
              <a:chExt cx="576" cy="240"/>
            </a:xfrm>
          </p:grpSpPr>
          <p:grpSp>
            <p:nvGrpSpPr>
              <p:cNvPr id="178204" name="Group 28"/>
              <p:cNvGrpSpPr>
                <a:grpSpLocks/>
              </p:cNvGrpSpPr>
              <p:nvPr/>
            </p:nvGrpSpPr>
            <p:grpSpPr bwMode="auto">
              <a:xfrm>
                <a:off x="1056" y="3264"/>
                <a:ext cx="288" cy="192"/>
                <a:chOff x="2640" y="1968"/>
                <a:chExt cx="288" cy="192"/>
              </a:xfrm>
            </p:grpSpPr>
            <p:sp>
              <p:nvSpPr>
                <p:cNvPr id="178205" name="AutoShape 29"/>
                <p:cNvSpPr>
                  <a:spLocks noChangeArrowheads="1"/>
                </p:cNvSpPr>
                <p:nvPr/>
              </p:nvSpPr>
              <p:spPr bwMode="auto">
                <a:xfrm rot="5400000">
                  <a:off x="2640" y="1968"/>
                  <a:ext cx="192" cy="192"/>
                </a:xfrm>
                <a:prstGeom prst="triangle">
                  <a:avLst>
                    <a:gd name="adj" fmla="val 50000"/>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06" name="Oval 30"/>
                <p:cNvSpPr>
                  <a:spLocks noChangeArrowheads="1"/>
                </p:cNvSpPr>
                <p:nvPr/>
              </p:nvSpPr>
              <p:spPr bwMode="auto">
                <a:xfrm>
                  <a:off x="2832" y="2016"/>
                  <a:ext cx="96" cy="9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78207" name="Line 31"/>
              <p:cNvSpPr>
                <a:spLocks noChangeShapeType="1"/>
              </p:cNvSpPr>
              <p:nvPr/>
            </p:nvSpPr>
            <p:spPr bwMode="auto">
              <a:xfrm flipH="1">
                <a:off x="960" y="3360"/>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08" name="Line 32"/>
              <p:cNvSpPr>
                <a:spLocks noChangeShapeType="1"/>
              </p:cNvSpPr>
              <p:nvPr/>
            </p:nvSpPr>
            <p:spPr bwMode="auto">
              <a:xfrm>
                <a:off x="1344" y="3360"/>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09" name="Line 33"/>
              <p:cNvSpPr>
                <a:spLocks noChangeShapeType="1"/>
              </p:cNvSpPr>
              <p:nvPr/>
            </p:nvSpPr>
            <p:spPr bwMode="auto">
              <a:xfrm>
                <a:off x="960" y="3360"/>
                <a:ext cx="0"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10" name="Line 34"/>
              <p:cNvSpPr>
                <a:spLocks noChangeShapeType="1"/>
              </p:cNvSpPr>
              <p:nvPr/>
            </p:nvSpPr>
            <p:spPr bwMode="auto">
              <a:xfrm flipH="1">
                <a:off x="864" y="350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178211" name="Group 35"/>
          <p:cNvGrpSpPr>
            <a:grpSpLocks/>
          </p:cNvGrpSpPr>
          <p:nvPr/>
        </p:nvGrpSpPr>
        <p:grpSpPr bwMode="auto">
          <a:xfrm>
            <a:off x="990600" y="3962400"/>
            <a:ext cx="2971800" cy="1981200"/>
            <a:chOff x="624" y="2496"/>
            <a:chExt cx="1872" cy="1248"/>
          </a:xfrm>
        </p:grpSpPr>
        <p:grpSp>
          <p:nvGrpSpPr>
            <p:cNvPr id="178212" name="Group 36"/>
            <p:cNvGrpSpPr>
              <a:grpSpLocks/>
            </p:cNvGrpSpPr>
            <p:nvPr/>
          </p:nvGrpSpPr>
          <p:grpSpPr bwMode="auto">
            <a:xfrm>
              <a:off x="624" y="2496"/>
              <a:ext cx="1872" cy="864"/>
              <a:chOff x="3120" y="1296"/>
              <a:chExt cx="1872" cy="864"/>
            </a:xfrm>
          </p:grpSpPr>
          <p:grpSp>
            <p:nvGrpSpPr>
              <p:cNvPr id="178213" name="Group 37"/>
              <p:cNvGrpSpPr>
                <a:grpSpLocks/>
              </p:cNvGrpSpPr>
              <p:nvPr/>
            </p:nvGrpSpPr>
            <p:grpSpPr bwMode="auto">
              <a:xfrm>
                <a:off x="4368" y="1296"/>
                <a:ext cx="288" cy="288"/>
                <a:chOff x="3264" y="2544"/>
                <a:chExt cx="288" cy="288"/>
              </a:xfrm>
            </p:grpSpPr>
            <p:sp>
              <p:nvSpPr>
                <p:cNvPr id="178214" name="Arc 38"/>
                <p:cNvSpPr>
                  <a:spLocks/>
                </p:cNvSpPr>
                <p:nvPr/>
              </p:nvSpPr>
              <p:spPr bwMode="auto">
                <a:xfrm>
                  <a:off x="3264" y="2544"/>
                  <a:ext cx="288"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15" name="Arc 39"/>
                <p:cNvSpPr>
                  <a:spLocks/>
                </p:cNvSpPr>
                <p:nvPr/>
              </p:nvSpPr>
              <p:spPr bwMode="auto">
                <a:xfrm flipV="1">
                  <a:off x="3264" y="2688"/>
                  <a:ext cx="288"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16" name="Line 40"/>
                <p:cNvSpPr>
                  <a:spLocks noChangeShapeType="1"/>
                </p:cNvSpPr>
                <p:nvPr/>
              </p:nvSpPr>
              <p:spPr bwMode="auto">
                <a:xfrm>
                  <a:off x="3264" y="2544"/>
                  <a:ext cx="0"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78217" name="Line 41"/>
              <p:cNvSpPr>
                <a:spLocks noChangeShapeType="1"/>
              </p:cNvSpPr>
              <p:nvPr/>
            </p:nvSpPr>
            <p:spPr bwMode="auto">
              <a:xfrm>
                <a:off x="4656" y="1440"/>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18" name="Line 42"/>
              <p:cNvSpPr>
                <a:spLocks noChangeShapeType="1"/>
              </p:cNvSpPr>
              <p:nvPr/>
            </p:nvSpPr>
            <p:spPr bwMode="auto">
              <a:xfrm flipV="1">
                <a:off x="3168" y="1392"/>
                <a:ext cx="0"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19" name="Line 43"/>
              <p:cNvSpPr>
                <a:spLocks noChangeShapeType="1"/>
              </p:cNvSpPr>
              <p:nvPr/>
            </p:nvSpPr>
            <p:spPr bwMode="auto">
              <a:xfrm>
                <a:off x="3168" y="1392"/>
                <a:ext cx="12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20" name="Line 44"/>
              <p:cNvSpPr>
                <a:spLocks noChangeShapeType="1"/>
              </p:cNvSpPr>
              <p:nvPr/>
            </p:nvSpPr>
            <p:spPr bwMode="auto">
              <a:xfrm>
                <a:off x="3648" y="2160"/>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21" name="Line 45"/>
              <p:cNvSpPr>
                <a:spLocks noChangeShapeType="1"/>
              </p:cNvSpPr>
              <p:nvPr/>
            </p:nvSpPr>
            <p:spPr bwMode="auto">
              <a:xfrm flipV="1">
                <a:off x="3792" y="1488"/>
                <a:ext cx="0" cy="67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22" name="Line 46"/>
              <p:cNvSpPr>
                <a:spLocks noChangeShapeType="1"/>
              </p:cNvSpPr>
              <p:nvPr/>
            </p:nvSpPr>
            <p:spPr bwMode="auto">
              <a:xfrm>
                <a:off x="3792" y="1488"/>
                <a:ext cx="57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23" name="Oval 47"/>
              <p:cNvSpPr>
                <a:spLocks noChangeArrowheads="1"/>
              </p:cNvSpPr>
              <p:nvPr/>
            </p:nvSpPr>
            <p:spPr bwMode="auto">
              <a:xfrm>
                <a:off x="3120" y="1488"/>
                <a:ext cx="96" cy="96"/>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8224" name="Group 48"/>
            <p:cNvGrpSpPr>
              <a:grpSpLocks/>
            </p:cNvGrpSpPr>
            <p:nvPr/>
          </p:nvGrpSpPr>
          <p:grpSpPr bwMode="auto">
            <a:xfrm>
              <a:off x="624" y="2880"/>
              <a:ext cx="1872" cy="864"/>
              <a:chOff x="3216" y="768"/>
              <a:chExt cx="1872" cy="864"/>
            </a:xfrm>
          </p:grpSpPr>
          <p:grpSp>
            <p:nvGrpSpPr>
              <p:cNvPr id="178225" name="Group 49"/>
              <p:cNvGrpSpPr>
                <a:grpSpLocks/>
              </p:cNvGrpSpPr>
              <p:nvPr/>
            </p:nvGrpSpPr>
            <p:grpSpPr bwMode="auto">
              <a:xfrm>
                <a:off x="4464" y="1344"/>
                <a:ext cx="288" cy="288"/>
                <a:chOff x="3264" y="2544"/>
                <a:chExt cx="288" cy="288"/>
              </a:xfrm>
            </p:grpSpPr>
            <p:sp>
              <p:nvSpPr>
                <p:cNvPr id="178226" name="Arc 50"/>
                <p:cNvSpPr>
                  <a:spLocks/>
                </p:cNvSpPr>
                <p:nvPr/>
              </p:nvSpPr>
              <p:spPr bwMode="auto">
                <a:xfrm>
                  <a:off x="3264" y="2544"/>
                  <a:ext cx="288"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27" name="Arc 51"/>
                <p:cNvSpPr>
                  <a:spLocks/>
                </p:cNvSpPr>
                <p:nvPr/>
              </p:nvSpPr>
              <p:spPr bwMode="auto">
                <a:xfrm flipV="1">
                  <a:off x="3264" y="2688"/>
                  <a:ext cx="288"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28" name="Line 52"/>
                <p:cNvSpPr>
                  <a:spLocks noChangeShapeType="1"/>
                </p:cNvSpPr>
                <p:nvPr/>
              </p:nvSpPr>
              <p:spPr bwMode="auto">
                <a:xfrm>
                  <a:off x="3264" y="2544"/>
                  <a:ext cx="0"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78229" name="Line 53"/>
              <p:cNvSpPr>
                <a:spLocks noChangeShapeType="1"/>
              </p:cNvSpPr>
              <p:nvPr/>
            </p:nvSpPr>
            <p:spPr bwMode="auto">
              <a:xfrm>
                <a:off x="4752" y="1488"/>
                <a:ext cx="3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30" name="Line 54"/>
              <p:cNvSpPr>
                <a:spLocks noChangeShapeType="1"/>
              </p:cNvSpPr>
              <p:nvPr/>
            </p:nvSpPr>
            <p:spPr bwMode="auto">
              <a:xfrm>
                <a:off x="3744" y="1440"/>
                <a:ext cx="72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31" name="Line 55"/>
              <p:cNvSpPr>
                <a:spLocks noChangeShapeType="1"/>
              </p:cNvSpPr>
              <p:nvPr/>
            </p:nvSpPr>
            <p:spPr bwMode="auto">
              <a:xfrm>
                <a:off x="3264" y="1536"/>
                <a:ext cx="12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32" name="Line 56"/>
              <p:cNvSpPr>
                <a:spLocks noChangeShapeType="1"/>
              </p:cNvSpPr>
              <p:nvPr/>
            </p:nvSpPr>
            <p:spPr bwMode="auto">
              <a:xfrm>
                <a:off x="3264" y="1392"/>
                <a:ext cx="0"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33" name="Oval 57"/>
              <p:cNvSpPr>
                <a:spLocks noChangeArrowheads="1"/>
              </p:cNvSpPr>
              <p:nvPr/>
            </p:nvSpPr>
            <p:spPr bwMode="auto">
              <a:xfrm>
                <a:off x="3216" y="1344"/>
                <a:ext cx="96" cy="96"/>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34" name="Line 58"/>
              <p:cNvSpPr>
                <a:spLocks noChangeShapeType="1"/>
              </p:cNvSpPr>
              <p:nvPr/>
            </p:nvSpPr>
            <p:spPr bwMode="auto">
              <a:xfrm flipV="1">
                <a:off x="3744" y="768"/>
                <a:ext cx="0" cy="67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178235" name="Group 59"/>
          <p:cNvGrpSpPr>
            <a:grpSpLocks/>
          </p:cNvGrpSpPr>
          <p:nvPr/>
        </p:nvGrpSpPr>
        <p:grpSpPr bwMode="auto">
          <a:xfrm>
            <a:off x="1752600" y="4038600"/>
            <a:ext cx="1371600" cy="1828800"/>
            <a:chOff x="1104" y="2544"/>
            <a:chExt cx="864" cy="1152"/>
          </a:xfrm>
        </p:grpSpPr>
        <p:grpSp>
          <p:nvGrpSpPr>
            <p:cNvPr id="178236" name="Group 60"/>
            <p:cNvGrpSpPr>
              <a:grpSpLocks/>
            </p:cNvGrpSpPr>
            <p:nvPr/>
          </p:nvGrpSpPr>
          <p:grpSpPr bwMode="auto">
            <a:xfrm>
              <a:off x="1104" y="2784"/>
              <a:ext cx="864" cy="288"/>
              <a:chOff x="1104" y="2784"/>
              <a:chExt cx="864" cy="288"/>
            </a:xfrm>
          </p:grpSpPr>
          <p:sp>
            <p:nvSpPr>
              <p:cNvPr id="178237" name="Line 61"/>
              <p:cNvSpPr>
                <a:spLocks noChangeShapeType="1"/>
              </p:cNvSpPr>
              <p:nvPr/>
            </p:nvSpPr>
            <p:spPr bwMode="auto">
              <a:xfrm>
                <a:off x="1872" y="2928"/>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78238" name="Group 62"/>
              <p:cNvGrpSpPr>
                <a:grpSpLocks/>
              </p:cNvGrpSpPr>
              <p:nvPr/>
            </p:nvGrpSpPr>
            <p:grpSpPr bwMode="auto">
              <a:xfrm>
                <a:off x="1584" y="2784"/>
                <a:ext cx="288" cy="288"/>
                <a:chOff x="3264" y="2544"/>
                <a:chExt cx="288" cy="288"/>
              </a:xfrm>
            </p:grpSpPr>
            <p:sp>
              <p:nvSpPr>
                <p:cNvPr id="178239" name="Arc 63"/>
                <p:cNvSpPr>
                  <a:spLocks/>
                </p:cNvSpPr>
                <p:nvPr/>
              </p:nvSpPr>
              <p:spPr bwMode="auto">
                <a:xfrm>
                  <a:off x="3264" y="2544"/>
                  <a:ext cx="288"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40" name="Arc 64"/>
                <p:cNvSpPr>
                  <a:spLocks/>
                </p:cNvSpPr>
                <p:nvPr/>
              </p:nvSpPr>
              <p:spPr bwMode="auto">
                <a:xfrm flipV="1">
                  <a:off x="3264" y="2688"/>
                  <a:ext cx="288"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41" name="Line 65"/>
                <p:cNvSpPr>
                  <a:spLocks noChangeShapeType="1"/>
                </p:cNvSpPr>
                <p:nvPr/>
              </p:nvSpPr>
              <p:spPr bwMode="auto">
                <a:xfrm>
                  <a:off x="3264" y="2544"/>
                  <a:ext cx="0"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78242" name="Line 66"/>
              <p:cNvSpPr>
                <a:spLocks noChangeShapeType="1"/>
              </p:cNvSpPr>
              <p:nvPr/>
            </p:nvSpPr>
            <p:spPr bwMode="auto">
              <a:xfrm flipH="1">
                <a:off x="1152" y="2880"/>
                <a:ext cx="4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43" name="Line 67"/>
              <p:cNvSpPr>
                <a:spLocks noChangeShapeType="1"/>
              </p:cNvSpPr>
              <p:nvPr/>
            </p:nvSpPr>
            <p:spPr bwMode="auto">
              <a:xfrm flipH="1">
                <a:off x="1296" y="2976"/>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44" name="Oval 68"/>
              <p:cNvSpPr>
                <a:spLocks noChangeArrowheads="1"/>
              </p:cNvSpPr>
              <p:nvPr/>
            </p:nvSpPr>
            <p:spPr bwMode="auto">
              <a:xfrm>
                <a:off x="1104" y="2832"/>
                <a:ext cx="96" cy="96"/>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45" name="Oval 69"/>
              <p:cNvSpPr>
                <a:spLocks noChangeArrowheads="1"/>
              </p:cNvSpPr>
              <p:nvPr/>
            </p:nvSpPr>
            <p:spPr bwMode="auto">
              <a:xfrm>
                <a:off x="1248" y="2928"/>
                <a:ext cx="96" cy="96"/>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8246" name="Group 70"/>
            <p:cNvGrpSpPr>
              <a:grpSpLocks/>
            </p:cNvGrpSpPr>
            <p:nvPr/>
          </p:nvGrpSpPr>
          <p:grpSpPr bwMode="auto">
            <a:xfrm>
              <a:off x="1392" y="2544"/>
              <a:ext cx="576" cy="1152"/>
              <a:chOff x="3696" y="2208"/>
              <a:chExt cx="576" cy="1152"/>
            </a:xfrm>
          </p:grpSpPr>
          <p:sp>
            <p:nvSpPr>
              <p:cNvPr id="178247" name="Line 71"/>
              <p:cNvSpPr>
                <a:spLocks noChangeShapeType="1"/>
              </p:cNvSpPr>
              <p:nvPr/>
            </p:nvSpPr>
            <p:spPr bwMode="auto">
              <a:xfrm>
                <a:off x="4176" y="2976"/>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78248" name="Group 72"/>
              <p:cNvGrpSpPr>
                <a:grpSpLocks/>
              </p:cNvGrpSpPr>
              <p:nvPr/>
            </p:nvGrpSpPr>
            <p:grpSpPr bwMode="auto">
              <a:xfrm>
                <a:off x="3888" y="2832"/>
                <a:ext cx="288" cy="288"/>
                <a:chOff x="3264" y="2544"/>
                <a:chExt cx="288" cy="288"/>
              </a:xfrm>
            </p:grpSpPr>
            <p:sp>
              <p:nvSpPr>
                <p:cNvPr id="178249" name="Arc 73"/>
                <p:cNvSpPr>
                  <a:spLocks/>
                </p:cNvSpPr>
                <p:nvPr/>
              </p:nvSpPr>
              <p:spPr bwMode="auto">
                <a:xfrm>
                  <a:off x="3264" y="2544"/>
                  <a:ext cx="288"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50" name="Arc 74"/>
                <p:cNvSpPr>
                  <a:spLocks/>
                </p:cNvSpPr>
                <p:nvPr/>
              </p:nvSpPr>
              <p:spPr bwMode="auto">
                <a:xfrm flipV="1">
                  <a:off x="3264" y="2688"/>
                  <a:ext cx="288"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51" name="Line 75"/>
                <p:cNvSpPr>
                  <a:spLocks noChangeShapeType="1"/>
                </p:cNvSpPr>
                <p:nvPr/>
              </p:nvSpPr>
              <p:spPr bwMode="auto">
                <a:xfrm>
                  <a:off x="3264" y="2544"/>
                  <a:ext cx="0"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78252" name="Line 76"/>
              <p:cNvSpPr>
                <a:spLocks noChangeShapeType="1"/>
              </p:cNvSpPr>
              <p:nvPr/>
            </p:nvSpPr>
            <p:spPr bwMode="auto">
              <a:xfrm flipH="1">
                <a:off x="3744" y="2928"/>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53" name="Line 77"/>
              <p:cNvSpPr>
                <a:spLocks noChangeShapeType="1"/>
              </p:cNvSpPr>
              <p:nvPr/>
            </p:nvSpPr>
            <p:spPr bwMode="auto">
              <a:xfrm flipV="1">
                <a:off x="3744" y="3024"/>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54" name="Line 78"/>
              <p:cNvSpPr>
                <a:spLocks noChangeShapeType="1"/>
              </p:cNvSpPr>
              <p:nvPr/>
            </p:nvSpPr>
            <p:spPr bwMode="auto">
              <a:xfrm>
                <a:off x="3744" y="3024"/>
                <a:ext cx="0" cy="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55" name="Line 79"/>
              <p:cNvSpPr>
                <a:spLocks noChangeShapeType="1"/>
              </p:cNvSpPr>
              <p:nvPr/>
            </p:nvSpPr>
            <p:spPr bwMode="auto">
              <a:xfrm>
                <a:off x="3744" y="2256"/>
                <a:ext cx="0" cy="67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56" name="Oval 80"/>
              <p:cNvSpPr>
                <a:spLocks noChangeArrowheads="1"/>
              </p:cNvSpPr>
              <p:nvPr/>
            </p:nvSpPr>
            <p:spPr bwMode="auto">
              <a:xfrm>
                <a:off x="3696" y="3264"/>
                <a:ext cx="96" cy="96"/>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57" name="Oval 81"/>
              <p:cNvSpPr>
                <a:spLocks noChangeArrowheads="1"/>
              </p:cNvSpPr>
              <p:nvPr/>
            </p:nvSpPr>
            <p:spPr bwMode="auto">
              <a:xfrm>
                <a:off x="3696" y="2208"/>
                <a:ext cx="96" cy="96"/>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nvGrpSpPr>
          <p:cNvPr id="178258" name="Group 82"/>
          <p:cNvGrpSpPr>
            <a:grpSpLocks/>
          </p:cNvGrpSpPr>
          <p:nvPr/>
        </p:nvGrpSpPr>
        <p:grpSpPr bwMode="auto">
          <a:xfrm>
            <a:off x="3124200" y="4648200"/>
            <a:ext cx="838200" cy="609600"/>
            <a:chOff x="4224" y="816"/>
            <a:chExt cx="528" cy="384"/>
          </a:xfrm>
        </p:grpSpPr>
        <p:sp>
          <p:nvSpPr>
            <p:cNvPr id="178259" name="Line 83"/>
            <p:cNvSpPr>
              <a:spLocks noChangeShapeType="1"/>
            </p:cNvSpPr>
            <p:nvPr/>
          </p:nvSpPr>
          <p:spPr bwMode="auto">
            <a:xfrm>
              <a:off x="4224" y="816"/>
              <a:ext cx="0"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60" name="Line 84"/>
            <p:cNvSpPr>
              <a:spLocks noChangeShapeType="1"/>
            </p:cNvSpPr>
            <p:nvPr/>
          </p:nvSpPr>
          <p:spPr bwMode="auto">
            <a:xfrm>
              <a:off x="4656" y="1008"/>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61" name="Line 85"/>
            <p:cNvSpPr>
              <a:spLocks noChangeShapeType="1"/>
            </p:cNvSpPr>
            <p:nvPr/>
          </p:nvSpPr>
          <p:spPr bwMode="auto">
            <a:xfrm>
              <a:off x="4224" y="960"/>
              <a:ext cx="19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62" name="Line 86"/>
            <p:cNvSpPr>
              <a:spLocks noChangeShapeType="1"/>
            </p:cNvSpPr>
            <p:nvPr/>
          </p:nvSpPr>
          <p:spPr bwMode="auto">
            <a:xfrm flipV="1">
              <a:off x="4224" y="1056"/>
              <a:ext cx="19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78263" name="Group 87"/>
            <p:cNvGrpSpPr>
              <a:grpSpLocks/>
            </p:cNvGrpSpPr>
            <p:nvPr/>
          </p:nvGrpSpPr>
          <p:grpSpPr bwMode="auto">
            <a:xfrm>
              <a:off x="4368" y="864"/>
              <a:ext cx="288" cy="288"/>
              <a:chOff x="3264" y="3648"/>
              <a:chExt cx="288" cy="288"/>
            </a:xfrm>
          </p:grpSpPr>
          <p:sp>
            <p:nvSpPr>
              <p:cNvPr id="178264" name="Arc 88"/>
              <p:cNvSpPr>
                <a:spLocks/>
              </p:cNvSpPr>
              <p:nvPr/>
            </p:nvSpPr>
            <p:spPr bwMode="auto">
              <a:xfrm>
                <a:off x="3264" y="3648"/>
                <a:ext cx="288"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65" name="Arc 89"/>
              <p:cNvSpPr>
                <a:spLocks/>
              </p:cNvSpPr>
              <p:nvPr/>
            </p:nvSpPr>
            <p:spPr bwMode="auto">
              <a:xfrm flipV="1">
                <a:off x="3264" y="3792"/>
                <a:ext cx="288"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66" name="Arc 90"/>
              <p:cNvSpPr>
                <a:spLocks/>
              </p:cNvSpPr>
              <p:nvPr/>
            </p:nvSpPr>
            <p:spPr bwMode="auto">
              <a:xfrm>
                <a:off x="3264" y="3648"/>
                <a:ext cx="48"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67" name="Arc 91"/>
              <p:cNvSpPr>
                <a:spLocks/>
              </p:cNvSpPr>
              <p:nvPr/>
            </p:nvSpPr>
            <p:spPr bwMode="auto">
              <a:xfrm flipV="1">
                <a:off x="3264" y="3792"/>
                <a:ext cx="48" cy="144"/>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78268" name="Line 92"/>
            <p:cNvSpPr>
              <a:spLocks noChangeShapeType="1"/>
            </p:cNvSpPr>
            <p:nvPr/>
          </p:nvSpPr>
          <p:spPr bwMode="auto">
            <a:xfrm>
              <a:off x="4224" y="1056"/>
              <a:ext cx="0" cy="14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78269" name="Group 93"/>
          <p:cNvGrpSpPr>
            <a:grpSpLocks/>
          </p:cNvGrpSpPr>
          <p:nvPr/>
        </p:nvGrpSpPr>
        <p:grpSpPr bwMode="auto">
          <a:xfrm>
            <a:off x="304800" y="3362325"/>
            <a:ext cx="4508500" cy="2886075"/>
            <a:chOff x="192" y="2118"/>
            <a:chExt cx="2840" cy="1818"/>
          </a:xfrm>
        </p:grpSpPr>
        <p:sp>
          <p:nvSpPr>
            <p:cNvPr id="178270" name="Text Box 94"/>
            <p:cNvSpPr txBox="1">
              <a:spLocks noChangeArrowheads="1"/>
            </p:cNvSpPr>
            <p:nvPr/>
          </p:nvSpPr>
          <p:spPr bwMode="auto">
            <a:xfrm>
              <a:off x="2592" y="2934"/>
              <a:ext cx="44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effectLst>
                    <a:outerShdw blurRad="38100" dist="38100" dir="2700000" algn="tl">
                      <a:srgbClr val="000000"/>
                    </a:outerShdw>
                  </a:effectLst>
                  <a:latin typeface="Times New Roman" panose="02020603050405020304" pitchFamily="18" charset="0"/>
                </a:rPr>
                <a:t>Z</a:t>
              </a:r>
              <a:r>
                <a:rPr lang="en-US" altLang="ja-JP" i="1" baseline="-25000">
                  <a:effectLst>
                    <a:outerShdw blurRad="38100" dist="38100" dir="2700000" algn="tl">
                      <a:srgbClr val="000000"/>
                    </a:outerShdw>
                  </a:effectLst>
                  <a:latin typeface="Times New Roman" panose="02020603050405020304" pitchFamily="18" charset="0"/>
                </a:rPr>
                <a:t>eq</a:t>
              </a:r>
              <a:r>
                <a:rPr lang="en-US" altLang="ja-JP">
                  <a:effectLst>
                    <a:outerShdw blurRad="38100" dist="38100" dir="2700000" algn="tl">
                      <a:srgbClr val="000000"/>
                    </a:outerShdw>
                  </a:effectLst>
                  <a:latin typeface="Times New Roman" panose="02020603050405020304" pitchFamily="18" charset="0"/>
                </a:rPr>
                <a:t> </a:t>
              </a:r>
            </a:p>
          </p:txBody>
        </p:sp>
        <p:sp>
          <p:nvSpPr>
            <p:cNvPr id="178271" name="Text Box 95"/>
            <p:cNvSpPr txBox="1">
              <a:spLocks noChangeArrowheads="1"/>
            </p:cNvSpPr>
            <p:nvPr/>
          </p:nvSpPr>
          <p:spPr bwMode="auto">
            <a:xfrm>
              <a:off x="192" y="2550"/>
              <a:ext cx="30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effectLst>
                    <a:outerShdw blurRad="38100" dist="38100" dir="2700000" algn="tl">
                      <a:srgbClr val="000000"/>
                    </a:outerShdw>
                  </a:effectLst>
                  <a:latin typeface="Times New Roman" panose="02020603050405020304" pitchFamily="18" charset="0"/>
                </a:rPr>
                <a:t>X</a:t>
              </a:r>
              <a:r>
                <a:rPr lang="en-US" altLang="ja-JP">
                  <a:effectLst>
                    <a:outerShdw blurRad="38100" dist="38100" dir="2700000" algn="tl">
                      <a:srgbClr val="000000"/>
                    </a:outerShdw>
                  </a:effectLst>
                  <a:latin typeface="Times New Roman" panose="02020603050405020304" pitchFamily="18" charset="0"/>
                </a:rPr>
                <a:t> </a:t>
              </a:r>
              <a:endParaRPr lang="en-US" altLang="ja-JP" i="1">
                <a:effectLst>
                  <a:outerShdw blurRad="38100" dist="38100" dir="2700000" algn="tl">
                    <a:srgbClr val="000000"/>
                  </a:outerShdw>
                </a:effectLst>
                <a:latin typeface="Times New Roman" panose="02020603050405020304" pitchFamily="18" charset="0"/>
              </a:endParaRPr>
            </a:p>
          </p:txBody>
        </p:sp>
        <p:sp>
          <p:nvSpPr>
            <p:cNvPr id="178272" name="Text Box 96"/>
            <p:cNvSpPr txBox="1">
              <a:spLocks noChangeArrowheads="1"/>
            </p:cNvSpPr>
            <p:nvPr/>
          </p:nvSpPr>
          <p:spPr bwMode="auto">
            <a:xfrm>
              <a:off x="192" y="3366"/>
              <a:ext cx="29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effectLst>
                    <a:outerShdw blurRad="38100" dist="38100" dir="2700000" algn="tl">
                      <a:srgbClr val="000000"/>
                    </a:outerShdw>
                  </a:effectLst>
                  <a:latin typeface="Times New Roman" panose="02020603050405020304" pitchFamily="18" charset="0"/>
                </a:rPr>
                <a:t>Y</a:t>
              </a:r>
              <a:r>
                <a:rPr lang="en-US" altLang="ja-JP">
                  <a:effectLst>
                    <a:outerShdw blurRad="38100" dist="38100" dir="2700000" algn="tl">
                      <a:srgbClr val="000000"/>
                    </a:outerShdw>
                  </a:effectLst>
                  <a:latin typeface="Times New Roman" panose="02020603050405020304" pitchFamily="18" charset="0"/>
                </a:rPr>
                <a:t> </a:t>
              </a:r>
              <a:endParaRPr lang="en-US" altLang="ja-JP" i="1">
                <a:effectLst>
                  <a:outerShdw blurRad="38100" dist="38100" dir="2700000" algn="tl">
                    <a:srgbClr val="000000"/>
                  </a:outerShdw>
                </a:effectLst>
                <a:latin typeface="Times New Roman" panose="02020603050405020304" pitchFamily="18" charset="0"/>
              </a:endParaRPr>
            </a:p>
          </p:txBody>
        </p:sp>
        <p:sp>
          <p:nvSpPr>
            <p:cNvPr id="178273" name="Rectangle 97"/>
            <p:cNvSpPr>
              <a:spLocks noChangeArrowheads="1"/>
            </p:cNvSpPr>
            <p:nvPr/>
          </p:nvSpPr>
          <p:spPr bwMode="auto">
            <a:xfrm>
              <a:off x="576" y="2304"/>
              <a:ext cx="1920" cy="1632"/>
            </a:xfrm>
            <a:prstGeom prst="rect">
              <a:avLst/>
            </a:prstGeom>
            <a:noFill/>
            <a:ln w="1905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8274" name="Line 98"/>
            <p:cNvSpPr>
              <a:spLocks noChangeShapeType="1"/>
            </p:cNvSpPr>
            <p:nvPr/>
          </p:nvSpPr>
          <p:spPr bwMode="auto">
            <a:xfrm>
              <a:off x="432" y="2736"/>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75" name="Line 99"/>
            <p:cNvSpPr>
              <a:spLocks noChangeShapeType="1"/>
            </p:cNvSpPr>
            <p:nvPr/>
          </p:nvSpPr>
          <p:spPr bwMode="auto">
            <a:xfrm>
              <a:off x="432" y="3504"/>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76" name="Line 100"/>
            <p:cNvSpPr>
              <a:spLocks noChangeShapeType="1"/>
            </p:cNvSpPr>
            <p:nvPr/>
          </p:nvSpPr>
          <p:spPr bwMode="auto">
            <a:xfrm>
              <a:off x="2496" y="2640"/>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77" name="Line 101"/>
            <p:cNvSpPr>
              <a:spLocks noChangeShapeType="1"/>
            </p:cNvSpPr>
            <p:nvPr/>
          </p:nvSpPr>
          <p:spPr bwMode="auto">
            <a:xfrm>
              <a:off x="2496" y="3600"/>
              <a:ext cx="144" cy="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78" name="Line 102"/>
            <p:cNvSpPr>
              <a:spLocks noChangeShapeType="1"/>
            </p:cNvSpPr>
            <p:nvPr/>
          </p:nvSpPr>
          <p:spPr bwMode="auto">
            <a:xfrm>
              <a:off x="2496" y="3120"/>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79" name="Text Box 103"/>
            <p:cNvSpPr txBox="1">
              <a:spLocks noChangeArrowheads="1"/>
            </p:cNvSpPr>
            <p:nvPr/>
          </p:nvSpPr>
          <p:spPr bwMode="auto">
            <a:xfrm>
              <a:off x="2592" y="2454"/>
              <a:ext cx="39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effectLst>
                    <a:outerShdw blurRad="38100" dist="38100" dir="2700000" algn="tl">
                      <a:srgbClr val="000000"/>
                    </a:outerShdw>
                  </a:effectLst>
                  <a:latin typeface="Times New Roman" panose="02020603050405020304" pitchFamily="18" charset="0"/>
                </a:rPr>
                <a:t>Z</a:t>
              </a:r>
              <a:r>
                <a:rPr lang="en-US" altLang="ja-JP" i="1" baseline="-25000">
                  <a:effectLst>
                    <a:outerShdw blurRad="38100" dist="38100" dir="2700000" algn="tl">
                      <a:srgbClr val="000000"/>
                    </a:outerShdw>
                  </a:effectLst>
                  <a:latin typeface="Times New Roman" panose="02020603050405020304" pitchFamily="18" charset="0"/>
                </a:rPr>
                <a:t>X</a:t>
              </a:r>
              <a:r>
                <a:rPr lang="en-US" altLang="ja-JP">
                  <a:effectLst>
                    <a:outerShdw blurRad="38100" dist="38100" dir="2700000" algn="tl">
                      <a:srgbClr val="000000"/>
                    </a:outerShdw>
                  </a:effectLst>
                  <a:latin typeface="Times New Roman" panose="02020603050405020304" pitchFamily="18" charset="0"/>
                </a:rPr>
                <a:t> </a:t>
              </a:r>
            </a:p>
          </p:txBody>
        </p:sp>
        <p:sp>
          <p:nvSpPr>
            <p:cNvPr id="178280" name="Text Box 104"/>
            <p:cNvSpPr txBox="1">
              <a:spLocks noChangeArrowheads="1"/>
            </p:cNvSpPr>
            <p:nvPr/>
          </p:nvSpPr>
          <p:spPr bwMode="auto">
            <a:xfrm>
              <a:off x="2592" y="3462"/>
              <a:ext cx="38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effectLst>
                    <a:outerShdw blurRad="38100" dist="38100" dir="2700000" algn="tl">
                      <a:srgbClr val="000000"/>
                    </a:outerShdw>
                  </a:effectLst>
                  <a:latin typeface="Times New Roman" panose="02020603050405020304" pitchFamily="18" charset="0"/>
                </a:rPr>
                <a:t>Z</a:t>
              </a:r>
              <a:r>
                <a:rPr lang="en-US" altLang="ja-JP" i="1" baseline="-25000">
                  <a:effectLst>
                    <a:outerShdw blurRad="38100" dist="38100" dir="2700000" algn="tl">
                      <a:srgbClr val="000000"/>
                    </a:outerShdw>
                  </a:effectLst>
                  <a:latin typeface="Times New Roman" panose="02020603050405020304" pitchFamily="18" charset="0"/>
                </a:rPr>
                <a:t>Y</a:t>
              </a:r>
              <a:r>
                <a:rPr lang="en-US" altLang="ja-JP">
                  <a:effectLst>
                    <a:outerShdw blurRad="38100" dist="38100" dir="2700000" algn="tl">
                      <a:srgbClr val="000000"/>
                    </a:outerShdw>
                  </a:effectLst>
                  <a:latin typeface="Times New Roman" panose="02020603050405020304" pitchFamily="18" charset="0"/>
                </a:rPr>
                <a:t> </a:t>
              </a:r>
            </a:p>
          </p:txBody>
        </p:sp>
        <p:sp useBgFill="1">
          <p:nvSpPr>
            <p:cNvPr id="178281" name="Text Box 105"/>
            <p:cNvSpPr txBox="1">
              <a:spLocks noChangeArrowheads="1"/>
            </p:cNvSpPr>
            <p:nvPr/>
          </p:nvSpPr>
          <p:spPr bwMode="auto">
            <a:xfrm>
              <a:off x="672" y="2118"/>
              <a:ext cx="663" cy="327"/>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effectLst>
                    <a:outerShdw blurRad="38100" dist="38100" dir="2700000" algn="tl">
                      <a:srgbClr val="000000"/>
                    </a:outerShdw>
                  </a:effectLst>
                  <a:latin typeface="Times New Roman" panose="02020603050405020304" pitchFamily="18" charset="0"/>
                </a:rPr>
                <a:t>Comp</a:t>
              </a:r>
            </a:p>
          </p:txBody>
        </p:sp>
      </p:grpSp>
      <p:grpSp>
        <p:nvGrpSpPr>
          <p:cNvPr id="178298" name="Group 122"/>
          <p:cNvGrpSpPr>
            <a:grpSpLocks/>
          </p:cNvGrpSpPr>
          <p:nvPr/>
        </p:nvGrpSpPr>
        <p:grpSpPr bwMode="auto">
          <a:xfrm>
            <a:off x="6019800" y="4200525"/>
            <a:ext cx="2527300" cy="1509713"/>
            <a:chOff x="3408" y="2694"/>
            <a:chExt cx="1592" cy="951"/>
          </a:xfrm>
        </p:grpSpPr>
        <p:sp>
          <p:nvSpPr>
            <p:cNvPr id="178283" name="Rectangle 107"/>
            <p:cNvSpPr>
              <a:spLocks noChangeArrowheads="1"/>
            </p:cNvSpPr>
            <p:nvPr/>
          </p:nvSpPr>
          <p:spPr bwMode="auto">
            <a:xfrm>
              <a:off x="3792" y="2784"/>
              <a:ext cx="672" cy="76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effectLst>
                    <a:outerShdw blurRad="38100" dist="38100" dir="2700000" algn="tl">
                      <a:srgbClr val="000000"/>
                    </a:outerShdw>
                  </a:effectLst>
                  <a:latin typeface="Times New Roman" panose="02020603050405020304" pitchFamily="18" charset="0"/>
                </a:rPr>
                <a:t>Comp</a:t>
              </a:r>
            </a:p>
          </p:txBody>
        </p:sp>
        <p:sp>
          <p:nvSpPr>
            <p:cNvPr id="178285" name="Text Box 109"/>
            <p:cNvSpPr txBox="1">
              <a:spLocks noChangeArrowheads="1"/>
            </p:cNvSpPr>
            <p:nvPr/>
          </p:nvSpPr>
          <p:spPr bwMode="auto">
            <a:xfrm>
              <a:off x="4560" y="2982"/>
              <a:ext cx="44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effectLst>
                    <a:outerShdw blurRad="38100" dist="38100" dir="2700000" algn="tl">
                      <a:srgbClr val="000000"/>
                    </a:outerShdw>
                  </a:effectLst>
                  <a:latin typeface="Times New Roman" panose="02020603050405020304" pitchFamily="18" charset="0"/>
                </a:rPr>
                <a:t>Z</a:t>
              </a:r>
              <a:r>
                <a:rPr lang="en-US" altLang="ja-JP" i="1" baseline="-25000">
                  <a:effectLst>
                    <a:outerShdw blurRad="38100" dist="38100" dir="2700000" algn="tl">
                      <a:srgbClr val="000000"/>
                    </a:outerShdw>
                  </a:effectLst>
                  <a:latin typeface="Times New Roman" panose="02020603050405020304" pitchFamily="18" charset="0"/>
                </a:rPr>
                <a:t>eq</a:t>
              </a:r>
              <a:r>
                <a:rPr lang="en-US" altLang="ja-JP">
                  <a:effectLst>
                    <a:outerShdw blurRad="38100" dist="38100" dir="2700000" algn="tl">
                      <a:srgbClr val="000000"/>
                    </a:outerShdw>
                  </a:effectLst>
                  <a:latin typeface="Times New Roman" panose="02020603050405020304" pitchFamily="18" charset="0"/>
                </a:rPr>
                <a:t> </a:t>
              </a:r>
            </a:p>
          </p:txBody>
        </p:sp>
        <p:sp>
          <p:nvSpPr>
            <p:cNvPr id="178286" name="Text Box 110"/>
            <p:cNvSpPr txBox="1">
              <a:spLocks noChangeArrowheads="1"/>
            </p:cNvSpPr>
            <p:nvPr/>
          </p:nvSpPr>
          <p:spPr bwMode="auto">
            <a:xfrm>
              <a:off x="3408" y="2790"/>
              <a:ext cx="30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effectLst>
                    <a:outerShdw blurRad="38100" dist="38100" dir="2700000" algn="tl">
                      <a:srgbClr val="000000"/>
                    </a:outerShdw>
                  </a:effectLst>
                  <a:latin typeface="Times New Roman" panose="02020603050405020304" pitchFamily="18" charset="0"/>
                </a:rPr>
                <a:t>X</a:t>
              </a:r>
              <a:r>
                <a:rPr lang="en-US" altLang="ja-JP">
                  <a:effectLst>
                    <a:outerShdw blurRad="38100" dist="38100" dir="2700000" algn="tl">
                      <a:srgbClr val="000000"/>
                    </a:outerShdw>
                  </a:effectLst>
                  <a:latin typeface="Times New Roman" panose="02020603050405020304" pitchFamily="18" charset="0"/>
                </a:rPr>
                <a:t> </a:t>
              </a:r>
              <a:endParaRPr lang="en-US" altLang="ja-JP" i="1">
                <a:effectLst>
                  <a:outerShdw blurRad="38100" dist="38100" dir="2700000" algn="tl">
                    <a:srgbClr val="000000"/>
                  </a:outerShdw>
                </a:effectLst>
                <a:latin typeface="Times New Roman" panose="02020603050405020304" pitchFamily="18" charset="0"/>
              </a:endParaRPr>
            </a:p>
          </p:txBody>
        </p:sp>
        <p:sp>
          <p:nvSpPr>
            <p:cNvPr id="178287" name="Text Box 111"/>
            <p:cNvSpPr txBox="1">
              <a:spLocks noChangeArrowheads="1"/>
            </p:cNvSpPr>
            <p:nvPr/>
          </p:nvSpPr>
          <p:spPr bwMode="auto">
            <a:xfrm>
              <a:off x="3408" y="3222"/>
              <a:ext cx="297"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effectLst>
                    <a:outerShdw blurRad="38100" dist="38100" dir="2700000" algn="tl">
                      <a:srgbClr val="000000"/>
                    </a:outerShdw>
                  </a:effectLst>
                  <a:latin typeface="Times New Roman" panose="02020603050405020304" pitchFamily="18" charset="0"/>
                </a:rPr>
                <a:t>Y</a:t>
              </a:r>
              <a:r>
                <a:rPr lang="en-US" altLang="ja-JP">
                  <a:effectLst>
                    <a:outerShdw blurRad="38100" dist="38100" dir="2700000" algn="tl">
                      <a:srgbClr val="000000"/>
                    </a:outerShdw>
                  </a:effectLst>
                  <a:latin typeface="Times New Roman" panose="02020603050405020304" pitchFamily="18" charset="0"/>
                </a:rPr>
                <a:t> </a:t>
              </a:r>
              <a:endParaRPr lang="en-US" altLang="ja-JP" i="1">
                <a:effectLst>
                  <a:outerShdw blurRad="38100" dist="38100" dir="2700000" algn="tl">
                    <a:srgbClr val="000000"/>
                  </a:outerShdw>
                </a:effectLst>
                <a:latin typeface="Times New Roman" panose="02020603050405020304" pitchFamily="18" charset="0"/>
              </a:endParaRPr>
            </a:p>
          </p:txBody>
        </p:sp>
        <p:sp>
          <p:nvSpPr>
            <p:cNvPr id="178289" name="Line 113"/>
            <p:cNvSpPr>
              <a:spLocks noChangeShapeType="1"/>
            </p:cNvSpPr>
            <p:nvPr/>
          </p:nvSpPr>
          <p:spPr bwMode="auto">
            <a:xfrm>
              <a:off x="3648" y="2976"/>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90" name="Line 114"/>
            <p:cNvSpPr>
              <a:spLocks noChangeShapeType="1"/>
            </p:cNvSpPr>
            <p:nvPr/>
          </p:nvSpPr>
          <p:spPr bwMode="auto">
            <a:xfrm>
              <a:off x="3648" y="3360"/>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91" name="Line 115"/>
            <p:cNvSpPr>
              <a:spLocks noChangeShapeType="1"/>
            </p:cNvSpPr>
            <p:nvPr/>
          </p:nvSpPr>
          <p:spPr bwMode="auto">
            <a:xfrm>
              <a:off x="4464" y="2880"/>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92" name="Line 116"/>
            <p:cNvSpPr>
              <a:spLocks noChangeShapeType="1"/>
            </p:cNvSpPr>
            <p:nvPr/>
          </p:nvSpPr>
          <p:spPr bwMode="auto">
            <a:xfrm>
              <a:off x="4464" y="3456"/>
              <a:ext cx="144" cy="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93" name="Line 117"/>
            <p:cNvSpPr>
              <a:spLocks noChangeShapeType="1"/>
            </p:cNvSpPr>
            <p:nvPr/>
          </p:nvSpPr>
          <p:spPr bwMode="auto">
            <a:xfrm>
              <a:off x="4464" y="3168"/>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8294" name="Text Box 118"/>
            <p:cNvSpPr txBox="1">
              <a:spLocks noChangeArrowheads="1"/>
            </p:cNvSpPr>
            <p:nvPr/>
          </p:nvSpPr>
          <p:spPr bwMode="auto">
            <a:xfrm>
              <a:off x="4560" y="2694"/>
              <a:ext cx="39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effectLst>
                    <a:outerShdw blurRad="38100" dist="38100" dir="2700000" algn="tl">
                      <a:srgbClr val="000000"/>
                    </a:outerShdw>
                  </a:effectLst>
                  <a:latin typeface="Times New Roman" panose="02020603050405020304" pitchFamily="18" charset="0"/>
                </a:rPr>
                <a:t>Z</a:t>
              </a:r>
              <a:r>
                <a:rPr lang="en-US" altLang="ja-JP" i="1" baseline="-25000">
                  <a:effectLst>
                    <a:outerShdw blurRad="38100" dist="38100" dir="2700000" algn="tl">
                      <a:srgbClr val="000000"/>
                    </a:outerShdw>
                  </a:effectLst>
                  <a:latin typeface="Times New Roman" panose="02020603050405020304" pitchFamily="18" charset="0"/>
                </a:rPr>
                <a:t>X</a:t>
              </a:r>
              <a:r>
                <a:rPr lang="en-US" altLang="ja-JP">
                  <a:effectLst>
                    <a:outerShdw blurRad="38100" dist="38100" dir="2700000" algn="tl">
                      <a:srgbClr val="000000"/>
                    </a:outerShdw>
                  </a:effectLst>
                  <a:latin typeface="Times New Roman" panose="02020603050405020304" pitchFamily="18" charset="0"/>
                </a:rPr>
                <a:t> </a:t>
              </a:r>
            </a:p>
          </p:txBody>
        </p:sp>
        <p:sp>
          <p:nvSpPr>
            <p:cNvPr id="178295" name="Text Box 119"/>
            <p:cNvSpPr txBox="1">
              <a:spLocks noChangeArrowheads="1"/>
            </p:cNvSpPr>
            <p:nvPr/>
          </p:nvSpPr>
          <p:spPr bwMode="auto">
            <a:xfrm>
              <a:off x="4560" y="3318"/>
              <a:ext cx="38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i="1">
                  <a:effectLst>
                    <a:outerShdw blurRad="38100" dist="38100" dir="2700000" algn="tl">
                      <a:srgbClr val="000000"/>
                    </a:outerShdw>
                  </a:effectLst>
                  <a:latin typeface="Times New Roman" panose="02020603050405020304" pitchFamily="18" charset="0"/>
                </a:rPr>
                <a:t>Z</a:t>
              </a:r>
              <a:r>
                <a:rPr lang="en-US" altLang="ja-JP" i="1" baseline="-25000">
                  <a:effectLst>
                    <a:outerShdw blurRad="38100" dist="38100" dir="2700000" algn="tl">
                      <a:srgbClr val="000000"/>
                    </a:outerShdw>
                  </a:effectLst>
                  <a:latin typeface="Times New Roman" panose="02020603050405020304" pitchFamily="18" charset="0"/>
                </a:rPr>
                <a:t>Y</a:t>
              </a:r>
              <a:r>
                <a:rPr lang="en-US" altLang="ja-JP">
                  <a:effectLst>
                    <a:outerShdw blurRad="38100" dist="38100" dir="2700000" algn="tl">
                      <a:srgbClr val="000000"/>
                    </a:outerShdw>
                  </a:effectLst>
                  <a:latin typeface="Times New Roman" panose="02020603050405020304" pitchFamily="18" charset="0"/>
                </a:rPr>
                <a:t> </a:t>
              </a:r>
            </a:p>
          </p:txBody>
        </p:sp>
      </p:grpSp>
      <p:sp>
        <p:nvSpPr>
          <p:cNvPr id="178299" name="AutoShape 123"/>
          <p:cNvSpPr>
            <a:spLocks noChangeArrowheads="1"/>
          </p:cNvSpPr>
          <p:nvPr/>
        </p:nvSpPr>
        <p:spPr bwMode="auto">
          <a:xfrm>
            <a:off x="4876800" y="4572000"/>
            <a:ext cx="1143000" cy="762000"/>
          </a:xfrm>
          <a:prstGeom prst="rightArrow">
            <a:avLst>
              <a:gd name="adj1" fmla="val 50000"/>
              <a:gd name="adj2" fmla="val 37500"/>
            </a:avLst>
          </a:prstGeom>
          <a:solidFill>
            <a:schemeClr val="bg1"/>
          </a:solidFill>
          <a:ln w="19050">
            <a:solidFill>
              <a:schemeClr val="tx1"/>
            </a:solidFill>
            <a:miter lim="800000"/>
            <a:headEnd/>
            <a:tailEnd/>
          </a:ln>
          <a:effectLst/>
        </p:spPr>
        <p:txBody>
          <a:bodyPr wrap="none" anchor="ctr"/>
          <a:lstStyle/>
          <a:p>
            <a:pPr algn="ctr"/>
            <a:r>
              <a:rPr lang="ja-JP" altLang="en-US" sz="1400">
                <a:effectLst>
                  <a:outerShdw blurRad="38100" dist="38100" dir="2700000" algn="tl">
                    <a:srgbClr val="000000"/>
                  </a:outerShdw>
                </a:effectLst>
                <a:latin typeface="Times New Roman" panose="02020603050405020304" pitchFamily="18" charset="0"/>
              </a:rPr>
              <a:t>モジュール化</a:t>
            </a:r>
          </a:p>
        </p:txBody>
      </p:sp>
    </p:spTree>
    <p:extLst>
      <p:ext uri="{BB962C8B-B14F-4D97-AF65-F5344CB8AC3E}">
        <p14:creationId xmlns:p14="http://schemas.microsoft.com/office/powerpoint/2010/main" val="1331991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8180"/>
                                        </p:tgtEl>
                                        <p:attrNameLst>
                                          <p:attrName>style.visibility</p:attrName>
                                        </p:attrNameLst>
                                      </p:cBhvr>
                                      <p:to>
                                        <p:strVal val="visible"/>
                                      </p:to>
                                    </p:set>
                                    <p:anim calcmode="lin" valueType="num">
                                      <p:cBhvr additive="base">
                                        <p:cTn id="7" dur="500" fill="hold"/>
                                        <p:tgtEl>
                                          <p:spTgt spid="178180"/>
                                        </p:tgtEl>
                                        <p:attrNameLst>
                                          <p:attrName>ppt_x</p:attrName>
                                        </p:attrNameLst>
                                      </p:cBhvr>
                                      <p:tavLst>
                                        <p:tav tm="0">
                                          <p:val>
                                            <p:strVal val="#ppt_x"/>
                                          </p:val>
                                        </p:tav>
                                        <p:tav tm="100000">
                                          <p:val>
                                            <p:strVal val="#ppt_x"/>
                                          </p:val>
                                        </p:tav>
                                      </p:tavLst>
                                    </p:anim>
                                    <p:anim calcmode="lin" valueType="num">
                                      <p:cBhvr additive="base">
                                        <p:cTn id="8" dur="500" fill="hold"/>
                                        <p:tgtEl>
                                          <p:spTgt spid="17818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78299"/>
                                        </p:tgtEl>
                                        <p:attrNameLst>
                                          <p:attrName>style.visibility</p:attrName>
                                        </p:attrNameLst>
                                      </p:cBhvr>
                                      <p:to>
                                        <p:strVal val="visible"/>
                                      </p:to>
                                    </p:set>
                                    <p:animEffect transition="in" filter="wipe(left)">
                                      <p:cBhvr>
                                        <p:cTn id="13" dur="500"/>
                                        <p:tgtEl>
                                          <p:spTgt spid="17829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78298"/>
                                        </p:tgtEl>
                                        <p:attrNameLst>
                                          <p:attrName>style.visibility</p:attrName>
                                        </p:attrNameLst>
                                      </p:cBhvr>
                                      <p:to>
                                        <p:strVal val="visible"/>
                                      </p:to>
                                    </p:set>
                                    <p:animEffect transition="in" filter="checkerboard(across)">
                                      <p:cBhvr>
                                        <p:cTn id="18" dur="500"/>
                                        <p:tgtEl>
                                          <p:spTgt spid="178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autoUpdateAnimBg="0"/>
      <p:bldP spid="178299"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
        <p:nvSpPr>
          <p:cNvPr id="4" name="AutoShape 4"/>
          <p:cNvSpPr>
            <a:spLocks noChangeArrowheads="1"/>
          </p:cNvSpPr>
          <p:nvPr/>
        </p:nvSpPr>
        <p:spPr bwMode="auto">
          <a:xfrm>
            <a:off x="990600" y="1600200"/>
            <a:ext cx="3352800" cy="609600"/>
          </a:xfrm>
          <a:prstGeom prst="wedgeRoundRectCallout">
            <a:avLst>
              <a:gd name="adj1" fmla="val -34057"/>
              <a:gd name="adj2" fmla="val -195609"/>
              <a:gd name="adj3" fmla="val 16667"/>
            </a:avLst>
          </a:prstGeom>
          <a:solidFill>
            <a:schemeClr val="accent1"/>
          </a:solidFill>
          <a:ln w="9525">
            <a:solidFill>
              <a:srgbClr val="000000"/>
            </a:solidFill>
            <a:miter lim="800000"/>
            <a:headEnd/>
            <a:tailEnd/>
          </a:ln>
          <a:effectLst/>
        </p:spPr>
        <p:txBody>
          <a:bodyPr/>
          <a:lstStyle/>
          <a:p>
            <a:pPr algn="ctr"/>
            <a:r>
              <a:rPr lang="en-US" altLang="ja-JP" sz="2400" dirty="0">
                <a:solidFill>
                  <a:schemeClr val="accent4">
                    <a:lumMod val="10000"/>
                  </a:schemeClr>
                </a:solidFill>
              </a:rPr>
              <a:t>Project</a:t>
            </a:r>
            <a:r>
              <a:rPr lang="ja-JP" altLang="en-US" sz="2400" dirty="0">
                <a:solidFill>
                  <a:schemeClr val="accent4">
                    <a:lumMod val="10000"/>
                  </a:schemeClr>
                </a:solidFill>
              </a:rPr>
              <a:t> </a:t>
            </a:r>
            <a:r>
              <a:rPr lang="en-US" altLang="ja-JP" sz="2400" dirty="0">
                <a:solidFill>
                  <a:schemeClr val="accent4">
                    <a:lumMod val="10000"/>
                  </a:schemeClr>
                </a:solidFill>
              </a:rPr>
              <a:t>→ Add Circuit</a:t>
            </a:r>
            <a:endParaRPr lang="ja-JP" altLang="en-US" sz="2400" dirty="0">
              <a:solidFill>
                <a:schemeClr val="accent4">
                  <a:lumMod val="10000"/>
                </a:schemeClr>
              </a:solidFill>
            </a:endParaRPr>
          </a:p>
        </p:txBody>
      </p:sp>
    </p:spTree>
    <p:extLst>
      <p:ext uri="{BB962C8B-B14F-4D97-AF65-F5344CB8AC3E}">
        <p14:creationId xmlns:p14="http://schemas.microsoft.com/office/powerpoint/2010/main" val="31393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2662"/>
            <a:ext cx="9144000" cy="6412675"/>
          </a:xfrm>
          <a:prstGeom prst="rect">
            <a:avLst/>
          </a:prstGeom>
        </p:spPr>
      </p:pic>
      <p:sp>
        <p:nvSpPr>
          <p:cNvPr id="3" name="角丸四角形吹き出し 2"/>
          <p:cNvSpPr/>
          <p:nvPr/>
        </p:nvSpPr>
        <p:spPr bwMode="auto">
          <a:xfrm>
            <a:off x="2743200" y="4495800"/>
            <a:ext cx="3996415" cy="510778"/>
          </a:xfrm>
          <a:prstGeom prst="wedgeRoundRectCallout">
            <a:avLst>
              <a:gd name="adj1" fmla="val -18754"/>
              <a:gd name="adj2" fmla="val -28159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作成するモジュール名を入力</a:t>
            </a:r>
            <a:endParaRPr kumimoji="1" lang="ja-JP" altLang="en-US" sz="2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6960896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501"/>
            <a:ext cx="9144000" cy="6486997"/>
          </a:xfrm>
          <a:prstGeom prst="rect">
            <a:avLst/>
          </a:prstGeom>
        </p:spPr>
      </p:pic>
      <p:sp>
        <p:nvSpPr>
          <p:cNvPr id="3" name="角丸四角形吹き出し 2"/>
          <p:cNvSpPr/>
          <p:nvPr/>
        </p:nvSpPr>
        <p:spPr bwMode="auto">
          <a:xfrm>
            <a:off x="2233407" y="4267200"/>
            <a:ext cx="5564344" cy="510778"/>
          </a:xfrm>
          <a:prstGeom prst="wedgeRoundRectCallout">
            <a:avLst>
              <a:gd name="adj1" fmla="val -57137"/>
              <a:gd name="adj2" fmla="val -9577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このモジュールを参照するラベルを付ける</a:t>
            </a:r>
            <a:endParaRPr kumimoji="1" lang="ja-JP" altLang="en-US" sz="2400" b="0" i="0" u="none" strike="noStrike" cap="none" normalizeH="0" baseline="0" dirty="0">
              <a:ln>
                <a:noFill/>
              </a:ln>
              <a:solidFill>
                <a:schemeClr val="tx1"/>
              </a:solidFill>
              <a:effectLst/>
            </a:endParaRPr>
          </a:p>
        </p:txBody>
      </p:sp>
      <p:sp>
        <p:nvSpPr>
          <p:cNvPr id="4" name="テキスト ボックス 3"/>
          <p:cNvSpPr txBox="1"/>
          <p:nvPr/>
        </p:nvSpPr>
        <p:spPr>
          <a:xfrm>
            <a:off x="4648200" y="3428999"/>
            <a:ext cx="2856872" cy="461665"/>
          </a:xfrm>
          <a:prstGeom prst="rect">
            <a:avLst/>
          </a:prstGeom>
          <a:solidFill>
            <a:schemeClr val="bg1"/>
          </a:solidFill>
        </p:spPr>
        <p:txBody>
          <a:bodyPr wrap="none" rtlCol="0">
            <a:spAutoFit/>
          </a:bodyPr>
          <a:lstStyle/>
          <a:p>
            <a:r>
              <a:rPr lang="ja-JP" altLang="en-US" sz="2400" dirty="0"/>
              <a:t>半加算器を作成する</a:t>
            </a:r>
            <a:endParaRPr kumimoji="1" lang="ja-JP" altLang="en-US" sz="2400" dirty="0"/>
          </a:p>
        </p:txBody>
      </p:sp>
      <p:sp>
        <p:nvSpPr>
          <p:cNvPr id="5" name="角丸四角形吹き出し 2">
            <a:extLst>
              <a:ext uri="{FF2B5EF4-FFF2-40B4-BE49-F238E27FC236}">
                <a16:creationId xmlns:a16="http://schemas.microsoft.com/office/drawing/2014/main" id="{25D26BFB-FFEE-4726-B165-8E6F07F3E493}"/>
              </a:ext>
            </a:extLst>
          </p:cNvPr>
          <p:cNvSpPr/>
          <p:nvPr/>
        </p:nvSpPr>
        <p:spPr bwMode="auto">
          <a:xfrm>
            <a:off x="1572888" y="621983"/>
            <a:ext cx="4535378" cy="510778"/>
          </a:xfrm>
          <a:prstGeom prst="wedgeRoundRectCallout">
            <a:avLst>
              <a:gd name="adj1" fmla="val -57620"/>
              <a:gd name="adj2" fmla="val 137294"/>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rPr>
              <a:t>作成したら </a:t>
            </a:r>
            <a:r>
              <a:rPr kumimoji="1" lang="en-US" altLang="ja-JP" sz="2400" b="0" i="0" u="none" strike="noStrike" cap="none" normalizeH="0" baseline="0" dirty="0">
                <a:ln>
                  <a:noFill/>
                </a:ln>
                <a:solidFill>
                  <a:schemeClr val="tx1"/>
                </a:solidFill>
                <a:effectLst/>
              </a:rPr>
              <a:t>main  </a:t>
            </a:r>
            <a:r>
              <a:rPr lang="ja-JP" altLang="en-US" sz="2400" dirty="0"/>
              <a:t>をダブルクリック</a:t>
            </a:r>
            <a:endParaRPr kumimoji="1" lang="ja-JP" altLang="en-US" sz="2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84648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501"/>
            <a:ext cx="9144000" cy="6486997"/>
          </a:xfrm>
          <a:prstGeom prst="rect">
            <a:avLst/>
          </a:prstGeom>
        </p:spPr>
      </p:pic>
      <p:sp>
        <p:nvSpPr>
          <p:cNvPr id="3" name="角丸四角形吹き出し 2"/>
          <p:cNvSpPr/>
          <p:nvPr/>
        </p:nvSpPr>
        <p:spPr bwMode="auto">
          <a:xfrm>
            <a:off x="1828800" y="2362200"/>
            <a:ext cx="2488922" cy="510778"/>
          </a:xfrm>
          <a:prstGeom prst="wedgeRoundRectCallout">
            <a:avLst>
              <a:gd name="adj1" fmla="val -65460"/>
              <a:gd name="adj2" fmla="val -174095"/>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アイコンをクリック</a:t>
            </a:r>
            <a:endParaRPr lang="en-US" altLang="ja-JP" sz="2400" dirty="0"/>
          </a:p>
        </p:txBody>
      </p:sp>
    </p:spTree>
    <p:extLst>
      <p:ext uri="{BB962C8B-B14F-4D97-AF65-F5344CB8AC3E}">
        <p14:creationId xmlns:p14="http://schemas.microsoft.com/office/powerpoint/2010/main" val="28734041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501"/>
            <a:ext cx="9144000" cy="6486997"/>
          </a:xfrm>
          <a:prstGeom prst="rect">
            <a:avLst/>
          </a:prstGeom>
        </p:spPr>
      </p:pic>
      <p:sp>
        <p:nvSpPr>
          <p:cNvPr id="3" name="角丸四角形吹き出し 2"/>
          <p:cNvSpPr/>
          <p:nvPr/>
        </p:nvSpPr>
        <p:spPr bwMode="auto">
          <a:xfrm>
            <a:off x="4724400" y="3428999"/>
            <a:ext cx="3489823" cy="510778"/>
          </a:xfrm>
          <a:prstGeom prst="wedgeRoundRectCallout">
            <a:avLst>
              <a:gd name="adj1" fmla="val -61480"/>
              <a:gd name="adj2" fmla="val -189957"/>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2400" dirty="0"/>
              <a:t>配置したい場所でクリック</a:t>
            </a:r>
            <a:endParaRPr lang="en-US" altLang="ja-JP" sz="2400" dirty="0"/>
          </a:p>
        </p:txBody>
      </p:sp>
    </p:spTree>
    <p:extLst>
      <p:ext uri="{BB962C8B-B14F-4D97-AF65-F5344CB8AC3E}">
        <p14:creationId xmlns:p14="http://schemas.microsoft.com/office/powerpoint/2010/main" val="9612325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501"/>
            <a:ext cx="9144000" cy="6486997"/>
          </a:xfrm>
          <a:prstGeom prst="rect">
            <a:avLst/>
          </a:prstGeom>
        </p:spPr>
      </p:pic>
      <p:sp>
        <p:nvSpPr>
          <p:cNvPr id="3" name="テキスト ボックス 2"/>
          <p:cNvSpPr txBox="1"/>
          <p:nvPr/>
        </p:nvSpPr>
        <p:spPr>
          <a:xfrm>
            <a:off x="4648200" y="3428999"/>
            <a:ext cx="2856872" cy="461665"/>
          </a:xfrm>
          <a:prstGeom prst="rect">
            <a:avLst/>
          </a:prstGeom>
          <a:solidFill>
            <a:schemeClr val="bg1"/>
          </a:solidFill>
        </p:spPr>
        <p:txBody>
          <a:bodyPr wrap="none" rtlCol="0">
            <a:spAutoFit/>
          </a:bodyPr>
          <a:lstStyle/>
          <a:p>
            <a:r>
              <a:rPr lang="ja-JP" altLang="en-US" sz="2400" dirty="0"/>
              <a:t>全加算器を作成する</a:t>
            </a:r>
            <a:endParaRPr kumimoji="1" lang="ja-JP" altLang="en-US" sz="2400" dirty="0"/>
          </a:p>
        </p:txBody>
      </p:sp>
    </p:spTree>
    <p:extLst>
      <p:ext uri="{BB962C8B-B14F-4D97-AF65-F5344CB8AC3E}">
        <p14:creationId xmlns:p14="http://schemas.microsoft.com/office/powerpoint/2010/main" val="7431412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r>
              <a:rPr lang="ja-JP" altLang="en-US"/>
              <a:t>問題</a:t>
            </a:r>
          </a:p>
        </p:txBody>
      </p:sp>
      <p:sp>
        <p:nvSpPr>
          <p:cNvPr id="348163" name="Rectangle 3"/>
          <p:cNvSpPr>
            <a:spLocks noGrp="1" noChangeArrowheads="1"/>
          </p:cNvSpPr>
          <p:nvPr>
            <p:ph idx="1"/>
          </p:nvPr>
        </p:nvSpPr>
        <p:spPr/>
        <p:txBody>
          <a:bodyPr/>
          <a:lstStyle/>
          <a:p>
            <a:r>
              <a:rPr lang="en-US" altLang="ja-JP" sz="2800" dirty="0">
                <a:latin typeface="Times New Roman" panose="02020603050405020304" pitchFamily="18" charset="0"/>
              </a:rPr>
              <a:t>MP2.circ</a:t>
            </a:r>
            <a:r>
              <a:rPr lang="en-US" altLang="ja-JP" sz="2400" dirty="0">
                <a:latin typeface="Times New Roman" panose="02020603050405020304" pitchFamily="18" charset="0"/>
              </a:rPr>
              <a:t> </a:t>
            </a:r>
            <a:r>
              <a:rPr lang="ja-JP" altLang="en-US" sz="2400" dirty="0">
                <a:latin typeface="Times New Roman" panose="02020603050405020304" pitchFamily="18" charset="0"/>
              </a:rPr>
              <a:t>の出力を求めよ</a:t>
            </a:r>
            <a:endParaRPr lang="ja-JP" altLang="en-US" sz="2400" dirty="0">
              <a:effectLst/>
              <a:latin typeface="Times New Roman" panose="02020603050405020304" pitchFamily="18" charset="0"/>
            </a:endParaRPr>
          </a:p>
          <a:p>
            <a:pPr>
              <a:buFont typeface="Wingdings" panose="05000000000000000000" pitchFamily="2" charset="2"/>
              <a:buChar char="Ø"/>
            </a:pPr>
            <a:r>
              <a:rPr lang="ja-JP" altLang="en-US" sz="2400" dirty="0">
                <a:effectLst/>
                <a:latin typeface="Times New Roman" panose="02020603050405020304" pitchFamily="18" charset="0"/>
              </a:rPr>
              <a:t> </a:t>
            </a:r>
            <a:r>
              <a:rPr lang="en-US" altLang="ja-JP" sz="2400" dirty="0">
                <a:effectLst/>
                <a:latin typeface="Times New Roman" panose="02020603050405020304" pitchFamily="18" charset="0"/>
              </a:rPr>
              <a:t>In </a:t>
            </a:r>
            <a:r>
              <a:rPr lang="ja-JP" altLang="en-US" sz="2400" dirty="0">
                <a:effectLst/>
                <a:latin typeface="Times New Roman" panose="02020603050405020304" pitchFamily="18" charset="0"/>
              </a:rPr>
              <a:t>には </a:t>
            </a:r>
            <a:r>
              <a:rPr lang="en-US" altLang="ja-JP" sz="2400" dirty="0">
                <a:effectLst/>
                <a:latin typeface="Times New Roman" panose="02020603050405020304" pitchFamily="18" charset="0"/>
              </a:rPr>
              <a:t>7</a:t>
            </a:r>
            <a:r>
              <a:rPr lang="ja-JP" altLang="en-US" sz="2400" dirty="0">
                <a:effectLst/>
                <a:latin typeface="Times New Roman" panose="02020603050405020304" pitchFamily="18" charset="0"/>
              </a:rPr>
              <a:t> </a:t>
            </a:r>
            <a:r>
              <a:rPr lang="en-US" altLang="ja-JP" sz="2400" dirty="0">
                <a:effectLst/>
                <a:latin typeface="Times New Roman" panose="02020603050405020304" pitchFamily="18" charset="0"/>
              </a:rPr>
              <a:t>(0111) </a:t>
            </a:r>
            <a:r>
              <a:rPr lang="ja-JP" altLang="en-US" sz="2400" dirty="0">
                <a:effectLst/>
                <a:latin typeface="Times New Roman" panose="02020603050405020304" pitchFamily="18" charset="0"/>
              </a:rPr>
              <a:t>および </a:t>
            </a:r>
            <a:r>
              <a:rPr lang="en-US" altLang="ja-JP" sz="2400" dirty="0">
                <a:effectLst/>
                <a:latin typeface="Times New Roman" panose="02020603050405020304" pitchFamily="18" charset="0"/>
              </a:rPr>
              <a:t>9 (1001) </a:t>
            </a:r>
            <a:r>
              <a:rPr lang="ja-JP" altLang="en-US" sz="2400" dirty="0">
                <a:effectLst/>
                <a:latin typeface="Times New Roman" panose="02020603050405020304" pitchFamily="18" charset="0"/>
              </a:rPr>
              <a:t>を入力</a:t>
            </a:r>
          </a:p>
        </p:txBody>
      </p:sp>
      <p:graphicFrame>
        <p:nvGraphicFramePr>
          <p:cNvPr id="2" name="表 1"/>
          <p:cNvGraphicFramePr>
            <a:graphicFrameLocks noGrp="1"/>
          </p:cNvGraphicFramePr>
          <p:nvPr>
            <p:extLst>
              <p:ext uri="{D42A27DB-BD31-4B8C-83A1-F6EECF244321}">
                <p14:modId xmlns:p14="http://schemas.microsoft.com/office/powerpoint/2010/main" val="130829601"/>
              </p:ext>
            </p:extLst>
          </p:nvPr>
        </p:nvGraphicFramePr>
        <p:xfrm>
          <a:off x="457200" y="3429000"/>
          <a:ext cx="8305798" cy="2895600"/>
        </p:xfrm>
        <a:graphic>
          <a:graphicData uri="http://schemas.openxmlformats.org/drawingml/2006/table">
            <a:tbl>
              <a:tblPr firstRow="1" bandRow="1">
                <a:tableStyleId>{5C22544A-7EE6-4342-B048-85BDC9FD1C3A}</a:tableStyleId>
              </a:tblPr>
              <a:tblGrid>
                <a:gridCol w="1374753">
                  <a:extLst>
                    <a:ext uri="{9D8B030D-6E8A-4147-A177-3AD203B41FA5}">
                      <a16:colId xmlns:a16="http://schemas.microsoft.com/office/drawing/2014/main" val="20000"/>
                    </a:ext>
                  </a:extLst>
                </a:gridCol>
                <a:gridCol w="1202909">
                  <a:extLst>
                    <a:ext uri="{9D8B030D-6E8A-4147-A177-3AD203B41FA5}">
                      <a16:colId xmlns:a16="http://schemas.microsoft.com/office/drawing/2014/main" val="20001"/>
                    </a:ext>
                  </a:extLst>
                </a:gridCol>
                <a:gridCol w="1432034">
                  <a:extLst>
                    <a:ext uri="{9D8B030D-6E8A-4147-A177-3AD203B41FA5}">
                      <a16:colId xmlns:a16="http://schemas.microsoft.com/office/drawing/2014/main" val="20002"/>
                    </a:ext>
                  </a:extLst>
                </a:gridCol>
                <a:gridCol w="1432034">
                  <a:extLst>
                    <a:ext uri="{9D8B030D-6E8A-4147-A177-3AD203B41FA5}">
                      <a16:colId xmlns:a16="http://schemas.microsoft.com/office/drawing/2014/main" val="2967007851"/>
                    </a:ext>
                  </a:extLst>
                </a:gridCol>
                <a:gridCol w="1432034">
                  <a:extLst>
                    <a:ext uri="{9D8B030D-6E8A-4147-A177-3AD203B41FA5}">
                      <a16:colId xmlns:a16="http://schemas.microsoft.com/office/drawing/2014/main" val="1492089135"/>
                    </a:ext>
                  </a:extLst>
                </a:gridCol>
                <a:gridCol w="1432034">
                  <a:extLst>
                    <a:ext uri="{9D8B030D-6E8A-4147-A177-3AD203B41FA5}">
                      <a16:colId xmlns:a16="http://schemas.microsoft.com/office/drawing/2014/main" val="1888485483"/>
                    </a:ext>
                  </a:extLst>
                </a:gridCol>
              </a:tblGrid>
              <a:tr h="370840">
                <a:tc>
                  <a:txBody>
                    <a:bodyPr/>
                    <a:lstStyle/>
                    <a:p>
                      <a:pPr algn="ctr"/>
                      <a:r>
                        <a:rPr kumimoji="1" lang="en-US" altLang="ja-JP" sz="3200" dirty="0">
                          <a:latin typeface="Times New Roman" panose="02020603050405020304" pitchFamily="18" charset="0"/>
                        </a:rPr>
                        <a:t>In</a:t>
                      </a:r>
                      <a:endParaRPr kumimoji="1" lang="ja-JP" altLang="en-US" sz="3200" dirty="0">
                        <a:latin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noFill/>
                  </a:tcPr>
                </a:tc>
                <a:tc>
                  <a:txBody>
                    <a:bodyPr/>
                    <a:lstStyle/>
                    <a:p>
                      <a:pPr algn="ctr"/>
                      <a:r>
                        <a:rPr kumimoji="1" lang="en-US" altLang="ja-JP" sz="3200" dirty="0">
                          <a:latin typeface="Times New Roman" panose="02020603050405020304" pitchFamily="18" charset="0"/>
                        </a:rPr>
                        <a:t>S1</a:t>
                      </a:r>
                      <a:r>
                        <a:rPr kumimoji="1" lang="en-US" altLang="ja-JP" sz="3200" baseline="0" dirty="0">
                          <a:latin typeface="Times New Roman" panose="02020603050405020304" pitchFamily="18" charset="0"/>
                        </a:rPr>
                        <a:t> S0</a:t>
                      </a:r>
                      <a:endParaRPr kumimoji="1" lang="ja-JP" altLang="en-US" sz="3200" dirty="0">
                        <a:latin typeface="Times New Roman" panose="02020603050405020304" pitchFamily="18" charset="0"/>
                      </a:endParaRPr>
                    </a:p>
                  </a:txBody>
                  <a:tcPr anchor="ctr">
                    <a:lnT w="28575" cap="flat" cmpd="sng" algn="ctr">
                      <a:solidFill>
                        <a:schemeClr val="tx1"/>
                      </a:solidFill>
                      <a:prstDash val="solid"/>
                      <a:round/>
                      <a:headEnd type="none" w="med" len="med"/>
                      <a:tailEnd type="none" w="med" len="med"/>
                    </a:lnT>
                    <a:noFill/>
                  </a:tcPr>
                </a:tc>
                <a:tc>
                  <a:txBody>
                    <a:bodyPr/>
                    <a:lstStyle/>
                    <a:p>
                      <a:pPr algn="ctr"/>
                      <a:r>
                        <a:rPr kumimoji="1" lang="en-US" altLang="ja-JP" sz="3200" dirty="0">
                          <a:latin typeface="Times New Roman" panose="02020603050405020304" pitchFamily="18" charset="0"/>
                        </a:rPr>
                        <a:t>Out</a:t>
                      </a:r>
                      <a:endParaRPr kumimoji="1" lang="ja-JP" altLang="en-US" sz="3200" dirty="0">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ctr"/>
                      <a:r>
                        <a:rPr kumimoji="1" lang="en-US" altLang="ja-JP" sz="3200" dirty="0">
                          <a:latin typeface="Times New Roman" panose="02020603050405020304" pitchFamily="18" charset="0"/>
                        </a:rPr>
                        <a:t>In</a:t>
                      </a:r>
                      <a:endParaRPr kumimoji="1" lang="ja-JP" altLang="en-US" sz="3200" dirty="0">
                        <a:latin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noFill/>
                  </a:tcPr>
                </a:tc>
                <a:tc>
                  <a:txBody>
                    <a:bodyPr/>
                    <a:lstStyle/>
                    <a:p>
                      <a:pPr algn="ctr"/>
                      <a:r>
                        <a:rPr kumimoji="1" lang="en-US" altLang="ja-JP" sz="3200" dirty="0">
                          <a:latin typeface="Times New Roman" panose="02020603050405020304" pitchFamily="18" charset="0"/>
                        </a:rPr>
                        <a:t>S1 S0</a:t>
                      </a:r>
                      <a:endParaRPr kumimoji="1" lang="ja-JP" altLang="en-US" sz="3200" dirty="0">
                        <a:latin typeface="Times New Roman" panose="02020603050405020304" pitchFamily="18" charset="0"/>
                      </a:endParaRPr>
                    </a:p>
                  </a:txBody>
                  <a:tcPr anchor="ctr">
                    <a:lnT w="28575" cap="flat" cmpd="sng" algn="ctr">
                      <a:solidFill>
                        <a:schemeClr val="tx1"/>
                      </a:solidFill>
                      <a:prstDash val="solid"/>
                      <a:round/>
                      <a:headEnd type="none" w="med" len="med"/>
                      <a:tailEnd type="none" w="med" len="med"/>
                    </a:lnT>
                    <a:noFill/>
                  </a:tcPr>
                </a:tc>
                <a:tc>
                  <a:txBody>
                    <a:bodyPr/>
                    <a:lstStyle/>
                    <a:p>
                      <a:pPr algn="ctr"/>
                      <a:r>
                        <a:rPr kumimoji="1" lang="en-US" altLang="ja-JP" sz="3200" dirty="0">
                          <a:latin typeface="Times New Roman" panose="02020603050405020304" pitchFamily="18" charset="0"/>
                        </a:rPr>
                        <a:t>Out</a:t>
                      </a:r>
                      <a:endParaRPr kumimoji="1" lang="ja-JP" altLang="en-US" sz="3200" dirty="0">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0"/>
                  </a:ext>
                </a:extLst>
              </a:tr>
              <a:tr h="370840">
                <a:tc rowSpan="4">
                  <a:txBody>
                    <a:bodyPr/>
                    <a:lstStyle/>
                    <a:p>
                      <a:pPr algn="ctr"/>
                      <a:r>
                        <a:rPr kumimoji="1" lang="en-US" altLang="ja-JP" sz="3200" baseline="0" dirty="0">
                          <a:solidFill>
                            <a:schemeClr val="tx1"/>
                          </a:solidFill>
                          <a:latin typeface="Times New Roman" panose="02020603050405020304" pitchFamily="18" charset="0"/>
                        </a:rPr>
                        <a:t>7</a:t>
                      </a:r>
                      <a:r>
                        <a:rPr kumimoji="1" lang="ja-JP" altLang="en-US" sz="3200" baseline="0" dirty="0">
                          <a:solidFill>
                            <a:schemeClr val="tx1"/>
                          </a:solidFill>
                          <a:latin typeface="Times New Roman" panose="02020603050405020304" pitchFamily="18" charset="0"/>
                        </a:rPr>
                        <a:t> </a:t>
                      </a:r>
                      <a:r>
                        <a:rPr kumimoji="1" lang="en-US" altLang="ja-JP" sz="3200" baseline="0" dirty="0">
                          <a:solidFill>
                            <a:schemeClr val="tx1"/>
                          </a:solidFill>
                          <a:latin typeface="Times New Roman" panose="02020603050405020304" pitchFamily="18" charset="0"/>
                        </a:rPr>
                        <a:t>(0111)</a:t>
                      </a: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noFill/>
                  </a:tcPr>
                </a:tc>
                <a:tc>
                  <a:txBody>
                    <a:bodyPr/>
                    <a:lstStyle/>
                    <a:p>
                      <a:pPr algn="ctr"/>
                      <a:r>
                        <a:rPr kumimoji="1" lang="en-US" altLang="ja-JP" sz="3200" baseline="0" dirty="0">
                          <a:solidFill>
                            <a:schemeClr val="tx1"/>
                          </a:solidFill>
                          <a:latin typeface="Times New Roman" panose="02020603050405020304" pitchFamily="18" charset="0"/>
                        </a:rPr>
                        <a:t>0 0</a:t>
                      </a:r>
                      <a:endParaRPr kumimoji="1" lang="ja-JP" altLang="en-US" sz="3200" baseline="0" dirty="0">
                        <a:solidFill>
                          <a:schemeClr val="tx1"/>
                        </a:solidFill>
                        <a:latin typeface="Times New Roman" panose="02020603050405020304" pitchFamily="18" charset="0"/>
                      </a:endParaRPr>
                    </a:p>
                  </a:txBody>
                  <a:tcPr anchor="ctr">
                    <a:noFill/>
                  </a:tcPr>
                </a:tc>
                <a:tc>
                  <a:txBody>
                    <a:bodyPr/>
                    <a:lstStyle/>
                    <a:p>
                      <a:pPr algn="ctr"/>
                      <a:endParaRPr kumimoji="1" lang="ja-JP" altLang="en-US" sz="32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tc rowSpan="4">
                  <a:txBody>
                    <a:bodyPr/>
                    <a:lstStyle/>
                    <a:p>
                      <a:pPr algn="ctr"/>
                      <a:r>
                        <a:rPr kumimoji="1" lang="en-US" altLang="ja-JP" sz="3200" baseline="0" dirty="0">
                          <a:solidFill>
                            <a:schemeClr val="tx1"/>
                          </a:solidFill>
                          <a:latin typeface="Times New Roman" panose="02020603050405020304" pitchFamily="18" charset="0"/>
                        </a:rPr>
                        <a:t>9</a:t>
                      </a:r>
                    </a:p>
                    <a:p>
                      <a:pPr algn="ctr"/>
                      <a:r>
                        <a:rPr kumimoji="1" lang="en-US" altLang="ja-JP" sz="3200" baseline="0" dirty="0">
                          <a:solidFill>
                            <a:schemeClr val="tx1"/>
                          </a:solidFill>
                          <a:latin typeface="Times New Roman" panose="02020603050405020304" pitchFamily="18" charset="0"/>
                        </a:rPr>
                        <a:t>(1001)</a:t>
                      </a:r>
                      <a:endParaRPr kumimoji="1" lang="ja-JP" altLang="en-US" sz="3200" baseline="0" dirty="0">
                        <a:solidFill>
                          <a:schemeClr val="tx1"/>
                        </a:solidFill>
                        <a:latin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noFill/>
                  </a:tcPr>
                </a:tc>
                <a:tc>
                  <a:txBody>
                    <a:bodyPr/>
                    <a:lstStyle/>
                    <a:p>
                      <a:pPr algn="ctr"/>
                      <a:endParaRPr kumimoji="1" lang="ja-JP" altLang="en-US" sz="3200" baseline="0" dirty="0">
                        <a:solidFill>
                          <a:schemeClr val="tx1"/>
                        </a:solidFill>
                        <a:latin typeface="Times New Roman" panose="02020603050405020304" pitchFamily="18" charset="0"/>
                      </a:endParaRPr>
                    </a:p>
                  </a:txBody>
                  <a:tcPr anchor="ctr">
                    <a:noFill/>
                  </a:tcPr>
                </a:tc>
                <a:tc>
                  <a:txBody>
                    <a:bodyPr/>
                    <a:lstStyle/>
                    <a:p>
                      <a:pPr algn="ctr"/>
                      <a:endParaRPr kumimoji="1" lang="ja-JP" altLang="en-US" sz="32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01"/>
                  </a:ext>
                </a:extLst>
              </a:tr>
              <a:tr h="370840">
                <a:tc vMerge="1">
                  <a:txBody>
                    <a:bodyPr/>
                    <a:lstStyle/>
                    <a:p>
                      <a:pPr algn="ctr"/>
                      <a:endParaRPr kumimoji="1" lang="ja-JP" altLang="en-US" sz="2400" dirty="0">
                        <a:latin typeface="Times New Roman" panose="02020603050405020304" pitchFamily="18" charset="0"/>
                      </a:endParaRPr>
                    </a:p>
                  </a:txBody>
                  <a:tcPr>
                    <a:noFill/>
                  </a:tcPr>
                </a:tc>
                <a:tc>
                  <a:txBody>
                    <a:bodyPr/>
                    <a:lstStyle/>
                    <a:p>
                      <a:pPr algn="ctr"/>
                      <a:r>
                        <a:rPr kumimoji="1" lang="en-US" altLang="ja-JP" sz="3200" baseline="0" dirty="0">
                          <a:solidFill>
                            <a:schemeClr val="tx1"/>
                          </a:solidFill>
                          <a:latin typeface="Times New Roman" panose="02020603050405020304" pitchFamily="18" charset="0"/>
                        </a:rPr>
                        <a:t>0 1</a:t>
                      </a:r>
                      <a:endParaRPr kumimoji="1" lang="ja-JP" altLang="en-US" sz="3200" baseline="0" dirty="0">
                        <a:solidFill>
                          <a:schemeClr val="tx1"/>
                        </a:solidFill>
                        <a:latin typeface="Times New Roman" panose="02020603050405020304" pitchFamily="18" charset="0"/>
                      </a:endParaRPr>
                    </a:p>
                  </a:txBody>
                  <a:tcPr anchor="ctr">
                    <a:noFill/>
                  </a:tcPr>
                </a:tc>
                <a:tc>
                  <a:txBody>
                    <a:bodyPr/>
                    <a:lstStyle/>
                    <a:p>
                      <a:pPr algn="ctr"/>
                      <a:endParaRPr kumimoji="1" lang="ja-JP" altLang="en-US" sz="32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tc vMerge="1">
                  <a:txBody>
                    <a:bodyPr/>
                    <a:lstStyle/>
                    <a:p>
                      <a:pPr algn="ctr"/>
                      <a:endParaRPr kumimoji="1" lang="ja-JP" altLang="en-US" sz="3200" baseline="0" dirty="0">
                        <a:solidFill>
                          <a:schemeClr val="tx1"/>
                        </a:solidFill>
                        <a:latin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noFill/>
                  </a:tcPr>
                </a:tc>
                <a:tc>
                  <a:txBody>
                    <a:bodyPr/>
                    <a:lstStyle/>
                    <a:p>
                      <a:pPr algn="ctr"/>
                      <a:endParaRPr kumimoji="1" lang="ja-JP" altLang="en-US" sz="3200" baseline="0" dirty="0">
                        <a:solidFill>
                          <a:schemeClr val="tx1"/>
                        </a:solidFill>
                        <a:latin typeface="Times New Roman" panose="02020603050405020304" pitchFamily="18" charset="0"/>
                      </a:endParaRPr>
                    </a:p>
                  </a:txBody>
                  <a:tcPr anchor="ctr">
                    <a:noFill/>
                  </a:tcPr>
                </a:tc>
                <a:tc>
                  <a:txBody>
                    <a:bodyPr/>
                    <a:lstStyle/>
                    <a:p>
                      <a:pPr algn="ctr"/>
                      <a:endParaRPr kumimoji="1" lang="ja-JP" altLang="en-US" sz="32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02"/>
                  </a:ext>
                </a:extLst>
              </a:tr>
              <a:tr h="370840">
                <a:tc vMerge="1">
                  <a:txBody>
                    <a:bodyPr/>
                    <a:lstStyle/>
                    <a:p>
                      <a:pPr algn="ctr"/>
                      <a:endParaRPr kumimoji="1" lang="ja-JP" altLang="en-US" sz="2400" dirty="0">
                        <a:latin typeface="Times New Roman" panose="02020603050405020304" pitchFamily="18" charset="0"/>
                      </a:endParaRPr>
                    </a:p>
                  </a:txBody>
                  <a:tcPr>
                    <a:noFill/>
                  </a:tcPr>
                </a:tc>
                <a:tc>
                  <a:txBody>
                    <a:bodyPr/>
                    <a:lstStyle/>
                    <a:p>
                      <a:pPr algn="ctr"/>
                      <a:r>
                        <a:rPr kumimoji="1" lang="en-US" altLang="ja-JP" sz="3200" baseline="0" dirty="0">
                          <a:solidFill>
                            <a:schemeClr val="tx1"/>
                          </a:solidFill>
                          <a:latin typeface="Times New Roman" panose="02020603050405020304" pitchFamily="18" charset="0"/>
                        </a:rPr>
                        <a:t>1 0</a:t>
                      </a:r>
                      <a:endParaRPr kumimoji="1" lang="ja-JP" altLang="en-US" sz="3200" baseline="0" dirty="0">
                        <a:solidFill>
                          <a:schemeClr val="tx1"/>
                        </a:solidFill>
                        <a:latin typeface="Times New Roman" panose="02020603050405020304" pitchFamily="18" charset="0"/>
                      </a:endParaRPr>
                    </a:p>
                  </a:txBody>
                  <a:tcPr anchor="ctr">
                    <a:noFill/>
                  </a:tcPr>
                </a:tc>
                <a:tc>
                  <a:txBody>
                    <a:bodyPr/>
                    <a:lstStyle/>
                    <a:p>
                      <a:pPr algn="ctr"/>
                      <a:endParaRPr kumimoji="1" lang="ja-JP" altLang="en-US" sz="32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tc vMerge="1">
                  <a:txBody>
                    <a:bodyPr/>
                    <a:lstStyle/>
                    <a:p>
                      <a:pPr algn="ctr"/>
                      <a:endParaRPr kumimoji="1" lang="ja-JP" altLang="en-US" sz="3200" baseline="0" dirty="0">
                        <a:solidFill>
                          <a:schemeClr val="tx1"/>
                        </a:solidFill>
                        <a:latin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noFill/>
                  </a:tcPr>
                </a:tc>
                <a:tc>
                  <a:txBody>
                    <a:bodyPr/>
                    <a:lstStyle/>
                    <a:p>
                      <a:pPr algn="ctr"/>
                      <a:endParaRPr kumimoji="1" lang="ja-JP" altLang="en-US" sz="3200" baseline="0" dirty="0">
                        <a:solidFill>
                          <a:schemeClr val="tx1"/>
                        </a:solidFill>
                        <a:latin typeface="Times New Roman" panose="02020603050405020304" pitchFamily="18" charset="0"/>
                      </a:endParaRPr>
                    </a:p>
                  </a:txBody>
                  <a:tcPr anchor="ctr">
                    <a:noFill/>
                  </a:tcPr>
                </a:tc>
                <a:tc>
                  <a:txBody>
                    <a:bodyPr/>
                    <a:lstStyle/>
                    <a:p>
                      <a:pPr algn="ctr"/>
                      <a:endParaRPr kumimoji="1" lang="ja-JP" altLang="en-US" sz="32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0003"/>
                  </a:ext>
                </a:extLst>
              </a:tr>
              <a:tr h="370840">
                <a:tc vMerge="1">
                  <a:txBody>
                    <a:bodyPr/>
                    <a:lstStyle/>
                    <a:p>
                      <a:pPr algn="ctr"/>
                      <a:endParaRPr kumimoji="1" lang="ja-JP" altLang="en-US" sz="2400" dirty="0">
                        <a:latin typeface="Times New Roman" panose="02020603050405020304" pitchFamily="18" charset="0"/>
                      </a:endParaRPr>
                    </a:p>
                  </a:txBody>
                  <a:tcPr>
                    <a:noFill/>
                  </a:tcPr>
                </a:tc>
                <a:tc>
                  <a:txBody>
                    <a:bodyPr/>
                    <a:lstStyle/>
                    <a:p>
                      <a:pPr algn="ctr"/>
                      <a:r>
                        <a:rPr kumimoji="1" lang="en-US" altLang="ja-JP" sz="3200" baseline="0" dirty="0">
                          <a:solidFill>
                            <a:schemeClr val="tx1"/>
                          </a:solidFill>
                          <a:latin typeface="Times New Roman" panose="02020603050405020304" pitchFamily="18" charset="0"/>
                        </a:rPr>
                        <a:t>1 1</a:t>
                      </a:r>
                      <a:endParaRPr kumimoji="1" lang="ja-JP" altLang="en-US" sz="3200" baseline="0" dirty="0">
                        <a:solidFill>
                          <a:schemeClr val="tx1"/>
                        </a:solidFill>
                        <a:latin typeface="Times New Roman" panose="02020603050405020304" pitchFamily="18" charset="0"/>
                      </a:endParaRPr>
                    </a:p>
                  </a:txBody>
                  <a:tcPr anchor="ctr">
                    <a:lnB w="28575" cap="flat" cmpd="sng" algn="ctr">
                      <a:solidFill>
                        <a:schemeClr val="tx1"/>
                      </a:solidFill>
                      <a:prstDash val="solid"/>
                      <a:round/>
                      <a:headEnd type="none" w="med" len="med"/>
                      <a:tailEnd type="none" w="med" len="med"/>
                    </a:lnB>
                    <a:noFill/>
                  </a:tcPr>
                </a:tc>
                <a:tc>
                  <a:txBody>
                    <a:bodyPr/>
                    <a:lstStyle/>
                    <a:p>
                      <a:pPr algn="ctr"/>
                      <a:endParaRPr kumimoji="1" lang="ja-JP" altLang="en-US" sz="32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noFill/>
                  </a:tcPr>
                </a:tc>
                <a:tc vMerge="1">
                  <a:txBody>
                    <a:bodyPr/>
                    <a:lstStyle/>
                    <a:p>
                      <a:pPr algn="ctr"/>
                      <a:endParaRPr kumimoji="1" lang="ja-JP" altLang="en-US" sz="3200" baseline="0" dirty="0">
                        <a:solidFill>
                          <a:schemeClr val="tx1"/>
                        </a:solidFill>
                        <a:latin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noFill/>
                  </a:tcPr>
                </a:tc>
                <a:tc>
                  <a:txBody>
                    <a:bodyPr/>
                    <a:lstStyle/>
                    <a:p>
                      <a:pPr algn="ctr"/>
                      <a:endParaRPr kumimoji="1" lang="ja-JP" altLang="en-US" sz="3200" baseline="0" dirty="0">
                        <a:solidFill>
                          <a:schemeClr val="tx1"/>
                        </a:solidFill>
                        <a:latin typeface="Times New Roman" panose="02020603050405020304" pitchFamily="18" charset="0"/>
                      </a:endParaRPr>
                    </a:p>
                  </a:txBody>
                  <a:tcPr anchor="ctr">
                    <a:lnB w="28575" cap="flat" cmpd="sng" algn="ctr">
                      <a:solidFill>
                        <a:schemeClr val="tx1"/>
                      </a:solidFill>
                      <a:prstDash val="solid"/>
                      <a:round/>
                      <a:headEnd type="none" w="med" len="med"/>
                      <a:tailEnd type="none" w="med" len="med"/>
                    </a:lnB>
                    <a:noFill/>
                  </a:tcPr>
                </a:tc>
                <a:tc>
                  <a:txBody>
                    <a:bodyPr/>
                    <a:lstStyle/>
                    <a:p>
                      <a:pPr algn="ctr"/>
                      <a:endParaRPr kumimoji="1" lang="ja-JP" altLang="en-US" sz="32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61" name="Text Box 5"/>
          <p:cNvSpPr txBox="1">
            <a:spLocks noChangeArrowheads="1"/>
          </p:cNvSpPr>
          <p:nvPr/>
        </p:nvSpPr>
        <p:spPr bwMode="auto">
          <a:xfrm>
            <a:off x="3962400" y="6172200"/>
            <a:ext cx="1510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MP2.circ</a:t>
            </a: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61" y="564356"/>
            <a:ext cx="8108156" cy="5607844"/>
          </a:xfrm>
          <a:prstGeom prst="rect">
            <a:avLst/>
          </a:prstGeom>
        </p:spPr>
      </p:pic>
      <p:sp>
        <p:nvSpPr>
          <p:cNvPr id="5" name="AutoShape 7">
            <a:extLst>
              <a:ext uri="{FF2B5EF4-FFF2-40B4-BE49-F238E27FC236}">
                <a16:creationId xmlns:a16="http://schemas.microsoft.com/office/drawing/2014/main" id="{E53577B7-FDB2-4A16-8236-5B6B932D3D42}"/>
              </a:ext>
            </a:extLst>
          </p:cNvPr>
          <p:cNvSpPr>
            <a:spLocks noChangeArrowheads="1"/>
          </p:cNvSpPr>
          <p:nvPr/>
        </p:nvSpPr>
        <p:spPr bwMode="auto">
          <a:xfrm>
            <a:off x="423482" y="3368278"/>
            <a:ext cx="1481517" cy="1203722"/>
          </a:xfrm>
          <a:prstGeom prst="wedgeRoundRectCallout">
            <a:avLst>
              <a:gd name="adj1" fmla="val 6905"/>
              <a:gd name="adj2" fmla="val -83146"/>
              <a:gd name="adj3" fmla="val 16667"/>
            </a:avLst>
          </a:prstGeom>
          <a:solidFill>
            <a:schemeClr val="bg1"/>
          </a:solidFill>
          <a:ln w="9525">
            <a:solidFill>
              <a:schemeClr val="tx1"/>
            </a:solidFill>
            <a:miter lim="800000"/>
            <a:headEnd/>
            <a:tailEnd/>
          </a:ln>
          <a:effectLst/>
        </p:spPr>
        <p:txBody>
          <a:bodyPr/>
          <a:lstStyle/>
          <a:p>
            <a:pPr algn="ctr"/>
            <a:r>
              <a:rPr lang="en-US" altLang="ja-JP" sz="2000" dirty="0"/>
              <a:t>7 (0111)</a:t>
            </a:r>
          </a:p>
          <a:p>
            <a:pPr algn="ctr"/>
            <a:r>
              <a:rPr lang="en-US" altLang="ja-JP" sz="2000" dirty="0"/>
              <a:t>9 (1001)</a:t>
            </a:r>
          </a:p>
          <a:p>
            <a:pPr algn="ctr"/>
            <a:r>
              <a:rPr lang="ja-JP" altLang="en-US" sz="2000" dirty="0"/>
              <a:t>を入力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1052423" y="87702"/>
            <a:ext cx="7543800" cy="685800"/>
          </a:xfrm>
        </p:spPr>
        <p:txBody>
          <a:bodyPr/>
          <a:lstStyle/>
          <a:p>
            <a:r>
              <a:rPr lang="ja-JP" altLang="en-US" dirty="0">
                <a:latin typeface="Times New Roman" panose="02020603050405020304" pitchFamily="18" charset="0"/>
              </a:rPr>
              <a:t>問題</a:t>
            </a:r>
          </a:p>
        </p:txBody>
      </p:sp>
      <p:sp>
        <p:nvSpPr>
          <p:cNvPr id="232451" name="Rectangle 3"/>
          <p:cNvSpPr>
            <a:spLocks noGrp="1" noChangeArrowheads="1"/>
          </p:cNvSpPr>
          <p:nvPr>
            <p:ph type="body" idx="1"/>
          </p:nvPr>
        </p:nvSpPr>
        <p:spPr>
          <a:xfrm>
            <a:off x="1023667" y="805132"/>
            <a:ext cx="7543800" cy="2895600"/>
          </a:xfrm>
        </p:spPr>
        <p:txBody>
          <a:bodyPr/>
          <a:lstStyle/>
          <a:p>
            <a:pPr marL="0" indent="0">
              <a:buNone/>
            </a:pPr>
            <a:r>
              <a:rPr lang="en-US" altLang="ja-JP" sz="2800" dirty="0">
                <a:latin typeface="Times New Roman" panose="02020603050405020304" pitchFamily="18" charset="0"/>
              </a:rPr>
              <a:t>FAS4.circ </a:t>
            </a:r>
            <a:r>
              <a:rPr lang="ja-JP" altLang="en-US" sz="2800" dirty="0">
                <a:latin typeface="Times New Roman" panose="02020603050405020304" pitchFamily="18" charset="0"/>
              </a:rPr>
              <a:t>の出力を求めよ</a:t>
            </a:r>
          </a:p>
          <a:p>
            <a:pPr marL="609600" indent="-609600">
              <a:buFont typeface="Wingdings" panose="05000000000000000000" pitchFamily="2" charset="2"/>
              <a:buChar char="Ø"/>
            </a:pPr>
            <a:r>
              <a:rPr lang="ja-JP" altLang="en-US" sz="2800" dirty="0">
                <a:latin typeface="Times New Roman" panose="02020603050405020304" pitchFamily="18" charset="0"/>
              </a:rPr>
              <a:t>ただし、入力は以下の値を入力すること</a:t>
            </a:r>
          </a:p>
          <a:p>
            <a:pPr marL="990600" lvl="1" indent="-533400"/>
            <a:r>
              <a:rPr lang="en-US" altLang="ja-JP" dirty="0">
                <a:latin typeface="Times New Roman" panose="02020603050405020304" pitchFamily="18" charset="0"/>
              </a:rPr>
              <a:t>X : 5</a:t>
            </a:r>
            <a:r>
              <a:rPr lang="ja-JP" altLang="en-US" dirty="0">
                <a:latin typeface="Times New Roman" panose="02020603050405020304" pitchFamily="18" charset="0"/>
              </a:rPr>
              <a:t> </a:t>
            </a:r>
            <a:r>
              <a:rPr lang="en-US" altLang="ja-JP" dirty="0">
                <a:latin typeface="Times New Roman" panose="02020603050405020304" pitchFamily="18" charset="0"/>
              </a:rPr>
              <a:t>(0101)</a:t>
            </a:r>
          </a:p>
          <a:p>
            <a:pPr marL="990600" lvl="1" indent="-533400"/>
            <a:r>
              <a:rPr lang="en-US" altLang="ja-JP" dirty="0">
                <a:latin typeface="Times New Roman" panose="02020603050405020304" pitchFamily="18" charset="0"/>
              </a:rPr>
              <a:t>Y : 1 (0001)</a:t>
            </a:r>
            <a:r>
              <a:rPr lang="ja-JP" altLang="en-US" dirty="0">
                <a:latin typeface="Times New Roman" panose="02020603050405020304" pitchFamily="18" charset="0"/>
              </a:rPr>
              <a:t>～ </a:t>
            </a:r>
            <a:r>
              <a:rPr lang="en-US" altLang="ja-JP" dirty="0">
                <a:latin typeface="Times New Roman" panose="02020603050405020304" pitchFamily="18" charset="0"/>
              </a:rPr>
              <a:t>8</a:t>
            </a:r>
            <a:r>
              <a:rPr lang="ja-JP" altLang="en-US" dirty="0">
                <a:latin typeface="Times New Roman" panose="02020603050405020304" pitchFamily="18" charset="0"/>
              </a:rPr>
              <a:t> </a:t>
            </a:r>
            <a:r>
              <a:rPr lang="en-US" altLang="ja-JP" dirty="0">
                <a:latin typeface="Times New Roman" panose="02020603050405020304" pitchFamily="18" charset="0"/>
              </a:rPr>
              <a:t>(1000) (2</a:t>
            </a:r>
            <a:r>
              <a:rPr lang="ja-JP" altLang="en-US" dirty="0">
                <a:latin typeface="Times New Roman" panose="02020603050405020304" pitchFamily="18" charset="0"/>
              </a:rPr>
              <a:t>進数</a:t>
            </a:r>
            <a:r>
              <a:rPr lang="en-US" altLang="ja-JP" dirty="0">
                <a:latin typeface="Times New Roman" panose="02020603050405020304" pitchFamily="18" charset="0"/>
              </a:rPr>
              <a:t>)</a:t>
            </a:r>
          </a:p>
          <a:p>
            <a:pPr marL="990600" lvl="1" indent="-533400"/>
            <a:r>
              <a:rPr lang="en-US" altLang="ja-JP" dirty="0">
                <a:latin typeface="Times New Roman" panose="02020603050405020304" pitchFamily="18" charset="0"/>
              </a:rPr>
              <a:t>Sign : 0,1</a:t>
            </a:r>
          </a:p>
        </p:txBody>
      </p:sp>
      <p:graphicFrame>
        <p:nvGraphicFramePr>
          <p:cNvPr id="2" name="表 2">
            <a:extLst>
              <a:ext uri="{FF2B5EF4-FFF2-40B4-BE49-F238E27FC236}">
                <a16:creationId xmlns:a16="http://schemas.microsoft.com/office/drawing/2014/main" id="{B22A4F23-0032-4E7F-B1C2-6AA985D965E1}"/>
              </a:ext>
            </a:extLst>
          </p:cNvPr>
          <p:cNvGraphicFramePr>
            <a:graphicFrameLocks noGrp="1"/>
          </p:cNvGraphicFramePr>
          <p:nvPr>
            <p:extLst>
              <p:ext uri="{D42A27DB-BD31-4B8C-83A1-F6EECF244321}">
                <p14:modId xmlns:p14="http://schemas.microsoft.com/office/powerpoint/2010/main" val="1777525777"/>
              </p:ext>
            </p:extLst>
          </p:nvPr>
        </p:nvGraphicFramePr>
        <p:xfrm>
          <a:off x="1023667" y="3429000"/>
          <a:ext cx="7148424" cy="3332480"/>
        </p:xfrm>
        <a:graphic>
          <a:graphicData uri="http://schemas.openxmlformats.org/drawingml/2006/table">
            <a:tbl>
              <a:tblPr firstRow="1" bandRow="1">
                <a:tableStyleId>{5C22544A-7EE6-4342-B048-85BDC9FD1C3A}</a:tableStyleId>
              </a:tblPr>
              <a:tblGrid>
                <a:gridCol w="893553">
                  <a:extLst>
                    <a:ext uri="{9D8B030D-6E8A-4147-A177-3AD203B41FA5}">
                      <a16:colId xmlns:a16="http://schemas.microsoft.com/office/drawing/2014/main" val="3965478040"/>
                    </a:ext>
                  </a:extLst>
                </a:gridCol>
                <a:gridCol w="893553">
                  <a:extLst>
                    <a:ext uri="{9D8B030D-6E8A-4147-A177-3AD203B41FA5}">
                      <a16:colId xmlns:a16="http://schemas.microsoft.com/office/drawing/2014/main" val="77153175"/>
                    </a:ext>
                  </a:extLst>
                </a:gridCol>
                <a:gridCol w="893553">
                  <a:extLst>
                    <a:ext uri="{9D8B030D-6E8A-4147-A177-3AD203B41FA5}">
                      <a16:colId xmlns:a16="http://schemas.microsoft.com/office/drawing/2014/main" val="3663346087"/>
                    </a:ext>
                  </a:extLst>
                </a:gridCol>
                <a:gridCol w="893553">
                  <a:extLst>
                    <a:ext uri="{9D8B030D-6E8A-4147-A177-3AD203B41FA5}">
                      <a16:colId xmlns:a16="http://schemas.microsoft.com/office/drawing/2014/main" val="4037069957"/>
                    </a:ext>
                  </a:extLst>
                </a:gridCol>
                <a:gridCol w="893553">
                  <a:extLst>
                    <a:ext uri="{9D8B030D-6E8A-4147-A177-3AD203B41FA5}">
                      <a16:colId xmlns:a16="http://schemas.microsoft.com/office/drawing/2014/main" val="1132934572"/>
                    </a:ext>
                  </a:extLst>
                </a:gridCol>
                <a:gridCol w="893553">
                  <a:extLst>
                    <a:ext uri="{9D8B030D-6E8A-4147-A177-3AD203B41FA5}">
                      <a16:colId xmlns:a16="http://schemas.microsoft.com/office/drawing/2014/main" val="1771034512"/>
                    </a:ext>
                  </a:extLst>
                </a:gridCol>
                <a:gridCol w="893553">
                  <a:extLst>
                    <a:ext uri="{9D8B030D-6E8A-4147-A177-3AD203B41FA5}">
                      <a16:colId xmlns:a16="http://schemas.microsoft.com/office/drawing/2014/main" val="3013194544"/>
                    </a:ext>
                  </a:extLst>
                </a:gridCol>
                <a:gridCol w="893553">
                  <a:extLst>
                    <a:ext uri="{9D8B030D-6E8A-4147-A177-3AD203B41FA5}">
                      <a16:colId xmlns:a16="http://schemas.microsoft.com/office/drawing/2014/main" val="689252300"/>
                    </a:ext>
                  </a:extLst>
                </a:gridCol>
              </a:tblGrid>
              <a:tr h="0">
                <a:tc>
                  <a:txBody>
                    <a:bodyPr/>
                    <a:lstStyle/>
                    <a:p>
                      <a:pPr algn="ctr"/>
                      <a:r>
                        <a:rPr kumimoji="1" lang="en-US" altLang="ja-JP" sz="1800" baseline="0" dirty="0">
                          <a:solidFill>
                            <a:schemeClr val="tx1"/>
                          </a:solidFill>
                          <a:latin typeface="Times New Roman" panose="02020603050405020304" pitchFamily="18" charset="0"/>
                        </a:rPr>
                        <a:t>X</a:t>
                      </a:r>
                      <a:endParaRPr kumimoji="1" lang="ja-JP" altLang="en-US" sz="1800" baseline="0" dirty="0">
                        <a:solidFill>
                          <a:schemeClr val="tx1"/>
                        </a:solidFill>
                        <a:latin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noFill/>
                  </a:tcPr>
                </a:tc>
                <a:tc>
                  <a:txBody>
                    <a:bodyPr/>
                    <a:lstStyle/>
                    <a:p>
                      <a:pPr algn="ctr"/>
                      <a:r>
                        <a:rPr kumimoji="1" lang="en-US" altLang="ja-JP" sz="1800" baseline="0" dirty="0">
                          <a:solidFill>
                            <a:schemeClr val="tx1"/>
                          </a:solidFill>
                          <a:latin typeface="Times New Roman" panose="02020603050405020304" pitchFamily="18" charset="0"/>
                        </a:rPr>
                        <a:t>Y</a:t>
                      </a:r>
                      <a:endParaRPr kumimoji="1" lang="ja-JP" altLang="en-US" sz="1800" baseline="0" dirty="0">
                        <a:solidFill>
                          <a:schemeClr val="tx1"/>
                        </a:solidFill>
                        <a:latin typeface="Times New Roman" panose="02020603050405020304" pitchFamily="18" charset="0"/>
                      </a:endParaRPr>
                    </a:p>
                  </a:txBody>
                  <a:tcPr anchor="ctr">
                    <a:lnT w="28575" cap="flat" cmpd="sng" algn="ctr">
                      <a:solidFill>
                        <a:schemeClr val="tx1"/>
                      </a:solidFill>
                      <a:prstDash val="solid"/>
                      <a:round/>
                      <a:headEnd type="none" w="med" len="med"/>
                      <a:tailEnd type="none" w="med" len="med"/>
                    </a:lnT>
                    <a:noFill/>
                  </a:tcPr>
                </a:tc>
                <a:tc>
                  <a:txBody>
                    <a:bodyPr/>
                    <a:lstStyle/>
                    <a:p>
                      <a:pPr algn="ctr"/>
                      <a:r>
                        <a:rPr kumimoji="1" lang="en-US" altLang="ja-JP" sz="1800" baseline="0" dirty="0">
                          <a:solidFill>
                            <a:schemeClr val="tx1"/>
                          </a:solidFill>
                          <a:latin typeface="Times New Roman" panose="02020603050405020304" pitchFamily="18" charset="0"/>
                        </a:rPr>
                        <a:t>Sign</a:t>
                      </a:r>
                      <a:endParaRPr kumimoji="1" lang="ja-JP" altLang="en-US" sz="1800" baseline="0" dirty="0">
                        <a:solidFill>
                          <a:schemeClr val="tx1"/>
                        </a:solidFill>
                        <a:latin typeface="Times New Roman" panose="02020603050405020304" pitchFamily="18" charset="0"/>
                      </a:endParaRPr>
                    </a:p>
                  </a:txBody>
                  <a:tcPr anchor="ctr">
                    <a:lnT w="28575" cap="flat" cmpd="sng" algn="ctr">
                      <a:solidFill>
                        <a:schemeClr val="tx1"/>
                      </a:solidFill>
                      <a:prstDash val="solid"/>
                      <a:round/>
                      <a:headEnd type="none" w="med" len="med"/>
                      <a:tailEnd type="none" w="med" len="med"/>
                    </a:lnT>
                    <a:noFill/>
                  </a:tcPr>
                </a:tc>
                <a:tc>
                  <a:txBody>
                    <a:bodyPr/>
                    <a:lstStyle/>
                    <a:p>
                      <a:pPr algn="ctr"/>
                      <a:r>
                        <a:rPr kumimoji="1" lang="en-US" altLang="ja-JP" sz="1800" baseline="0" dirty="0">
                          <a:solidFill>
                            <a:schemeClr val="tx1"/>
                          </a:solidFill>
                          <a:latin typeface="Times New Roman" panose="02020603050405020304" pitchFamily="18" charset="0"/>
                        </a:rPr>
                        <a:t>Co S</a:t>
                      </a: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ctr"/>
                      <a:r>
                        <a:rPr kumimoji="1" lang="en-US" altLang="ja-JP" sz="1800" baseline="0" dirty="0">
                          <a:solidFill>
                            <a:schemeClr val="tx1"/>
                          </a:solidFill>
                          <a:latin typeface="Times New Roman" panose="02020603050405020304" pitchFamily="18" charset="0"/>
                        </a:rPr>
                        <a:t>X</a:t>
                      </a:r>
                      <a:endParaRPr kumimoji="1" lang="ja-JP" altLang="en-US" sz="1800" baseline="0" dirty="0">
                        <a:solidFill>
                          <a:schemeClr val="tx1"/>
                        </a:solidFill>
                        <a:latin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noFill/>
                  </a:tcPr>
                </a:tc>
                <a:tc>
                  <a:txBody>
                    <a:bodyPr/>
                    <a:lstStyle/>
                    <a:p>
                      <a:pPr algn="ctr"/>
                      <a:r>
                        <a:rPr kumimoji="1" lang="en-US" altLang="ja-JP" sz="1800" baseline="0" dirty="0">
                          <a:solidFill>
                            <a:schemeClr val="tx1"/>
                          </a:solidFill>
                          <a:latin typeface="Times New Roman" panose="02020603050405020304" pitchFamily="18" charset="0"/>
                        </a:rPr>
                        <a:t>Y</a:t>
                      </a:r>
                      <a:endParaRPr kumimoji="1" lang="ja-JP" altLang="en-US" sz="1800" baseline="0" dirty="0">
                        <a:solidFill>
                          <a:schemeClr val="tx1"/>
                        </a:solidFill>
                        <a:latin typeface="Times New Roman" panose="02020603050405020304" pitchFamily="18" charset="0"/>
                      </a:endParaRPr>
                    </a:p>
                  </a:txBody>
                  <a:tcPr anchor="ctr">
                    <a:lnT w="28575" cap="flat" cmpd="sng" algn="ctr">
                      <a:solidFill>
                        <a:schemeClr val="tx1"/>
                      </a:solidFill>
                      <a:prstDash val="solid"/>
                      <a:round/>
                      <a:headEnd type="none" w="med" len="med"/>
                      <a:tailEnd type="none" w="med" len="med"/>
                    </a:lnT>
                    <a:noFill/>
                  </a:tcPr>
                </a:tc>
                <a:tc>
                  <a:txBody>
                    <a:bodyPr/>
                    <a:lstStyle/>
                    <a:p>
                      <a:pPr algn="ctr"/>
                      <a:r>
                        <a:rPr kumimoji="1" lang="en-US" altLang="ja-JP" sz="1800" baseline="0" dirty="0">
                          <a:solidFill>
                            <a:schemeClr val="tx1"/>
                          </a:solidFill>
                          <a:latin typeface="Times New Roman" panose="02020603050405020304" pitchFamily="18" charset="0"/>
                        </a:rPr>
                        <a:t>Sign</a:t>
                      </a:r>
                      <a:endParaRPr kumimoji="1" lang="ja-JP" altLang="en-US" sz="1800" baseline="0" dirty="0">
                        <a:solidFill>
                          <a:schemeClr val="tx1"/>
                        </a:solidFill>
                        <a:latin typeface="Times New Roman" panose="02020603050405020304" pitchFamily="18" charset="0"/>
                      </a:endParaRPr>
                    </a:p>
                  </a:txBody>
                  <a:tcPr anchor="ctr">
                    <a:lnT w="28575" cap="flat" cmpd="sng" algn="ctr">
                      <a:solidFill>
                        <a:schemeClr val="tx1"/>
                      </a:solidFill>
                      <a:prstDash val="solid"/>
                      <a:round/>
                      <a:headEnd type="none" w="med" len="med"/>
                      <a:tailEnd type="none" w="med" len="med"/>
                    </a:lnT>
                    <a:noFill/>
                  </a:tcPr>
                </a:tc>
                <a:tc>
                  <a:txBody>
                    <a:bodyPr/>
                    <a:lstStyle/>
                    <a:p>
                      <a:pPr algn="ctr"/>
                      <a:r>
                        <a:rPr kumimoji="1" lang="en-US" altLang="ja-JP" sz="1800" baseline="0" dirty="0">
                          <a:solidFill>
                            <a:schemeClr val="tx1"/>
                          </a:solidFill>
                          <a:latin typeface="Times New Roman" panose="02020603050405020304" pitchFamily="18" charset="0"/>
                        </a:rPr>
                        <a:t>Co S</a:t>
                      </a: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399233439"/>
                  </a:ext>
                </a:extLst>
              </a:tr>
              <a:tr h="370840">
                <a:tc rowSpan="8">
                  <a:txBody>
                    <a:bodyPr/>
                    <a:lstStyle/>
                    <a:p>
                      <a:pPr algn="ctr"/>
                      <a:r>
                        <a:rPr kumimoji="1" lang="en-US" altLang="ja-JP" sz="1800" baseline="0" dirty="0">
                          <a:solidFill>
                            <a:schemeClr val="tx1"/>
                          </a:solidFill>
                          <a:latin typeface="Times New Roman" panose="02020603050405020304" pitchFamily="18" charset="0"/>
                        </a:rPr>
                        <a:t>5</a:t>
                      </a:r>
                      <a:endParaRPr kumimoji="1" lang="ja-JP" altLang="en-US" sz="1800" baseline="0" dirty="0">
                        <a:solidFill>
                          <a:schemeClr val="tx1"/>
                        </a:solidFill>
                        <a:latin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noFill/>
                  </a:tcPr>
                </a:tc>
                <a:tc>
                  <a:txBody>
                    <a:bodyPr/>
                    <a:lstStyle/>
                    <a:p>
                      <a:pPr algn="ctr"/>
                      <a:r>
                        <a:rPr kumimoji="1" lang="en-US" altLang="ja-JP" sz="1800" baseline="0" dirty="0">
                          <a:solidFill>
                            <a:schemeClr val="tx1"/>
                          </a:solidFill>
                          <a:latin typeface="Times New Roman" panose="02020603050405020304" pitchFamily="18" charset="0"/>
                        </a:rPr>
                        <a:t>1</a:t>
                      </a:r>
                      <a:endParaRPr kumimoji="1" lang="ja-JP" altLang="en-US" sz="1800" baseline="0" dirty="0">
                        <a:solidFill>
                          <a:schemeClr val="tx1"/>
                        </a:solidFill>
                        <a:latin typeface="Times New Roman" panose="02020603050405020304" pitchFamily="18" charset="0"/>
                      </a:endParaRPr>
                    </a:p>
                  </a:txBody>
                  <a:tcPr anchor="ctr">
                    <a:noFill/>
                  </a:tcPr>
                </a:tc>
                <a:tc rowSpan="8">
                  <a:txBody>
                    <a:bodyPr/>
                    <a:lstStyle/>
                    <a:p>
                      <a:pPr algn="ctr"/>
                      <a:r>
                        <a:rPr kumimoji="1" lang="en-US" altLang="ja-JP" sz="1800" baseline="0" dirty="0">
                          <a:solidFill>
                            <a:schemeClr val="tx1"/>
                          </a:solidFill>
                          <a:latin typeface="Times New Roman" panose="02020603050405020304" pitchFamily="18" charset="0"/>
                        </a:rPr>
                        <a:t>0</a:t>
                      </a:r>
                      <a:endParaRPr kumimoji="1" lang="ja-JP" altLang="en-US" sz="1800" baseline="0" dirty="0">
                        <a:solidFill>
                          <a:schemeClr val="tx1"/>
                        </a:solidFill>
                        <a:latin typeface="Times New Roman" panose="02020603050405020304" pitchFamily="18" charset="0"/>
                      </a:endParaRPr>
                    </a:p>
                  </a:txBody>
                  <a:tcPr anchor="ctr">
                    <a:lnB w="28575" cap="flat" cmpd="sng" algn="ctr">
                      <a:solidFill>
                        <a:schemeClr val="tx1"/>
                      </a:solidFill>
                      <a:prstDash val="solid"/>
                      <a:round/>
                      <a:headEnd type="none" w="med" len="med"/>
                      <a:tailEnd type="none" w="med" len="med"/>
                    </a:lnB>
                    <a:noFill/>
                  </a:tcPr>
                </a:tc>
                <a:tc>
                  <a:txBody>
                    <a:bodyPr/>
                    <a:lstStyle/>
                    <a:p>
                      <a:pPr algn="ct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tc rowSpan="8">
                  <a:txBody>
                    <a:bodyPr/>
                    <a:lstStyle/>
                    <a:p>
                      <a:pPr algn="ctr"/>
                      <a:r>
                        <a:rPr kumimoji="1" lang="en-US" altLang="ja-JP" sz="1800" baseline="0" dirty="0">
                          <a:solidFill>
                            <a:schemeClr val="tx1"/>
                          </a:solidFill>
                          <a:latin typeface="Times New Roman" panose="02020603050405020304" pitchFamily="18" charset="0"/>
                        </a:rPr>
                        <a:t>5</a:t>
                      </a:r>
                      <a:endParaRPr kumimoji="1" lang="ja-JP" altLang="en-US" sz="1800" baseline="0" dirty="0">
                        <a:solidFill>
                          <a:schemeClr val="tx1"/>
                        </a:solidFill>
                        <a:latin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noFill/>
                  </a:tcPr>
                </a:tc>
                <a:tc>
                  <a:txBody>
                    <a:bodyPr/>
                    <a:lstStyle/>
                    <a:p>
                      <a:pPr algn="ctr"/>
                      <a:r>
                        <a:rPr kumimoji="1" lang="en-US" altLang="ja-JP" sz="1800" baseline="0" dirty="0">
                          <a:solidFill>
                            <a:schemeClr val="tx1"/>
                          </a:solidFill>
                          <a:latin typeface="Times New Roman" panose="02020603050405020304" pitchFamily="18" charset="0"/>
                        </a:rPr>
                        <a:t>1</a:t>
                      </a:r>
                      <a:endParaRPr kumimoji="1" lang="ja-JP" altLang="en-US" sz="1800" baseline="0" dirty="0">
                        <a:solidFill>
                          <a:schemeClr val="tx1"/>
                        </a:solidFill>
                        <a:latin typeface="Times New Roman" panose="02020603050405020304" pitchFamily="18" charset="0"/>
                      </a:endParaRPr>
                    </a:p>
                  </a:txBody>
                  <a:tcPr anchor="ctr">
                    <a:noFill/>
                  </a:tcPr>
                </a:tc>
                <a:tc rowSpan="8">
                  <a:txBody>
                    <a:bodyPr/>
                    <a:lstStyle/>
                    <a:p>
                      <a:pPr algn="ctr"/>
                      <a:r>
                        <a:rPr kumimoji="1" lang="en-US" altLang="ja-JP" sz="1800" baseline="0" dirty="0">
                          <a:solidFill>
                            <a:schemeClr val="tx1"/>
                          </a:solidFill>
                          <a:latin typeface="Times New Roman" panose="02020603050405020304" pitchFamily="18" charset="0"/>
                        </a:rPr>
                        <a:t>1</a:t>
                      </a:r>
                      <a:endParaRPr kumimoji="1" lang="ja-JP" altLang="en-US" sz="1800" baseline="0" dirty="0">
                        <a:solidFill>
                          <a:schemeClr val="tx1"/>
                        </a:solidFill>
                        <a:latin typeface="Times New Roman" panose="02020603050405020304" pitchFamily="18" charset="0"/>
                      </a:endParaRPr>
                    </a:p>
                  </a:txBody>
                  <a:tcPr anchor="ctr">
                    <a:lnB w="28575" cap="flat" cmpd="sng" algn="ctr">
                      <a:solidFill>
                        <a:schemeClr val="tx1"/>
                      </a:solidFill>
                      <a:prstDash val="solid"/>
                      <a:round/>
                      <a:headEnd type="none" w="med" len="med"/>
                      <a:tailEnd type="none" w="med" len="med"/>
                    </a:lnB>
                    <a:noFill/>
                  </a:tcPr>
                </a:tc>
                <a:tc>
                  <a:txBody>
                    <a:bodyPr/>
                    <a:lstStyle/>
                    <a:p>
                      <a:pPr algn="ct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510597382"/>
                  </a:ext>
                </a:extLst>
              </a:tr>
              <a:tr h="370840">
                <a:tc vMerge="1">
                  <a:txBody>
                    <a:bodyPr/>
                    <a:lstStyle/>
                    <a:p>
                      <a:pPr algn="ctr"/>
                      <a:endParaRPr kumimoji="1" lang="ja-JP" altLang="en-US" baseline="0" dirty="0">
                        <a:latin typeface="Times New Roman" panose="02020603050405020304" pitchFamily="18" charset="0"/>
                      </a:endParaRPr>
                    </a:p>
                  </a:txBody>
                  <a:tcPr/>
                </a:tc>
                <a:tc>
                  <a:txBody>
                    <a:bodyPr/>
                    <a:lstStyle/>
                    <a:p>
                      <a:pPr algn="ctr"/>
                      <a:r>
                        <a:rPr kumimoji="1" lang="en-US" altLang="ja-JP" sz="1800" baseline="0" dirty="0">
                          <a:solidFill>
                            <a:schemeClr val="tx1"/>
                          </a:solidFill>
                          <a:latin typeface="Times New Roman" panose="02020603050405020304" pitchFamily="18" charset="0"/>
                        </a:rPr>
                        <a:t>2</a:t>
                      </a:r>
                      <a:endParaRPr kumimoji="1" lang="ja-JP" altLang="en-US" sz="1800" baseline="0" dirty="0">
                        <a:solidFill>
                          <a:schemeClr val="tx1"/>
                        </a:solidFill>
                        <a:latin typeface="Times New Roman" panose="02020603050405020304" pitchFamily="18" charset="0"/>
                      </a:endParaRPr>
                    </a:p>
                  </a:txBody>
                  <a:tcPr anchor="ctr">
                    <a:noFill/>
                  </a:tcPr>
                </a:tc>
                <a:tc vMerge="1">
                  <a:txBody>
                    <a:bodyPr/>
                    <a:lstStyle/>
                    <a:p>
                      <a:pPr algn="ctr"/>
                      <a:endParaRPr kumimoji="1" lang="ja-JP" altLang="en-US" baseline="0" dirty="0">
                        <a:latin typeface="Times New Roman" panose="02020603050405020304" pitchFamily="18" charset="0"/>
                      </a:endParaRPr>
                    </a:p>
                  </a:txBody>
                  <a:tcPr/>
                </a:tc>
                <a:tc>
                  <a:txBody>
                    <a:bodyPr/>
                    <a:lstStyle/>
                    <a:p>
                      <a:pPr algn="ct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tc vMerge="1">
                  <a:txBody>
                    <a:bodyPr/>
                    <a:lstStyle/>
                    <a:p>
                      <a:pPr algn="ctr"/>
                      <a:endParaRPr kumimoji="1" lang="ja-JP" altLang="en-US" baseline="0" dirty="0">
                        <a:latin typeface="Times New Roman" panose="02020603050405020304" pitchFamily="18" charset="0"/>
                      </a:endParaRPr>
                    </a:p>
                  </a:txBody>
                  <a:tcPr>
                    <a:lnL w="28575" cap="flat" cmpd="sng" algn="ctr">
                      <a:solidFill>
                        <a:schemeClr val="tx1"/>
                      </a:solidFill>
                      <a:prstDash val="solid"/>
                      <a:round/>
                      <a:headEnd type="none" w="med" len="med"/>
                      <a:tailEnd type="none" w="med" len="med"/>
                    </a:lnL>
                  </a:tcPr>
                </a:tc>
                <a:tc>
                  <a:txBody>
                    <a:bodyPr/>
                    <a:lstStyle/>
                    <a:p>
                      <a:pPr algn="ctr"/>
                      <a:r>
                        <a:rPr kumimoji="1" lang="en-US" altLang="ja-JP" sz="1800" baseline="0" dirty="0">
                          <a:solidFill>
                            <a:schemeClr val="tx1"/>
                          </a:solidFill>
                          <a:latin typeface="Times New Roman" panose="02020603050405020304" pitchFamily="18" charset="0"/>
                        </a:rPr>
                        <a:t>2</a:t>
                      </a:r>
                      <a:endParaRPr kumimoji="1" lang="ja-JP" altLang="en-US" sz="1800" baseline="0" dirty="0">
                        <a:solidFill>
                          <a:schemeClr val="tx1"/>
                        </a:solidFill>
                        <a:latin typeface="Times New Roman" panose="02020603050405020304" pitchFamily="18" charset="0"/>
                      </a:endParaRPr>
                    </a:p>
                  </a:txBody>
                  <a:tcPr anchor="ctr">
                    <a:noFill/>
                  </a:tcPr>
                </a:tc>
                <a:tc vMerge="1">
                  <a:txBody>
                    <a:bodyPr/>
                    <a:lstStyle/>
                    <a:p>
                      <a:pPr algn="ctr"/>
                      <a:endParaRPr kumimoji="1" lang="ja-JP" altLang="en-US" baseline="0" dirty="0">
                        <a:latin typeface="Times New Roman" panose="02020603050405020304" pitchFamily="18" charset="0"/>
                      </a:endParaRPr>
                    </a:p>
                  </a:txBody>
                  <a:tcPr/>
                </a:tc>
                <a:tc>
                  <a:txBody>
                    <a:bodyPr/>
                    <a:lstStyle/>
                    <a:p>
                      <a:pPr algn="ct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915753694"/>
                  </a:ext>
                </a:extLst>
              </a:tr>
              <a:tr h="370840">
                <a:tc vMerge="1">
                  <a:txBody>
                    <a:bodyPr/>
                    <a:lstStyle/>
                    <a:p>
                      <a:pPr algn="ctr"/>
                      <a:endParaRPr kumimoji="1" lang="ja-JP" altLang="en-US" baseline="0" dirty="0">
                        <a:latin typeface="Times New Roman" panose="02020603050405020304" pitchFamily="18" charset="0"/>
                      </a:endParaRPr>
                    </a:p>
                  </a:txBody>
                  <a:tcPr/>
                </a:tc>
                <a:tc>
                  <a:txBody>
                    <a:bodyPr/>
                    <a:lstStyle/>
                    <a:p>
                      <a:pPr algn="ctr"/>
                      <a:r>
                        <a:rPr kumimoji="1" lang="en-US" altLang="ja-JP" sz="1800" baseline="0" dirty="0">
                          <a:solidFill>
                            <a:schemeClr val="tx1"/>
                          </a:solidFill>
                          <a:latin typeface="Times New Roman" panose="02020603050405020304" pitchFamily="18" charset="0"/>
                        </a:rPr>
                        <a:t>3</a:t>
                      </a:r>
                      <a:endParaRPr kumimoji="1" lang="ja-JP" altLang="en-US" sz="1800" baseline="0" dirty="0">
                        <a:solidFill>
                          <a:schemeClr val="tx1"/>
                        </a:solidFill>
                        <a:latin typeface="Times New Roman" panose="02020603050405020304" pitchFamily="18" charset="0"/>
                      </a:endParaRPr>
                    </a:p>
                  </a:txBody>
                  <a:tcPr anchor="ctr">
                    <a:noFill/>
                  </a:tcPr>
                </a:tc>
                <a:tc vMerge="1">
                  <a:txBody>
                    <a:bodyPr/>
                    <a:lstStyle/>
                    <a:p>
                      <a:pPr algn="ctr"/>
                      <a:endParaRPr kumimoji="1" lang="ja-JP" altLang="en-US" baseline="0" dirty="0">
                        <a:latin typeface="Times New Roman" panose="02020603050405020304" pitchFamily="18" charset="0"/>
                      </a:endParaRPr>
                    </a:p>
                  </a:txBody>
                  <a:tcPr/>
                </a:tc>
                <a:tc>
                  <a:txBody>
                    <a:bodyPr/>
                    <a:lstStyle/>
                    <a:p>
                      <a:pPr algn="ct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tc vMerge="1">
                  <a:txBody>
                    <a:bodyPr/>
                    <a:lstStyle/>
                    <a:p>
                      <a:pPr algn="ctr"/>
                      <a:endParaRPr kumimoji="1" lang="ja-JP" altLang="en-US" baseline="0" dirty="0">
                        <a:latin typeface="Times New Roman" panose="02020603050405020304" pitchFamily="18" charset="0"/>
                      </a:endParaRPr>
                    </a:p>
                  </a:txBody>
                  <a:tcPr>
                    <a:lnL w="28575" cap="flat" cmpd="sng" algn="ctr">
                      <a:solidFill>
                        <a:schemeClr val="tx1"/>
                      </a:solidFill>
                      <a:prstDash val="solid"/>
                      <a:round/>
                      <a:headEnd type="none" w="med" len="med"/>
                      <a:tailEnd type="none" w="med" len="med"/>
                    </a:lnL>
                  </a:tcPr>
                </a:tc>
                <a:tc>
                  <a:txBody>
                    <a:bodyPr/>
                    <a:lstStyle/>
                    <a:p>
                      <a:pPr algn="ctr"/>
                      <a:r>
                        <a:rPr kumimoji="1" lang="en-US" altLang="ja-JP" sz="1800" baseline="0" dirty="0">
                          <a:solidFill>
                            <a:schemeClr val="tx1"/>
                          </a:solidFill>
                          <a:latin typeface="Times New Roman" panose="02020603050405020304" pitchFamily="18" charset="0"/>
                        </a:rPr>
                        <a:t>3</a:t>
                      </a:r>
                      <a:endParaRPr kumimoji="1" lang="ja-JP" altLang="en-US" sz="1800" baseline="0" dirty="0">
                        <a:solidFill>
                          <a:schemeClr val="tx1"/>
                        </a:solidFill>
                        <a:latin typeface="Times New Roman" panose="02020603050405020304" pitchFamily="18" charset="0"/>
                      </a:endParaRPr>
                    </a:p>
                  </a:txBody>
                  <a:tcPr anchor="ctr">
                    <a:noFill/>
                  </a:tcPr>
                </a:tc>
                <a:tc vMerge="1">
                  <a:txBody>
                    <a:bodyPr/>
                    <a:lstStyle/>
                    <a:p>
                      <a:pPr algn="ctr"/>
                      <a:endParaRPr kumimoji="1" lang="ja-JP" altLang="en-US" baseline="0" dirty="0">
                        <a:latin typeface="Times New Roman" panose="02020603050405020304" pitchFamily="18" charset="0"/>
                      </a:endParaRPr>
                    </a:p>
                  </a:txBody>
                  <a:tcPr/>
                </a:tc>
                <a:tc>
                  <a:txBody>
                    <a:bodyPr/>
                    <a:lstStyle/>
                    <a:p>
                      <a:pPr algn="ct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730519048"/>
                  </a:ext>
                </a:extLst>
              </a:tr>
              <a:tr h="370840">
                <a:tc vMerge="1">
                  <a:txBody>
                    <a:bodyPr/>
                    <a:lstStyle/>
                    <a:p>
                      <a:pPr algn="ctr"/>
                      <a:endParaRPr kumimoji="1" lang="ja-JP" altLang="en-US" baseline="0" dirty="0">
                        <a:latin typeface="Times New Roman" panose="02020603050405020304" pitchFamily="18" charset="0"/>
                      </a:endParaRPr>
                    </a:p>
                  </a:txBody>
                  <a:tcPr/>
                </a:tc>
                <a:tc>
                  <a:txBody>
                    <a:bodyPr/>
                    <a:lstStyle/>
                    <a:p>
                      <a:pPr algn="ctr"/>
                      <a:r>
                        <a:rPr kumimoji="1" lang="en-US" altLang="ja-JP" sz="1800" baseline="0" dirty="0">
                          <a:solidFill>
                            <a:schemeClr val="tx1"/>
                          </a:solidFill>
                          <a:latin typeface="Times New Roman" panose="02020603050405020304" pitchFamily="18" charset="0"/>
                        </a:rPr>
                        <a:t>4</a:t>
                      </a:r>
                      <a:endParaRPr kumimoji="1" lang="ja-JP" altLang="en-US" sz="1800" baseline="0" dirty="0">
                        <a:solidFill>
                          <a:schemeClr val="tx1"/>
                        </a:solidFill>
                        <a:latin typeface="Times New Roman" panose="02020603050405020304" pitchFamily="18" charset="0"/>
                      </a:endParaRPr>
                    </a:p>
                  </a:txBody>
                  <a:tcPr anchor="ctr">
                    <a:noFill/>
                  </a:tcPr>
                </a:tc>
                <a:tc vMerge="1">
                  <a:txBody>
                    <a:bodyPr/>
                    <a:lstStyle/>
                    <a:p>
                      <a:pPr algn="ctr"/>
                      <a:endParaRPr kumimoji="1" lang="ja-JP" altLang="en-US" baseline="0" dirty="0">
                        <a:latin typeface="Times New Roman" panose="02020603050405020304" pitchFamily="18" charset="0"/>
                      </a:endParaRPr>
                    </a:p>
                  </a:txBody>
                  <a:tcPr/>
                </a:tc>
                <a:tc>
                  <a:txBody>
                    <a:bodyPr/>
                    <a:lstStyle/>
                    <a:p>
                      <a:pPr algn="ct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tc vMerge="1">
                  <a:txBody>
                    <a:bodyPr/>
                    <a:lstStyle/>
                    <a:p>
                      <a:pPr algn="ctr"/>
                      <a:endParaRPr kumimoji="1" lang="ja-JP" altLang="en-US" baseline="0" dirty="0">
                        <a:latin typeface="Times New Roman" panose="02020603050405020304" pitchFamily="18" charset="0"/>
                      </a:endParaRPr>
                    </a:p>
                  </a:txBody>
                  <a:tcPr>
                    <a:lnL w="28575" cap="flat" cmpd="sng" algn="ctr">
                      <a:solidFill>
                        <a:schemeClr val="tx1"/>
                      </a:solidFill>
                      <a:prstDash val="solid"/>
                      <a:round/>
                      <a:headEnd type="none" w="med" len="med"/>
                      <a:tailEnd type="none" w="med" len="med"/>
                    </a:lnL>
                  </a:tcPr>
                </a:tc>
                <a:tc>
                  <a:txBody>
                    <a:bodyPr/>
                    <a:lstStyle/>
                    <a:p>
                      <a:pPr algn="ctr"/>
                      <a:r>
                        <a:rPr kumimoji="1" lang="en-US" altLang="ja-JP" sz="1800" baseline="0" dirty="0">
                          <a:solidFill>
                            <a:schemeClr val="tx1"/>
                          </a:solidFill>
                          <a:latin typeface="Times New Roman" panose="02020603050405020304" pitchFamily="18" charset="0"/>
                        </a:rPr>
                        <a:t>4</a:t>
                      </a:r>
                      <a:endParaRPr kumimoji="1" lang="ja-JP" altLang="en-US" sz="1800" baseline="0" dirty="0">
                        <a:solidFill>
                          <a:schemeClr val="tx1"/>
                        </a:solidFill>
                        <a:latin typeface="Times New Roman" panose="02020603050405020304" pitchFamily="18" charset="0"/>
                      </a:endParaRPr>
                    </a:p>
                  </a:txBody>
                  <a:tcPr anchor="ctr">
                    <a:noFill/>
                  </a:tcPr>
                </a:tc>
                <a:tc vMerge="1">
                  <a:txBody>
                    <a:bodyPr/>
                    <a:lstStyle/>
                    <a:p>
                      <a:pPr algn="ctr"/>
                      <a:endParaRPr kumimoji="1" lang="ja-JP" altLang="en-US" baseline="0" dirty="0">
                        <a:latin typeface="Times New Roman" panose="02020603050405020304" pitchFamily="18" charset="0"/>
                      </a:endParaRPr>
                    </a:p>
                  </a:txBody>
                  <a:tcPr/>
                </a:tc>
                <a:tc>
                  <a:txBody>
                    <a:bodyPr/>
                    <a:lstStyle/>
                    <a:p>
                      <a:pPr algn="ct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214809202"/>
                  </a:ext>
                </a:extLst>
              </a:tr>
              <a:tr h="370840">
                <a:tc vMerge="1">
                  <a:txBody>
                    <a:bodyPr/>
                    <a:lstStyle/>
                    <a:p>
                      <a:pPr algn="ctr"/>
                      <a:endParaRPr kumimoji="1" lang="ja-JP" altLang="en-US" baseline="0" dirty="0">
                        <a:latin typeface="Times New Roman" panose="02020603050405020304" pitchFamily="18" charset="0"/>
                      </a:endParaRPr>
                    </a:p>
                  </a:txBody>
                  <a:tcPr/>
                </a:tc>
                <a:tc>
                  <a:txBody>
                    <a:bodyPr/>
                    <a:lstStyle/>
                    <a:p>
                      <a:pPr algn="ctr"/>
                      <a:r>
                        <a:rPr kumimoji="1" lang="en-US" altLang="ja-JP" sz="1800" baseline="0" dirty="0">
                          <a:solidFill>
                            <a:schemeClr val="tx1"/>
                          </a:solidFill>
                          <a:latin typeface="Times New Roman" panose="02020603050405020304" pitchFamily="18" charset="0"/>
                        </a:rPr>
                        <a:t>5</a:t>
                      </a:r>
                      <a:endParaRPr kumimoji="1" lang="ja-JP" altLang="en-US" sz="1800" baseline="0" dirty="0">
                        <a:solidFill>
                          <a:schemeClr val="tx1"/>
                        </a:solidFill>
                        <a:latin typeface="Times New Roman" panose="02020603050405020304" pitchFamily="18" charset="0"/>
                      </a:endParaRPr>
                    </a:p>
                  </a:txBody>
                  <a:tcPr anchor="ctr">
                    <a:noFill/>
                  </a:tcPr>
                </a:tc>
                <a:tc vMerge="1">
                  <a:txBody>
                    <a:bodyPr/>
                    <a:lstStyle/>
                    <a:p>
                      <a:pPr algn="ctr"/>
                      <a:endParaRPr kumimoji="1" lang="ja-JP" altLang="en-US" baseline="0" dirty="0">
                        <a:latin typeface="Times New Roman" panose="02020603050405020304" pitchFamily="18" charset="0"/>
                      </a:endParaRPr>
                    </a:p>
                  </a:txBody>
                  <a:tcPr/>
                </a:tc>
                <a:tc>
                  <a:txBody>
                    <a:bodyPr/>
                    <a:lstStyle/>
                    <a:p>
                      <a:pPr algn="ct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tc vMerge="1">
                  <a:txBody>
                    <a:bodyPr/>
                    <a:lstStyle/>
                    <a:p>
                      <a:pPr algn="ctr"/>
                      <a:endParaRPr kumimoji="1" lang="ja-JP" altLang="en-US" baseline="0" dirty="0">
                        <a:latin typeface="Times New Roman" panose="02020603050405020304" pitchFamily="18" charset="0"/>
                      </a:endParaRPr>
                    </a:p>
                  </a:txBody>
                  <a:tcPr>
                    <a:lnL w="28575" cap="flat" cmpd="sng" algn="ctr">
                      <a:solidFill>
                        <a:schemeClr val="tx1"/>
                      </a:solidFill>
                      <a:prstDash val="solid"/>
                      <a:round/>
                      <a:headEnd type="none" w="med" len="med"/>
                      <a:tailEnd type="none" w="med" len="med"/>
                    </a:lnL>
                  </a:tcPr>
                </a:tc>
                <a:tc>
                  <a:txBody>
                    <a:bodyPr/>
                    <a:lstStyle/>
                    <a:p>
                      <a:pPr algn="ctr"/>
                      <a:r>
                        <a:rPr kumimoji="1" lang="en-US" altLang="ja-JP" sz="1800" baseline="0" dirty="0">
                          <a:solidFill>
                            <a:schemeClr val="tx1"/>
                          </a:solidFill>
                          <a:latin typeface="Times New Roman" panose="02020603050405020304" pitchFamily="18" charset="0"/>
                        </a:rPr>
                        <a:t>5</a:t>
                      </a:r>
                      <a:endParaRPr kumimoji="1" lang="ja-JP" altLang="en-US" sz="1800" baseline="0" dirty="0">
                        <a:solidFill>
                          <a:schemeClr val="tx1"/>
                        </a:solidFill>
                        <a:latin typeface="Times New Roman" panose="02020603050405020304" pitchFamily="18" charset="0"/>
                      </a:endParaRPr>
                    </a:p>
                  </a:txBody>
                  <a:tcPr anchor="ctr">
                    <a:noFill/>
                  </a:tcPr>
                </a:tc>
                <a:tc vMerge="1">
                  <a:txBody>
                    <a:bodyPr/>
                    <a:lstStyle/>
                    <a:p>
                      <a:pPr algn="ctr"/>
                      <a:endParaRPr kumimoji="1" lang="ja-JP" altLang="en-US" baseline="0" dirty="0">
                        <a:latin typeface="Times New Roman" panose="02020603050405020304" pitchFamily="18" charset="0"/>
                      </a:endParaRPr>
                    </a:p>
                  </a:txBody>
                  <a:tcPr/>
                </a:tc>
                <a:tc>
                  <a:txBody>
                    <a:bodyPr/>
                    <a:lstStyle/>
                    <a:p>
                      <a:pPr algn="ct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415639123"/>
                  </a:ext>
                </a:extLst>
              </a:tr>
              <a:tr h="370840">
                <a:tc vMerge="1">
                  <a:txBody>
                    <a:bodyPr/>
                    <a:lstStyle/>
                    <a:p>
                      <a:pPr algn="ctr"/>
                      <a:endParaRPr kumimoji="1" lang="ja-JP" altLang="en-US" baseline="0" dirty="0">
                        <a:latin typeface="Times New Roman" panose="02020603050405020304" pitchFamily="18" charset="0"/>
                      </a:endParaRPr>
                    </a:p>
                  </a:txBody>
                  <a:tcPr/>
                </a:tc>
                <a:tc>
                  <a:txBody>
                    <a:bodyPr/>
                    <a:lstStyle/>
                    <a:p>
                      <a:pPr algn="ctr"/>
                      <a:r>
                        <a:rPr kumimoji="1" lang="en-US" altLang="ja-JP" sz="1800" baseline="0" dirty="0">
                          <a:solidFill>
                            <a:schemeClr val="tx1"/>
                          </a:solidFill>
                          <a:latin typeface="Times New Roman" panose="02020603050405020304" pitchFamily="18" charset="0"/>
                        </a:rPr>
                        <a:t>6</a:t>
                      </a:r>
                      <a:endParaRPr kumimoji="1" lang="ja-JP" altLang="en-US" sz="1800" baseline="0" dirty="0">
                        <a:solidFill>
                          <a:schemeClr val="tx1"/>
                        </a:solidFill>
                        <a:latin typeface="Times New Roman" panose="02020603050405020304" pitchFamily="18" charset="0"/>
                      </a:endParaRPr>
                    </a:p>
                  </a:txBody>
                  <a:tcPr anchor="ctr">
                    <a:noFill/>
                  </a:tcPr>
                </a:tc>
                <a:tc vMerge="1">
                  <a:txBody>
                    <a:bodyPr/>
                    <a:lstStyle/>
                    <a:p>
                      <a:pPr algn="ctr"/>
                      <a:endParaRPr kumimoji="1" lang="ja-JP" altLang="en-US" baseline="0" dirty="0">
                        <a:latin typeface="Times New Roman" panose="02020603050405020304" pitchFamily="18" charset="0"/>
                      </a:endParaRPr>
                    </a:p>
                  </a:txBody>
                  <a:tcPr/>
                </a:tc>
                <a:tc>
                  <a:txBody>
                    <a:bodyPr/>
                    <a:lstStyle/>
                    <a:p>
                      <a:pPr algn="ct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tc vMerge="1">
                  <a:txBody>
                    <a:bodyPr/>
                    <a:lstStyle/>
                    <a:p>
                      <a:pPr algn="ctr"/>
                      <a:endParaRPr kumimoji="1" lang="ja-JP" altLang="en-US" baseline="0" dirty="0">
                        <a:latin typeface="Times New Roman" panose="02020603050405020304" pitchFamily="18" charset="0"/>
                      </a:endParaRPr>
                    </a:p>
                  </a:txBody>
                  <a:tcPr>
                    <a:lnL w="28575" cap="flat" cmpd="sng" algn="ctr">
                      <a:solidFill>
                        <a:schemeClr val="tx1"/>
                      </a:solidFill>
                      <a:prstDash val="solid"/>
                      <a:round/>
                      <a:headEnd type="none" w="med" len="med"/>
                      <a:tailEnd type="none" w="med" len="med"/>
                    </a:lnL>
                  </a:tcPr>
                </a:tc>
                <a:tc>
                  <a:txBody>
                    <a:bodyPr/>
                    <a:lstStyle/>
                    <a:p>
                      <a:pPr algn="ctr"/>
                      <a:r>
                        <a:rPr kumimoji="1" lang="en-US" altLang="ja-JP" sz="1800" baseline="0" dirty="0">
                          <a:solidFill>
                            <a:schemeClr val="tx1"/>
                          </a:solidFill>
                          <a:latin typeface="Times New Roman" panose="02020603050405020304" pitchFamily="18" charset="0"/>
                        </a:rPr>
                        <a:t>6</a:t>
                      </a:r>
                      <a:endParaRPr kumimoji="1" lang="ja-JP" altLang="en-US" sz="1800" baseline="0" dirty="0">
                        <a:solidFill>
                          <a:schemeClr val="tx1"/>
                        </a:solidFill>
                        <a:latin typeface="Times New Roman" panose="02020603050405020304" pitchFamily="18" charset="0"/>
                      </a:endParaRPr>
                    </a:p>
                  </a:txBody>
                  <a:tcPr anchor="ctr">
                    <a:noFill/>
                  </a:tcPr>
                </a:tc>
                <a:tc vMerge="1">
                  <a:txBody>
                    <a:bodyPr/>
                    <a:lstStyle/>
                    <a:p>
                      <a:pPr algn="ctr"/>
                      <a:endParaRPr kumimoji="1" lang="ja-JP" altLang="en-US" baseline="0" dirty="0">
                        <a:latin typeface="Times New Roman" panose="02020603050405020304" pitchFamily="18" charset="0"/>
                      </a:endParaRPr>
                    </a:p>
                  </a:txBody>
                  <a:tcPr/>
                </a:tc>
                <a:tc>
                  <a:txBody>
                    <a:bodyPr/>
                    <a:lstStyle/>
                    <a:p>
                      <a:pPr algn="ct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261996203"/>
                  </a:ext>
                </a:extLst>
              </a:tr>
              <a:tr h="370840">
                <a:tc vMerge="1">
                  <a:txBody>
                    <a:bodyPr/>
                    <a:lstStyle/>
                    <a:p>
                      <a:pPr algn="ctr"/>
                      <a:endParaRPr kumimoji="1" lang="ja-JP" altLang="en-US" baseline="0" dirty="0">
                        <a:latin typeface="Times New Roman" panose="02020603050405020304" pitchFamily="18" charset="0"/>
                      </a:endParaRPr>
                    </a:p>
                  </a:txBody>
                  <a:tcPr/>
                </a:tc>
                <a:tc>
                  <a:txBody>
                    <a:bodyPr/>
                    <a:lstStyle/>
                    <a:p>
                      <a:pPr algn="ctr"/>
                      <a:r>
                        <a:rPr kumimoji="1" lang="en-US" altLang="ja-JP" sz="1800" baseline="0" dirty="0">
                          <a:solidFill>
                            <a:schemeClr val="tx1"/>
                          </a:solidFill>
                          <a:latin typeface="Times New Roman" panose="02020603050405020304" pitchFamily="18" charset="0"/>
                        </a:rPr>
                        <a:t>7</a:t>
                      </a:r>
                      <a:endParaRPr kumimoji="1" lang="ja-JP" altLang="en-US" sz="1800" baseline="0" dirty="0">
                        <a:solidFill>
                          <a:schemeClr val="tx1"/>
                        </a:solidFill>
                        <a:latin typeface="Times New Roman" panose="02020603050405020304" pitchFamily="18" charset="0"/>
                      </a:endParaRPr>
                    </a:p>
                  </a:txBody>
                  <a:tcPr anchor="ctr">
                    <a:noFill/>
                  </a:tcPr>
                </a:tc>
                <a:tc vMerge="1">
                  <a:txBody>
                    <a:bodyPr/>
                    <a:lstStyle/>
                    <a:p>
                      <a:pPr algn="ctr"/>
                      <a:endParaRPr kumimoji="1" lang="ja-JP" altLang="en-US" baseline="0" dirty="0">
                        <a:latin typeface="Times New Roman" panose="02020603050405020304" pitchFamily="18" charset="0"/>
                      </a:endParaRPr>
                    </a:p>
                  </a:txBody>
                  <a:tcPr/>
                </a:tc>
                <a:tc>
                  <a:txBody>
                    <a:bodyPr/>
                    <a:lstStyle/>
                    <a:p>
                      <a:pPr algn="ct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tc vMerge="1">
                  <a:txBody>
                    <a:bodyPr/>
                    <a:lstStyle/>
                    <a:p>
                      <a:pPr algn="ctr"/>
                      <a:endParaRPr kumimoji="1" lang="ja-JP" altLang="en-US" baseline="0" dirty="0">
                        <a:latin typeface="Times New Roman" panose="02020603050405020304" pitchFamily="18" charset="0"/>
                      </a:endParaRPr>
                    </a:p>
                  </a:txBody>
                  <a:tcPr>
                    <a:lnL w="28575" cap="flat" cmpd="sng" algn="ctr">
                      <a:solidFill>
                        <a:schemeClr val="tx1"/>
                      </a:solidFill>
                      <a:prstDash val="solid"/>
                      <a:round/>
                      <a:headEnd type="none" w="med" len="med"/>
                      <a:tailEnd type="none" w="med" len="med"/>
                    </a:lnL>
                  </a:tcPr>
                </a:tc>
                <a:tc>
                  <a:txBody>
                    <a:bodyPr/>
                    <a:lstStyle/>
                    <a:p>
                      <a:pPr algn="ctr"/>
                      <a:r>
                        <a:rPr kumimoji="1" lang="en-US" altLang="ja-JP" sz="1800" baseline="0" dirty="0">
                          <a:solidFill>
                            <a:schemeClr val="tx1"/>
                          </a:solidFill>
                          <a:latin typeface="Times New Roman" panose="02020603050405020304" pitchFamily="18" charset="0"/>
                        </a:rPr>
                        <a:t>7</a:t>
                      </a:r>
                      <a:endParaRPr kumimoji="1" lang="ja-JP" altLang="en-US" sz="1800" baseline="0" dirty="0">
                        <a:solidFill>
                          <a:schemeClr val="tx1"/>
                        </a:solidFill>
                        <a:latin typeface="Times New Roman" panose="02020603050405020304" pitchFamily="18" charset="0"/>
                      </a:endParaRPr>
                    </a:p>
                  </a:txBody>
                  <a:tcPr anchor="ctr">
                    <a:noFill/>
                  </a:tcPr>
                </a:tc>
                <a:tc vMerge="1">
                  <a:txBody>
                    <a:bodyPr/>
                    <a:lstStyle/>
                    <a:p>
                      <a:pPr algn="ctr"/>
                      <a:endParaRPr kumimoji="1" lang="ja-JP" altLang="en-US" baseline="0" dirty="0">
                        <a:latin typeface="Times New Roman" panose="02020603050405020304" pitchFamily="18" charset="0"/>
                      </a:endParaRPr>
                    </a:p>
                  </a:txBody>
                  <a:tcPr/>
                </a:tc>
                <a:tc>
                  <a:txBody>
                    <a:bodyPr/>
                    <a:lstStyle/>
                    <a:p>
                      <a:pPr algn="ct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977448383"/>
                  </a:ext>
                </a:extLst>
              </a:tr>
              <a:tr h="370840">
                <a:tc vMerge="1">
                  <a:txBody>
                    <a:bodyPr/>
                    <a:lstStyle/>
                    <a:p>
                      <a:pPr algn="ctr"/>
                      <a:endParaRPr kumimoji="1" lang="ja-JP" altLang="en-US" baseline="0" dirty="0">
                        <a:latin typeface="Times New Roman" panose="02020603050405020304" pitchFamily="18" charset="0"/>
                      </a:endParaRPr>
                    </a:p>
                  </a:txBody>
                  <a:tcPr/>
                </a:tc>
                <a:tc>
                  <a:txBody>
                    <a:bodyPr/>
                    <a:lstStyle/>
                    <a:p>
                      <a:pPr algn="ctr"/>
                      <a:r>
                        <a:rPr kumimoji="1" lang="en-US" altLang="ja-JP" sz="1800" baseline="0" dirty="0">
                          <a:solidFill>
                            <a:schemeClr val="tx1"/>
                          </a:solidFill>
                          <a:latin typeface="Times New Roman" panose="02020603050405020304" pitchFamily="18" charset="0"/>
                        </a:rPr>
                        <a:t>8</a:t>
                      </a:r>
                      <a:endParaRPr kumimoji="1" lang="ja-JP" altLang="en-US" sz="1800" baseline="0" dirty="0">
                        <a:solidFill>
                          <a:schemeClr val="tx1"/>
                        </a:solidFill>
                        <a:latin typeface="Times New Roman" panose="02020603050405020304" pitchFamily="18" charset="0"/>
                      </a:endParaRPr>
                    </a:p>
                  </a:txBody>
                  <a:tcPr anchor="ctr">
                    <a:lnB w="28575" cap="flat" cmpd="sng" algn="ctr">
                      <a:solidFill>
                        <a:schemeClr val="tx1"/>
                      </a:solidFill>
                      <a:prstDash val="solid"/>
                      <a:round/>
                      <a:headEnd type="none" w="med" len="med"/>
                      <a:tailEnd type="none" w="med" len="med"/>
                    </a:lnB>
                    <a:noFill/>
                  </a:tcPr>
                </a:tc>
                <a:tc vMerge="1">
                  <a:txBody>
                    <a:bodyPr/>
                    <a:lstStyle/>
                    <a:p>
                      <a:pPr algn="ctr"/>
                      <a:endParaRPr kumimoji="1" lang="ja-JP" altLang="en-US" baseline="0" dirty="0">
                        <a:latin typeface="Times New Roman" panose="02020603050405020304" pitchFamily="18" charset="0"/>
                      </a:endParaRPr>
                    </a:p>
                  </a:txBody>
                  <a:tcPr/>
                </a:tc>
                <a:tc>
                  <a:txBody>
                    <a:bodyPr/>
                    <a:lstStyle/>
                    <a:p>
                      <a:pPr algn="ct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noFill/>
                  </a:tcPr>
                </a:tc>
                <a:tc vMerge="1">
                  <a:txBody>
                    <a:bodyPr/>
                    <a:lstStyle/>
                    <a:p>
                      <a:pPr algn="ctr"/>
                      <a:endParaRPr kumimoji="1" lang="ja-JP" altLang="en-US" baseline="0" dirty="0">
                        <a:latin typeface="Times New Roman" panose="02020603050405020304" pitchFamily="18" charset="0"/>
                      </a:endParaRPr>
                    </a:p>
                  </a:txBody>
                  <a:tcPr>
                    <a:lnL w="28575" cap="flat" cmpd="sng" algn="ctr">
                      <a:solidFill>
                        <a:schemeClr val="tx1"/>
                      </a:solidFill>
                      <a:prstDash val="solid"/>
                      <a:round/>
                      <a:headEnd type="none" w="med" len="med"/>
                      <a:tailEnd type="none" w="med" len="med"/>
                    </a:lnL>
                  </a:tcPr>
                </a:tc>
                <a:tc>
                  <a:txBody>
                    <a:bodyPr/>
                    <a:lstStyle/>
                    <a:p>
                      <a:pPr algn="ctr"/>
                      <a:r>
                        <a:rPr kumimoji="1" lang="en-US" altLang="ja-JP" sz="1800" baseline="0" dirty="0">
                          <a:solidFill>
                            <a:schemeClr val="tx1"/>
                          </a:solidFill>
                          <a:latin typeface="Times New Roman" panose="02020603050405020304" pitchFamily="18" charset="0"/>
                        </a:rPr>
                        <a:t>8</a:t>
                      </a:r>
                      <a:endParaRPr kumimoji="1" lang="ja-JP" altLang="en-US" sz="1800" baseline="0" dirty="0">
                        <a:solidFill>
                          <a:schemeClr val="tx1"/>
                        </a:solidFill>
                        <a:latin typeface="Times New Roman" panose="02020603050405020304" pitchFamily="18" charset="0"/>
                      </a:endParaRPr>
                    </a:p>
                  </a:txBody>
                  <a:tcPr anchor="ctr">
                    <a:lnB w="28575" cap="flat" cmpd="sng" algn="ctr">
                      <a:solidFill>
                        <a:schemeClr val="tx1"/>
                      </a:solidFill>
                      <a:prstDash val="solid"/>
                      <a:round/>
                      <a:headEnd type="none" w="med" len="med"/>
                      <a:tailEnd type="none" w="med" len="med"/>
                    </a:lnB>
                    <a:noFill/>
                  </a:tcPr>
                </a:tc>
                <a:tc vMerge="1">
                  <a:txBody>
                    <a:bodyPr/>
                    <a:lstStyle/>
                    <a:p>
                      <a:pPr algn="ctr"/>
                      <a:endParaRPr kumimoji="1" lang="ja-JP" altLang="en-US" baseline="0" dirty="0">
                        <a:latin typeface="Times New Roman" panose="02020603050405020304" pitchFamily="18" charset="0"/>
                      </a:endParaRPr>
                    </a:p>
                  </a:txBody>
                  <a:tcPr/>
                </a:tc>
                <a:tc>
                  <a:txBody>
                    <a:bodyPr/>
                    <a:lstStyle/>
                    <a:p>
                      <a:pPr algn="ctr"/>
                      <a:endParaRPr kumimoji="1" lang="ja-JP" altLang="en-US" sz="1800" baseline="0" dirty="0">
                        <a:solidFill>
                          <a:schemeClr val="tx1"/>
                        </a:solidFill>
                        <a:latin typeface="Times New Roman" panose="02020603050405020304" pitchFamily="18" charset="0"/>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1437166"/>
                  </a:ext>
                </a:extLst>
              </a:tr>
            </a:tbl>
          </a:graphicData>
        </a:graphic>
      </p:graphicFrame>
    </p:spTree>
    <p:extLst>
      <p:ext uri="{BB962C8B-B14F-4D97-AF65-F5344CB8AC3E}">
        <p14:creationId xmlns:p14="http://schemas.microsoft.com/office/powerpoint/2010/main" val="2924559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F62F2CF3-EB86-458E-A1D7-9B388C9E3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Text Box 3">
            <a:extLst>
              <a:ext uri="{FF2B5EF4-FFF2-40B4-BE49-F238E27FC236}">
                <a16:creationId xmlns:a16="http://schemas.microsoft.com/office/drawing/2014/main" id="{3D9F3074-7593-4651-9160-BF02A7162818}"/>
              </a:ext>
            </a:extLst>
          </p:cNvPr>
          <p:cNvSpPr txBox="1">
            <a:spLocks noChangeArrowheads="1"/>
          </p:cNvSpPr>
          <p:nvPr/>
        </p:nvSpPr>
        <p:spPr bwMode="auto">
          <a:xfrm>
            <a:off x="152400" y="196219"/>
            <a:ext cx="8899167" cy="584775"/>
          </a:xfrm>
          <a:prstGeom prst="rect">
            <a:avLst/>
          </a:prstGeom>
          <a:solidFill>
            <a:srgbClr val="003300"/>
          </a:solidFill>
          <a:ln>
            <a:noFill/>
          </a:ln>
          <a:effectLst/>
        </p:spPr>
        <p:txBody>
          <a:bodyPr wrap="none">
            <a:spAutoFit/>
          </a:bodyPr>
          <a:lstStyle/>
          <a:p>
            <a:r>
              <a:rPr lang="en-US" altLang="ja-JP" sz="3200" i="0" dirty="0">
                <a:effectLst>
                  <a:outerShdw blurRad="38100" dist="38100" dir="2700000" algn="tl">
                    <a:srgbClr val="000000"/>
                  </a:outerShdw>
                </a:effectLst>
              </a:rPr>
              <a:t>http://www.info.kindai.ac.jp/LC/Logisim/install.html</a:t>
            </a:r>
          </a:p>
        </p:txBody>
      </p:sp>
      <p:sp>
        <p:nvSpPr>
          <p:cNvPr id="5" name="Text Box 3">
            <a:extLst>
              <a:ext uri="{FF2B5EF4-FFF2-40B4-BE49-F238E27FC236}">
                <a16:creationId xmlns:a16="http://schemas.microsoft.com/office/drawing/2014/main" id="{617EC587-4CB0-4C94-899E-03FC715E31DB}"/>
              </a:ext>
            </a:extLst>
          </p:cNvPr>
          <p:cNvSpPr txBox="1">
            <a:spLocks noChangeArrowheads="1"/>
          </p:cNvSpPr>
          <p:nvPr/>
        </p:nvSpPr>
        <p:spPr bwMode="auto">
          <a:xfrm>
            <a:off x="152400" y="995065"/>
            <a:ext cx="7543800" cy="1077218"/>
          </a:xfrm>
          <a:prstGeom prst="rect">
            <a:avLst/>
          </a:prstGeom>
          <a:solidFill>
            <a:schemeClr val="bg1"/>
          </a:solidFill>
          <a:ln>
            <a:noFill/>
          </a:ln>
          <a:effectLst/>
        </p:spPr>
        <p:txBody>
          <a:bodyPr wrap="square">
            <a:spAutoFit/>
          </a:bodyPr>
          <a:lstStyle/>
          <a:p>
            <a:r>
              <a:rPr lang="en-US" altLang="ja-JP" sz="3200" i="0" dirty="0"/>
              <a:t>1. logisim-macosx-2.7.1.tar.gz </a:t>
            </a:r>
            <a:r>
              <a:rPr lang="ja-JP" altLang="en-US" sz="3200" i="0" dirty="0"/>
              <a:t>を </a:t>
            </a:r>
          </a:p>
          <a:p>
            <a:r>
              <a:rPr lang="ja-JP" altLang="en-US" sz="3200" i="0" dirty="0"/>
              <a:t>   </a:t>
            </a:r>
            <a:r>
              <a:rPr lang="en-US" altLang="ja-JP" sz="3200" i="0" dirty="0"/>
              <a:t>/Users/info/Downloads </a:t>
            </a:r>
            <a:r>
              <a:rPr lang="ja-JP" altLang="en-US" sz="3200" i="0" dirty="0"/>
              <a:t>にダウンロード </a:t>
            </a:r>
          </a:p>
        </p:txBody>
      </p:sp>
      <p:sp>
        <p:nvSpPr>
          <p:cNvPr id="6" name="Oval 4">
            <a:extLst>
              <a:ext uri="{FF2B5EF4-FFF2-40B4-BE49-F238E27FC236}">
                <a16:creationId xmlns:a16="http://schemas.microsoft.com/office/drawing/2014/main" id="{59092CAD-DD18-4A4D-9DC3-9F6C2D7A129E}"/>
              </a:ext>
            </a:extLst>
          </p:cNvPr>
          <p:cNvSpPr>
            <a:spLocks noChangeArrowheads="1"/>
          </p:cNvSpPr>
          <p:nvPr/>
        </p:nvSpPr>
        <p:spPr bwMode="auto">
          <a:xfrm>
            <a:off x="167640" y="2976624"/>
            <a:ext cx="2575560" cy="604776"/>
          </a:xfrm>
          <a:prstGeom prst="ellipse">
            <a:avLst/>
          </a:prstGeom>
          <a:noFill/>
          <a:ln w="381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ustDataLst>
      <p:tags r:id="rId1"/>
    </p:custDataLst>
    <p:extLst>
      <p:ext uri="{BB962C8B-B14F-4D97-AF65-F5344CB8AC3E}">
        <p14:creationId xmlns:p14="http://schemas.microsoft.com/office/powerpoint/2010/main" val="179424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3886200" y="6172200"/>
            <a:ext cx="16247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FAS4.circ</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64356"/>
            <a:ext cx="8465344" cy="5607844"/>
          </a:xfrm>
          <a:prstGeom prst="rect">
            <a:avLst/>
          </a:prstGeom>
        </p:spPr>
      </p:pic>
    </p:spTree>
    <p:extLst>
      <p:ext uri="{BB962C8B-B14F-4D97-AF65-F5344CB8AC3E}">
        <p14:creationId xmlns:p14="http://schemas.microsoft.com/office/powerpoint/2010/main" val="3570944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847ED416-CA2B-486C-8896-16C4C7143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09" y="0"/>
            <a:ext cx="8936182" cy="6858000"/>
          </a:xfrm>
          <a:prstGeom prst="rect">
            <a:avLst/>
          </a:prstGeom>
        </p:spPr>
      </p:pic>
      <p:sp>
        <p:nvSpPr>
          <p:cNvPr id="4" name="角丸四角形吹き出し 5">
            <a:extLst>
              <a:ext uri="{FF2B5EF4-FFF2-40B4-BE49-F238E27FC236}">
                <a16:creationId xmlns:a16="http://schemas.microsoft.com/office/drawing/2014/main" id="{9B0B605F-235E-4224-9919-1F308E3054E7}"/>
              </a:ext>
            </a:extLst>
          </p:cNvPr>
          <p:cNvSpPr/>
          <p:nvPr/>
        </p:nvSpPr>
        <p:spPr bwMode="auto">
          <a:xfrm>
            <a:off x="4724400" y="5754231"/>
            <a:ext cx="1943163" cy="510778"/>
          </a:xfrm>
          <a:prstGeom prst="wedgeRoundRectCallout">
            <a:avLst>
              <a:gd name="adj1" fmla="val -76014"/>
              <a:gd name="adj2" fmla="val 75034"/>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最新版はここ</a:t>
            </a:r>
          </a:p>
        </p:txBody>
      </p:sp>
      <p:sp>
        <p:nvSpPr>
          <p:cNvPr id="5" name="Text Box 3">
            <a:extLst>
              <a:ext uri="{FF2B5EF4-FFF2-40B4-BE49-F238E27FC236}">
                <a16:creationId xmlns:a16="http://schemas.microsoft.com/office/drawing/2014/main" id="{1FFBB63A-6B0B-4F99-BBB3-690821D759E8}"/>
              </a:ext>
            </a:extLst>
          </p:cNvPr>
          <p:cNvSpPr txBox="1">
            <a:spLocks noChangeArrowheads="1"/>
          </p:cNvSpPr>
          <p:nvPr/>
        </p:nvSpPr>
        <p:spPr bwMode="auto">
          <a:xfrm>
            <a:off x="2133600" y="300603"/>
            <a:ext cx="6797054" cy="584775"/>
          </a:xfrm>
          <a:prstGeom prst="rect">
            <a:avLst/>
          </a:prstGeom>
          <a:solidFill>
            <a:srgbClr val="003300"/>
          </a:solidFill>
          <a:ln>
            <a:noFill/>
          </a:ln>
          <a:effectLst/>
        </p:spPr>
        <p:txBody>
          <a:bodyPr wrap="none">
            <a:spAutoFit/>
          </a:bodyPr>
          <a:lstStyle/>
          <a:p>
            <a:r>
              <a:rPr lang="en-US" altLang="ja-JP" sz="3200" i="0" dirty="0">
                <a:effectLst>
                  <a:outerShdw blurRad="38100" dist="38100" dir="2700000" algn="tl">
                    <a:srgbClr val="000000"/>
                  </a:outerShdw>
                </a:effectLst>
              </a:rPr>
              <a:t>https://ja.osdn.net/projects/sfnet_circuit/</a:t>
            </a:r>
          </a:p>
        </p:txBody>
      </p:sp>
      <p:sp>
        <p:nvSpPr>
          <p:cNvPr id="6" name="四角形: 角を丸くする 5">
            <a:extLst>
              <a:ext uri="{FF2B5EF4-FFF2-40B4-BE49-F238E27FC236}">
                <a16:creationId xmlns:a16="http://schemas.microsoft.com/office/drawing/2014/main" id="{4BC5D02B-A42D-4A1E-957E-A15B2FCDB157}"/>
              </a:ext>
            </a:extLst>
          </p:cNvPr>
          <p:cNvSpPr/>
          <p:nvPr/>
        </p:nvSpPr>
        <p:spPr bwMode="auto">
          <a:xfrm>
            <a:off x="381000" y="6400800"/>
            <a:ext cx="3810000" cy="381000"/>
          </a:xfrm>
          <a:prstGeom prst="roundRect">
            <a:avLst/>
          </a:prstGeom>
          <a:noFill/>
          <a:ln w="38100" cap="flat" cmpd="sng" algn="ctr">
            <a:solidFill>
              <a:srgbClr val="FF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1" u="none" strike="noStrike" cap="none" normalizeH="0" baseline="0">
              <a:ln>
                <a:noFill/>
              </a:ln>
              <a:solidFill>
                <a:schemeClr val="tx1"/>
              </a:solidFill>
              <a:effectLst>
                <a:outerShdw blurRad="38100" dist="38100" dir="2700000" algn="tl">
                  <a:srgbClr val="000000">
                    <a:alpha val="43137"/>
                  </a:srgbClr>
                </a:outerShdw>
              </a:effectLst>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6115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3"/>
          <p:cNvSpPr txBox="1">
            <a:spLocks noChangeArrowheads="1"/>
          </p:cNvSpPr>
          <p:nvPr/>
        </p:nvSpPr>
        <p:spPr bwMode="auto">
          <a:xfrm>
            <a:off x="304800" y="152400"/>
            <a:ext cx="853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dirty="0"/>
              <a:t>2. logisim-macosx-2.7.1.tar </a:t>
            </a:r>
            <a:r>
              <a:rPr lang="ja-JP" altLang="en-US" dirty="0"/>
              <a:t>をクリック</a:t>
            </a:r>
          </a:p>
        </p:txBody>
      </p:sp>
      <p:sp>
        <p:nvSpPr>
          <p:cNvPr id="3" name="角丸四角形吹き出し 2"/>
          <p:cNvSpPr/>
          <p:nvPr/>
        </p:nvSpPr>
        <p:spPr bwMode="auto">
          <a:xfrm>
            <a:off x="5257800" y="3369599"/>
            <a:ext cx="2819400" cy="578882"/>
          </a:xfrm>
          <a:prstGeom prst="wedgeRoundRectCallout">
            <a:avLst>
              <a:gd name="adj1" fmla="val 51824"/>
              <a:gd name="adj2" fmla="val 16362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クリックして解凍</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5715000"/>
          </a:xfrm>
          <a:prstGeom prst="rect">
            <a:avLst/>
          </a:prstGeom>
        </p:spPr>
      </p:pic>
      <p:sp>
        <p:nvSpPr>
          <p:cNvPr id="6" name="角丸四角形吹き出し 5"/>
          <p:cNvSpPr/>
          <p:nvPr/>
        </p:nvSpPr>
        <p:spPr bwMode="auto">
          <a:xfrm>
            <a:off x="4648200" y="4191000"/>
            <a:ext cx="2438400" cy="578882"/>
          </a:xfrm>
          <a:prstGeom prst="wedgeRoundRectCallout">
            <a:avLst>
              <a:gd name="adj1" fmla="val 67053"/>
              <a:gd name="adj2" fmla="val 163622"/>
              <a:gd name="adj3" fmla="val 16667"/>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クリックで解凍</a:t>
            </a:r>
            <a:endParaRPr kumimoji="1" lang="ja-JP" altLang="en-US" sz="28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7"/>
</p:tagLst>
</file>

<file path=ppt/tags/tag2.xml><?xml version="1.0" encoding="utf-8"?>
<p:tagLst xmlns:a="http://schemas.openxmlformats.org/drawingml/2006/main" xmlns:r="http://schemas.openxmlformats.org/officeDocument/2006/relationships" xmlns:p="http://schemas.openxmlformats.org/presentationml/2006/main">
  <p:tag name="TIMING" val="|16.9"/>
</p:tagLst>
</file>

<file path=ppt/tags/tag3.xml><?xml version="1.0" encoding="utf-8"?>
<p:tagLst xmlns:a="http://schemas.openxmlformats.org/drawingml/2006/main" xmlns:r="http://schemas.openxmlformats.org/officeDocument/2006/relationships" xmlns:p="http://schemas.openxmlformats.org/presentationml/2006/main">
  <p:tag name="TIMING" val="|7.3|16.5|9.8"/>
</p:tagLst>
</file>

<file path=ppt/tags/tag4.xml><?xml version="1.0" encoding="utf-8"?>
<p:tagLst xmlns:a="http://schemas.openxmlformats.org/drawingml/2006/main" xmlns:r="http://schemas.openxmlformats.org/officeDocument/2006/relationships" xmlns:p="http://schemas.openxmlformats.org/presentationml/2006/main">
  <p:tag name="TIMING" val="|3"/>
</p:tagLst>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50" charset="-128"/>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Times New Roman" panose="02020603050405020304" pitchFamily="18" charset="0"/>
            <a:ea typeface="ＭＳ Ｐゴシック" panose="020B0600070205080204" pitchFamily="50" charset="-128"/>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Shimmer</Template>
  <TotalTime>9711</TotalTime>
  <Words>3930</Words>
  <Application>Microsoft Office PowerPoint</Application>
  <PresentationFormat>画面に合わせる (4:3)</PresentationFormat>
  <Paragraphs>598</Paragraphs>
  <Slides>70</Slides>
  <Notes>70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70</vt:i4>
      </vt:variant>
    </vt:vector>
  </HeadingPairs>
  <TitlesOfParts>
    <vt:vector size="77" baseType="lpstr">
      <vt:lpstr>NotoSansJP</vt:lpstr>
      <vt:lpstr>Arial</vt:lpstr>
      <vt:lpstr>Cambria Math</vt:lpstr>
      <vt:lpstr>Tahoma</vt:lpstr>
      <vt:lpstr>Times New Roman</vt:lpstr>
      <vt:lpstr>Wingdings</vt:lpstr>
      <vt:lpstr>Shimmer</vt:lpstr>
      <vt:lpstr>論理回路</vt:lpstr>
      <vt:lpstr>Logisim</vt:lpstr>
      <vt:lpstr>PowerPoint プレゼンテーション</vt:lpstr>
      <vt:lpstr>PowerPoint プレゼンテーション</vt:lpstr>
      <vt:lpstr>Logisimのインストール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Logisim-evolution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演習問題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演習問題</vt:lpstr>
      <vt:lpstr>演習問題</vt:lpstr>
      <vt:lpstr>演習問題</vt:lpstr>
      <vt:lpstr>PowerPoint プレゼンテーション</vt:lpstr>
      <vt:lpstr>PowerPoint プレゼンテーション</vt:lpstr>
      <vt:lpstr>PowerPoint プレゼンテーション</vt:lpstr>
      <vt:lpstr>演習問題</vt:lpstr>
      <vt:lpstr>演習問題</vt:lpstr>
      <vt:lpstr>回路のモジュール化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問題</vt:lpstr>
      <vt:lpstr>PowerPoint プレゼンテーション</vt:lpstr>
      <vt:lpstr>問題</vt:lpstr>
      <vt:lpstr>PowerPoint プレゼンテーション</vt:lpstr>
    </vt:vector>
  </TitlesOfParts>
  <Manager>T.Ishimizu</Manager>
  <Company>KINKI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Logic Circuits</dc:title>
  <dc:subject>Logic Circuits 04</dc:subject>
  <dc:creator>T.Ishimizu</dc:creator>
  <cp:lastModifiedBy>石水隆</cp:lastModifiedBy>
  <cp:revision>361</cp:revision>
  <cp:lastPrinted>2021-04-05T01:43:41Z</cp:lastPrinted>
  <dcterms:created xsi:type="dcterms:W3CDTF">1601-01-01T00:00:00Z</dcterms:created>
  <dcterms:modified xsi:type="dcterms:W3CDTF">2022-04-14T01:42:28Z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