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1.xml" ContentType="application/vnd.openxmlformats-officedocument.presentationml.tags+xml"/>
  <Override PartName="/ppt/notesSlides/notesSlide46.xml" ContentType="application/vnd.openxmlformats-officedocument.presentationml.notesSlide+xml"/>
  <Override PartName="/ppt/tags/tag2.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3.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ags/tag4.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7"/>
  </p:notesMasterIdLst>
  <p:handoutMasterIdLst>
    <p:handoutMasterId r:id="rId78"/>
  </p:handoutMasterIdLst>
  <p:sldIdLst>
    <p:sldId id="265" r:id="rId2"/>
    <p:sldId id="267" r:id="rId3"/>
    <p:sldId id="266" r:id="rId4"/>
    <p:sldId id="268" r:id="rId5"/>
    <p:sldId id="269" r:id="rId6"/>
    <p:sldId id="270" r:id="rId7"/>
    <p:sldId id="271" r:id="rId8"/>
    <p:sldId id="272" r:id="rId9"/>
    <p:sldId id="312" r:id="rId10"/>
    <p:sldId id="365" r:id="rId11"/>
    <p:sldId id="313" r:id="rId12"/>
    <p:sldId id="314" r:id="rId13"/>
    <p:sldId id="315" r:id="rId14"/>
    <p:sldId id="316" r:id="rId15"/>
    <p:sldId id="317" r:id="rId16"/>
    <p:sldId id="318" r:id="rId17"/>
    <p:sldId id="319" r:id="rId18"/>
    <p:sldId id="273" r:id="rId19"/>
    <p:sldId id="274" r:id="rId20"/>
    <p:sldId id="275" r:id="rId21"/>
    <p:sldId id="276" r:id="rId22"/>
    <p:sldId id="366" r:id="rId23"/>
    <p:sldId id="278" r:id="rId24"/>
    <p:sldId id="277" r:id="rId25"/>
    <p:sldId id="367" r:id="rId26"/>
    <p:sldId id="281" r:id="rId27"/>
    <p:sldId id="282" r:id="rId28"/>
    <p:sldId id="320" r:id="rId29"/>
    <p:sldId id="284" r:id="rId30"/>
    <p:sldId id="283" r:id="rId31"/>
    <p:sldId id="286" r:id="rId32"/>
    <p:sldId id="287" r:id="rId33"/>
    <p:sldId id="288" r:id="rId34"/>
    <p:sldId id="298" r:id="rId35"/>
    <p:sldId id="299" r:id="rId36"/>
    <p:sldId id="300" r:id="rId37"/>
    <p:sldId id="301" r:id="rId38"/>
    <p:sldId id="368" r:id="rId39"/>
    <p:sldId id="294" r:id="rId40"/>
    <p:sldId id="296" r:id="rId41"/>
    <p:sldId id="297" r:id="rId42"/>
    <p:sldId id="337" r:id="rId43"/>
    <p:sldId id="449" r:id="rId44"/>
    <p:sldId id="595" r:id="rId45"/>
    <p:sldId id="354" r:id="rId46"/>
    <p:sldId id="613" r:id="rId47"/>
    <p:sldId id="757" r:id="rId48"/>
    <p:sldId id="587" r:id="rId49"/>
    <p:sldId id="358" r:id="rId50"/>
    <p:sldId id="359" r:id="rId51"/>
    <p:sldId id="360" r:id="rId52"/>
    <p:sldId id="361" r:id="rId53"/>
    <p:sldId id="592" r:id="rId54"/>
    <p:sldId id="758" r:id="rId55"/>
    <p:sldId id="594" r:id="rId56"/>
    <p:sldId id="346" r:id="rId57"/>
    <p:sldId id="600" r:id="rId58"/>
    <p:sldId id="601" r:id="rId59"/>
    <p:sldId id="602" r:id="rId60"/>
    <p:sldId id="611" r:id="rId61"/>
    <p:sldId id="614" r:id="rId62"/>
    <p:sldId id="760" r:id="rId63"/>
    <p:sldId id="605" r:id="rId64"/>
    <p:sldId id="606" r:id="rId65"/>
    <p:sldId id="607" r:id="rId66"/>
    <p:sldId id="610" r:id="rId67"/>
    <p:sldId id="608" r:id="rId68"/>
    <p:sldId id="609" r:id="rId69"/>
    <p:sldId id="761" r:id="rId70"/>
    <p:sldId id="326" r:id="rId71"/>
    <p:sldId id="333" r:id="rId72"/>
    <p:sldId id="329" r:id="rId73"/>
    <p:sldId id="330" r:id="rId74"/>
    <p:sldId id="332" r:id="rId75"/>
    <p:sldId id="331" r:id="rId76"/>
  </p:sldIdLst>
  <p:sldSz cx="9144000" cy="6858000" type="screen4x3"/>
  <p:notesSz cx="7099300" cy="10234613"/>
  <p:defaultTextStyle>
    <a:defPPr>
      <a:defRPr lang="ja-JP"/>
    </a:defPPr>
    <a:lvl1pPr algn="l" rtl="0" fontAlgn="base">
      <a:spcBef>
        <a:spcPct val="20000"/>
      </a:spcBef>
      <a:spcAft>
        <a:spcPct val="0"/>
      </a:spcAft>
      <a:buClr>
        <a:schemeClr val="hlink"/>
      </a:buClr>
      <a:buSzPct val="70000"/>
      <a:buFont typeface="Wingdings" panose="05000000000000000000" pitchFamily="2" charset="2"/>
      <a:defRPr kumimoji="1" sz="2800" kern="1200">
        <a:solidFill>
          <a:schemeClr val="tx1"/>
        </a:solidFill>
        <a:effectLst>
          <a:outerShdw blurRad="38100" dist="38100" dir="2700000" algn="tl">
            <a:srgbClr val="000000">
              <a:alpha val="43137"/>
            </a:srgbClr>
          </a:outerShdw>
        </a:effectLst>
        <a:latin typeface="Tahoma" panose="020B0604030504040204" pitchFamily="34" charset="0"/>
        <a:ea typeface="ＭＳ Ｐゴシック" panose="020B0600070205080204" pitchFamily="50" charset="-128"/>
        <a:cs typeface="+mn-cs"/>
      </a:defRPr>
    </a:lvl1pPr>
    <a:lvl2pPr marL="457200" algn="l" rtl="0" fontAlgn="base">
      <a:spcBef>
        <a:spcPct val="20000"/>
      </a:spcBef>
      <a:spcAft>
        <a:spcPct val="0"/>
      </a:spcAft>
      <a:buClr>
        <a:schemeClr val="hlink"/>
      </a:buClr>
      <a:buSzPct val="70000"/>
      <a:buFont typeface="Wingdings" panose="05000000000000000000" pitchFamily="2" charset="2"/>
      <a:defRPr kumimoji="1" sz="2800" kern="1200">
        <a:solidFill>
          <a:schemeClr val="tx1"/>
        </a:solidFill>
        <a:effectLst>
          <a:outerShdw blurRad="38100" dist="38100" dir="2700000" algn="tl">
            <a:srgbClr val="000000">
              <a:alpha val="43137"/>
            </a:srgbClr>
          </a:outerShdw>
        </a:effectLst>
        <a:latin typeface="Tahoma" panose="020B0604030504040204" pitchFamily="34" charset="0"/>
        <a:ea typeface="ＭＳ Ｐゴシック" panose="020B0600070205080204" pitchFamily="50" charset="-128"/>
        <a:cs typeface="+mn-cs"/>
      </a:defRPr>
    </a:lvl2pPr>
    <a:lvl3pPr marL="914400" algn="l" rtl="0" fontAlgn="base">
      <a:spcBef>
        <a:spcPct val="20000"/>
      </a:spcBef>
      <a:spcAft>
        <a:spcPct val="0"/>
      </a:spcAft>
      <a:buClr>
        <a:schemeClr val="hlink"/>
      </a:buClr>
      <a:buSzPct val="70000"/>
      <a:buFont typeface="Wingdings" panose="05000000000000000000" pitchFamily="2" charset="2"/>
      <a:defRPr kumimoji="1" sz="2800" kern="1200">
        <a:solidFill>
          <a:schemeClr val="tx1"/>
        </a:solidFill>
        <a:effectLst>
          <a:outerShdw blurRad="38100" dist="38100" dir="2700000" algn="tl">
            <a:srgbClr val="000000">
              <a:alpha val="43137"/>
            </a:srgbClr>
          </a:outerShdw>
        </a:effectLst>
        <a:latin typeface="Tahoma" panose="020B0604030504040204" pitchFamily="34" charset="0"/>
        <a:ea typeface="ＭＳ Ｐゴシック" panose="020B0600070205080204" pitchFamily="50" charset="-128"/>
        <a:cs typeface="+mn-cs"/>
      </a:defRPr>
    </a:lvl3pPr>
    <a:lvl4pPr marL="1371600" algn="l" rtl="0" fontAlgn="base">
      <a:spcBef>
        <a:spcPct val="20000"/>
      </a:spcBef>
      <a:spcAft>
        <a:spcPct val="0"/>
      </a:spcAft>
      <a:buClr>
        <a:schemeClr val="hlink"/>
      </a:buClr>
      <a:buSzPct val="70000"/>
      <a:buFont typeface="Wingdings" panose="05000000000000000000" pitchFamily="2" charset="2"/>
      <a:defRPr kumimoji="1" sz="2800" kern="1200">
        <a:solidFill>
          <a:schemeClr val="tx1"/>
        </a:solidFill>
        <a:effectLst>
          <a:outerShdw blurRad="38100" dist="38100" dir="2700000" algn="tl">
            <a:srgbClr val="000000">
              <a:alpha val="43137"/>
            </a:srgbClr>
          </a:outerShdw>
        </a:effectLst>
        <a:latin typeface="Tahoma" panose="020B0604030504040204" pitchFamily="34" charset="0"/>
        <a:ea typeface="ＭＳ Ｐゴシック" panose="020B0600070205080204" pitchFamily="50" charset="-128"/>
        <a:cs typeface="+mn-cs"/>
      </a:defRPr>
    </a:lvl4pPr>
    <a:lvl5pPr marL="1828800" algn="l" rtl="0" fontAlgn="base">
      <a:spcBef>
        <a:spcPct val="20000"/>
      </a:spcBef>
      <a:spcAft>
        <a:spcPct val="0"/>
      </a:spcAft>
      <a:buClr>
        <a:schemeClr val="hlink"/>
      </a:buClr>
      <a:buSzPct val="70000"/>
      <a:buFont typeface="Wingdings" panose="05000000000000000000" pitchFamily="2" charset="2"/>
      <a:defRPr kumimoji="1" sz="2800" kern="1200">
        <a:solidFill>
          <a:schemeClr val="tx1"/>
        </a:solidFill>
        <a:effectLst>
          <a:outerShdw blurRad="38100" dist="38100" dir="2700000" algn="tl">
            <a:srgbClr val="000000">
              <a:alpha val="43137"/>
            </a:srgbClr>
          </a:outerShdw>
        </a:effectLst>
        <a:latin typeface="Tahoma" panose="020B0604030504040204" pitchFamily="34" charset="0"/>
        <a:ea typeface="ＭＳ Ｐゴシック" panose="020B0600070205080204" pitchFamily="50" charset="-128"/>
        <a:cs typeface="+mn-cs"/>
      </a:defRPr>
    </a:lvl5pPr>
    <a:lvl6pPr marL="2286000" algn="l" defTabSz="914400" rtl="0" eaLnBrk="1" latinLnBrk="0" hangingPunct="1">
      <a:defRPr kumimoji="1" sz="2800" kern="1200">
        <a:solidFill>
          <a:schemeClr val="tx1"/>
        </a:solidFill>
        <a:effectLst>
          <a:outerShdw blurRad="38100" dist="38100" dir="2700000" algn="tl">
            <a:srgbClr val="000000">
              <a:alpha val="43137"/>
            </a:srgbClr>
          </a:outerShdw>
        </a:effectLst>
        <a:latin typeface="Tahoma" panose="020B0604030504040204" pitchFamily="34" charset="0"/>
        <a:ea typeface="ＭＳ Ｐゴシック" panose="020B0600070205080204" pitchFamily="50" charset="-128"/>
        <a:cs typeface="+mn-cs"/>
      </a:defRPr>
    </a:lvl6pPr>
    <a:lvl7pPr marL="2743200" algn="l" defTabSz="914400" rtl="0" eaLnBrk="1" latinLnBrk="0" hangingPunct="1">
      <a:defRPr kumimoji="1" sz="2800" kern="1200">
        <a:solidFill>
          <a:schemeClr val="tx1"/>
        </a:solidFill>
        <a:effectLst>
          <a:outerShdw blurRad="38100" dist="38100" dir="2700000" algn="tl">
            <a:srgbClr val="000000">
              <a:alpha val="43137"/>
            </a:srgbClr>
          </a:outerShdw>
        </a:effectLst>
        <a:latin typeface="Tahoma" panose="020B0604030504040204" pitchFamily="34" charset="0"/>
        <a:ea typeface="ＭＳ Ｐゴシック" panose="020B0600070205080204" pitchFamily="50" charset="-128"/>
        <a:cs typeface="+mn-cs"/>
      </a:defRPr>
    </a:lvl7pPr>
    <a:lvl8pPr marL="3200400" algn="l" defTabSz="914400" rtl="0" eaLnBrk="1" latinLnBrk="0" hangingPunct="1">
      <a:defRPr kumimoji="1" sz="2800" kern="1200">
        <a:solidFill>
          <a:schemeClr val="tx1"/>
        </a:solidFill>
        <a:effectLst>
          <a:outerShdw blurRad="38100" dist="38100" dir="2700000" algn="tl">
            <a:srgbClr val="000000">
              <a:alpha val="43137"/>
            </a:srgbClr>
          </a:outerShdw>
        </a:effectLst>
        <a:latin typeface="Tahoma" panose="020B0604030504040204" pitchFamily="34" charset="0"/>
        <a:ea typeface="ＭＳ Ｐゴシック" panose="020B0600070205080204" pitchFamily="50" charset="-128"/>
        <a:cs typeface="+mn-cs"/>
      </a:defRPr>
    </a:lvl8pPr>
    <a:lvl9pPr marL="3657600" algn="l" defTabSz="914400" rtl="0" eaLnBrk="1" latinLnBrk="0" hangingPunct="1">
      <a:defRPr kumimoji="1" sz="2800" kern="1200">
        <a:solidFill>
          <a:schemeClr val="tx1"/>
        </a:solidFill>
        <a:effectLst>
          <a:outerShdw blurRad="38100" dist="38100" dir="2700000" algn="tl">
            <a:srgbClr val="000000">
              <a:alpha val="43137"/>
            </a:srgbClr>
          </a:outerShdw>
        </a:effectLst>
        <a:latin typeface="Tahoma" panose="020B060403050404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1248">
          <p15:clr>
            <a:srgbClr val="A4A3A4"/>
          </p15:clr>
        </p15:guide>
        <p15:guide id="2" pos="27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00"/>
    <a:srgbClr val="00FF00"/>
    <a:srgbClr val="FF00FF"/>
    <a:srgbClr val="000000"/>
    <a:srgbClr val="000070"/>
    <a:srgbClr val="FF6600"/>
    <a:srgbClr val="00009A"/>
    <a:srgbClr val="FF99FF"/>
    <a:srgbClr val="99CCFF"/>
    <a:srgbClr val="0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4" autoAdjust="0"/>
    <p:restoredTop sz="71994" autoAdjust="0"/>
  </p:normalViewPr>
  <p:slideViewPr>
    <p:cSldViewPr>
      <p:cViewPr varScale="1">
        <p:scale>
          <a:sx n="56" d="100"/>
          <a:sy n="56" d="100"/>
        </p:scale>
        <p:origin x="1260" y="66"/>
      </p:cViewPr>
      <p:guideLst>
        <p:guide orient="horz" pos="1248"/>
        <p:guide pos="278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42.emf"/><Relationship Id="rId5" Type="http://schemas.openxmlformats.org/officeDocument/2006/relationships/image" Target="../media/image46.emf"/><Relationship Id="rId4" Type="http://schemas.openxmlformats.org/officeDocument/2006/relationships/image" Target="../media/image45.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image" Target="../media/image47.emf"/><Relationship Id="rId4" Type="http://schemas.openxmlformats.org/officeDocument/2006/relationships/image" Target="../media/image50.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image" Target="../media/image51.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image" Target="../media/image54.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image" Target="../media/image57.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image" Target="../media/image60.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image" Target="../media/image63.emf"/><Relationship Id="rId4" Type="http://schemas.openxmlformats.org/officeDocument/2006/relationships/image" Target="../media/image66.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image" Target="../media/image67.emf"/><Relationship Id="rId5" Type="http://schemas.openxmlformats.org/officeDocument/2006/relationships/image" Target="../media/image71.emf"/><Relationship Id="rId4" Type="http://schemas.openxmlformats.org/officeDocument/2006/relationships/image" Target="../media/image7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image" Target="../media/image96.emf"/><Relationship Id="rId1" Type="http://schemas.openxmlformats.org/officeDocument/2006/relationships/image" Target="../media/image95.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image" Target="../media/image98.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01.emf"/><Relationship Id="rId1" Type="http://schemas.openxmlformats.org/officeDocument/2006/relationships/image" Target="../media/image100.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 Id="rId5" Type="http://schemas.openxmlformats.org/officeDocument/2006/relationships/image" Target="../media/image11.emf"/><Relationship Id="rId4"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 Id="rId5" Type="http://schemas.openxmlformats.org/officeDocument/2006/relationships/image" Target="../media/image16.emf"/><Relationship Id="rId4"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 Id="rId5" Type="http://schemas.openxmlformats.org/officeDocument/2006/relationships/image" Target="../media/image24.emf"/><Relationship Id="rId4"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0.emf"/><Relationship Id="rId7" Type="http://schemas.openxmlformats.org/officeDocument/2006/relationships/image" Target="../media/image34.emf"/><Relationship Id="rId2" Type="http://schemas.openxmlformats.org/officeDocument/2006/relationships/image" Target="../media/image29.emf"/><Relationship Id="rId1" Type="http://schemas.openxmlformats.org/officeDocument/2006/relationships/image" Target="../media/image28.emf"/><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image" Target="../media/image36.emf"/><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xfrm>
            <a:off x="0" y="0"/>
            <a:ext cx="3048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ffectLst>
                  <a:outerShdw blurRad="38100" dist="38100" dir="2700000" algn="tl">
                    <a:srgbClr val="C0C0C0"/>
                  </a:outerShdw>
                </a:effectLst>
              </a:defRPr>
            </a:lvl1pPr>
          </a:lstStyle>
          <a:p>
            <a:endParaRPr lang="en-US" altLang="ja-JP"/>
          </a:p>
        </p:txBody>
      </p:sp>
      <p:sp>
        <p:nvSpPr>
          <p:cNvPr id="155651" name="Rectangle 3"/>
          <p:cNvSpPr>
            <a:spLocks noGrp="1" noChangeArrowheads="1"/>
          </p:cNvSpPr>
          <p:nvPr>
            <p:ph type="dt" sz="quarter" idx="1"/>
          </p:nvPr>
        </p:nvSpPr>
        <p:spPr bwMode="auto">
          <a:xfrm>
            <a:off x="4038600" y="0"/>
            <a:ext cx="3048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ffectLst>
                  <a:outerShdw blurRad="38100" dist="38100" dir="2700000" algn="tl">
                    <a:srgbClr val="C0C0C0"/>
                  </a:outerShdw>
                </a:effectLst>
              </a:defRPr>
            </a:lvl1pPr>
          </a:lstStyle>
          <a:p>
            <a:endParaRPr lang="en-US" altLang="ja-JP"/>
          </a:p>
        </p:txBody>
      </p:sp>
      <p:sp>
        <p:nvSpPr>
          <p:cNvPr id="155652" name="Rectangle 4"/>
          <p:cNvSpPr>
            <a:spLocks noGrp="1" noChangeArrowheads="1"/>
          </p:cNvSpPr>
          <p:nvPr>
            <p:ph type="ftr" sz="quarter" idx="2"/>
          </p:nvPr>
        </p:nvSpPr>
        <p:spPr bwMode="auto">
          <a:xfrm>
            <a:off x="0" y="97536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C0C0C0"/>
                  </a:outerShdw>
                </a:effectLst>
              </a:defRPr>
            </a:lvl1pPr>
          </a:lstStyle>
          <a:p>
            <a:endParaRPr lang="en-US" altLang="ja-JP"/>
          </a:p>
        </p:txBody>
      </p:sp>
      <p:sp>
        <p:nvSpPr>
          <p:cNvPr id="155653" name="Rectangle 5"/>
          <p:cNvSpPr>
            <a:spLocks noGrp="1" noChangeArrowheads="1"/>
          </p:cNvSpPr>
          <p:nvPr>
            <p:ph type="sldNum" sz="quarter" idx="3"/>
          </p:nvPr>
        </p:nvSpPr>
        <p:spPr bwMode="auto">
          <a:xfrm>
            <a:off x="4038600" y="97536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C0C0C0"/>
                  </a:outerShdw>
                </a:effectLst>
              </a:defRPr>
            </a:lvl1pPr>
          </a:lstStyle>
          <a:p>
            <a:fld id="{82A124F3-1401-42DF-8C09-9326AAC7F519}" type="slidenum">
              <a:rPr lang="en-US" altLang="ja-JP"/>
              <a:pPr/>
              <a:t>‹#›</a:t>
            </a:fld>
            <a:endParaRPr lang="en-US" altLang="ja-JP"/>
          </a:p>
        </p:txBody>
      </p:sp>
    </p:spTree>
    <p:extLst>
      <p:ext uri="{BB962C8B-B14F-4D97-AF65-F5344CB8AC3E}">
        <p14:creationId xmlns:p14="http://schemas.microsoft.com/office/powerpoint/2010/main" val="3002696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hdr" sz="quarter"/>
          </p:nvPr>
        </p:nvSpPr>
        <p:spPr bwMode="auto">
          <a:xfrm>
            <a:off x="0" y="0"/>
            <a:ext cx="3048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ffectLst>
                  <a:outerShdw blurRad="38100" dist="38100" dir="2700000" algn="tl">
                    <a:srgbClr val="C0C0C0"/>
                  </a:outerShdw>
                </a:effectLst>
              </a:defRPr>
            </a:lvl1pPr>
          </a:lstStyle>
          <a:p>
            <a:endParaRPr lang="en-US" altLang="ja-JP"/>
          </a:p>
        </p:txBody>
      </p:sp>
      <p:sp>
        <p:nvSpPr>
          <p:cNvPr id="177155" name="Rectangle 3"/>
          <p:cNvSpPr>
            <a:spLocks noGrp="1" noChangeArrowheads="1"/>
          </p:cNvSpPr>
          <p:nvPr>
            <p:ph type="dt" idx="1"/>
          </p:nvPr>
        </p:nvSpPr>
        <p:spPr bwMode="auto">
          <a:xfrm>
            <a:off x="4038600" y="0"/>
            <a:ext cx="3048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ffectLst>
                  <a:outerShdw blurRad="38100" dist="38100" dir="2700000" algn="tl">
                    <a:srgbClr val="C0C0C0"/>
                  </a:outerShdw>
                </a:effectLst>
              </a:defRPr>
            </a:lvl1pPr>
          </a:lstStyle>
          <a:p>
            <a:endParaRPr lang="en-US" altLang="ja-JP"/>
          </a:p>
        </p:txBody>
      </p:sp>
      <p:sp>
        <p:nvSpPr>
          <p:cNvPr id="177156" name="Rectangle 4"/>
          <p:cNvSpPr>
            <a:spLocks noGrp="1" noRot="1" noChangeAspect="1" noChangeArrowheads="1" noTextEdit="1"/>
          </p:cNvSpPr>
          <p:nvPr>
            <p:ph type="sldImg" idx="2"/>
          </p:nvPr>
        </p:nvSpPr>
        <p:spPr bwMode="auto">
          <a:xfrm>
            <a:off x="1041400" y="762000"/>
            <a:ext cx="5080000" cy="3810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7157" name="Rectangle 5"/>
          <p:cNvSpPr>
            <a:spLocks noGrp="1" noChangeArrowheads="1"/>
          </p:cNvSpPr>
          <p:nvPr>
            <p:ph type="body" sz="quarter" idx="3"/>
          </p:nvPr>
        </p:nvSpPr>
        <p:spPr bwMode="auto">
          <a:xfrm>
            <a:off x="914400" y="4876800"/>
            <a:ext cx="5257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77158" name="Rectangle 6"/>
          <p:cNvSpPr>
            <a:spLocks noGrp="1" noChangeArrowheads="1"/>
          </p:cNvSpPr>
          <p:nvPr>
            <p:ph type="ftr" sz="quarter" idx="4"/>
          </p:nvPr>
        </p:nvSpPr>
        <p:spPr bwMode="auto">
          <a:xfrm>
            <a:off x="0" y="97536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C0C0C0"/>
                  </a:outerShdw>
                </a:effectLst>
              </a:defRPr>
            </a:lvl1pPr>
          </a:lstStyle>
          <a:p>
            <a:endParaRPr lang="en-US" altLang="ja-JP"/>
          </a:p>
        </p:txBody>
      </p:sp>
      <p:sp>
        <p:nvSpPr>
          <p:cNvPr id="177159" name="Rectangle 7"/>
          <p:cNvSpPr>
            <a:spLocks noGrp="1" noChangeArrowheads="1"/>
          </p:cNvSpPr>
          <p:nvPr>
            <p:ph type="sldNum" sz="quarter" idx="5"/>
          </p:nvPr>
        </p:nvSpPr>
        <p:spPr bwMode="auto">
          <a:xfrm>
            <a:off x="4038600" y="97536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C0C0C0"/>
                  </a:outerShdw>
                </a:effectLst>
              </a:defRPr>
            </a:lvl1pPr>
          </a:lstStyle>
          <a:p>
            <a:fld id="{3C48BB11-4FC3-4438-923C-543407E51360}" type="slidenum">
              <a:rPr lang="en-US" altLang="ja-JP"/>
              <a:pPr/>
              <a:t>‹#›</a:t>
            </a:fld>
            <a:endParaRPr lang="en-US" altLang="ja-JP"/>
          </a:p>
        </p:txBody>
      </p:sp>
    </p:spTree>
    <p:extLst>
      <p:ext uri="{BB962C8B-B14F-4D97-AF65-F5344CB8AC3E}">
        <p14:creationId xmlns:p14="http://schemas.microsoft.com/office/powerpoint/2010/main" val="18644844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1pPr>
    <a:lvl2pPr marL="4572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2pPr>
    <a:lvl3pPr marL="9144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3pPr>
    <a:lvl4pPr marL="13716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4pPr>
    <a:lvl5pPr marL="18288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こんにちは。</a:t>
            </a:r>
            <a:endParaRPr kumimoji="1" lang="en-US" altLang="ja-JP" dirty="0"/>
          </a:p>
          <a:p>
            <a:r>
              <a:rPr kumimoji="1" lang="ja-JP" altLang="en-US" dirty="0"/>
              <a:t>これから論理回路の第</a:t>
            </a:r>
            <a:r>
              <a:rPr kumimoji="1" lang="en-US" altLang="ja-JP" dirty="0"/>
              <a:t>3</a:t>
            </a:r>
            <a:r>
              <a:rPr kumimoji="1" lang="ja-JP" altLang="en-US" dirty="0"/>
              <a:t>回の授業を始めます。</a:t>
            </a:r>
            <a:endParaRPr kumimoji="1" lang="en-US" altLang="ja-JP" dirty="0"/>
          </a:p>
          <a:p>
            <a:r>
              <a:rPr kumimoji="1" lang="ja-JP" altLang="en-US" dirty="0"/>
              <a:t>よろしくお願いします。</a:t>
            </a:r>
            <a:endParaRPr kumimoji="1" lang="en-US" altLang="ja-JP" dirty="0"/>
          </a:p>
          <a:p>
            <a:r>
              <a:rPr kumimoji="1" lang="ja-JP" altLang="en-US" dirty="0"/>
              <a:t>まずいつものように </a:t>
            </a:r>
            <a:r>
              <a:rPr kumimoji="1" lang="en-US" altLang="ja-JP" dirty="0" err="1"/>
              <a:t>GoogleClassroom</a:t>
            </a:r>
            <a:r>
              <a:rPr kumimoji="1" lang="en-US" altLang="ja-JP" dirty="0"/>
              <a:t> </a:t>
            </a:r>
            <a:r>
              <a:rPr kumimoji="1" lang="ja-JP" altLang="en-US" dirty="0"/>
              <a:t>から出席カードを提出してください。</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1</a:t>
            </a:fld>
            <a:endParaRPr lang="en-US" altLang="ja-JP"/>
          </a:p>
        </p:txBody>
      </p:sp>
    </p:spTree>
    <p:extLst>
      <p:ext uri="{BB962C8B-B14F-4D97-AF65-F5344CB8AC3E}">
        <p14:creationId xmlns:p14="http://schemas.microsoft.com/office/powerpoint/2010/main" val="612079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変数が増えると、カルノー図のサイズそれに応じて大きくなります。</a:t>
            </a:r>
            <a:endParaRPr kumimoji="1" lang="en-US" altLang="ja-JP" dirty="0"/>
          </a:p>
          <a:p>
            <a:r>
              <a:rPr kumimoji="1" lang="en-US" altLang="ja-JP" dirty="0"/>
              <a:t>2</a:t>
            </a:r>
            <a:r>
              <a:rPr kumimoji="1" lang="ja-JP" altLang="en-US" dirty="0"/>
              <a:t>変数の場合は、組み合わせは </a:t>
            </a:r>
            <a:r>
              <a:rPr kumimoji="1" lang="en-US" altLang="ja-JP" dirty="0"/>
              <a:t>2^2 </a:t>
            </a:r>
            <a:r>
              <a:rPr kumimoji="1" lang="ja-JP" altLang="en-US" dirty="0"/>
              <a:t>で</a:t>
            </a:r>
            <a:r>
              <a:rPr kumimoji="1" lang="en-US" altLang="ja-JP" dirty="0"/>
              <a:t>4</a:t>
            </a:r>
            <a:r>
              <a:rPr kumimoji="1" lang="ja-JP" altLang="en-US" dirty="0"/>
              <a:t>通りですので、縦</a:t>
            </a:r>
            <a:r>
              <a:rPr kumimoji="1" lang="en-US" altLang="ja-JP" dirty="0"/>
              <a:t>2</a:t>
            </a:r>
            <a:r>
              <a:rPr kumimoji="1" lang="ja-JP" altLang="en-US" dirty="0"/>
              <a:t>横</a:t>
            </a:r>
            <a:r>
              <a:rPr kumimoji="1" lang="en-US" altLang="ja-JP" dirty="0"/>
              <a:t>2</a:t>
            </a:r>
            <a:r>
              <a:rPr kumimoji="1" lang="ja-JP" altLang="en-US" dirty="0"/>
              <a:t>で表されます。</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en-US" altLang="ja-JP" dirty="0"/>
              <a:t>3</a:t>
            </a:r>
            <a:r>
              <a:rPr kumimoji="1" lang="ja-JP" altLang="en-US" dirty="0"/>
              <a:t>変数の場合は、組み合わせは </a:t>
            </a:r>
            <a:r>
              <a:rPr kumimoji="1" lang="en-US" altLang="ja-JP" dirty="0"/>
              <a:t>2^3 </a:t>
            </a:r>
            <a:r>
              <a:rPr kumimoji="1" lang="ja-JP" altLang="en-US" dirty="0"/>
              <a:t>で</a:t>
            </a:r>
            <a:r>
              <a:rPr kumimoji="1" lang="en-US" altLang="ja-JP" dirty="0"/>
              <a:t>8</a:t>
            </a:r>
            <a:r>
              <a:rPr kumimoji="1" lang="ja-JP" altLang="en-US" dirty="0"/>
              <a:t>通りですので、縦</a:t>
            </a:r>
            <a:r>
              <a:rPr kumimoji="1" lang="en-US" altLang="ja-JP" dirty="0"/>
              <a:t>2</a:t>
            </a:r>
            <a:r>
              <a:rPr kumimoji="1" lang="ja-JP" altLang="en-US" dirty="0"/>
              <a:t>横</a:t>
            </a:r>
            <a:r>
              <a:rPr kumimoji="1" lang="en-US" altLang="ja-JP" dirty="0"/>
              <a:t>4</a:t>
            </a:r>
            <a:r>
              <a:rPr kumimoji="1" lang="ja-JP" altLang="en-US" dirty="0"/>
              <a:t>で表されます。</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en-US" altLang="ja-JP" dirty="0"/>
              <a:t>4</a:t>
            </a:r>
            <a:r>
              <a:rPr kumimoji="1" lang="ja-JP" altLang="en-US" dirty="0"/>
              <a:t>変数の場合は、組み合わせは </a:t>
            </a:r>
            <a:r>
              <a:rPr kumimoji="1" lang="en-US" altLang="ja-JP" dirty="0"/>
              <a:t>2^4 </a:t>
            </a:r>
            <a:r>
              <a:rPr kumimoji="1" lang="ja-JP" altLang="en-US" dirty="0"/>
              <a:t>で</a:t>
            </a:r>
            <a:r>
              <a:rPr kumimoji="1" lang="en-US" altLang="ja-JP" dirty="0"/>
              <a:t>16</a:t>
            </a:r>
            <a:r>
              <a:rPr kumimoji="1" lang="ja-JP" altLang="en-US" dirty="0"/>
              <a:t>通りですので、縦</a:t>
            </a:r>
            <a:r>
              <a:rPr kumimoji="1" lang="en-US" altLang="ja-JP" dirty="0"/>
              <a:t>4</a:t>
            </a:r>
            <a:r>
              <a:rPr kumimoji="1" lang="ja-JP" altLang="en-US" dirty="0"/>
              <a:t>横</a:t>
            </a:r>
            <a:r>
              <a:rPr kumimoji="1" lang="en-US" altLang="ja-JP" dirty="0"/>
              <a:t>4</a:t>
            </a:r>
            <a:r>
              <a:rPr kumimoji="1" lang="ja-JP" altLang="en-US" dirty="0"/>
              <a:t>で表されます。</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例えば</a:t>
            </a:r>
            <a:r>
              <a:rPr kumimoji="1" lang="en-US" altLang="ja-JP" dirty="0"/>
              <a:t>4</a:t>
            </a:r>
            <a:r>
              <a:rPr kumimoji="1" lang="ja-JP" altLang="en-US" dirty="0"/>
              <a:t>変数の場合は、この図のように</a:t>
            </a:r>
            <a:r>
              <a:rPr kumimoji="1" lang="en-US" altLang="ja-JP" dirty="0"/>
              <a:t>4×4</a:t>
            </a:r>
            <a:r>
              <a:rPr kumimoji="1" lang="ja-JP" altLang="en-US" dirty="0"/>
              <a:t>で表されます。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10</a:t>
            </a:fld>
            <a:endParaRPr lang="en-US" altLang="ja-JP"/>
          </a:p>
        </p:txBody>
      </p:sp>
    </p:spTree>
    <p:extLst>
      <p:ext uri="{BB962C8B-B14F-4D97-AF65-F5344CB8AC3E}">
        <p14:creationId xmlns:p14="http://schemas.microsoft.com/office/powerpoint/2010/main" val="4190751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例えば、関数 </a:t>
            </a:r>
            <a:r>
              <a:rPr kumimoji="1" lang="en-US" altLang="ja-JP" dirty="0"/>
              <a:t>f = X_ AND Y_ OR Y AND Z_ </a:t>
            </a:r>
            <a:r>
              <a:rPr kumimoji="1" lang="ja-JP" altLang="en-US" dirty="0"/>
              <a:t>のカルノー図を作ってみましょう。</a:t>
            </a:r>
            <a:endParaRPr kumimoji="1" lang="en-US" altLang="ja-JP" dirty="0"/>
          </a:p>
          <a:p>
            <a:r>
              <a:rPr kumimoji="1" lang="ja-JP" altLang="en-US" dirty="0"/>
              <a:t>各変数に </a:t>
            </a:r>
            <a:r>
              <a:rPr kumimoji="1" lang="en-US" altLang="ja-JP" dirty="0"/>
              <a:t>1,0 </a:t>
            </a:r>
            <a:r>
              <a:rPr kumimoji="1" lang="ja-JP" altLang="en-US" dirty="0"/>
              <a:t>を代入してい関数値を求め、図に記入していきます。</a:t>
            </a:r>
            <a:endParaRPr kumimoji="1" lang="en-US" altLang="ja-JP" dirty="0"/>
          </a:p>
          <a:p>
            <a:r>
              <a:rPr kumimoji="1" lang="ja-JP" altLang="en-US" dirty="0"/>
              <a:t>するとこのように </a:t>
            </a:r>
            <a:r>
              <a:rPr kumimoji="1" lang="en-US" altLang="ja-JP" dirty="0"/>
              <a:t>1 </a:t>
            </a:r>
            <a:r>
              <a:rPr kumimoji="1" lang="ja-JP" altLang="en-US" dirty="0"/>
              <a:t>と </a:t>
            </a:r>
            <a:r>
              <a:rPr kumimoji="1" lang="en-US" altLang="ja-JP" dirty="0"/>
              <a:t>0 </a:t>
            </a:r>
            <a:r>
              <a:rPr kumimoji="1" lang="ja-JP" altLang="en-US" dirty="0"/>
              <a:t>で埋まります。</a:t>
            </a:r>
            <a:endParaRPr kumimoji="1" lang="en-US" altLang="ja-JP" dirty="0"/>
          </a:p>
          <a:p>
            <a:r>
              <a:rPr kumimoji="1" lang="ja-JP" altLang="en-US" dirty="0"/>
              <a:t>ここで、座標ラベルの数の並び方に注意してください。</a:t>
            </a:r>
            <a:endParaRPr kumimoji="1" lang="en-US" altLang="ja-JP" dirty="0"/>
          </a:p>
          <a:p>
            <a:r>
              <a:rPr kumimoji="1" lang="en-US" altLang="ja-JP" dirty="0"/>
              <a:t>00, 01, 11, 10 </a:t>
            </a:r>
            <a:r>
              <a:rPr kumimoji="1" lang="ja-JP" altLang="en-US" dirty="0"/>
              <a:t>と並んでいます。</a:t>
            </a:r>
            <a:endParaRPr kumimoji="1" lang="en-US" altLang="ja-JP" dirty="0"/>
          </a:p>
          <a:p>
            <a:r>
              <a:rPr kumimoji="1" lang="ja-JP" altLang="en-US" dirty="0"/>
              <a:t>真理値表とは </a:t>
            </a:r>
            <a:r>
              <a:rPr kumimoji="1" lang="en-US" altLang="ja-JP" dirty="0"/>
              <a:t>11 </a:t>
            </a:r>
            <a:r>
              <a:rPr kumimoji="1" lang="ja-JP" altLang="en-US" dirty="0"/>
              <a:t>と </a:t>
            </a:r>
            <a:r>
              <a:rPr kumimoji="1" lang="en-US" altLang="ja-JP" dirty="0"/>
              <a:t>10 </a:t>
            </a:r>
            <a:r>
              <a:rPr kumimoji="1" lang="ja-JP" altLang="en-US" dirty="0"/>
              <a:t>の順番が逆ですが、カルノー図では、この順番で書きます。</a:t>
            </a:r>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11</a:t>
            </a:fld>
            <a:endParaRPr lang="en-US" altLang="ja-JP"/>
          </a:p>
        </p:txBody>
      </p:sp>
    </p:spTree>
    <p:extLst>
      <p:ext uri="{BB962C8B-B14F-4D97-AF65-F5344CB8AC3E}">
        <p14:creationId xmlns:p14="http://schemas.microsoft.com/office/powerpoint/2010/main" val="3322158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カルノー図の座標ラベルの並び方、</a:t>
            </a:r>
            <a:r>
              <a:rPr kumimoji="1" lang="en-US" altLang="ja-JP" dirty="0"/>
              <a:t>00, 01, 11, 10 </a:t>
            </a:r>
            <a:r>
              <a:rPr kumimoji="1" lang="ja-JP" altLang="en-US" dirty="0"/>
              <a:t>というのは、</a:t>
            </a:r>
            <a:endParaRPr kumimoji="1" lang="en-US" altLang="ja-JP" dirty="0"/>
          </a:p>
          <a:p>
            <a:r>
              <a:rPr kumimoji="1" lang="ja-JP" altLang="en-US" dirty="0"/>
              <a:t>隣り合う物同士で比べたときに、何処か</a:t>
            </a:r>
            <a:r>
              <a:rPr kumimoji="1" lang="en-US" altLang="ja-JP" dirty="0"/>
              <a:t>1</a:t>
            </a:r>
            <a:r>
              <a:rPr kumimoji="1" lang="ja-JP" altLang="en-US" dirty="0"/>
              <a:t>文字だけが異なるように並べています。</a:t>
            </a:r>
            <a:endParaRPr kumimoji="1" lang="en-US" altLang="ja-JP" dirty="0"/>
          </a:p>
          <a:p>
            <a:r>
              <a:rPr kumimoji="1" lang="en-US" altLang="ja-JP" dirty="0"/>
              <a:t>2</a:t>
            </a:r>
            <a:r>
              <a:rPr kumimoji="1" lang="ja-JP" altLang="en-US" dirty="0"/>
              <a:t>変数であれば、</a:t>
            </a:r>
            <a:r>
              <a:rPr kumimoji="1" lang="en-US" altLang="ja-JP" dirty="0"/>
              <a:t>00, 01, 11, 10 </a:t>
            </a:r>
            <a:r>
              <a:rPr kumimoji="1" lang="ja-JP" altLang="en-US" dirty="0"/>
              <a:t>ですが、</a:t>
            </a:r>
            <a:endParaRPr kumimoji="1" lang="en-US" altLang="ja-JP" dirty="0"/>
          </a:p>
          <a:p>
            <a:r>
              <a:rPr kumimoji="1" lang="en-US" altLang="ja-JP" dirty="0"/>
              <a:t>00</a:t>
            </a:r>
            <a:r>
              <a:rPr kumimoji="1" lang="ja-JP" altLang="en-US" dirty="0"/>
              <a:t>と</a:t>
            </a:r>
            <a:r>
              <a:rPr kumimoji="1" lang="en-US" altLang="ja-JP" dirty="0"/>
              <a:t>01</a:t>
            </a:r>
            <a:r>
              <a:rPr kumimoji="1" lang="ja-JP" altLang="en-US" dirty="0"/>
              <a:t>を比べると、右側の数字が違います。</a:t>
            </a:r>
            <a:endParaRPr kumimoji="1" lang="en-US" altLang="ja-JP" dirty="0"/>
          </a:p>
          <a:p>
            <a:r>
              <a:rPr kumimoji="1" lang="en-US" altLang="ja-JP" dirty="0"/>
              <a:t>01</a:t>
            </a:r>
            <a:r>
              <a:rPr kumimoji="1" lang="ja-JP" altLang="en-US" dirty="0"/>
              <a:t>と</a:t>
            </a:r>
            <a:r>
              <a:rPr kumimoji="1" lang="en-US" altLang="ja-JP" dirty="0"/>
              <a:t>11</a:t>
            </a:r>
            <a:r>
              <a:rPr kumimoji="1" lang="ja-JP" altLang="en-US" dirty="0"/>
              <a:t>を比べると、左側の数字が違います。</a:t>
            </a:r>
            <a:endParaRPr kumimoji="1" lang="en-US" altLang="ja-JP" dirty="0"/>
          </a:p>
          <a:p>
            <a:r>
              <a:rPr kumimoji="1" lang="en-US" altLang="ja-JP" dirty="0"/>
              <a:t>11</a:t>
            </a:r>
            <a:r>
              <a:rPr kumimoji="1" lang="ja-JP" altLang="en-US" dirty="0"/>
              <a:t>と</a:t>
            </a:r>
            <a:r>
              <a:rPr kumimoji="1" lang="en-US" altLang="ja-JP" dirty="0"/>
              <a:t>10</a:t>
            </a:r>
            <a:r>
              <a:rPr kumimoji="1" lang="ja-JP" altLang="en-US" dirty="0"/>
              <a:t>を比べると、右側の数字が違います。</a:t>
            </a:r>
            <a:endParaRPr kumimoji="1" lang="en-US" altLang="ja-JP" dirty="0"/>
          </a:p>
          <a:p>
            <a:r>
              <a:rPr kumimoji="1" lang="ja-JP" altLang="en-US" dirty="0"/>
              <a:t>カルノー図は、右端と左端は繋がっていると考えます。</a:t>
            </a:r>
            <a:endParaRPr kumimoji="1" lang="en-US" altLang="ja-JP" dirty="0"/>
          </a:p>
          <a:p>
            <a:r>
              <a:rPr kumimoji="1" lang="ja-JP" altLang="en-US" dirty="0"/>
              <a:t>ですので、</a:t>
            </a:r>
            <a:r>
              <a:rPr kumimoji="1" lang="en-US" altLang="ja-JP" dirty="0"/>
              <a:t>10</a:t>
            </a:r>
            <a:r>
              <a:rPr kumimoji="1" lang="ja-JP" altLang="en-US" dirty="0"/>
              <a:t> の 右隣には </a:t>
            </a:r>
            <a:r>
              <a:rPr kumimoji="1" lang="en-US" altLang="ja-JP" dirty="0"/>
              <a:t>00 </a:t>
            </a:r>
            <a:r>
              <a:rPr kumimoji="1" lang="ja-JP" altLang="en-US" dirty="0"/>
              <a:t>があります。</a:t>
            </a:r>
            <a:endParaRPr kumimoji="1" lang="en-US" altLang="ja-JP" dirty="0"/>
          </a:p>
          <a:p>
            <a:r>
              <a:rPr kumimoji="1" lang="en-US" altLang="ja-JP" dirty="0"/>
              <a:t>10</a:t>
            </a:r>
            <a:r>
              <a:rPr kumimoji="1" lang="ja-JP" altLang="en-US" dirty="0"/>
              <a:t>と</a:t>
            </a:r>
            <a:r>
              <a:rPr kumimoji="1" lang="en-US" altLang="ja-JP" dirty="0"/>
              <a:t>00</a:t>
            </a:r>
            <a:r>
              <a:rPr kumimoji="1" lang="ja-JP" altLang="en-US" dirty="0"/>
              <a:t>を比べると、左側の数字が違います。</a:t>
            </a:r>
            <a:endParaRPr kumimoji="1" lang="en-US" altLang="ja-JP" dirty="0"/>
          </a:p>
          <a:p>
            <a:r>
              <a:rPr kumimoji="1" lang="ja-JP" altLang="en-US" dirty="0"/>
              <a:t>この並び方は、</a:t>
            </a:r>
            <a:r>
              <a:rPr kumimoji="1" lang="en-US" altLang="ja-JP" dirty="0"/>
              <a:t>3</a:t>
            </a:r>
            <a:r>
              <a:rPr kumimoji="1" lang="ja-JP" altLang="en-US" dirty="0"/>
              <a:t>変数以上もあります。</a:t>
            </a:r>
            <a:endParaRPr kumimoji="1" lang="en-US" altLang="ja-JP" dirty="0"/>
          </a:p>
          <a:p>
            <a:r>
              <a:rPr kumimoji="1" lang="en-US" altLang="ja-JP" dirty="0"/>
              <a:t>3</a:t>
            </a:r>
            <a:r>
              <a:rPr kumimoji="1" lang="ja-JP" altLang="en-US" dirty="0"/>
              <a:t>変数ですと、</a:t>
            </a:r>
            <a:r>
              <a:rPr kumimoji="1" lang="en-US" altLang="ja-JP" dirty="0"/>
              <a:t>000, 001, 011, 010, 110, 111, 111, 101, 100 </a:t>
            </a:r>
            <a:r>
              <a:rPr kumimoji="1" lang="ja-JP" altLang="en-US" dirty="0"/>
              <a:t>と来て </a:t>
            </a:r>
            <a:r>
              <a:rPr kumimoji="1" lang="en-US" altLang="ja-JP" dirty="0"/>
              <a:t>000 </a:t>
            </a:r>
            <a:r>
              <a:rPr kumimoji="1" lang="ja-JP" altLang="en-US" dirty="0"/>
              <a:t>に戻ります。</a:t>
            </a:r>
            <a:endParaRPr kumimoji="1" lang="en-US" altLang="ja-JP" dirty="0"/>
          </a:p>
          <a:p>
            <a:r>
              <a:rPr kumimoji="1" lang="ja-JP" altLang="en-US" dirty="0"/>
              <a:t>隣り合う物同士を見比べると、何処か</a:t>
            </a:r>
            <a:r>
              <a:rPr kumimoji="1" lang="en-US" altLang="ja-JP" dirty="0"/>
              <a:t>1</a:t>
            </a:r>
            <a:r>
              <a:rPr kumimoji="1" lang="ja-JP" altLang="en-US" dirty="0"/>
              <a:t>つだけ違っています。</a:t>
            </a:r>
            <a:endParaRPr kumimoji="1" lang="en-US" altLang="ja-JP" dirty="0"/>
          </a:p>
          <a:p>
            <a:r>
              <a:rPr kumimoji="1" lang="en-US" altLang="ja-JP" dirty="0"/>
              <a:t>4</a:t>
            </a:r>
            <a:r>
              <a:rPr kumimoji="1" lang="ja-JP" altLang="en-US" dirty="0"/>
              <a:t>変数ならこの下の並びになります。</a:t>
            </a:r>
            <a:endParaRPr kumimoji="1" lang="en-US" altLang="ja-JP" dirty="0"/>
          </a:p>
          <a:p>
            <a:r>
              <a:rPr kumimoji="1" lang="en-US" altLang="ja-JP" dirty="0"/>
              <a:t>3</a:t>
            </a:r>
            <a:r>
              <a:rPr kumimoji="1" lang="ja-JP" altLang="en-US" dirty="0"/>
              <a:t>変数以上の並び方は覚える必要はありません。</a:t>
            </a:r>
            <a:endParaRPr kumimoji="1" lang="en-US" altLang="ja-JP" dirty="0"/>
          </a:p>
          <a:p>
            <a:r>
              <a:rPr kumimoji="1" lang="ja-JP" altLang="en-US" dirty="0"/>
              <a:t>しかし、</a:t>
            </a:r>
            <a:r>
              <a:rPr kumimoji="1" lang="en-US" altLang="ja-JP" dirty="0"/>
              <a:t>2</a:t>
            </a:r>
            <a:r>
              <a:rPr kumimoji="1" lang="ja-JP" altLang="en-US" dirty="0"/>
              <a:t>変数の並び方、</a:t>
            </a:r>
            <a:r>
              <a:rPr kumimoji="1" lang="en-US" altLang="ja-JP" dirty="0"/>
              <a:t>00, 01, 11, 10 </a:t>
            </a:r>
            <a:r>
              <a:rPr kumimoji="1" lang="ja-JP" altLang="en-US" dirty="0"/>
              <a:t>だけは覚えてください。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12</a:t>
            </a:fld>
            <a:endParaRPr lang="en-US" altLang="ja-JP"/>
          </a:p>
        </p:txBody>
      </p:sp>
    </p:spTree>
    <p:extLst>
      <p:ext uri="{BB962C8B-B14F-4D97-AF65-F5344CB8AC3E}">
        <p14:creationId xmlns:p14="http://schemas.microsoft.com/office/powerpoint/2010/main" val="308951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それでは、カルノー図から論理関数を求めてみましょう。</a:t>
            </a:r>
            <a:endParaRPr kumimoji="1" lang="en-US" altLang="ja-JP" dirty="0"/>
          </a:p>
          <a:p>
            <a:r>
              <a:rPr kumimoji="1" lang="ja-JP" altLang="en-US" dirty="0"/>
              <a:t>例えばこのようなカルノー図が与えられたとします。</a:t>
            </a:r>
            <a:endParaRPr kumimoji="1" lang="en-US" altLang="ja-JP" dirty="0"/>
          </a:p>
          <a:p>
            <a:r>
              <a:rPr kumimoji="1" lang="ja-JP" altLang="en-US" dirty="0"/>
              <a:t>カルノー図の</a:t>
            </a:r>
            <a:r>
              <a:rPr kumimoji="1" lang="en-US" altLang="ja-JP" dirty="0"/>
              <a:t>1</a:t>
            </a:r>
            <a:r>
              <a:rPr kumimoji="1" lang="ja-JP" altLang="en-US" dirty="0"/>
              <a:t>マスは一つの最小項に対応します。</a:t>
            </a:r>
            <a:endParaRPr kumimoji="1" lang="en-US" altLang="ja-JP" dirty="0"/>
          </a:p>
          <a:p>
            <a:r>
              <a:rPr kumimoji="1" lang="ja-JP" altLang="en-US" dirty="0"/>
              <a:t>この図では、</a:t>
            </a:r>
            <a:r>
              <a:rPr kumimoji="1" lang="en-US" altLang="ja-JP" dirty="0"/>
              <a:t>X, Y </a:t>
            </a:r>
            <a:r>
              <a:rPr kumimoji="1" lang="ja-JP" altLang="en-US" dirty="0"/>
              <a:t>が</a:t>
            </a:r>
            <a:r>
              <a:rPr kumimoji="1" lang="en-US" altLang="ja-JP" dirty="0"/>
              <a:t> 01 </a:t>
            </a:r>
            <a:r>
              <a:rPr kumimoji="1" lang="ja-JP" altLang="en-US" dirty="0"/>
              <a:t>と</a:t>
            </a:r>
            <a:r>
              <a:rPr kumimoji="1" lang="en-US" altLang="ja-JP" dirty="0"/>
              <a:t> 10 </a:t>
            </a:r>
            <a:r>
              <a:rPr kumimoji="1" lang="ja-JP" altLang="en-US" dirty="0"/>
              <a:t>のマスが</a:t>
            </a:r>
            <a:r>
              <a:rPr kumimoji="1" lang="en-US" altLang="ja-JP" dirty="0"/>
              <a:t>1</a:t>
            </a:r>
            <a:r>
              <a:rPr kumimoji="1" lang="ja-JP" altLang="en-US" dirty="0"/>
              <a:t>になっています。</a:t>
            </a:r>
            <a:endParaRPr kumimoji="1" lang="en-US" altLang="ja-JP" dirty="0"/>
          </a:p>
          <a:p>
            <a:r>
              <a:rPr kumimoji="1" lang="en-US" altLang="ja-JP" dirty="0"/>
              <a:t>01 </a:t>
            </a:r>
            <a:r>
              <a:rPr kumimoji="1" lang="ja-JP" altLang="en-US" dirty="0"/>
              <a:t>に対応する最小項は </a:t>
            </a:r>
            <a:r>
              <a:rPr kumimoji="1" lang="en-US" altLang="ja-JP" dirty="0"/>
              <a:t>X_ AND Y</a:t>
            </a:r>
            <a:r>
              <a:rPr kumimoji="1" lang="ja-JP" altLang="en-US" dirty="0"/>
              <a:t>、</a:t>
            </a:r>
            <a:r>
              <a:rPr kumimoji="1" lang="en-US" altLang="ja-JP" dirty="0"/>
              <a:t>10 </a:t>
            </a:r>
            <a:r>
              <a:rPr kumimoji="1" lang="ja-JP" altLang="en-US" dirty="0"/>
              <a:t>に対応する最小項は </a:t>
            </a:r>
            <a:r>
              <a:rPr kumimoji="1" lang="en-US" altLang="ja-JP" dirty="0"/>
              <a:t>X AND Y_ </a:t>
            </a:r>
            <a:r>
              <a:rPr kumimoji="1" lang="ja-JP" altLang="en-US" dirty="0"/>
              <a:t>ですので、</a:t>
            </a:r>
            <a:endParaRPr kumimoji="1" lang="en-US" altLang="ja-JP" dirty="0"/>
          </a:p>
          <a:p>
            <a:r>
              <a:rPr kumimoji="1" lang="ja-JP" altLang="en-US" dirty="0"/>
              <a:t>このカルノー図が表す論理関数は、</a:t>
            </a:r>
            <a:r>
              <a:rPr kumimoji="1" lang="en-US" altLang="ja-JP" dirty="0"/>
              <a:t>X_ AND Y OR X AND Y_ </a:t>
            </a:r>
            <a:r>
              <a:rPr kumimoji="1" lang="ja-JP" altLang="en-US" dirty="0"/>
              <a:t>となります。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13</a:t>
            </a:fld>
            <a:endParaRPr lang="en-US" altLang="ja-JP"/>
          </a:p>
        </p:txBody>
      </p:sp>
    </p:spTree>
    <p:extLst>
      <p:ext uri="{BB962C8B-B14F-4D97-AF65-F5344CB8AC3E}">
        <p14:creationId xmlns:p14="http://schemas.microsoft.com/office/powerpoint/2010/main" val="2458324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カルノー図を使って論理式を簡略する方法を考えます。</a:t>
            </a:r>
            <a:endParaRPr kumimoji="1" lang="en-US" altLang="ja-JP" dirty="0"/>
          </a:p>
          <a:p>
            <a:r>
              <a:rPr kumimoji="1" lang="ja-JP" altLang="en-US" dirty="0"/>
              <a:t>カルノー図は、隣同士は</a:t>
            </a:r>
            <a:r>
              <a:rPr kumimoji="1" lang="en-US" altLang="ja-JP" dirty="0"/>
              <a:t>1</a:t>
            </a:r>
            <a:r>
              <a:rPr kumimoji="1" lang="ja-JP" altLang="en-US" dirty="0"/>
              <a:t>文字だけが異なるという並び方をしています。</a:t>
            </a:r>
            <a:endParaRPr kumimoji="1" lang="en-US" altLang="ja-JP" dirty="0"/>
          </a:p>
          <a:p>
            <a:r>
              <a:rPr kumimoji="1" lang="ja-JP" altLang="en-US" dirty="0"/>
              <a:t>例えば、このようなカルノー図が与えられたとしましょう。</a:t>
            </a:r>
            <a:endParaRPr kumimoji="1" lang="en-US" altLang="ja-JP" dirty="0"/>
          </a:p>
          <a:p>
            <a:r>
              <a:rPr kumimoji="1" lang="en-US" altLang="ja-JP" dirty="0"/>
              <a:t>X, Y, Z </a:t>
            </a:r>
            <a:r>
              <a:rPr kumimoji="1" lang="ja-JP" altLang="en-US" dirty="0"/>
              <a:t>が </a:t>
            </a:r>
            <a:r>
              <a:rPr kumimoji="1" lang="en-US" altLang="ja-JP" dirty="0"/>
              <a:t>000 </a:t>
            </a:r>
            <a:r>
              <a:rPr kumimoji="1" lang="ja-JP" altLang="en-US" dirty="0"/>
              <a:t>に対応するのは </a:t>
            </a:r>
            <a:r>
              <a:rPr kumimoji="1" lang="en-US" altLang="ja-JP" dirty="0"/>
              <a:t>X_</a:t>
            </a:r>
            <a:r>
              <a:rPr kumimoji="1" lang="ja-JP" altLang="en-US" dirty="0"/>
              <a:t>　</a:t>
            </a:r>
            <a:r>
              <a:rPr kumimoji="1" lang="en-US" altLang="ja-JP" dirty="0"/>
              <a:t>AND</a:t>
            </a:r>
            <a:r>
              <a:rPr kumimoji="1" lang="ja-JP" altLang="en-US" dirty="0"/>
              <a:t> </a:t>
            </a:r>
            <a:r>
              <a:rPr kumimoji="1" lang="en-US" altLang="ja-JP" dirty="0"/>
              <a:t>Y_</a:t>
            </a:r>
            <a:r>
              <a:rPr kumimoji="1" lang="ja-JP" altLang="en-US" dirty="0"/>
              <a:t> </a:t>
            </a:r>
            <a:r>
              <a:rPr kumimoji="1" lang="en-US" altLang="ja-JP" dirty="0"/>
              <a:t>AND</a:t>
            </a:r>
            <a:r>
              <a:rPr kumimoji="1" lang="ja-JP" altLang="en-US" dirty="0"/>
              <a:t> </a:t>
            </a:r>
            <a:r>
              <a:rPr kumimoji="1" lang="en-US" altLang="ja-JP" dirty="0"/>
              <a:t>Z_ </a:t>
            </a:r>
            <a:r>
              <a:rPr kumimoji="1" lang="ja-JP" altLang="en-US" dirty="0"/>
              <a:t>です。</a:t>
            </a:r>
            <a:endParaRPr kumimoji="1" lang="en-US" altLang="ja-JP" dirty="0"/>
          </a:p>
          <a:p>
            <a:r>
              <a:rPr kumimoji="1" lang="en-US" altLang="ja-JP" dirty="0"/>
              <a:t>010 </a:t>
            </a:r>
            <a:r>
              <a:rPr kumimoji="1" lang="ja-JP" altLang="en-US" dirty="0"/>
              <a:t>に対応するのは </a:t>
            </a:r>
            <a:r>
              <a:rPr kumimoji="1" lang="en-US" altLang="ja-JP" dirty="0"/>
              <a:t>X_ AND Y AND Z_ </a:t>
            </a:r>
            <a:r>
              <a:rPr kumimoji="1" lang="ja-JP" altLang="en-US" dirty="0"/>
              <a:t>です。</a:t>
            </a:r>
            <a:endParaRPr kumimoji="1" lang="en-US" altLang="ja-JP" dirty="0"/>
          </a:p>
          <a:p>
            <a:r>
              <a:rPr kumimoji="1" lang="ja-JP" altLang="en-US" dirty="0"/>
              <a:t>この式を、</a:t>
            </a:r>
            <a:r>
              <a:rPr kumimoji="1" lang="en-US" altLang="ja-JP" dirty="0"/>
              <a:t>X_ AND Z_ </a:t>
            </a:r>
            <a:r>
              <a:rPr kumimoji="1" lang="ja-JP" altLang="en-US" dirty="0"/>
              <a:t>で括り出すと、 </a:t>
            </a:r>
            <a:r>
              <a:rPr kumimoji="1" lang="en-US" altLang="ja-JP" dirty="0"/>
              <a:t>Y_ OR Y AND X_ AND Z_ </a:t>
            </a:r>
            <a:r>
              <a:rPr kumimoji="1" lang="ja-JP" altLang="en-US" dirty="0"/>
              <a:t>になります。</a:t>
            </a:r>
            <a:endParaRPr kumimoji="1" lang="en-US" altLang="ja-JP" dirty="0"/>
          </a:p>
          <a:p>
            <a:r>
              <a:rPr kumimoji="1" lang="en-US" altLang="ja-JP" dirty="0"/>
              <a:t>Y_ OR Y </a:t>
            </a:r>
            <a:r>
              <a:rPr kumimoji="1" lang="ja-JP" altLang="en-US" dirty="0"/>
              <a:t>は</a:t>
            </a:r>
            <a:r>
              <a:rPr kumimoji="1" lang="en-US" altLang="ja-JP" dirty="0"/>
              <a:t>1 </a:t>
            </a:r>
            <a:r>
              <a:rPr kumimoji="1" lang="ja-JP" altLang="en-US" dirty="0"/>
              <a:t>です ので、この式は </a:t>
            </a:r>
            <a:r>
              <a:rPr kumimoji="1" lang="en-US" altLang="ja-JP" dirty="0"/>
              <a:t>X_ AND Z_ </a:t>
            </a:r>
            <a:r>
              <a:rPr kumimoji="1" lang="ja-JP" altLang="en-US" dirty="0"/>
              <a:t>となり、</a:t>
            </a:r>
            <a:r>
              <a:rPr kumimoji="1" lang="en-US" altLang="ja-JP" dirty="0"/>
              <a:t>Y </a:t>
            </a:r>
            <a:r>
              <a:rPr kumimoji="1" lang="ja-JP" altLang="en-US" dirty="0"/>
              <a:t>が消えます。</a:t>
            </a:r>
            <a:endParaRPr kumimoji="1" lang="en-US" altLang="ja-JP" dirty="0"/>
          </a:p>
          <a:p>
            <a:r>
              <a:rPr kumimoji="1" lang="ja-JP" altLang="en-US" dirty="0"/>
              <a:t>カルノー図でこの</a:t>
            </a:r>
            <a:r>
              <a:rPr kumimoji="1" lang="en-US" altLang="ja-JP" dirty="0"/>
              <a:t>2</a:t>
            </a:r>
            <a:r>
              <a:rPr kumimoji="1" lang="ja-JP" altLang="en-US" dirty="0"/>
              <a:t>つのマス見比べると、</a:t>
            </a:r>
            <a:r>
              <a:rPr kumimoji="1" lang="en-US" altLang="ja-JP" dirty="0"/>
              <a:t>X</a:t>
            </a:r>
            <a:r>
              <a:rPr kumimoji="1" lang="ja-JP" altLang="en-US" dirty="0"/>
              <a:t> が </a:t>
            </a:r>
            <a:r>
              <a:rPr kumimoji="1" lang="en-US" altLang="ja-JP" dirty="0"/>
              <a:t>0, Z</a:t>
            </a:r>
            <a:r>
              <a:rPr kumimoji="1" lang="ja-JP" altLang="en-US" dirty="0"/>
              <a:t> が </a:t>
            </a:r>
            <a:r>
              <a:rPr kumimoji="1" lang="en-US" altLang="ja-JP" dirty="0"/>
              <a:t>0</a:t>
            </a:r>
            <a:r>
              <a:rPr kumimoji="1" lang="ja-JP" altLang="en-US" dirty="0"/>
              <a:t> というのが共通しています。</a:t>
            </a:r>
            <a:endParaRPr kumimoji="1" lang="en-US" altLang="ja-JP" dirty="0"/>
          </a:p>
          <a:p>
            <a:r>
              <a:rPr kumimoji="1" lang="ja-JP" altLang="en-US" dirty="0"/>
              <a:t>このとき、</a:t>
            </a:r>
            <a:r>
              <a:rPr kumimoji="1" lang="en-US" altLang="ja-JP" dirty="0"/>
              <a:t>Y</a:t>
            </a:r>
            <a:r>
              <a:rPr kumimoji="1" lang="ja-JP" altLang="en-US" dirty="0"/>
              <a:t> の値が</a:t>
            </a:r>
            <a:r>
              <a:rPr kumimoji="1" lang="en-US" altLang="ja-JP" dirty="0"/>
              <a:t>0</a:t>
            </a:r>
            <a:r>
              <a:rPr kumimoji="1" lang="ja-JP" altLang="en-US" dirty="0"/>
              <a:t>でも</a:t>
            </a:r>
            <a:r>
              <a:rPr kumimoji="1" lang="en-US" altLang="ja-JP" dirty="0"/>
              <a:t>1</a:t>
            </a:r>
            <a:r>
              <a:rPr kumimoji="1" lang="ja-JP" altLang="en-US" dirty="0"/>
              <a:t>でも、関数の値は</a:t>
            </a:r>
            <a:r>
              <a:rPr kumimoji="1" lang="en-US" altLang="ja-JP" dirty="0"/>
              <a:t>1</a:t>
            </a:r>
            <a:r>
              <a:rPr kumimoji="1" lang="ja-JP" altLang="en-US" dirty="0"/>
              <a:t>になっています。</a:t>
            </a:r>
            <a:endParaRPr kumimoji="1" lang="en-US" altLang="ja-JP" dirty="0"/>
          </a:p>
          <a:p>
            <a:r>
              <a:rPr kumimoji="1" lang="ja-JP" altLang="en-US" dirty="0"/>
              <a:t>つまり、</a:t>
            </a:r>
            <a:r>
              <a:rPr kumimoji="1" lang="en-US" altLang="ja-JP" dirty="0"/>
              <a:t>X</a:t>
            </a:r>
            <a:r>
              <a:rPr kumimoji="1" lang="ja-JP" altLang="en-US" dirty="0"/>
              <a:t>が</a:t>
            </a:r>
            <a:r>
              <a:rPr kumimoji="1" lang="en-US" altLang="ja-JP" dirty="0"/>
              <a:t>0</a:t>
            </a:r>
            <a:r>
              <a:rPr kumimoji="1" lang="ja-JP" altLang="en-US" dirty="0"/>
              <a:t>、</a:t>
            </a:r>
            <a:r>
              <a:rPr kumimoji="1" lang="en-US" altLang="ja-JP" dirty="0"/>
              <a:t>Z</a:t>
            </a:r>
            <a:r>
              <a:rPr kumimoji="1" lang="ja-JP" altLang="en-US" dirty="0"/>
              <a:t>が</a:t>
            </a:r>
            <a:r>
              <a:rPr kumimoji="1" lang="en-US" altLang="ja-JP" dirty="0"/>
              <a:t>0</a:t>
            </a:r>
            <a:r>
              <a:rPr kumimoji="1" lang="ja-JP" altLang="en-US" dirty="0"/>
              <a:t>であれば、</a:t>
            </a:r>
            <a:r>
              <a:rPr kumimoji="1" lang="en-US" altLang="ja-JP" dirty="0"/>
              <a:t>Y</a:t>
            </a:r>
            <a:r>
              <a:rPr kumimoji="1" lang="ja-JP" altLang="en-US" dirty="0"/>
              <a:t>は</a:t>
            </a:r>
            <a:r>
              <a:rPr kumimoji="1" lang="en-US" altLang="ja-JP" dirty="0"/>
              <a:t>0</a:t>
            </a:r>
            <a:r>
              <a:rPr kumimoji="1" lang="ja-JP" altLang="en-US" dirty="0"/>
              <a:t>でも</a:t>
            </a:r>
            <a:r>
              <a:rPr kumimoji="1" lang="en-US" altLang="ja-JP" dirty="0"/>
              <a:t>1</a:t>
            </a:r>
            <a:r>
              <a:rPr kumimoji="1" lang="ja-JP" altLang="en-US" dirty="0"/>
              <a:t>でも関係ありません。</a:t>
            </a:r>
            <a:endParaRPr kumimoji="1" lang="en-US" altLang="ja-JP" dirty="0"/>
          </a:p>
          <a:p>
            <a:r>
              <a:rPr kumimoji="1" lang="ja-JP" altLang="en-US" dirty="0"/>
              <a:t>ですので、式から</a:t>
            </a:r>
            <a:r>
              <a:rPr kumimoji="1" lang="en-US" altLang="ja-JP" dirty="0"/>
              <a:t> Y </a:t>
            </a:r>
            <a:r>
              <a:rPr kumimoji="1" lang="ja-JP" altLang="en-US" dirty="0"/>
              <a:t>を消すことができます。</a:t>
            </a:r>
            <a:endParaRPr kumimoji="1" lang="en-US" altLang="ja-JP" dirty="0"/>
          </a:p>
          <a:p>
            <a:r>
              <a:rPr kumimoji="1" lang="ja-JP" altLang="en-US" dirty="0"/>
              <a:t>カルノー図では、このように隣り合う</a:t>
            </a:r>
            <a:r>
              <a:rPr kumimoji="1" lang="en-US" altLang="ja-JP" dirty="0"/>
              <a:t>1</a:t>
            </a:r>
            <a:r>
              <a:rPr kumimoji="1" lang="ja-JP" altLang="en-US" dirty="0"/>
              <a:t>同士があれば、それをまとめることができます。</a:t>
            </a:r>
            <a:endParaRPr kumimoji="1" lang="en-US" altLang="ja-JP" dirty="0"/>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14</a:t>
            </a:fld>
            <a:endParaRPr lang="en-US" altLang="ja-JP"/>
          </a:p>
        </p:txBody>
      </p:sp>
    </p:spTree>
    <p:extLst>
      <p:ext uri="{BB962C8B-B14F-4D97-AF65-F5344CB8AC3E}">
        <p14:creationId xmlns:p14="http://schemas.microsoft.com/office/powerpoint/2010/main" val="2940765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次はこちらのカルノー図の論理式を簡略化してみましょう。</a:t>
            </a:r>
            <a:endParaRPr kumimoji="1" lang="en-US" altLang="ja-JP" dirty="0"/>
          </a:p>
          <a:p>
            <a:r>
              <a:rPr kumimoji="1" lang="en-US" altLang="ja-JP" dirty="0"/>
              <a:t>010</a:t>
            </a:r>
            <a:r>
              <a:rPr kumimoji="1" lang="ja-JP" altLang="en-US" dirty="0"/>
              <a:t>から</a:t>
            </a:r>
            <a:r>
              <a:rPr kumimoji="1" lang="en-US" altLang="ja-JP" dirty="0"/>
              <a:t>X_ Y  Z_, 110</a:t>
            </a:r>
            <a:r>
              <a:rPr kumimoji="1" lang="ja-JP" altLang="en-US" dirty="0"/>
              <a:t>から </a:t>
            </a:r>
            <a:r>
              <a:rPr kumimoji="1" lang="en-US" altLang="ja-JP" dirty="0"/>
              <a:t>X Y Z_,  011</a:t>
            </a:r>
            <a:r>
              <a:rPr kumimoji="1" lang="ja-JP" altLang="en-US" dirty="0"/>
              <a:t>から </a:t>
            </a:r>
            <a:r>
              <a:rPr kumimoji="1" lang="en-US" altLang="ja-JP" dirty="0"/>
              <a:t>X_ Y Z, 111</a:t>
            </a:r>
            <a:r>
              <a:rPr kumimoji="1" lang="ja-JP" altLang="en-US" dirty="0"/>
              <a:t>から </a:t>
            </a:r>
            <a:r>
              <a:rPr kumimoji="1" lang="en-US" altLang="ja-JP" dirty="0"/>
              <a:t>X Y Z </a:t>
            </a:r>
            <a:r>
              <a:rPr kumimoji="1" lang="ja-JP" altLang="en-US" dirty="0"/>
              <a:t>が出ます。</a:t>
            </a:r>
            <a:endParaRPr kumimoji="1" lang="en-US" altLang="ja-JP" dirty="0"/>
          </a:p>
          <a:p>
            <a:r>
              <a:rPr kumimoji="1" lang="ja-JP" altLang="en-US" dirty="0"/>
              <a:t>前</a:t>
            </a:r>
            <a:r>
              <a:rPr kumimoji="1" lang="en-US" altLang="ja-JP" dirty="0"/>
              <a:t>2</a:t>
            </a:r>
            <a:r>
              <a:rPr kumimoji="1" lang="ja-JP" altLang="en-US" dirty="0"/>
              <a:t>つを </a:t>
            </a:r>
            <a:r>
              <a:rPr kumimoji="1" lang="en-US" altLang="ja-JP" dirty="0"/>
              <a:t>Y AND Z_ </a:t>
            </a:r>
            <a:r>
              <a:rPr kumimoji="1" lang="ja-JP" altLang="en-US" dirty="0"/>
              <a:t>後ろ</a:t>
            </a:r>
            <a:r>
              <a:rPr kumimoji="1" lang="en-US" altLang="ja-JP" dirty="0"/>
              <a:t>2</a:t>
            </a:r>
            <a:r>
              <a:rPr kumimoji="1" lang="ja-JP" altLang="en-US" dirty="0"/>
              <a:t>つを</a:t>
            </a:r>
            <a:r>
              <a:rPr kumimoji="1" lang="en-US" altLang="ja-JP" dirty="0"/>
              <a:t> Y AND Z </a:t>
            </a:r>
            <a:r>
              <a:rPr kumimoji="1" lang="ja-JP" altLang="en-US" dirty="0"/>
              <a:t>で括り出すと、 </a:t>
            </a:r>
            <a:r>
              <a:rPr kumimoji="1" lang="en-US" altLang="ja-JP" dirty="0"/>
              <a:t>X_ OR X </a:t>
            </a:r>
            <a:r>
              <a:rPr kumimoji="1" lang="ja-JP" altLang="en-US" dirty="0"/>
              <a:t>となって </a:t>
            </a:r>
            <a:r>
              <a:rPr kumimoji="1" lang="en-US" altLang="ja-JP" dirty="0"/>
              <a:t>X </a:t>
            </a:r>
            <a:r>
              <a:rPr kumimoji="1" lang="ja-JP" altLang="en-US" dirty="0"/>
              <a:t>が消えます。</a:t>
            </a:r>
            <a:endParaRPr kumimoji="1" lang="en-US" altLang="ja-JP" dirty="0"/>
          </a:p>
          <a:p>
            <a:r>
              <a:rPr kumimoji="1" lang="ja-JP" altLang="en-US" dirty="0"/>
              <a:t>次に </a:t>
            </a:r>
            <a:r>
              <a:rPr kumimoji="1" lang="en-US" altLang="ja-JP" dirty="0"/>
              <a:t>Y</a:t>
            </a:r>
            <a:r>
              <a:rPr kumimoji="1" lang="ja-JP" altLang="en-US" dirty="0"/>
              <a:t> で括り出すと、</a:t>
            </a:r>
            <a:r>
              <a:rPr kumimoji="1" lang="en-US" altLang="ja-JP" dirty="0"/>
              <a:t>Z_ OR Z </a:t>
            </a:r>
            <a:r>
              <a:rPr kumimoji="1" lang="ja-JP" altLang="en-US" dirty="0"/>
              <a:t>となて </a:t>
            </a:r>
            <a:r>
              <a:rPr kumimoji="1" lang="en-US" altLang="ja-JP" dirty="0"/>
              <a:t>Z </a:t>
            </a:r>
            <a:r>
              <a:rPr kumimoji="1" lang="ja-JP" altLang="en-US" dirty="0"/>
              <a:t>も消えます。</a:t>
            </a:r>
            <a:endParaRPr kumimoji="1" lang="en-US" altLang="ja-JP" dirty="0"/>
          </a:p>
          <a:p>
            <a:r>
              <a:rPr kumimoji="1" lang="ja-JP" altLang="en-US" dirty="0"/>
              <a:t>結局 </a:t>
            </a:r>
            <a:r>
              <a:rPr kumimoji="1" lang="en-US" altLang="ja-JP" dirty="0"/>
              <a:t>Y </a:t>
            </a:r>
            <a:r>
              <a:rPr kumimoji="1" lang="ja-JP" altLang="en-US" dirty="0"/>
              <a:t>のみが残ります。</a:t>
            </a:r>
            <a:endParaRPr kumimoji="1" lang="en-US" altLang="ja-JP" dirty="0"/>
          </a:p>
          <a:p>
            <a:r>
              <a:rPr kumimoji="1" lang="ja-JP" altLang="en-US" dirty="0"/>
              <a:t>この</a:t>
            </a:r>
            <a:r>
              <a:rPr kumimoji="1" lang="en-US" altLang="ja-JP" dirty="0"/>
              <a:t>2*2 </a:t>
            </a:r>
            <a:r>
              <a:rPr kumimoji="1" lang="ja-JP" altLang="en-US" dirty="0"/>
              <a:t>の</a:t>
            </a:r>
            <a:r>
              <a:rPr kumimoji="1" lang="en-US" altLang="ja-JP" dirty="0"/>
              <a:t>1</a:t>
            </a:r>
            <a:r>
              <a:rPr kumimoji="1" lang="ja-JP" altLang="en-US" dirty="0"/>
              <a:t>の塊を見ると、この</a:t>
            </a:r>
            <a:r>
              <a:rPr kumimoji="1" lang="en-US" altLang="ja-JP" dirty="0"/>
              <a:t>4</a:t>
            </a:r>
            <a:r>
              <a:rPr kumimoji="1" lang="ja-JP" altLang="en-US" dirty="0"/>
              <a:t>マスは全て </a:t>
            </a:r>
            <a:r>
              <a:rPr kumimoji="1" lang="en-US" altLang="ja-JP" dirty="0"/>
              <a:t>Y=1 </a:t>
            </a:r>
            <a:r>
              <a:rPr kumimoji="1" lang="ja-JP" altLang="en-US" dirty="0"/>
              <a:t>です。</a:t>
            </a:r>
            <a:endParaRPr kumimoji="1" lang="en-US" altLang="ja-JP" dirty="0"/>
          </a:p>
          <a:p>
            <a:r>
              <a:rPr kumimoji="1" lang="ja-JP" altLang="en-US" dirty="0"/>
              <a:t>このように</a:t>
            </a:r>
            <a:r>
              <a:rPr kumimoji="1" lang="en-US" altLang="ja-JP" dirty="0"/>
              <a:t>1</a:t>
            </a:r>
            <a:r>
              <a:rPr kumimoji="1" lang="ja-JP" altLang="en-US" dirty="0"/>
              <a:t>の塊があれば、それをまとめることができます。</a:t>
            </a:r>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15</a:t>
            </a:fld>
            <a:endParaRPr lang="en-US" altLang="ja-JP"/>
          </a:p>
        </p:txBody>
      </p:sp>
    </p:spTree>
    <p:extLst>
      <p:ext uri="{BB962C8B-B14F-4D97-AF65-F5344CB8AC3E}">
        <p14:creationId xmlns:p14="http://schemas.microsoft.com/office/powerpoint/2010/main" val="2595881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今度はこちらの論理式を考えましょう。</a:t>
            </a:r>
            <a:endParaRPr kumimoji="1" lang="en-US" altLang="ja-JP" dirty="0"/>
          </a:p>
          <a:p>
            <a:r>
              <a:rPr kumimoji="1" lang="en-US" altLang="ja-JP" dirty="0"/>
              <a:t>000 </a:t>
            </a:r>
            <a:r>
              <a:rPr kumimoji="1" lang="ja-JP" altLang="en-US" dirty="0"/>
              <a:t>から </a:t>
            </a:r>
            <a:r>
              <a:rPr kumimoji="1" lang="en-US" altLang="ja-JP" dirty="0"/>
              <a:t>X_Y_Z_, 100 </a:t>
            </a:r>
            <a:r>
              <a:rPr kumimoji="1" lang="ja-JP" altLang="en-US" dirty="0"/>
              <a:t>から </a:t>
            </a:r>
            <a:r>
              <a:rPr kumimoji="1" lang="en-US" altLang="ja-JP" dirty="0"/>
              <a:t>XY_Z_, 001 </a:t>
            </a:r>
            <a:r>
              <a:rPr kumimoji="1" lang="ja-JP" altLang="en-US" dirty="0"/>
              <a:t>から </a:t>
            </a:r>
            <a:r>
              <a:rPr kumimoji="1" lang="en-US" altLang="ja-JP" dirty="0"/>
              <a:t>X_Y_Z, 101 </a:t>
            </a:r>
            <a:r>
              <a:rPr kumimoji="1" lang="ja-JP" altLang="en-US" dirty="0"/>
              <a:t>から </a:t>
            </a:r>
            <a:r>
              <a:rPr kumimoji="1" lang="en-US" altLang="ja-JP" dirty="0"/>
              <a:t>XY_Z </a:t>
            </a:r>
            <a:r>
              <a:rPr kumimoji="1" lang="ja-JP" altLang="en-US" dirty="0"/>
              <a:t>が出ます。</a:t>
            </a:r>
            <a:endParaRPr kumimoji="1" lang="en-US" altLang="ja-JP" dirty="0"/>
          </a:p>
          <a:p>
            <a:r>
              <a:rPr kumimoji="1" lang="ja-JP" altLang="en-US" dirty="0"/>
              <a:t>前</a:t>
            </a:r>
            <a:r>
              <a:rPr kumimoji="1" lang="en-US" altLang="ja-JP" dirty="0"/>
              <a:t>2</a:t>
            </a:r>
            <a:r>
              <a:rPr kumimoji="1" lang="ja-JP" altLang="en-US" dirty="0"/>
              <a:t>つを </a:t>
            </a:r>
            <a:r>
              <a:rPr kumimoji="1" lang="en-US" altLang="ja-JP" dirty="0"/>
              <a:t>Y_ AND Z_ </a:t>
            </a:r>
            <a:r>
              <a:rPr kumimoji="1" lang="ja-JP" altLang="en-US" dirty="0"/>
              <a:t>後ろ</a:t>
            </a:r>
            <a:r>
              <a:rPr kumimoji="1" lang="en-US" altLang="ja-JP" dirty="0"/>
              <a:t>2</a:t>
            </a:r>
            <a:r>
              <a:rPr kumimoji="1" lang="ja-JP" altLang="en-US" dirty="0"/>
              <a:t>つを </a:t>
            </a:r>
            <a:r>
              <a:rPr kumimoji="1" lang="en-US" altLang="ja-JP" dirty="0"/>
              <a:t>Y_ AND Z </a:t>
            </a:r>
            <a:r>
              <a:rPr kumimoji="1" lang="ja-JP" altLang="en-US" dirty="0"/>
              <a:t>で括り出すと、</a:t>
            </a:r>
            <a:r>
              <a:rPr kumimoji="1" lang="en-US" altLang="ja-JP" dirty="0"/>
              <a:t>X_ OR X </a:t>
            </a:r>
            <a:r>
              <a:rPr kumimoji="1" lang="ja-JP" altLang="en-US" dirty="0"/>
              <a:t>となって </a:t>
            </a:r>
            <a:r>
              <a:rPr kumimoji="1" lang="en-US" altLang="ja-JP" dirty="0"/>
              <a:t>X </a:t>
            </a:r>
            <a:r>
              <a:rPr kumimoji="1" lang="ja-JP" altLang="en-US" dirty="0"/>
              <a:t>が消えます。</a:t>
            </a:r>
            <a:endParaRPr kumimoji="1" lang="en-US" altLang="ja-JP" dirty="0"/>
          </a:p>
          <a:p>
            <a:r>
              <a:rPr kumimoji="1" lang="ja-JP" altLang="en-US" dirty="0"/>
              <a:t>さらに </a:t>
            </a:r>
            <a:r>
              <a:rPr kumimoji="1" lang="en-US" altLang="ja-JP" dirty="0"/>
              <a:t>Y_ </a:t>
            </a:r>
            <a:r>
              <a:rPr kumimoji="1" lang="ja-JP" altLang="en-US" dirty="0"/>
              <a:t>で括り出すと、 </a:t>
            </a:r>
            <a:r>
              <a:rPr kumimoji="1" lang="en-US" altLang="ja-JP" dirty="0"/>
              <a:t>Z_ OR Z </a:t>
            </a:r>
            <a:r>
              <a:rPr kumimoji="1" lang="ja-JP" altLang="en-US" dirty="0"/>
              <a:t>となって </a:t>
            </a:r>
            <a:r>
              <a:rPr kumimoji="1" lang="en-US" altLang="ja-JP" dirty="0"/>
              <a:t>Z </a:t>
            </a:r>
            <a:r>
              <a:rPr kumimoji="1" lang="ja-JP" altLang="en-US" dirty="0"/>
              <a:t>も消えます。</a:t>
            </a:r>
            <a:endParaRPr kumimoji="1" lang="en-US" altLang="ja-JP" dirty="0"/>
          </a:p>
          <a:p>
            <a:r>
              <a:rPr kumimoji="1" lang="ja-JP" altLang="en-US" dirty="0"/>
              <a:t>結局残るのは </a:t>
            </a:r>
            <a:r>
              <a:rPr kumimoji="1" lang="en-US" altLang="ja-JP" dirty="0"/>
              <a:t>Y_ </a:t>
            </a:r>
            <a:r>
              <a:rPr kumimoji="1" lang="ja-JP" altLang="en-US" dirty="0"/>
              <a:t>です。</a:t>
            </a:r>
            <a:endParaRPr kumimoji="1" lang="en-US" altLang="ja-JP" dirty="0"/>
          </a:p>
          <a:p>
            <a:r>
              <a:rPr kumimoji="1" lang="ja-JP" altLang="en-US" dirty="0"/>
              <a:t>カルノー図の左右は繋がっていると考えますので、ここには</a:t>
            </a:r>
            <a:r>
              <a:rPr kumimoji="1" lang="en-US" altLang="ja-JP" dirty="0"/>
              <a:t>2*2</a:t>
            </a:r>
            <a:r>
              <a:rPr kumimoji="1" lang="ja-JP" altLang="en-US" dirty="0"/>
              <a:t> の</a:t>
            </a:r>
            <a:r>
              <a:rPr kumimoji="1" lang="en-US" altLang="ja-JP" dirty="0"/>
              <a:t>1</a:t>
            </a:r>
            <a:r>
              <a:rPr kumimoji="1" lang="ja-JP" altLang="en-US" dirty="0"/>
              <a:t>の塊があると考えます。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16</a:t>
            </a:fld>
            <a:endParaRPr lang="en-US" altLang="ja-JP"/>
          </a:p>
        </p:txBody>
      </p:sp>
    </p:spTree>
    <p:extLst>
      <p:ext uri="{BB962C8B-B14F-4D97-AF65-F5344CB8AC3E}">
        <p14:creationId xmlns:p14="http://schemas.microsoft.com/office/powerpoint/2010/main" val="3919202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今度は</a:t>
            </a:r>
            <a:r>
              <a:rPr kumimoji="1" lang="en-US" altLang="ja-JP" dirty="0"/>
              <a:t>4</a:t>
            </a:r>
            <a:r>
              <a:rPr kumimoji="1" lang="ja-JP" altLang="en-US" dirty="0"/>
              <a:t>変数で考えましょう。</a:t>
            </a:r>
            <a:endParaRPr kumimoji="1" lang="en-US" altLang="ja-JP" dirty="0"/>
          </a:p>
          <a:p>
            <a:r>
              <a:rPr kumimoji="1" lang="ja-JP" altLang="en-US" dirty="0"/>
              <a:t>カルノー図では</a:t>
            </a:r>
            <a:r>
              <a:rPr kumimoji="1" lang="en-US" altLang="ja-JP" dirty="0"/>
              <a:t>1</a:t>
            </a:r>
            <a:r>
              <a:rPr kumimoji="1" lang="ja-JP" altLang="en-US" dirty="0"/>
              <a:t>の塊となる長方形があれば、それをまとめて簡略化できます。</a:t>
            </a:r>
            <a:endParaRPr kumimoji="1" lang="en-US" altLang="ja-JP" dirty="0"/>
          </a:p>
          <a:p>
            <a:r>
              <a:rPr kumimoji="1" lang="ja-JP" altLang="en-US" dirty="0"/>
              <a:t>例えば、ここに横</a:t>
            </a:r>
            <a:r>
              <a:rPr kumimoji="1" lang="en-US" altLang="ja-JP" dirty="0"/>
              <a:t>4</a:t>
            </a:r>
            <a:r>
              <a:rPr kumimoji="1" lang="ja-JP" altLang="en-US" dirty="0"/>
              <a:t>縦</a:t>
            </a:r>
            <a:r>
              <a:rPr kumimoji="1" lang="en-US" altLang="ja-JP" dirty="0"/>
              <a:t>1</a:t>
            </a:r>
            <a:r>
              <a:rPr kumimoji="1" lang="ja-JP" altLang="en-US" dirty="0"/>
              <a:t>の長方形があります。</a:t>
            </a:r>
            <a:endParaRPr kumimoji="1" lang="en-US" altLang="ja-JP" dirty="0"/>
          </a:p>
          <a:p>
            <a:r>
              <a:rPr kumimoji="1" lang="ja-JP" altLang="en-US" dirty="0"/>
              <a:t>この長方形の中のマスは、全て</a:t>
            </a:r>
            <a:r>
              <a:rPr kumimoji="1" lang="en-US" altLang="ja-JP" dirty="0"/>
              <a:t>Z </a:t>
            </a:r>
            <a:r>
              <a:rPr kumimoji="1" lang="ja-JP" altLang="en-US" dirty="0"/>
              <a:t>が</a:t>
            </a:r>
            <a:r>
              <a:rPr kumimoji="1" lang="en-US" altLang="ja-JP" dirty="0"/>
              <a:t>1W</a:t>
            </a:r>
            <a:r>
              <a:rPr kumimoji="1" lang="ja-JP" altLang="en-US" dirty="0"/>
              <a:t>が</a:t>
            </a:r>
            <a:r>
              <a:rPr kumimoji="1" lang="en-US" altLang="ja-JP" dirty="0"/>
              <a:t>0</a:t>
            </a:r>
            <a:r>
              <a:rPr kumimoji="1" lang="ja-JP" altLang="en-US" dirty="0"/>
              <a:t>ですので、</a:t>
            </a:r>
            <a:r>
              <a:rPr kumimoji="1" lang="en-US" altLang="ja-JP" dirty="0"/>
              <a:t>Z AND W_ </a:t>
            </a:r>
            <a:r>
              <a:rPr kumimoji="1" lang="ja-JP" altLang="en-US" dirty="0"/>
              <a:t>が出てきます。</a:t>
            </a:r>
            <a:endParaRPr kumimoji="1" lang="en-US" altLang="ja-JP" dirty="0"/>
          </a:p>
          <a:p>
            <a:r>
              <a:rPr kumimoji="1" lang="ja-JP" altLang="en-US" dirty="0"/>
              <a:t>ここに横</a:t>
            </a:r>
            <a:r>
              <a:rPr kumimoji="1" lang="en-US" altLang="ja-JP" dirty="0"/>
              <a:t>1</a:t>
            </a:r>
            <a:r>
              <a:rPr kumimoji="1" lang="ja-JP" altLang="en-US" dirty="0"/>
              <a:t>縦</a:t>
            </a:r>
            <a:r>
              <a:rPr kumimoji="1" lang="en-US" altLang="ja-JP" dirty="0"/>
              <a:t>2</a:t>
            </a:r>
            <a:r>
              <a:rPr kumimoji="1" lang="ja-JP" altLang="en-US" dirty="0"/>
              <a:t>の長方形があります。</a:t>
            </a:r>
            <a:endParaRPr kumimoji="1" lang="en-US" altLang="ja-JP" dirty="0"/>
          </a:p>
          <a:p>
            <a:r>
              <a:rPr kumimoji="1" lang="ja-JP" altLang="en-US" dirty="0"/>
              <a:t>この長方形は、</a:t>
            </a:r>
            <a:r>
              <a:rPr kumimoji="1" lang="en-US" altLang="ja-JP" dirty="0"/>
              <a:t>X </a:t>
            </a:r>
            <a:r>
              <a:rPr kumimoji="1" lang="ja-JP" altLang="en-US" dirty="0"/>
              <a:t>が</a:t>
            </a:r>
            <a:r>
              <a:rPr kumimoji="1" lang="en-US" altLang="ja-JP" dirty="0"/>
              <a:t>1, Y</a:t>
            </a:r>
            <a:r>
              <a:rPr kumimoji="1" lang="ja-JP" altLang="en-US" dirty="0"/>
              <a:t>が</a:t>
            </a:r>
            <a:r>
              <a:rPr kumimoji="1" lang="en-US" altLang="ja-JP" dirty="0"/>
              <a:t>1</a:t>
            </a:r>
            <a:r>
              <a:rPr kumimoji="1" lang="ja-JP" altLang="en-US" dirty="0"/>
              <a:t>、</a:t>
            </a:r>
            <a:r>
              <a:rPr kumimoji="1" lang="en-US" altLang="ja-JP" dirty="0"/>
              <a:t>Z</a:t>
            </a:r>
            <a:r>
              <a:rPr kumimoji="1" lang="ja-JP" altLang="en-US" dirty="0"/>
              <a:t>が</a:t>
            </a:r>
            <a:r>
              <a:rPr kumimoji="1" lang="en-US" altLang="ja-JP" dirty="0"/>
              <a:t>1</a:t>
            </a:r>
            <a:r>
              <a:rPr kumimoji="1" lang="ja-JP" altLang="en-US" dirty="0"/>
              <a:t>ですので </a:t>
            </a:r>
            <a:r>
              <a:rPr kumimoji="1" lang="en-US" altLang="ja-JP" dirty="0"/>
              <a:t>X AND Y AND Z </a:t>
            </a:r>
            <a:r>
              <a:rPr kumimoji="1" lang="ja-JP" altLang="en-US" dirty="0"/>
              <a:t>が出てきます。</a:t>
            </a:r>
            <a:endParaRPr kumimoji="1" lang="en-US" altLang="ja-JP" dirty="0"/>
          </a:p>
          <a:p>
            <a:r>
              <a:rPr kumimoji="1" lang="ja-JP" altLang="en-US" dirty="0"/>
              <a:t>カルノー図の左右は繋がっていますので、ここに横</a:t>
            </a:r>
            <a:r>
              <a:rPr kumimoji="1" lang="en-US" altLang="ja-JP" dirty="0"/>
              <a:t>2</a:t>
            </a:r>
            <a:r>
              <a:rPr kumimoji="1" lang="ja-JP" altLang="en-US" dirty="0"/>
              <a:t>縦</a:t>
            </a:r>
            <a:r>
              <a:rPr kumimoji="1" lang="en-US" altLang="ja-JP" dirty="0"/>
              <a:t>2</a:t>
            </a:r>
            <a:r>
              <a:rPr kumimoji="1" lang="ja-JP" altLang="en-US" dirty="0"/>
              <a:t>の長方形があります。</a:t>
            </a:r>
            <a:endParaRPr kumimoji="1" lang="en-US" altLang="ja-JP" dirty="0"/>
          </a:p>
          <a:p>
            <a:r>
              <a:rPr kumimoji="1" lang="ja-JP" altLang="en-US" dirty="0"/>
              <a:t>この長方形からは、 </a:t>
            </a:r>
            <a:r>
              <a:rPr kumimoji="1" lang="en-US" altLang="ja-JP" dirty="0"/>
              <a:t>Y_ AND Z_ </a:t>
            </a:r>
            <a:r>
              <a:rPr kumimoji="1" lang="ja-JP" altLang="en-US" dirty="0"/>
              <a:t>が出てきます。</a:t>
            </a:r>
            <a:endParaRPr kumimoji="1" lang="en-US" altLang="ja-JP" dirty="0"/>
          </a:p>
          <a:p>
            <a:r>
              <a:rPr kumimoji="1" lang="ja-JP" altLang="en-US" dirty="0"/>
              <a:t>このようにカルノー図では、長方形内で全て</a:t>
            </a:r>
            <a:r>
              <a:rPr kumimoji="1" lang="en-US" altLang="ja-JP" dirty="0"/>
              <a:t>1</a:t>
            </a:r>
            <a:r>
              <a:rPr kumimoji="1" lang="ja-JP" altLang="en-US" dirty="0"/>
              <a:t>ならば簡略化可能です。</a:t>
            </a:r>
            <a:endParaRPr kumimoji="1" lang="en-US" altLang="ja-JP" dirty="0"/>
          </a:p>
          <a:p>
            <a:r>
              <a:rPr kumimoji="1" lang="ja-JP" altLang="en-US" dirty="0"/>
              <a:t>ただし、長方形の各辺の長さは</a:t>
            </a:r>
            <a:r>
              <a:rPr kumimoji="1" lang="en-US" altLang="ja-JP" dirty="0"/>
              <a:t>2</a:t>
            </a:r>
            <a:r>
              <a:rPr kumimoji="1" lang="ja-JP" altLang="en-US" dirty="0"/>
              <a:t>の累乗、</a:t>
            </a:r>
            <a:r>
              <a:rPr kumimoji="1" lang="en-US" altLang="ja-JP" dirty="0"/>
              <a:t>1,2,4</a:t>
            </a:r>
            <a:r>
              <a:rPr kumimoji="1" lang="ja-JP" altLang="en-US" dirty="0"/>
              <a:t>でなければなりません。</a:t>
            </a:r>
            <a:endParaRPr kumimoji="1" lang="en-US" altLang="ja-JP" dirty="0"/>
          </a:p>
          <a:p>
            <a:r>
              <a:rPr kumimoji="1" lang="ja-JP" altLang="en-US" dirty="0"/>
              <a:t>長方形を作る際は、カルノー図の上下左右は繋がっていることに注意してください。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17</a:t>
            </a:fld>
            <a:endParaRPr lang="en-US" altLang="ja-JP"/>
          </a:p>
        </p:txBody>
      </p:sp>
    </p:spTree>
    <p:extLst>
      <p:ext uri="{BB962C8B-B14F-4D97-AF65-F5344CB8AC3E}">
        <p14:creationId xmlns:p14="http://schemas.microsoft.com/office/powerpoint/2010/main" val="3618760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論理式の最適化を考える上で必要になるのが包含関係です。</a:t>
            </a:r>
            <a:endParaRPr kumimoji="1" lang="en-US" altLang="ja-JP" dirty="0"/>
          </a:p>
          <a:p>
            <a:r>
              <a:rPr kumimoji="1" lang="ja-JP" altLang="en-US" dirty="0"/>
              <a:t>包含関係とは、論理積</a:t>
            </a:r>
            <a:r>
              <a:rPr kumimoji="1" lang="en-US" altLang="ja-JP" dirty="0"/>
              <a:t>P </a:t>
            </a:r>
            <a:r>
              <a:rPr kumimoji="1" lang="ja-JP" altLang="en-US" dirty="0"/>
              <a:t>と </a:t>
            </a:r>
            <a:r>
              <a:rPr kumimoji="1" lang="en-US" altLang="ja-JP" dirty="0"/>
              <a:t>Q </a:t>
            </a:r>
            <a:r>
              <a:rPr kumimoji="1" lang="ja-JP" altLang="en-US" dirty="0"/>
              <a:t>に対して、</a:t>
            </a:r>
            <a:endParaRPr kumimoji="1" lang="en-US" altLang="ja-JP" dirty="0"/>
          </a:p>
          <a:p>
            <a:r>
              <a:rPr kumimoji="1" lang="en-US" altLang="ja-JP" dirty="0"/>
              <a:t>Q </a:t>
            </a:r>
            <a:r>
              <a:rPr kumimoji="1" lang="ja-JP" altLang="en-US" dirty="0"/>
              <a:t>の値を</a:t>
            </a:r>
            <a:r>
              <a:rPr kumimoji="1" lang="en-US" altLang="ja-JP" dirty="0"/>
              <a:t>1</a:t>
            </a:r>
            <a:r>
              <a:rPr kumimoji="1" lang="ja-JP" altLang="en-US" dirty="0"/>
              <a:t>にする全ての入力が、</a:t>
            </a:r>
            <a:r>
              <a:rPr kumimoji="1" lang="en-US" altLang="ja-JP" dirty="0"/>
              <a:t>P</a:t>
            </a:r>
            <a:r>
              <a:rPr kumimoji="1" lang="ja-JP" altLang="en-US" dirty="0"/>
              <a:t>の値を</a:t>
            </a:r>
            <a:r>
              <a:rPr kumimoji="1" lang="en-US" altLang="ja-JP" dirty="0"/>
              <a:t>1</a:t>
            </a:r>
            <a:r>
              <a:rPr kumimoji="1" lang="ja-JP" altLang="en-US" dirty="0"/>
              <a:t>にするとき、</a:t>
            </a:r>
            <a:endParaRPr kumimoji="1" lang="en-US" altLang="ja-JP" dirty="0"/>
          </a:p>
          <a:p>
            <a:r>
              <a:rPr kumimoji="1" lang="ja-JP" altLang="en-US" dirty="0"/>
              <a:t>論理積項 </a:t>
            </a:r>
            <a:r>
              <a:rPr kumimoji="1" lang="en-US" altLang="ja-JP" dirty="0"/>
              <a:t>P </a:t>
            </a:r>
            <a:r>
              <a:rPr kumimoji="1" lang="ja-JP" altLang="en-US" dirty="0"/>
              <a:t>は 論理積項 </a:t>
            </a:r>
            <a:r>
              <a:rPr kumimoji="1" lang="en-US" altLang="ja-JP" dirty="0"/>
              <a:t>Q</a:t>
            </a:r>
            <a:r>
              <a:rPr kumimoji="1" lang="ja-JP" altLang="en-US" dirty="0"/>
              <a:t> を包含する、</a:t>
            </a:r>
            <a:r>
              <a:rPr kumimoji="1" lang="en-US" altLang="ja-JP" dirty="0"/>
              <a:t>P</a:t>
            </a:r>
            <a:r>
              <a:rPr kumimoji="1" lang="ja-JP" altLang="en-US" dirty="0"/>
              <a:t>は</a:t>
            </a:r>
            <a:r>
              <a:rPr kumimoji="1" lang="en-US" altLang="ja-JP" dirty="0"/>
              <a:t>Q</a:t>
            </a:r>
            <a:r>
              <a:rPr kumimoji="1" lang="ja-JP" altLang="en-US" dirty="0"/>
              <a:t>を含んでいる、と言います。</a:t>
            </a:r>
            <a:endParaRPr kumimoji="1" lang="en-US" altLang="ja-JP" dirty="0"/>
          </a:p>
          <a:p>
            <a:r>
              <a:rPr kumimoji="1" lang="ja-JP" altLang="en-US" dirty="0"/>
              <a:t>記号としては、このように </a:t>
            </a:r>
            <a:r>
              <a:rPr kumimoji="1" lang="en-US" altLang="ja-JP" dirty="0"/>
              <a:t>P </a:t>
            </a:r>
            <a:r>
              <a:rPr kumimoji="1" lang="ja-JP" altLang="en-US" dirty="0"/>
              <a:t>包含 </a:t>
            </a:r>
            <a:r>
              <a:rPr kumimoji="1" lang="en-US" altLang="ja-JP" dirty="0"/>
              <a:t>Q </a:t>
            </a:r>
            <a:r>
              <a:rPr kumimoji="1" lang="ja-JP" altLang="en-US" dirty="0"/>
              <a:t>と表します。</a:t>
            </a:r>
            <a:endParaRPr kumimoji="1" lang="en-US" altLang="ja-JP" dirty="0"/>
          </a:p>
          <a:p>
            <a:r>
              <a:rPr kumimoji="1" lang="ja-JP" altLang="en-US" dirty="0"/>
              <a:t>例えば、</a:t>
            </a:r>
            <a:r>
              <a:rPr kumimoji="1" lang="en-US" altLang="ja-JP" dirty="0"/>
              <a:t>3</a:t>
            </a:r>
            <a:r>
              <a:rPr kumimoji="1" lang="ja-JP" altLang="en-US" dirty="0"/>
              <a:t>変数関数 </a:t>
            </a:r>
            <a:r>
              <a:rPr kumimoji="1" lang="en-US" altLang="ja-JP" dirty="0"/>
              <a:t>f (X,Y,Z)</a:t>
            </a:r>
            <a:r>
              <a:rPr kumimoji="1" lang="ja-JP" altLang="en-US" dirty="0"/>
              <a:t>において、</a:t>
            </a:r>
            <a:r>
              <a:rPr kumimoji="1" lang="en-US" altLang="ja-JP" dirty="0"/>
              <a:t>P=X,Q=X</a:t>
            </a:r>
            <a:r>
              <a:rPr kumimoji="1" lang="ja-JP" altLang="en-US" dirty="0"/>
              <a:t> </a:t>
            </a:r>
            <a:r>
              <a:rPr kumimoji="1" lang="en-US" altLang="ja-JP" dirty="0"/>
              <a:t>AND</a:t>
            </a:r>
            <a:r>
              <a:rPr kumimoji="1" lang="ja-JP" altLang="en-US" dirty="0"/>
              <a:t> </a:t>
            </a:r>
            <a:r>
              <a:rPr kumimoji="1" lang="en-US" altLang="ja-JP" dirty="0"/>
              <a:t>Y_</a:t>
            </a:r>
            <a:r>
              <a:rPr kumimoji="1" lang="ja-JP" altLang="en-US" dirty="0"/>
              <a:t> とします。</a:t>
            </a:r>
            <a:endParaRPr kumimoji="1" lang="en-US" altLang="ja-JP" dirty="0"/>
          </a:p>
          <a:p>
            <a:r>
              <a:rPr kumimoji="1" lang="ja-JP" altLang="en-US" dirty="0"/>
              <a:t>このとき、</a:t>
            </a:r>
            <a:r>
              <a:rPr kumimoji="1" lang="en-US" altLang="ja-JP" dirty="0"/>
              <a:t>Q=1 </a:t>
            </a:r>
            <a:r>
              <a:rPr kumimoji="1" lang="ja-JP" altLang="en-US" dirty="0"/>
              <a:t>となるのは </a:t>
            </a:r>
            <a:r>
              <a:rPr kumimoji="1" lang="en-US" altLang="ja-JP" dirty="0"/>
              <a:t>XYZ </a:t>
            </a:r>
            <a:r>
              <a:rPr kumimoji="1" lang="ja-JP" altLang="en-US" dirty="0"/>
              <a:t>が </a:t>
            </a:r>
            <a:r>
              <a:rPr kumimoji="1" lang="en-US" altLang="ja-JP" dirty="0"/>
              <a:t>101 </a:t>
            </a:r>
            <a:r>
              <a:rPr kumimoji="1" lang="ja-JP" altLang="en-US" dirty="0"/>
              <a:t>と</a:t>
            </a:r>
            <a:r>
              <a:rPr kumimoji="1" lang="en-US" altLang="ja-JP" dirty="0"/>
              <a:t> 100</a:t>
            </a:r>
            <a:r>
              <a:rPr kumimoji="1" lang="ja-JP" altLang="en-US" dirty="0"/>
              <a:t> のときです。</a:t>
            </a:r>
            <a:endParaRPr kumimoji="1" lang="en-US" altLang="ja-JP" dirty="0"/>
          </a:p>
          <a:p>
            <a:r>
              <a:rPr kumimoji="1" lang="en-US" altLang="ja-JP" dirty="0"/>
              <a:t>101,</a:t>
            </a:r>
            <a:r>
              <a:rPr kumimoji="1" lang="ja-JP" altLang="en-US" dirty="0"/>
              <a:t> </a:t>
            </a:r>
            <a:r>
              <a:rPr kumimoji="1" lang="en-US" altLang="ja-JP" dirty="0"/>
              <a:t>100</a:t>
            </a:r>
            <a:r>
              <a:rPr kumimoji="1" lang="ja-JP" altLang="en-US" dirty="0"/>
              <a:t>　を </a:t>
            </a:r>
            <a:r>
              <a:rPr kumimoji="1" lang="en-US" altLang="ja-JP" dirty="0"/>
              <a:t>P </a:t>
            </a:r>
            <a:r>
              <a:rPr kumimoji="1" lang="ja-JP" altLang="en-US" dirty="0"/>
              <a:t>に代入すると、どちらも </a:t>
            </a:r>
            <a:r>
              <a:rPr kumimoji="1" lang="en-US" altLang="ja-JP" dirty="0"/>
              <a:t>P = 1 </a:t>
            </a:r>
            <a:r>
              <a:rPr kumimoji="1" lang="ja-JP" altLang="en-US" dirty="0"/>
              <a:t>となります。</a:t>
            </a:r>
            <a:endParaRPr kumimoji="1" lang="en-US" altLang="ja-JP" dirty="0"/>
          </a:p>
          <a:p>
            <a:r>
              <a:rPr kumimoji="1" lang="ja-JP" altLang="en-US" dirty="0"/>
              <a:t>よって </a:t>
            </a:r>
            <a:r>
              <a:rPr kumimoji="1" lang="en-US" altLang="ja-JP" dirty="0"/>
              <a:t>P </a:t>
            </a:r>
            <a:r>
              <a:rPr kumimoji="1" lang="ja-JP" altLang="en-US" dirty="0"/>
              <a:t>は </a:t>
            </a:r>
            <a:r>
              <a:rPr kumimoji="1" lang="en-US" altLang="ja-JP" dirty="0"/>
              <a:t>Q </a:t>
            </a:r>
            <a:r>
              <a:rPr kumimoji="1" lang="ja-JP" altLang="en-US" dirty="0"/>
              <a:t>を包含している、</a:t>
            </a:r>
            <a:r>
              <a:rPr kumimoji="1" lang="en-US" altLang="ja-JP" dirty="0"/>
              <a:t>P </a:t>
            </a:r>
            <a:r>
              <a:rPr kumimoji="1" lang="ja-JP" altLang="en-US" dirty="0"/>
              <a:t>は</a:t>
            </a:r>
            <a:r>
              <a:rPr kumimoji="1" lang="en-US" altLang="ja-JP" dirty="0"/>
              <a:t>Q </a:t>
            </a:r>
            <a:r>
              <a:rPr kumimoji="1" lang="ja-JP" altLang="en-US" dirty="0"/>
              <a:t>を含んでいます。</a:t>
            </a:r>
            <a:endParaRPr kumimoji="1" lang="en-US" altLang="ja-JP" dirty="0"/>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18</a:t>
            </a:fld>
            <a:endParaRPr lang="en-US" altLang="ja-JP"/>
          </a:p>
        </p:txBody>
      </p:sp>
    </p:spTree>
    <p:extLst>
      <p:ext uri="{BB962C8B-B14F-4D97-AF65-F5344CB8AC3E}">
        <p14:creationId xmlns:p14="http://schemas.microsoft.com/office/powerpoint/2010/main" val="1637229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包含関係の例を考えてみましょう。</a:t>
            </a:r>
            <a:endParaRPr kumimoji="1" lang="en-US" altLang="ja-JP" dirty="0"/>
          </a:p>
          <a:p>
            <a:r>
              <a:rPr kumimoji="1" lang="en-US" altLang="ja-JP" dirty="0"/>
              <a:t>3</a:t>
            </a:r>
            <a:r>
              <a:rPr kumimoji="1" lang="ja-JP" altLang="en-US" dirty="0"/>
              <a:t>変数論理式 </a:t>
            </a:r>
            <a:r>
              <a:rPr kumimoji="1" lang="en-US" altLang="ja-JP" dirty="0"/>
              <a:t>f(X,Y,Z) </a:t>
            </a:r>
            <a:r>
              <a:rPr kumimoji="1" lang="ja-JP" altLang="en-US" dirty="0"/>
              <a:t>において、</a:t>
            </a:r>
            <a:r>
              <a:rPr kumimoji="1" lang="en-US" altLang="ja-JP" dirty="0"/>
              <a:t>P = X AND Z_</a:t>
            </a:r>
            <a:r>
              <a:rPr kumimoji="1" lang="ja-JP" altLang="en-US" dirty="0"/>
              <a:t> のとき、</a:t>
            </a:r>
            <a:r>
              <a:rPr kumimoji="1" lang="en-US" altLang="ja-JP" dirty="0"/>
              <a:t>P </a:t>
            </a:r>
            <a:r>
              <a:rPr kumimoji="1" lang="ja-JP" altLang="en-US" dirty="0"/>
              <a:t>に包含されるのはどれでしょう？</a:t>
            </a:r>
            <a:endParaRPr kumimoji="1" lang="en-US" altLang="ja-JP" dirty="0"/>
          </a:p>
          <a:p>
            <a:r>
              <a:rPr kumimoji="1" lang="ja-JP" altLang="en-US" dirty="0"/>
              <a:t>まず </a:t>
            </a:r>
            <a:r>
              <a:rPr kumimoji="1" lang="en-US" altLang="ja-JP" dirty="0"/>
              <a:t>Q0 = XYZ_</a:t>
            </a:r>
            <a:r>
              <a:rPr kumimoji="1" lang="ja-JP" altLang="en-US" dirty="0"/>
              <a:t>ですが、 </a:t>
            </a:r>
            <a:r>
              <a:rPr kumimoji="1" lang="en-US" altLang="ja-JP" dirty="0"/>
              <a:t>Q0 </a:t>
            </a:r>
            <a:r>
              <a:rPr kumimoji="1" lang="ja-JP" altLang="en-US" dirty="0"/>
              <a:t>が </a:t>
            </a:r>
            <a:r>
              <a:rPr kumimoji="1" lang="en-US" altLang="ja-JP" dirty="0"/>
              <a:t>1 </a:t>
            </a:r>
            <a:r>
              <a:rPr kumimoji="1" lang="ja-JP" altLang="en-US" dirty="0"/>
              <a:t>になるのは </a:t>
            </a:r>
            <a:r>
              <a:rPr kumimoji="1" lang="en-US" altLang="ja-JP" dirty="0"/>
              <a:t>XYZ </a:t>
            </a:r>
            <a:r>
              <a:rPr kumimoji="1" lang="ja-JP" altLang="en-US" dirty="0"/>
              <a:t>が </a:t>
            </a:r>
            <a:r>
              <a:rPr kumimoji="1" lang="en-US" altLang="ja-JP" dirty="0"/>
              <a:t>110 </a:t>
            </a:r>
            <a:r>
              <a:rPr kumimoji="1" lang="ja-JP" altLang="en-US" dirty="0"/>
              <a:t>のときです。</a:t>
            </a:r>
            <a:endParaRPr kumimoji="1" lang="en-US" altLang="ja-JP" dirty="0"/>
          </a:p>
          <a:p>
            <a:r>
              <a:rPr kumimoji="1" lang="en-US" altLang="ja-JP" dirty="0"/>
              <a:t>P </a:t>
            </a:r>
            <a:r>
              <a:rPr kumimoji="1" lang="ja-JP" altLang="en-US" dirty="0"/>
              <a:t>に </a:t>
            </a:r>
            <a:r>
              <a:rPr kumimoji="1" lang="en-US" altLang="ja-JP" dirty="0"/>
              <a:t>110 </a:t>
            </a:r>
            <a:r>
              <a:rPr kumimoji="1" lang="ja-JP" altLang="en-US" dirty="0"/>
              <a:t>を代入すると</a:t>
            </a:r>
            <a:r>
              <a:rPr kumimoji="1" lang="en-US" altLang="ja-JP" dirty="0"/>
              <a:t>1 </a:t>
            </a:r>
            <a:r>
              <a:rPr kumimoji="1" lang="ja-JP" altLang="en-US" dirty="0"/>
              <a:t>になりますので、</a:t>
            </a:r>
            <a:r>
              <a:rPr kumimoji="1" lang="en-US" altLang="ja-JP" dirty="0"/>
              <a:t>P </a:t>
            </a:r>
            <a:r>
              <a:rPr kumimoji="1" lang="ja-JP" altLang="en-US" dirty="0"/>
              <a:t>は </a:t>
            </a:r>
            <a:r>
              <a:rPr kumimoji="1" lang="en-US" altLang="ja-JP" dirty="0"/>
              <a:t>Q0 </a:t>
            </a:r>
            <a:r>
              <a:rPr kumimoji="1" lang="ja-JP" altLang="en-US" dirty="0"/>
              <a:t>を含んでいます。</a:t>
            </a:r>
            <a:endParaRPr kumimoji="1" lang="en-US" altLang="ja-JP" dirty="0"/>
          </a:p>
          <a:p>
            <a:r>
              <a:rPr kumimoji="1" lang="en-US" altLang="ja-JP" dirty="0"/>
              <a:t>Q1 = XY_Z_ </a:t>
            </a:r>
            <a:r>
              <a:rPr kumimoji="1" lang="ja-JP" altLang="en-US" dirty="0"/>
              <a:t>では </a:t>
            </a:r>
            <a:r>
              <a:rPr kumimoji="1" lang="en-US" altLang="ja-JP" dirty="0"/>
              <a:t>Q1 </a:t>
            </a:r>
            <a:r>
              <a:rPr kumimoji="1" lang="ja-JP" altLang="en-US" dirty="0"/>
              <a:t>を</a:t>
            </a:r>
            <a:r>
              <a:rPr kumimoji="1" lang="en-US" altLang="ja-JP" dirty="0"/>
              <a:t>1</a:t>
            </a:r>
            <a:r>
              <a:rPr kumimoji="1" lang="ja-JP" altLang="en-US" dirty="0"/>
              <a:t>にするのは </a:t>
            </a:r>
            <a:r>
              <a:rPr kumimoji="1" lang="en-US" altLang="ja-JP" dirty="0"/>
              <a:t>100 </a:t>
            </a:r>
            <a:r>
              <a:rPr kumimoji="1" lang="ja-JP" altLang="en-US" dirty="0"/>
              <a:t>です。</a:t>
            </a:r>
            <a:r>
              <a:rPr kumimoji="1" lang="en-US" altLang="ja-JP" dirty="0"/>
              <a:t>P</a:t>
            </a:r>
            <a:r>
              <a:rPr kumimoji="1" lang="ja-JP" altLang="en-US" dirty="0"/>
              <a:t>に</a:t>
            </a:r>
            <a:r>
              <a:rPr kumimoji="1" lang="en-US" altLang="ja-JP" dirty="0"/>
              <a:t>100 </a:t>
            </a:r>
            <a:r>
              <a:rPr kumimoji="1" lang="ja-JP" altLang="en-US" dirty="0"/>
              <a:t>を代入すると</a:t>
            </a:r>
            <a:r>
              <a:rPr kumimoji="1" lang="en-US" altLang="ja-JP" dirty="0"/>
              <a:t>1 </a:t>
            </a:r>
            <a:r>
              <a:rPr kumimoji="1" lang="ja-JP" altLang="en-US" dirty="0"/>
              <a:t>ですので、</a:t>
            </a:r>
            <a:r>
              <a:rPr kumimoji="1" lang="en-US" altLang="ja-JP" dirty="0"/>
              <a:t>P</a:t>
            </a:r>
            <a:r>
              <a:rPr kumimoji="1" lang="ja-JP" altLang="en-US" dirty="0"/>
              <a:t>は</a:t>
            </a:r>
            <a:r>
              <a:rPr kumimoji="1" lang="en-US" altLang="ja-JP" dirty="0"/>
              <a:t>Q1</a:t>
            </a:r>
            <a:r>
              <a:rPr kumimoji="1" lang="ja-JP" altLang="en-US" dirty="0"/>
              <a:t>を含んでいます。</a:t>
            </a:r>
            <a:endParaRPr kumimoji="1" lang="en-US" altLang="ja-JP" dirty="0"/>
          </a:p>
          <a:p>
            <a:r>
              <a:rPr kumimoji="1" lang="en-US" altLang="ja-JP" dirty="0"/>
              <a:t>Q2 = XYZ</a:t>
            </a:r>
            <a:r>
              <a:rPr kumimoji="1" lang="ja-JP" altLang="en-US" dirty="0"/>
              <a:t> が</a:t>
            </a:r>
            <a:r>
              <a:rPr kumimoji="1" lang="en-US" altLang="ja-JP" dirty="0"/>
              <a:t>1</a:t>
            </a:r>
            <a:r>
              <a:rPr kumimoji="1" lang="ja-JP" altLang="en-US" dirty="0"/>
              <a:t>になるのは </a:t>
            </a:r>
            <a:r>
              <a:rPr kumimoji="1" lang="en-US" altLang="ja-JP" dirty="0"/>
              <a:t>111 </a:t>
            </a:r>
            <a:r>
              <a:rPr kumimoji="1" lang="ja-JP" altLang="en-US" dirty="0"/>
              <a:t>のときです。</a:t>
            </a:r>
            <a:r>
              <a:rPr kumimoji="1" lang="en-US" altLang="ja-JP" dirty="0"/>
              <a:t>P</a:t>
            </a:r>
            <a:r>
              <a:rPr kumimoji="1" lang="ja-JP" altLang="en-US" dirty="0"/>
              <a:t>に</a:t>
            </a:r>
            <a:r>
              <a:rPr kumimoji="1" lang="en-US" altLang="ja-JP" dirty="0"/>
              <a:t>111</a:t>
            </a:r>
            <a:r>
              <a:rPr kumimoji="1" lang="ja-JP" altLang="en-US" dirty="0"/>
              <a:t>を代入すると</a:t>
            </a:r>
            <a:r>
              <a:rPr kumimoji="1" lang="en-US" altLang="ja-JP" dirty="0"/>
              <a:t>0</a:t>
            </a:r>
            <a:r>
              <a:rPr kumimoji="1" lang="ja-JP" altLang="en-US" dirty="0"/>
              <a:t>ですので、</a:t>
            </a:r>
            <a:r>
              <a:rPr kumimoji="1" lang="en-US" altLang="ja-JP" dirty="0"/>
              <a:t>P</a:t>
            </a:r>
            <a:r>
              <a:rPr kumimoji="1" lang="ja-JP" altLang="en-US" dirty="0"/>
              <a:t>は</a:t>
            </a:r>
            <a:r>
              <a:rPr kumimoji="1" lang="en-US" altLang="ja-JP" dirty="0"/>
              <a:t>Q2</a:t>
            </a:r>
            <a:r>
              <a:rPr kumimoji="1" lang="ja-JP" altLang="en-US" dirty="0"/>
              <a:t> を含んでいません。</a:t>
            </a:r>
            <a:endParaRPr kumimoji="1" lang="en-US" altLang="ja-JP" dirty="0"/>
          </a:p>
          <a:p>
            <a:r>
              <a:rPr kumimoji="1" lang="en-US" altLang="ja-JP" dirty="0"/>
              <a:t>Q3 = Y_Z_ </a:t>
            </a:r>
            <a:r>
              <a:rPr kumimoji="1" lang="ja-JP" altLang="en-US" dirty="0"/>
              <a:t>が</a:t>
            </a:r>
            <a:r>
              <a:rPr kumimoji="1" lang="en-US" altLang="ja-JP" dirty="0"/>
              <a:t>1</a:t>
            </a:r>
            <a:r>
              <a:rPr kumimoji="1" lang="ja-JP" altLang="en-US" dirty="0"/>
              <a:t>になるのは </a:t>
            </a:r>
            <a:r>
              <a:rPr kumimoji="1" lang="en-US" altLang="ja-JP" dirty="0"/>
              <a:t>000 </a:t>
            </a:r>
            <a:r>
              <a:rPr kumimoji="1" lang="ja-JP" altLang="en-US" dirty="0"/>
              <a:t>と </a:t>
            </a:r>
            <a:r>
              <a:rPr kumimoji="1" lang="en-US" altLang="ja-JP" dirty="0"/>
              <a:t>100 </a:t>
            </a:r>
            <a:r>
              <a:rPr kumimoji="1" lang="ja-JP" altLang="en-US" dirty="0"/>
              <a:t>のときです。</a:t>
            </a:r>
            <a:r>
              <a:rPr kumimoji="1" lang="en-US" altLang="ja-JP" dirty="0"/>
              <a:t>P</a:t>
            </a:r>
            <a:r>
              <a:rPr kumimoji="1" lang="ja-JP" altLang="en-US" dirty="0"/>
              <a:t>に</a:t>
            </a:r>
            <a:r>
              <a:rPr kumimoji="1" lang="en-US" altLang="ja-JP" dirty="0"/>
              <a:t>000</a:t>
            </a:r>
            <a:r>
              <a:rPr kumimoji="1" lang="ja-JP" altLang="en-US" dirty="0"/>
              <a:t>を代入すると</a:t>
            </a:r>
            <a:r>
              <a:rPr kumimoji="1" lang="en-US" altLang="ja-JP" dirty="0"/>
              <a:t>0</a:t>
            </a:r>
            <a:r>
              <a:rPr kumimoji="1" lang="ja-JP" altLang="en-US" dirty="0"/>
              <a:t>、</a:t>
            </a:r>
            <a:r>
              <a:rPr kumimoji="1" lang="en-US" altLang="ja-JP" dirty="0"/>
              <a:t>100</a:t>
            </a:r>
            <a:r>
              <a:rPr kumimoji="1" lang="ja-JP" altLang="en-US" dirty="0"/>
              <a:t>を代入すると</a:t>
            </a:r>
            <a:r>
              <a:rPr kumimoji="1" lang="en-US" altLang="ja-JP" dirty="0"/>
              <a:t>1</a:t>
            </a:r>
            <a:r>
              <a:rPr kumimoji="1" lang="ja-JP" altLang="en-US" dirty="0"/>
              <a:t>です。</a:t>
            </a:r>
            <a:endParaRPr kumimoji="1" lang="en-US" altLang="ja-JP" dirty="0"/>
          </a:p>
          <a:p>
            <a:r>
              <a:rPr kumimoji="1" lang="ja-JP" altLang="en-US" dirty="0"/>
              <a:t>包含の条件は、全ての入力で</a:t>
            </a:r>
            <a:r>
              <a:rPr kumimoji="1" lang="en-US" altLang="ja-JP" dirty="0"/>
              <a:t>1</a:t>
            </a:r>
            <a:r>
              <a:rPr kumimoji="1" lang="ja-JP" altLang="en-US" dirty="0"/>
              <a:t>になることですから、</a:t>
            </a:r>
            <a:r>
              <a:rPr kumimoji="1" lang="en-US" altLang="ja-JP" dirty="0"/>
              <a:t>P</a:t>
            </a:r>
            <a:r>
              <a:rPr kumimoji="1" lang="ja-JP" altLang="en-US" dirty="0"/>
              <a:t>は</a:t>
            </a:r>
            <a:r>
              <a:rPr kumimoji="1" lang="en-US" altLang="ja-JP" dirty="0"/>
              <a:t>Q3</a:t>
            </a:r>
            <a:r>
              <a:rPr kumimoji="1" lang="ja-JP" altLang="en-US" dirty="0"/>
              <a:t>を含んでいません。</a:t>
            </a:r>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19</a:t>
            </a:fld>
            <a:endParaRPr lang="en-US" altLang="ja-JP"/>
          </a:p>
        </p:txBody>
      </p:sp>
    </p:spTree>
    <p:extLst>
      <p:ext uri="{BB962C8B-B14F-4D97-AF65-F5344CB8AC3E}">
        <p14:creationId xmlns:p14="http://schemas.microsoft.com/office/powerpoint/2010/main" val="2784269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今回は、論理回路を設計するために、論理関数を簡略化する方法を学習します。</a:t>
            </a:r>
            <a:endParaRPr kumimoji="1" lang="en-US" altLang="ja-JP" dirty="0"/>
          </a:p>
          <a:p>
            <a:r>
              <a:rPr kumimoji="1" lang="ja-JP" altLang="en-US" dirty="0"/>
              <a:t>論理関数と論理回路は</a:t>
            </a:r>
            <a:r>
              <a:rPr kumimoji="1" lang="en-US" altLang="ja-JP" dirty="0"/>
              <a:t>1</a:t>
            </a:r>
            <a:r>
              <a:rPr kumimoji="1" lang="ja-JP" altLang="en-US" dirty="0"/>
              <a:t>対</a:t>
            </a:r>
            <a:r>
              <a:rPr kumimoji="1" lang="en-US" altLang="ja-JP" dirty="0"/>
              <a:t>1</a:t>
            </a:r>
            <a:r>
              <a:rPr kumimoji="1" lang="ja-JP" altLang="en-US" dirty="0"/>
              <a:t>に対応します。</a:t>
            </a:r>
            <a:endParaRPr kumimoji="1" lang="en-US" altLang="ja-JP" dirty="0"/>
          </a:p>
          <a:p>
            <a:r>
              <a:rPr kumimoji="1" lang="ja-JP" altLang="en-US" dirty="0"/>
              <a:t>論理関数が入力として論理変数を与えたときに演算結果として出力されるのに対し、</a:t>
            </a:r>
            <a:endParaRPr kumimoji="1" lang="en-US" altLang="ja-JP" dirty="0"/>
          </a:p>
          <a:p>
            <a:r>
              <a:rPr kumimoji="1" lang="ja-JP" altLang="en-US" dirty="0"/>
              <a:t>論理回路では入力信号が与えられたときに、出力信号が出てきます。</a:t>
            </a:r>
            <a:endParaRPr kumimoji="1" lang="en-US" altLang="ja-JP" dirty="0"/>
          </a:p>
          <a:p>
            <a:r>
              <a:rPr kumimoji="1" lang="ja-JP" altLang="en-US" dirty="0"/>
              <a:t>論理回路が与えられたときに、それに対応する論理関数を求めることを、論理回路を解析する、と言います。</a:t>
            </a:r>
            <a:endParaRPr kumimoji="1" lang="en-US" altLang="ja-JP" dirty="0"/>
          </a:p>
          <a:p>
            <a:r>
              <a:rPr kumimoji="1" lang="ja-JP" altLang="en-US" dirty="0"/>
              <a:t>逆に、論理関数が与えられたときに、それに対応する論理回路を作ることを、論理回路を設計する、と言います。</a:t>
            </a:r>
            <a:endParaRPr kumimoji="1" lang="en-US" altLang="ja-JP" dirty="0"/>
          </a:p>
          <a:p>
            <a:r>
              <a:rPr kumimoji="1" lang="ja-JP" altLang="en-US" dirty="0"/>
              <a:t>論理関数が複雑になると、論理回路の設計も困難になります。</a:t>
            </a:r>
            <a:endParaRPr kumimoji="1" lang="en-US" altLang="ja-JP" dirty="0"/>
          </a:p>
          <a:p>
            <a:r>
              <a:rPr kumimoji="1" lang="ja-JP" altLang="en-US" dirty="0"/>
              <a:t>そこで、まず論理関数をできるだけ簡単なものに変形します。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2</a:t>
            </a:fld>
            <a:endParaRPr lang="en-US" altLang="ja-JP"/>
          </a:p>
        </p:txBody>
      </p:sp>
    </p:spTree>
    <p:extLst>
      <p:ext uri="{BB962C8B-B14F-4D97-AF65-F5344CB8AC3E}">
        <p14:creationId xmlns:p14="http://schemas.microsoft.com/office/powerpoint/2010/main" val="3169144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包含関係とカルノー図の関係を考えています。</a:t>
            </a:r>
            <a:endParaRPr kumimoji="1" lang="en-US" altLang="ja-JP" dirty="0"/>
          </a:p>
          <a:p>
            <a:r>
              <a:rPr kumimoji="1" lang="ja-JP" altLang="en-US" dirty="0"/>
              <a:t>ピンクで囲んだん部分を </a:t>
            </a:r>
            <a:r>
              <a:rPr kumimoji="1" lang="en-US" altLang="ja-JP" dirty="0"/>
              <a:t>P = Y</a:t>
            </a:r>
          </a:p>
          <a:p>
            <a:r>
              <a:rPr kumimoji="1" lang="ja-JP" altLang="en-US" dirty="0"/>
              <a:t>黄色で囲んだ部分を </a:t>
            </a:r>
            <a:r>
              <a:rPr kumimoji="1" lang="en-US" altLang="ja-JP" dirty="0"/>
              <a:t>Q=X_Y </a:t>
            </a:r>
          </a:p>
          <a:p>
            <a:r>
              <a:rPr kumimoji="1" lang="ja-JP" altLang="en-US" dirty="0"/>
              <a:t>緑で囲んだ部分を </a:t>
            </a:r>
            <a:r>
              <a:rPr kumimoji="1" lang="en-US" altLang="ja-JP" dirty="0"/>
              <a:t>R=X_YZ </a:t>
            </a:r>
            <a:r>
              <a:rPr kumimoji="1" lang="ja-JP" altLang="en-US" dirty="0"/>
              <a:t>とします。</a:t>
            </a:r>
            <a:endParaRPr kumimoji="1" lang="en-US" altLang="ja-JP" dirty="0"/>
          </a:p>
          <a:p>
            <a:r>
              <a:rPr kumimoji="1" lang="en-US" altLang="ja-JP" dirty="0"/>
              <a:t>P </a:t>
            </a:r>
            <a:r>
              <a:rPr kumimoji="1" lang="ja-JP" altLang="en-US" dirty="0"/>
              <a:t>が</a:t>
            </a:r>
            <a:r>
              <a:rPr kumimoji="1" lang="en-US" altLang="ja-JP" dirty="0"/>
              <a:t>1</a:t>
            </a:r>
            <a:r>
              <a:rPr kumimoji="1" lang="ja-JP" altLang="en-US" dirty="0"/>
              <a:t>になるのは </a:t>
            </a:r>
            <a:r>
              <a:rPr kumimoji="1" lang="en-US" altLang="ja-JP" dirty="0"/>
              <a:t>010,011,110,111 </a:t>
            </a:r>
            <a:r>
              <a:rPr kumimoji="1" lang="ja-JP" altLang="en-US" dirty="0"/>
              <a:t>で、</a:t>
            </a:r>
            <a:r>
              <a:rPr kumimoji="1" lang="en-US" altLang="ja-JP" dirty="0"/>
              <a:t>Q</a:t>
            </a:r>
            <a:r>
              <a:rPr kumimoji="1" lang="ja-JP" altLang="en-US" dirty="0"/>
              <a:t>が</a:t>
            </a:r>
            <a:r>
              <a:rPr kumimoji="1" lang="en-US" altLang="ja-JP" dirty="0"/>
              <a:t>1</a:t>
            </a:r>
            <a:r>
              <a:rPr kumimoji="1" lang="ja-JP" altLang="en-US" dirty="0"/>
              <a:t>になるのは </a:t>
            </a:r>
            <a:r>
              <a:rPr kumimoji="1" lang="en-US" altLang="ja-JP" dirty="0"/>
              <a:t>010,011, R </a:t>
            </a:r>
            <a:r>
              <a:rPr kumimoji="1" lang="ja-JP" altLang="en-US" dirty="0"/>
              <a:t>が</a:t>
            </a:r>
            <a:r>
              <a:rPr kumimoji="1" lang="en-US" altLang="ja-JP" dirty="0"/>
              <a:t>1</a:t>
            </a:r>
            <a:r>
              <a:rPr kumimoji="1" lang="ja-JP" altLang="en-US" dirty="0"/>
              <a:t>になるのは </a:t>
            </a:r>
            <a:r>
              <a:rPr kumimoji="1" lang="en-US" altLang="ja-JP" dirty="0"/>
              <a:t>011 </a:t>
            </a:r>
            <a:r>
              <a:rPr kumimoji="1" lang="ja-JP" altLang="en-US" dirty="0"/>
              <a:t>です、</a:t>
            </a:r>
            <a:endParaRPr kumimoji="1" lang="en-US" altLang="ja-JP" dirty="0"/>
          </a:p>
          <a:p>
            <a:r>
              <a:rPr kumimoji="1" lang="en-US" altLang="ja-JP" dirty="0"/>
              <a:t>R </a:t>
            </a:r>
            <a:r>
              <a:rPr kumimoji="1" lang="ja-JP" altLang="en-US" dirty="0"/>
              <a:t>が</a:t>
            </a:r>
            <a:r>
              <a:rPr kumimoji="1" lang="en-US" altLang="ja-JP" dirty="0"/>
              <a:t>1</a:t>
            </a:r>
            <a:r>
              <a:rPr kumimoji="1" lang="ja-JP" altLang="en-US" dirty="0"/>
              <a:t>になる入力を </a:t>
            </a:r>
            <a:r>
              <a:rPr kumimoji="1" lang="en-US" altLang="ja-JP" dirty="0"/>
              <a:t>Q </a:t>
            </a:r>
            <a:r>
              <a:rPr kumimoji="1" lang="ja-JP" altLang="en-US" dirty="0"/>
              <a:t>に入れると</a:t>
            </a:r>
            <a:r>
              <a:rPr kumimoji="1" lang="en-US" altLang="ja-JP" dirty="0"/>
              <a:t>1</a:t>
            </a:r>
            <a:r>
              <a:rPr kumimoji="1" lang="ja-JP" altLang="en-US" dirty="0"/>
              <a:t>になりますし、</a:t>
            </a:r>
            <a:r>
              <a:rPr kumimoji="1" lang="en-US" altLang="ja-JP" dirty="0"/>
              <a:t>Q</a:t>
            </a:r>
            <a:r>
              <a:rPr kumimoji="1" lang="ja-JP" altLang="en-US" dirty="0"/>
              <a:t>が</a:t>
            </a:r>
            <a:r>
              <a:rPr kumimoji="1" lang="en-US" altLang="ja-JP" dirty="0"/>
              <a:t>1</a:t>
            </a:r>
            <a:r>
              <a:rPr kumimoji="1" lang="ja-JP" altLang="en-US" dirty="0"/>
              <a:t>になる入力を</a:t>
            </a:r>
            <a:r>
              <a:rPr kumimoji="1" lang="en-US" altLang="ja-JP" dirty="0"/>
              <a:t>P</a:t>
            </a:r>
            <a:r>
              <a:rPr kumimoji="1" lang="ja-JP" altLang="en-US" dirty="0"/>
              <a:t>に入れると</a:t>
            </a:r>
            <a:r>
              <a:rPr kumimoji="1" lang="en-US" altLang="ja-JP" dirty="0"/>
              <a:t>1</a:t>
            </a:r>
            <a:r>
              <a:rPr kumimoji="1" lang="ja-JP" altLang="en-US" dirty="0"/>
              <a:t>になりますので、</a:t>
            </a:r>
            <a:endParaRPr kumimoji="1" lang="en-US" altLang="ja-JP" dirty="0"/>
          </a:p>
          <a:p>
            <a:r>
              <a:rPr kumimoji="1" lang="en-US" altLang="ja-JP" dirty="0"/>
              <a:t>P </a:t>
            </a:r>
            <a:r>
              <a:rPr kumimoji="1" lang="ja-JP" altLang="en-US" dirty="0"/>
              <a:t>は</a:t>
            </a:r>
            <a:r>
              <a:rPr kumimoji="1" lang="en-US" altLang="ja-JP" dirty="0"/>
              <a:t>Q</a:t>
            </a:r>
            <a:r>
              <a:rPr kumimoji="1" lang="ja-JP" altLang="en-US" dirty="0"/>
              <a:t> を含んでおり、</a:t>
            </a:r>
            <a:r>
              <a:rPr kumimoji="1" lang="en-US" altLang="ja-JP" dirty="0"/>
              <a:t>Q</a:t>
            </a:r>
            <a:r>
              <a:rPr kumimoji="1" lang="ja-JP" altLang="en-US" dirty="0"/>
              <a:t>は</a:t>
            </a:r>
            <a:r>
              <a:rPr kumimoji="1" lang="en-US" altLang="ja-JP" dirty="0"/>
              <a:t>R</a:t>
            </a:r>
            <a:r>
              <a:rPr kumimoji="1" lang="ja-JP" altLang="en-US" dirty="0"/>
              <a:t>を含んでいます。</a:t>
            </a:r>
            <a:endParaRPr kumimoji="1" lang="en-US" altLang="ja-JP" dirty="0"/>
          </a:p>
          <a:p>
            <a:r>
              <a:rPr kumimoji="1" lang="ja-JP" altLang="en-US" dirty="0"/>
              <a:t>これをカルノー図で見ると、ピンクの長方形は、黄色の長方形を含んでいますし、</a:t>
            </a:r>
            <a:endParaRPr kumimoji="1" lang="en-US" altLang="ja-JP" dirty="0"/>
          </a:p>
          <a:p>
            <a:r>
              <a:rPr kumimoji="1" lang="ja-JP" altLang="en-US" dirty="0"/>
              <a:t>黄色の長方形は緑の長方形を含んでいます。</a:t>
            </a:r>
            <a:endParaRPr kumimoji="1" lang="en-US" altLang="ja-JP" dirty="0"/>
          </a:p>
          <a:p>
            <a:r>
              <a:rPr kumimoji="1" lang="ja-JP" altLang="en-US" dirty="0"/>
              <a:t>つまり、包含関係とは、カルノー図を描いたときに、小さい長方形がより大きい長方形に含まれていることを表します。</a:t>
            </a:r>
            <a:endParaRPr kumimoji="1" lang="en-US" altLang="ja-JP" dirty="0"/>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20</a:t>
            </a:fld>
            <a:endParaRPr lang="en-US" altLang="ja-JP"/>
          </a:p>
        </p:txBody>
      </p:sp>
    </p:spTree>
    <p:extLst>
      <p:ext uri="{BB962C8B-B14F-4D97-AF65-F5344CB8AC3E}">
        <p14:creationId xmlns:p14="http://schemas.microsoft.com/office/powerpoint/2010/main" val="2116144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簡略化をする上で重要なのが、論理式の主項を求めることです。</a:t>
            </a:r>
            <a:endParaRPr kumimoji="1" lang="en-US" altLang="ja-JP" dirty="0"/>
          </a:p>
          <a:p>
            <a:r>
              <a:rPr kumimoji="1" lang="ja-JP" altLang="en-US" dirty="0"/>
              <a:t>論理式を積和形で表したときに、他の積項に包含されていない積項を主項と言いいます。</a:t>
            </a:r>
            <a:endParaRPr kumimoji="1" lang="en-US" altLang="ja-JP" dirty="0"/>
          </a:p>
          <a:p>
            <a:r>
              <a:rPr kumimoji="1" lang="ja-JP" altLang="en-US" dirty="0"/>
              <a:t>つまりカルノー図でより大きな長方形に含まれていない長方形です。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21</a:t>
            </a:fld>
            <a:endParaRPr lang="en-US" altLang="ja-JP"/>
          </a:p>
        </p:txBody>
      </p:sp>
    </p:spTree>
    <p:extLst>
      <p:ext uri="{BB962C8B-B14F-4D97-AF65-F5344CB8AC3E}">
        <p14:creationId xmlns:p14="http://schemas.microsoft.com/office/powerpoint/2010/main" val="1201738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例えば、積和形の論理式 </a:t>
            </a:r>
            <a:r>
              <a:rPr kumimoji="1" lang="en-US" altLang="ja-JP" dirty="0"/>
              <a:t>f = XZ_ OR XY OR XY_Z_ </a:t>
            </a:r>
            <a:r>
              <a:rPr kumimoji="1" lang="ja-JP" altLang="en-US" dirty="0"/>
              <a:t>の主項を考えてみます。</a:t>
            </a:r>
            <a:endParaRPr kumimoji="1" lang="en-US" altLang="ja-JP" dirty="0"/>
          </a:p>
          <a:p>
            <a:r>
              <a:rPr kumimoji="1" lang="ja-JP" altLang="en-US" dirty="0"/>
              <a:t>積項 </a:t>
            </a:r>
            <a:r>
              <a:rPr kumimoji="1" lang="en-US" altLang="ja-JP" dirty="0"/>
              <a:t>XY_Z_ </a:t>
            </a:r>
            <a:r>
              <a:rPr kumimoji="1" lang="ja-JP" altLang="en-US" dirty="0"/>
              <a:t>は </a:t>
            </a:r>
            <a:r>
              <a:rPr kumimoji="1" lang="en-US" altLang="ja-JP" dirty="0"/>
              <a:t>XZ_ </a:t>
            </a:r>
            <a:r>
              <a:rPr kumimoji="1" lang="ja-JP" altLang="en-US" dirty="0"/>
              <a:t>に含まれてます。</a:t>
            </a:r>
            <a:endParaRPr kumimoji="1" lang="en-US" altLang="ja-JP" dirty="0"/>
          </a:p>
          <a:p>
            <a:r>
              <a:rPr kumimoji="1" lang="ja-JP" altLang="en-US" dirty="0"/>
              <a:t>ですので、</a:t>
            </a:r>
            <a:r>
              <a:rPr kumimoji="1" lang="en-US" altLang="ja-JP" dirty="0"/>
              <a:t>XZ_ </a:t>
            </a:r>
            <a:r>
              <a:rPr kumimoji="1" lang="ja-JP" altLang="en-US" dirty="0"/>
              <a:t>と </a:t>
            </a:r>
            <a:r>
              <a:rPr kumimoji="1" lang="en-US" altLang="ja-JP" dirty="0"/>
              <a:t>XY </a:t>
            </a:r>
            <a:r>
              <a:rPr kumimoji="1" lang="ja-JP" altLang="en-US" dirty="0"/>
              <a:t>が主項、</a:t>
            </a:r>
            <a:r>
              <a:rPr kumimoji="1" lang="en-US" altLang="ja-JP" dirty="0"/>
              <a:t>XY_Z_ </a:t>
            </a:r>
            <a:r>
              <a:rPr kumimoji="1" lang="ja-JP" altLang="en-US" dirty="0"/>
              <a:t>は主項ではありません。</a:t>
            </a:r>
            <a:endParaRPr kumimoji="1" lang="en-US" altLang="ja-JP" dirty="0"/>
          </a:p>
          <a:p>
            <a:r>
              <a:rPr kumimoji="1" lang="ja-JP" altLang="en-US" dirty="0"/>
              <a:t>カルノー図で描くと、ピンクの横</a:t>
            </a:r>
            <a:r>
              <a:rPr kumimoji="1" lang="en-US" altLang="ja-JP" dirty="0"/>
              <a:t>2</a:t>
            </a:r>
            <a:r>
              <a:rPr kumimoji="1" lang="ja-JP" altLang="en-US" dirty="0"/>
              <a:t>縦</a:t>
            </a:r>
            <a:r>
              <a:rPr kumimoji="1" lang="en-US" altLang="ja-JP" dirty="0"/>
              <a:t>1</a:t>
            </a:r>
            <a:r>
              <a:rPr kumimoji="1" lang="ja-JP" altLang="en-US" dirty="0"/>
              <a:t>の長方形が </a:t>
            </a:r>
            <a:r>
              <a:rPr kumimoji="1" lang="en-US" altLang="ja-JP" dirty="0"/>
              <a:t>XZ_</a:t>
            </a:r>
            <a:r>
              <a:rPr kumimoji="1" lang="ja-JP" altLang="en-US" dirty="0"/>
              <a:t>、</a:t>
            </a:r>
            <a:endParaRPr kumimoji="1" lang="en-US" altLang="ja-JP" dirty="0"/>
          </a:p>
          <a:p>
            <a:r>
              <a:rPr kumimoji="1" lang="ja-JP" altLang="en-US" dirty="0"/>
              <a:t>緑の横</a:t>
            </a:r>
            <a:r>
              <a:rPr kumimoji="1" lang="en-US" altLang="ja-JP" dirty="0"/>
              <a:t>1</a:t>
            </a:r>
            <a:r>
              <a:rPr kumimoji="1" lang="ja-JP" altLang="en-US" dirty="0"/>
              <a:t>縦</a:t>
            </a:r>
            <a:r>
              <a:rPr kumimoji="1" lang="en-US" altLang="ja-JP" dirty="0"/>
              <a:t>2</a:t>
            </a:r>
            <a:r>
              <a:rPr kumimoji="1" lang="ja-JP" altLang="en-US" dirty="0"/>
              <a:t>の長方形が </a:t>
            </a:r>
            <a:r>
              <a:rPr kumimoji="1" lang="en-US" altLang="ja-JP" dirty="0"/>
              <a:t>XY</a:t>
            </a:r>
            <a:r>
              <a:rPr kumimoji="1" lang="ja-JP" altLang="en-US" dirty="0"/>
              <a:t>、黄色の横</a:t>
            </a:r>
            <a:r>
              <a:rPr kumimoji="1" lang="en-US" altLang="ja-JP" dirty="0"/>
              <a:t>1</a:t>
            </a:r>
            <a:r>
              <a:rPr kumimoji="1" lang="ja-JP" altLang="en-US" dirty="0"/>
              <a:t>縦</a:t>
            </a:r>
            <a:r>
              <a:rPr kumimoji="1" lang="en-US" altLang="ja-JP" dirty="0"/>
              <a:t>1</a:t>
            </a:r>
            <a:r>
              <a:rPr kumimoji="1" lang="ja-JP" altLang="en-US" dirty="0"/>
              <a:t>の長方形が </a:t>
            </a:r>
            <a:r>
              <a:rPr kumimoji="1" lang="en-US" altLang="ja-JP" dirty="0"/>
              <a:t>XY_Z_ </a:t>
            </a:r>
            <a:r>
              <a:rPr kumimoji="1" lang="ja-JP" altLang="en-US" dirty="0"/>
              <a:t>です。</a:t>
            </a:r>
            <a:endParaRPr kumimoji="1" lang="en-US" altLang="ja-JP" dirty="0"/>
          </a:p>
          <a:p>
            <a:r>
              <a:rPr kumimoji="1" lang="ja-JP" altLang="en-US" dirty="0"/>
              <a:t>黄色は完全にピンクの中に入っています。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22</a:t>
            </a:fld>
            <a:endParaRPr lang="en-US" altLang="ja-JP"/>
          </a:p>
        </p:txBody>
      </p:sp>
    </p:spTree>
    <p:extLst>
      <p:ext uri="{BB962C8B-B14F-4D97-AF65-F5344CB8AC3E}">
        <p14:creationId xmlns:p14="http://schemas.microsoft.com/office/powerpoint/2010/main" val="2932776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今度はこちらのカルノー図から主項を求めてみましょう。</a:t>
            </a:r>
            <a:endParaRPr kumimoji="1" lang="en-US" altLang="ja-JP" dirty="0"/>
          </a:p>
          <a:p>
            <a:r>
              <a:rPr kumimoji="1" lang="ja-JP" altLang="en-US" dirty="0"/>
              <a:t>カルノー図で、</a:t>
            </a:r>
            <a:r>
              <a:rPr kumimoji="1" lang="en-US" altLang="ja-JP" dirty="0"/>
              <a:t>1</a:t>
            </a:r>
            <a:r>
              <a:rPr kumimoji="1" lang="ja-JP" altLang="en-US" dirty="0"/>
              <a:t>の塊を探します。</a:t>
            </a:r>
            <a:endParaRPr kumimoji="1" lang="en-US" altLang="ja-JP" dirty="0"/>
          </a:p>
          <a:p>
            <a:r>
              <a:rPr kumimoji="1" lang="ja-JP" altLang="en-US" dirty="0"/>
              <a:t>例えば、ここに横</a:t>
            </a:r>
            <a:r>
              <a:rPr kumimoji="1" lang="en-US" altLang="ja-JP" dirty="0"/>
              <a:t>2</a:t>
            </a:r>
            <a:r>
              <a:rPr kumimoji="1" lang="ja-JP" altLang="en-US" dirty="0"/>
              <a:t>縦</a:t>
            </a:r>
            <a:r>
              <a:rPr kumimoji="1" lang="en-US" altLang="ja-JP" dirty="0"/>
              <a:t>2</a:t>
            </a:r>
            <a:r>
              <a:rPr kumimoji="1" lang="ja-JP" altLang="en-US" dirty="0"/>
              <a:t>のピングの長方形があります。</a:t>
            </a:r>
            <a:endParaRPr kumimoji="1" lang="en-US" altLang="ja-JP" dirty="0"/>
          </a:p>
          <a:p>
            <a:r>
              <a:rPr kumimoji="1" lang="ja-JP" altLang="en-US" dirty="0"/>
              <a:t>ピンクの長方形は、</a:t>
            </a:r>
            <a:r>
              <a:rPr kumimoji="1" lang="en-US" altLang="ja-JP" dirty="0"/>
              <a:t>X_Z_ </a:t>
            </a:r>
            <a:r>
              <a:rPr kumimoji="1" lang="ja-JP" altLang="en-US" dirty="0"/>
              <a:t>です。</a:t>
            </a:r>
            <a:endParaRPr kumimoji="1" lang="en-US" altLang="ja-JP" dirty="0"/>
          </a:p>
          <a:p>
            <a:r>
              <a:rPr kumimoji="1" lang="ja-JP" altLang="en-US" dirty="0"/>
              <a:t>ここを横</a:t>
            </a:r>
            <a:r>
              <a:rPr kumimoji="1" lang="en-US" altLang="ja-JP" dirty="0"/>
              <a:t>1</a:t>
            </a:r>
            <a:r>
              <a:rPr kumimoji="1" lang="ja-JP" altLang="en-US" dirty="0"/>
              <a:t>縦</a:t>
            </a:r>
            <a:r>
              <a:rPr kumimoji="1" lang="en-US" altLang="ja-JP" dirty="0"/>
              <a:t>2</a:t>
            </a:r>
            <a:r>
              <a:rPr kumimoji="1" lang="ja-JP" altLang="en-US" dirty="0"/>
              <a:t>の緑の長方形で囲むと、 </a:t>
            </a:r>
            <a:r>
              <a:rPr kumimoji="1" lang="en-US" altLang="ja-JP" dirty="0"/>
              <a:t>X_Y_Z_ </a:t>
            </a:r>
            <a:r>
              <a:rPr kumimoji="1" lang="ja-JP" altLang="en-US" dirty="0"/>
              <a:t>になります。</a:t>
            </a:r>
            <a:endParaRPr kumimoji="1" lang="en-US" altLang="ja-JP" dirty="0"/>
          </a:p>
          <a:p>
            <a:r>
              <a:rPr kumimoji="1" lang="ja-JP" altLang="en-US" dirty="0"/>
              <a:t>ここを横</a:t>
            </a:r>
            <a:r>
              <a:rPr kumimoji="1" lang="en-US" altLang="ja-JP" dirty="0"/>
              <a:t>1</a:t>
            </a:r>
            <a:r>
              <a:rPr kumimoji="1" lang="ja-JP" altLang="en-US" dirty="0"/>
              <a:t>縦</a:t>
            </a:r>
            <a:r>
              <a:rPr kumimoji="1" lang="en-US" altLang="ja-JP" dirty="0"/>
              <a:t>4</a:t>
            </a:r>
            <a:r>
              <a:rPr kumimoji="1" lang="ja-JP" altLang="en-US" dirty="0"/>
              <a:t>の黄色の長方形で囲むと、</a:t>
            </a:r>
            <a:r>
              <a:rPr kumimoji="1" lang="en-US" altLang="ja-JP" dirty="0"/>
              <a:t>X_Y </a:t>
            </a:r>
            <a:r>
              <a:rPr kumimoji="1" lang="ja-JP" altLang="en-US" dirty="0"/>
              <a:t>になります。</a:t>
            </a:r>
            <a:endParaRPr kumimoji="1" lang="en-US" altLang="ja-JP" dirty="0"/>
          </a:p>
          <a:p>
            <a:r>
              <a:rPr kumimoji="1" lang="ja-JP" altLang="en-US" dirty="0"/>
              <a:t>ここを横</a:t>
            </a:r>
            <a:r>
              <a:rPr kumimoji="1" lang="en-US" altLang="ja-JP" dirty="0"/>
              <a:t>2</a:t>
            </a:r>
            <a:r>
              <a:rPr kumimoji="1" lang="ja-JP" altLang="en-US" dirty="0"/>
              <a:t>縦</a:t>
            </a:r>
            <a:r>
              <a:rPr kumimoji="1" lang="en-US" altLang="ja-JP" dirty="0"/>
              <a:t>2</a:t>
            </a:r>
            <a:r>
              <a:rPr kumimoji="1" lang="ja-JP" altLang="en-US" dirty="0"/>
              <a:t>の水色の長方形で囲むと </a:t>
            </a:r>
            <a:r>
              <a:rPr kumimoji="1" lang="en-US" altLang="ja-JP" dirty="0"/>
              <a:t>YW </a:t>
            </a:r>
            <a:r>
              <a:rPr kumimoji="1" lang="ja-JP" altLang="en-US" dirty="0"/>
              <a:t>になります。</a:t>
            </a:r>
            <a:endParaRPr kumimoji="1" lang="en-US" altLang="ja-JP" dirty="0"/>
          </a:p>
          <a:p>
            <a:r>
              <a:rPr kumimoji="1" lang="ja-JP" altLang="en-US" dirty="0"/>
              <a:t>ここを横</a:t>
            </a:r>
            <a:r>
              <a:rPr kumimoji="1" lang="en-US" altLang="ja-JP" dirty="0"/>
              <a:t>1</a:t>
            </a:r>
            <a:r>
              <a:rPr kumimoji="1" lang="ja-JP" altLang="en-US" dirty="0"/>
              <a:t>縦</a:t>
            </a:r>
            <a:r>
              <a:rPr kumimoji="1" lang="en-US" altLang="ja-JP" dirty="0"/>
              <a:t>2</a:t>
            </a:r>
            <a:r>
              <a:rPr kumimoji="1" lang="ja-JP" altLang="en-US" dirty="0"/>
              <a:t>のオレンジ色の長方形で囲むと </a:t>
            </a:r>
            <a:r>
              <a:rPr kumimoji="1" lang="en-US" altLang="ja-JP" dirty="0"/>
              <a:t>XYW </a:t>
            </a:r>
            <a:r>
              <a:rPr kumimoji="1" lang="ja-JP" altLang="en-US" dirty="0"/>
              <a:t>になります。</a:t>
            </a:r>
            <a:endParaRPr kumimoji="1" lang="en-US" altLang="ja-JP" dirty="0"/>
          </a:p>
          <a:p>
            <a:r>
              <a:rPr kumimoji="1" lang="ja-JP" altLang="en-US" dirty="0"/>
              <a:t>長方形のうち、緑の長方形は完全にピンクの長方形の中に入っています。</a:t>
            </a:r>
            <a:endParaRPr kumimoji="1" lang="en-US" altLang="ja-JP" dirty="0"/>
          </a:p>
          <a:p>
            <a:r>
              <a:rPr kumimoji="1" lang="ja-JP" altLang="en-US" dirty="0"/>
              <a:t>また、オレンジの長方形は完全に水色の長方形の中に入っています。</a:t>
            </a:r>
            <a:endParaRPr kumimoji="1" lang="en-US" altLang="ja-JP" dirty="0"/>
          </a:p>
          <a:p>
            <a:r>
              <a:rPr kumimoji="1" lang="ja-JP" altLang="en-US" dirty="0"/>
              <a:t>ですので、主項は、ピンク、黄色、水色の長方形です。</a:t>
            </a:r>
            <a:endParaRPr kumimoji="1" lang="en-US" altLang="ja-JP" dirty="0"/>
          </a:p>
          <a:p>
            <a:r>
              <a:rPr kumimoji="1" lang="ja-JP" altLang="en-US" dirty="0"/>
              <a:t>緑とオレンジに長方形は主項ではありません。</a:t>
            </a:r>
            <a:endParaRPr kumimoji="1" lang="en-US" altLang="ja-JP" dirty="0"/>
          </a:p>
          <a:p>
            <a:r>
              <a:rPr kumimoji="1" lang="ja-JP" altLang="en-US" dirty="0"/>
              <a:t>主項があれば</a:t>
            </a:r>
            <a:r>
              <a:rPr kumimoji="1" lang="en-US" altLang="ja-JP" dirty="0"/>
              <a:t>1</a:t>
            </a:r>
            <a:r>
              <a:rPr kumimoji="1" lang="ja-JP" altLang="en-US" dirty="0"/>
              <a:t>のマスはカバーできますので、主項以外の項は要りません。</a:t>
            </a:r>
            <a:endParaRPr kumimoji="1" lang="en-US" altLang="ja-JP" dirty="0"/>
          </a:p>
          <a:p>
            <a:r>
              <a:rPr kumimoji="1" lang="ja-JP" altLang="en-US" dirty="0"/>
              <a:t>ですので、求めるべき論理式は、ピンク＋黄色＋水色になります。</a:t>
            </a:r>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23</a:t>
            </a:fld>
            <a:endParaRPr lang="en-US" altLang="ja-JP"/>
          </a:p>
        </p:txBody>
      </p:sp>
    </p:spTree>
    <p:extLst>
      <p:ext uri="{BB962C8B-B14F-4D97-AF65-F5344CB8AC3E}">
        <p14:creationId xmlns:p14="http://schemas.microsoft.com/office/powerpoint/2010/main" val="2348622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次は論理式の簡略化の定義である最小積和形を定義します。</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主項だけで構成する積和形のうち、項の数が最も少ないものを、</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最小積和形、あるいは最簡積和形と言います。</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例として、</a:t>
            </a:r>
            <a:r>
              <a:rPr kumimoji="1" lang="en-US" altLang="ja-JP" dirty="0"/>
              <a:t>f = X_ AND Z_ OR Y AND</a:t>
            </a:r>
            <a:r>
              <a:rPr kumimoji="1" lang="ja-JP" altLang="en-US" dirty="0"/>
              <a:t> </a:t>
            </a:r>
            <a:r>
              <a:rPr kumimoji="1" lang="en-US" altLang="ja-JP" dirty="0"/>
              <a:t>Z</a:t>
            </a:r>
            <a:r>
              <a:rPr kumimoji="1" lang="ja-JP" altLang="en-US" dirty="0"/>
              <a:t> と</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en-US" altLang="ja-JP" dirty="0"/>
              <a:t>g = X_ AND Z_ OR Y AND Z OR X_ AND Y </a:t>
            </a:r>
            <a:r>
              <a:rPr kumimoji="1" lang="ja-JP" altLang="en-US" dirty="0"/>
              <a:t>を考えてみます。</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この</a:t>
            </a:r>
            <a:r>
              <a:rPr kumimoji="1" lang="en-US" altLang="ja-JP" dirty="0"/>
              <a:t>2</a:t>
            </a:r>
            <a:r>
              <a:rPr kumimoji="1" lang="ja-JP" altLang="en-US" dirty="0"/>
              <a:t>つの式を、カルノー図に描くと</a:t>
            </a:r>
            <a:endParaRPr kumimoji="1" lang="en-US" altLang="ja-JP" dirty="0"/>
          </a:p>
          <a:p>
            <a:r>
              <a:rPr kumimoji="1" lang="en-US" altLang="ja-JP" dirty="0"/>
              <a:t>X_ AND Z </a:t>
            </a:r>
            <a:r>
              <a:rPr kumimoji="1" lang="ja-JP" altLang="en-US" dirty="0"/>
              <a:t>がピンクの長方形、</a:t>
            </a:r>
            <a:r>
              <a:rPr kumimoji="1" lang="en-US" altLang="ja-JP" dirty="0"/>
              <a:t>Y AND Z </a:t>
            </a:r>
            <a:r>
              <a:rPr kumimoji="1" lang="ja-JP" altLang="en-US" dirty="0"/>
              <a:t>が緑の長方形、</a:t>
            </a:r>
            <a:r>
              <a:rPr kumimoji="1" lang="en-US" altLang="ja-JP" dirty="0"/>
              <a:t>X_ AND Y </a:t>
            </a:r>
            <a:r>
              <a:rPr kumimoji="1" lang="ja-JP" altLang="en-US" dirty="0"/>
              <a:t>が黄色の長方形になります。</a:t>
            </a:r>
            <a:endParaRPr kumimoji="1" lang="en-US" altLang="ja-JP" dirty="0"/>
          </a:p>
          <a:p>
            <a:r>
              <a:rPr kumimoji="1" lang="ja-JP" altLang="en-US" dirty="0"/>
              <a:t>黄色の長方形の上半分はピンクに、下半分は緑に重なっていますので、</a:t>
            </a:r>
            <a:r>
              <a:rPr kumimoji="1" lang="en-US" altLang="ja-JP" dirty="0"/>
              <a:t>f</a:t>
            </a:r>
            <a:r>
              <a:rPr kumimoji="1" lang="ja-JP" altLang="en-US" dirty="0"/>
              <a:t> と </a:t>
            </a:r>
            <a:r>
              <a:rPr kumimoji="1" lang="en-US" altLang="ja-JP" dirty="0"/>
              <a:t>g </a:t>
            </a:r>
            <a:r>
              <a:rPr kumimoji="1" lang="ja-JP" altLang="en-US" dirty="0"/>
              <a:t>は等価な関数です。</a:t>
            </a:r>
            <a:endParaRPr kumimoji="1" lang="en-US" altLang="ja-JP" dirty="0"/>
          </a:p>
          <a:p>
            <a:r>
              <a:rPr kumimoji="1" lang="ja-JP" altLang="en-US" dirty="0"/>
              <a:t>また、ピンク、緑、黄色のどの長方形も、他のより大きな長方形には含まれていませんので、主項です。</a:t>
            </a:r>
            <a:endParaRPr kumimoji="1" lang="en-US" altLang="ja-JP" dirty="0"/>
          </a:p>
          <a:p>
            <a:r>
              <a:rPr kumimoji="1" lang="ja-JP" altLang="en-US" dirty="0"/>
              <a:t>項数は </a:t>
            </a:r>
            <a:r>
              <a:rPr kumimoji="1" lang="en-US" altLang="ja-JP" dirty="0"/>
              <a:t>f </a:t>
            </a:r>
            <a:r>
              <a:rPr kumimoji="1" lang="ja-JP" altLang="en-US" dirty="0"/>
              <a:t>が</a:t>
            </a:r>
            <a:r>
              <a:rPr kumimoji="1" lang="en-US" altLang="ja-JP" dirty="0"/>
              <a:t>2</a:t>
            </a:r>
            <a:r>
              <a:rPr kumimoji="1" lang="ja-JP" altLang="en-US" dirty="0"/>
              <a:t>個で</a:t>
            </a:r>
            <a:r>
              <a:rPr kumimoji="1" lang="en-US" altLang="ja-JP" dirty="0"/>
              <a:t>g </a:t>
            </a:r>
            <a:r>
              <a:rPr kumimoji="1" lang="ja-JP" altLang="en-US" dirty="0"/>
              <a:t>が</a:t>
            </a:r>
            <a:r>
              <a:rPr kumimoji="1" lang="en-US" altLang="ja-JP" dirty="0"/>
              <a:t>3</a:t>
            </a:r>
            <a:r>
              <a:rPr kumimoji="1" lang="ja-JP" altLang="en-US" dirty="0"/>
              <a:t>個ですので、論理式</a:t>
            </a:r>
            <a:r>
              <a:rPr kumimoji="1" lang="en-US" altLang="ja-JP" dirty="0"/>
              <a:t> f </a:t>
            </a:r>
            <a:r>
              <a:rPr kumimoji="1" lang="ja-JP" altLang="en-US" dirty="0"/>
              <a:t>は最小積和形になります。</a:t>
            </a:r>
            <a:endParaRPr kumimoji="1" lang="en-US" altLang="ja-JP" dirty="0"/>
          </a:p>
          <a:p>
            <a:r>
              <a:rPr kumimoji="1" lang="ja-JP" altLang="en-US" dirty="0"/>
              <a:t>つまり、黄色の主項は必要無い、ということになります。</a:t>
            </a:r>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24</a:t>
            </a:fld>
            <a:endParaRPr lang="en-US" altLang="ja-JP"/>
          </a:p>
        </p:txBody>
      </p:sp>
    </p:spTree>
    <p:extLst>
      <p:ext uri="{BB962C8B-B14F-4D97-AF65-F5344CB8AC3E}">
        <p14:creationId xmlns:p14="http://schemas.microsoft.com/office/powerpoint/2010/main" val="3423323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主項の中には必要無いものがありました。</a:t>
            </a:r>
            <a:endParaRPr kumimoji="1" lang="en-US" altLang="ja-JP" dirty="0"/>
          </a:p>
          <a:p>
            <a:r>
              <a:rPr kumimoji="1" lang="ja-JP" altLang="en-US" dirty="0"/>
              <a:t>ではどの主項が必要なのか考えます。</a:t>
            </a:r>
            <a:endParaRPr kumimoji="1" lang="en-US" altLang="ja-JP" dirty="0"/>
          </a:p>
          <a:p>
            <a:r>
              <a:rPr kumimoji="1" lang="ja-JP" altLang="en-US" dirty="0"/>
              <a:t>ここで、必ず要る主項、必須主項を定義します。</a:t>
            </a:r>
            <a:endParaRPr kumimoji="1" lang="en-US" altLang="ja-JP" dirty="0"/>
          </a:p>
          <a:p>
            <a:r>
              <a:rPr kumimoji="1" lang="ja-JP" altLang="en-US" dirty="0"/>
              <a:t>まず、最小項の中で、ただ一つの主項にのみ含まれているものを、特異最小項と言います。</a:t>
            </a:r>
            <a:endParaRPr kumimoji="1" lang="en-US" altLang="ja-JP" dirty="0"/>
          </a:p>
          <a:p>
            <a:r>
              <a:rPr kumimoji="1" lang="ja-JP" altLang="en-US" dirty="0"/>
              <a:t>また、特異最小項を含む主項を必須主項と言います。</a:t>
            </a:r>
            <a:endParaRPr kumimoji="1" lang="en-US" altLang="ja-JP" dirty="0"/>
          </a:p>
          <a:p>
            <a:r>
              <a:rPr kumimoji="1" lang="ja-JP" altLang="en-US" dirty="0"/>
              <a:t>例えば、このようなカルノー図で表される論理式を考えます。</a:t>
            </a:r>
            <a:endParaRPr kumimoji="1" lang="en-US" altLang="ja-JP" dirty="0"/>
          </a:p>
          <a:p>
            <a:r>
              <a:rPr kumimoji="1" lang="ja-JP" altLang="en-US" dirty="0"/>
              <a:t>この論理式の主項は、ピンク、緑、黄色の</a:t>
            </a:r>
            <a:r>
              <a:rPr kumimoji="1" lang="en-US" altLang="ja-JP" dirty="0"/>
              <a:t>3</a:t>
            </a:r>
            <a:r>
              <a:rPr kumimoji="1" lang="ja-JP" altLang="en-US" dirty="0"/>
              <a:t>つです。</a:t>
            </a:r>
            <a:endParaRPr kumimoji="1" lang="en-US" altLang="ja-JP" dirty="0"/>
          </a:p>
          <a:p>
            <a:r>
              <a:rPr kumimoji="1" lang="ja-JP" altLang="en-US" dirty="0"/>
              <a:t>ここで、特異最小項、ただ一つの主項に含まれている最小項を探します。</a:t>
            </a:r>
            <a:endParaRPr kumimoji="1" lang="en-US" altLang="ja-JP" dirty="0"/>
          </a:p>
          <a:p>
            <a:r>
              <a:rPr kumimoji="1" lang="ja-JP" altLang="en-US" dirty="0"/>
              <a:t>するとこの</a:t>
            </a:r>
            <a:r>
              <a:rPr kumimoji="1" lang="en-US" altLang="ja-JP" dirty="0"/>
              <a:t>2</a:t>
            </a:r>
            <a:r>
              <a:rPr kumimoji="1" lang="ja-JP" altLang="en-US" dirty="0"/>
              <a:t>つのオレンジの最小項が、ただ</a:t>
            </a:r>
            <a:r>
              <a:rPr kumimoji="1" lang="en-US" altLang="ja-JP" dirty="0"/>
              <a:t>1</a:t>
            </a:r>
            <a:r>
              <a:rPr kumimoji="1" lang="ja-JP" altLang="en-US" dirty="0"/>
              <a:t>つの主項、つまり一つの長方形にのみ含まれています。</a:t>
            </a:r>
            <a:endParaRPr kumimoji="1" lang="en-US" altLang="ja-JP" dirty="0"/>
          </a:p>
          <a:p>
            <a:r>
              <a:rPr kumimoji="1" lang="ja-JP" altLang="en-US" dirty="0"/>
              <a:t>この</a:t>
            </a:r>
            <a:r>
              <a:rPr kumimoji="1" lang="en-US" altLang="ja-JP" dirty="0"/>
              <a:t>2</a:t>
            </a:r>
            <a:r>
              <a:rPr kumimoji="1" lang="ja-JP" altLang="en-US" dirty="0"/>
              <a:t>つの最小項が、特異最小項です。</a:t>
            </a:r>
            <a:endParaRPr kumimoji="1" lang="en-US" altLang="ja-JP" dirty="0"/>
          </a:p>
          <a:p>
            <a:r>
              <a:rPr kumimoji="1" lang="ja-JP" altLang="en-US" dirty="0"/>
              <a:t>必須主項は、この特異最小項を含んでいる主項、つまりピンクと緑です。</a:t>
            </a:r>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25</a:t>
            </a:fld>
            <a:endParaRPr lang="en-US" altLang="ja-JP"/>
          </a:p>
        </p:txBody>
      </p:sp>
    </p:spTree>
    <p:extLst>
      <p:ext uri="{BB962C8B-B14F-4D97-AF65-F5344CB8AC3E}">
        <p14:creationId xmlns:p14="http://schemas.microsoft.com/office/powerpoint/2010/main" val="2559723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ここまでで、最小積和形の積項の条件として、</a:t>
            </a:r>
            <a:endParaRPr kumimoji="1" lang="en-US" altLang="ja-JP" dirty="0"/>
          </a:p>
          <a:p>
            <a:r>
              <a:rPr kumimoji="1" lang="ja-JP" altLang="en-US" dirty="0"/>
              <a:t>主項以外の項は不要、必須主項は必要だと分かりました。</a:t>
            </a:r>
            <a:endParaRPr kumimoji="1" lang="en-US" altLang="ja-JP" dirty="0"/>
          </a:p>
          <a:p>
            <a:r>
              <a:rPr kumimoji="1" lang="ja-JP" altLang="en-US" dirty="0"/>
              <a:t>例えばこのような論理式ですと、主項はこの</a:t>
            </a:r>
            <a:r>
              <a:rPr kumimoji="1" lang="en-US" altLang="ja-JP" dirty="0"/>
              <a:t>3</a:t>
            </a:r>
            <a:r>
              <a:rPr kumimoji="1" lang="ja-JP" altLang="en-US" dirty="0"/>
              <a:t>つです。</a:t>
            </a:r>
            <a:endParaRPr kumimoji="1" lang="en-US" altLang="ja-JP" dirty="0"/>
          </a:p>
          <a:p>
            <a:r>
              <a:rPr kumimoji="1" lang="ja-JP" altLang="en-US" dirty="0"/>
              <a:t>ですので主項以外の項は要りません。</a:t>
            </a:r>
            <a:endParaRPr kumimoji="1" lang="en-US" altLang="ja-JP" dirty="0"/>
          </a:p>
          <a:p>
            <a:r>
              <a:rPr kumimoji="1" lang="ja-JP" altLang="en-US" dirty="0"/>
              <a:t>次は必須主項を求めます。</a:t>
            </a:r>
            <a:endParaRPr kumimoji="1" lang="en-US" altLang="ja-JP" dirty="0"/>
          </a:p>
          <a:p>
            <a:r>
              <a:rPr kumimoji="1" lang="ja-JP" altLang="en-US" dirty="0"/>
              <a:t>ただ一つの長方形に含まれている特異最小項は、このピンクの最小項です。</a:t>
            </a:r>
            <a:endParaRPr kumimoji="1" lang="en-US" altLang="ja-JP" dirty="0"/>
          </a:p>
          <a:p>
            <a:r>
              <a:rPr kumimoji="1" lang="ja-JP" altLang="en-US" dirty="0"/>
              <a:t>ですので、特異最小項を含んでいる主項、この緑の主項が必須主項になります。</a:t>
            </a:r>
            <a:endParaRPr kumimoji="1" lang="en-US" altLang="ja-JP" dirty="0"/>
          </a:p>
          <a:p>
            <a:r>
              <a:rPr kumimoji="1" lang="ja-JP" altLang="en-US" dirty="0"/>
              <a:t>さて、残るは、必須主項以外の主項です。</a:t>
            </a:r>
            <a:endParaRPr kumimoji="1" lang="en-US" altLang="ja-JP" dirty="0"/>
          </a:p>
          <a:p>
            <a:r>
              <a:rPr kumimoji="1" lang="ja-JP" altLang="en-US" dirty="0"/>
              <a:t>この主項は、要るのでしょうか、要らないのでしょうか。</a:t>
            </a:r>
            <a:endParaRPr kumimoji="1" lang="en-US" altLang="ja-JP" dirty="0"/>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26</a:t>
            </a:fld>
            <a:endParaRPr lang="en-US" altLang="ja-JP"/>
          </a:p>
        </p:txBody>
      </p:sp>
    </p:spTree>
    <p:extLst>
      <p:ext uri="{BB962C8B-B14F-4D97-AF65-F5344CB8AC3E}">
        <p14:creationId xmlns:p14="http://schemas.microsoft.com/office/powerpoint/2010/main" val="39793186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ここで最小積和形を求める手順を挙げておきます。</a:t>
            </a:r>
            <a:endParaRPr kumimoji="1" lang="en-US" altLang="ja-JP" dirty="0"/>
          </a:p>
          <a:p>
            <a:r>
              <a:rPr kumimoji="1" lang="ja-JP" altLang="en-US" dirty="0"/>
              <a:t>まず与えられた論理式を標準積和形に変形します。</a:t>
            </a:r>
            <a:endParaRPr kumimoji="1" lang="en-US" altLang="ja-JP" dirty="0"/>
          </a:p>
          <a:p>
            <a:r>
              <a:rPr kumimoji="1" lang="ja-JP" altLang="en-US" dirty="0"/>
              <a:t>標準積和形にする、ということは真理値表を求めるのとほぼ同義です。</a:t>
            </a:r>
            <a:endParaRPr kumimoji="1" lang="en-US" altLang="ja-JP" dirty="0"/>
          </a:p>
          <a:p>
            <a:r>
              <a:rPr kumimoji="1" lang="ja-JP" altLang="en-US" dirty="0"/>
              <a:t>次にカルノー図を描きます。</a:t>
            </a:r>
            <a:endParaRPr kumimoji="1" lang="en-US" altLang="ja-JP" dirty="0"/>
          </a:p>
          <a:p>
            <a:r>
              <a:rPr kumimoji="1" lang="ja-JP" altLang="en-US" dirty="0"/>
              <a:t>カルノー図を描いたら、</a:t>
            </a:r>
            <a:r>
              <a:rPr kumimoji="1" lang="en-US" altLang="ja-JP" dirty="0"/>
              <a:t>1</a:t>
            </a:r>
            <a:r>
              <a:rPr kumimoji="1" lang="ja-JP" altLang="en-US" dirty="0"/>
              <a:t>の塊となる長方形、主項を求めます。</a:t>
            </a:r>
            <a:endParaRPr kumimoji="1" lang="en-US" altLang="ja-JP" dirty="0"/>
          </a:p>
          <a:p>
            <a:r>
              <a:rPr kumimoji="1" lang="ja-JP" altLang="en-US" dirty="0"/>
              <a:t>次は特異最小項を探し、その特異最小項を含む主項、必須手稿を求めます。</a:t>
            </a:r>
            <a:endParaRPr kumimoji="1" lang="en-US" altLang="ja-JP" dirty="0"/>
          </a:p>
          <a:p>
            <a:r>
              <a:rPr kumimoji="1" lang="ja-JP" altLang="en-US" dirty="0"/>
              <a:t>ここで、必須主項に含まれていない最小項があるかどうか探します。</a:t>
            </a:r>
            <a:endParaRPr kumimoji="1" lang="en-US" altLang="ja-JP" dirty="0"/>
          </a:p>
          <a:p>
            <a:r>
              <a:rPr kumimoji="1" lang="ja-JP" altLang="en-US" dirty="0"/>
              <a:t>もし、そのような最小項があれば、その最小項を含む主項を選択します。</a:t>
            </a:r>
            <a:endParaRPr kumimoji="1" lang="en-US" altLang="ja-JP" dirty="0"/>
          </a:p>
          <a:p>
            <a:r>
              <a:rPr kumimoji="1" lang="ja-JP" altLang="en-US" dirty="0"/>
              <a:t>最後に、ここまでで選択した主項を </a:t>
            </a:r>
            <a:r>
              <a:rPr kumimoji="1" lang="en-US" altLang="ja-JP" dirty="0"/>
              <a:t>OR </a:t>
            </a:r>
            <a:r>
              <a:rPr kumimoji="1" lang="ja-JP" altLang="en-US" dirty="0"/>
              <a:t>で結びます。</a:t>
            </a:r>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27</a:t>
            </a:fld>
            <a:endParaRPr lang="en-US" altLang="ja-JP"/>
          </a:p>
        </p:txBody>
      </p:sp>
    </p:spTree>
    <p:extLst>
      <p:ext uri="{BB962C8B-B14F-4D97-AF65-F5344CB8AC3E}">
        <p14:creationId xmlns:p14="http://schemas.microsoft.com/office/powerpoint/2010/main" val="34571197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最小化の例を見てみましょう。</a:t>
            </a:r>
            <a:endParaRPr kumimoji="1" lang="en-US" altLang="ja-JP" dirty="0"/>
          </a:p>
          <a:p>
            <a:r>
              <a:rPr kumimoji="1" lang="ja-JP" altLang="en-US" dirty="0"/>
              <a:t>このような論理式 </a:t>
            </a:r>
            <a:r>
              <a:rPr kumimoji="1" lang="en-US" altLang="ja-JP" dirty="0"/>
              <a:t>f </a:t>
            </a:r>
            <a:r>
              <a:rPr kumimoji="1" lang="ja-JP" altLang="en-US" dirty="0"/>
              <a:t>が与えられたとします。</a:t>
            </a:r>
            <a:endParaRPr kumimoji="1" lang="en-US" altLang="ja-JP" dirty="0"/>
          </a:p>
          <a:p>
            <a:r>
              <a:rPr kumimoji="1" lang="en-US" altLang="ja-JP" dirty="0"/>
              <a:t>f </a:t>
            </a:r>
            <a:r>
              <a:rPr kumimoji="1" lang="ja-JP" altLang="en-US" dirty="0"/>
              <a:t>のカルノー図を描くとこの図のようになります。</a:t>
            </a:r>
            <a:endParaRPr kumimoji="1" lang="en-US" altLang="ja-JP" dirty="0"/>
          </a:p>
          <a:p>
            <a:r>
              <a:rPr kumimoji="1" lang="ja-JP" altLang="en-US" dirty="0"/>
              <a:t>ここで</a:t>
            </a:r>
            <a:r>
              <a:rPr kumimoji="1" lang="en-US" altLang="ja-JP" dirty="0"/>
              <a:t>1</a:t>
            </a:r>
            <a:r>
              <a:rPr kumimoji="1" lang="ja-JP" altLang="en-US" dirty="0"/>
              <a:t>の塊、主項を探します。</a:t>
            </a:r>
            <a:endParaRPr kumimoji="1" lang="en-US" altLang="ja-JP" dirty="0"/>
          </a:p>
          <a:p>
            <a:r>
              <a:rPr kumimoji="1" lang="ja-JP" altLang="en-US" dirty="0"/>
              <a:t>まずここに横</a:t>
            </a:r>
            <a:r>
              <a:rPr kumimoji="1" lang="en-US" altLang="ja-JP" dirty="0"/>
              <a:t>1</a:t>
            </a:r>
            <a:r>
              <a:rPr kumimoji="1" lang="ja-JP" altLang="en-US" dirty="0"/>
              <a:t>縦</a:t>
            </a:r>
            <a:r>
              <a:rPr kumimoji="1" lang="en-US" altLang="ja-JP" dirty="0"/>
              <a:t>4</a:t>
            </a:r>
            <a:r>
              <a:rPr kumimoji="1" lang="ja-JP" altLang="en-US" dirty="0"/>
              <a:t>の長方形 </a:t>
            </a:r>
            <a:r>
              <a:rPr kumimoji="1" lang="en-US" altLang="ja-JP" dirty="0"/>
              <a:t>X AND Y_ </a:t>
            </a:r>
            <a:r>
              <a:rPr kumimoji="1" lang="ja-JP" altLang="en-US" dirty="0"/>
              <a:t>があります。</a:t>
            </a:r>
            <a:endParaRPr kumimoji="1" lang="en-US" altLang="ja-JP" dirty="0"/>
          </a:p>
          <a:p>
            <a:r>
              <a:rPr kumimoji="1" lang="ja-JP" altLang="en-US" dirty="0"/>
              <a:t>カルノー図の左右は繋がっていますので、ここに横</a:t>
            </a:r>
            <a:r>
              <a:rPr kumimoji="1" lang="en-US" altLang="ja-JP" dirty="0"/>
              <a:t>2</a:t>
            </a:r>
            <a:r>
              <a:rPr kumimoji="1" lang="ja-JP" altLang="en-US" dirty="0"/>
              <a:t>縦</a:t>
            </a:r>
            <a:r>
              <a:rPr kumimoji="1" lang="en-US" altLang="ja-JP" dirty="0"/>
              <a:t>2</a:t>
            </a:r>
            <a:r>
              <a:rPr kumimoji="1" lang="ja-JP" altLang="en-US" dirty="0"/>
              <a:t>の長方形　</a:t>
            </a:r>
            <a:r>
              <a:rPr kumimoji="1" lang="en-US" altLang="ja-JP" dirty="0"/>
              <a:t>Y_W </a:t>
            </a:r>
            <a:r>
              <a:rPr kumimoji="1" lang="ja-JP" altLang="en-US" dirty="0"/>
              <a:t>があります。</a:t>
            </a:r>
            <a:endParaRPr kumimoji="1" lang="en-US" altLang="ja-JP" dirty="0"/>
          </a:p>
          <a:p>
            <a:r>
              <a:rPr kumimoji="1" lang="ja-JP" altLang="en-US" dirty="0"/>
              <a:t>右下に、横</a:t>
            </a:r>
            <a:r>
              <a:rPr kumimoji="1" lang="en-US" altLang="ja-JP" dirty="0"/>
              <a:t>3</a:t>
            </a:r>
            <a:r>
              <a:rPr kumimoji="1" lang="ja-JP" altLang="en-US" dirty="0"/>
              <a:t>縦</a:t>
            </a:r>
            <a:r>
              <a:rPr kumimoji="1" lang="en-US" altLang="ja-JP" dirty="0"/>
              <a:t>1</a:t>
            </a:r>
            <a:r>
              <a:rPr kumimoji="1" lang="ja-JP" altLang="en-US" dirty="0"/>
              <a:t>の塊がありますが、カルノー図では辺の長さは</a:t>
            </a:r>
            <a:r>
              <a:rPr kumimoji="1" lang="en-US" altLang="ja-JP" dirty="0"/>
              <a:t>2</a:t>
            </a:r>
            <a:r>
              <a:rPr kumimoji="1" lang="ja-JP" altLang="en-US" dirty="0"/>
              <a:t>の累乗、</a:t>
            </a:r>
            <a:r>
              <a:rPr kumimoji="1" lang="en-US" altLang="ja-JP" dirty="0"/>
              <a:t>1,2,4</a:t>
            </a:r>
            <a:r>
              <a:rPr kumimoji="1" lang="ja-JP" altLang="en-US" dirty="0"/>
              <a:t>でなければなりません。</a:t>
            </a:r>
            <a:endParaRPr kumimoji="1" lang="en-US" altLang="ja-JP" dirty="0"/>
          </a:p>
          <a:p>
            <a:r>
              <a:rPr kumimoji="1" lang="ja-JP" altLang="en-US" dirty="0"/>
              <a:t>ですので、ここには横</a:t>
            </a:r>
            <a:r>
              <a:rPr kumimoji="1" lang="en-US" altLang="ja-JP" dirty="0"/>
              <a:t>2</a:t>
            </a:r>
            <a:r>
              <a:rPr kumimoji="1" lang="ja-JP" altLang="en-US" dirty="0"/>
              <a:t>縦</a:t>
            </a:r>
            <a:r>
              <a:rPr kumimoji="1" lang="en-US" altLang="ja-JP" dirty="0"/>
              <a:t>1</a:t>
            </a:r>
            <a:r>
              <a:rPr kumimoji="1" lang="ja-JP" altLang="en-US" dirty="0"/>
              <a:t>の長方形が</a:t>
            </a:r>
            <a:r>
              <a:rPr kumimoji="1" lang="en-US" altLang="ja-JP" dirty="0"/>
              <a:t>2</a:t>
            </a:r>
            <a:r>
              <a:rPr kumimoji="1" lang="ja-JP" altLang="en-US" dirty="0"/>
              <a:t>つあると考えます。</a:t>
            </a:r>
            <a:endParaRPr kumimoji="1" lang="en-US" altLang="ja-JP" dirty="0"/>
          </a:p>
          <a:p>
            <a:r>
              <a:rPr kumimoji="1" lang="en-US" altLang="ja-JP" dirty="0"/>
              <a:t>YZW_ </a:t>
            </a:r>
            <a:r>
              <a:rPr kumimoji="1" lang="ja-JP" altLang="en-US" dirty="0"/>
              <a:t>と </a:t>
            </a:r>
            <a:r>
              <a:rPr kumimoji="1" lang="en-US" altLang="ja-JP" dirty="0"/>
              <a:t>XZW_</a:t>
            </a:r>
            <a:r>
              <a:rPr kumimoji="1" lang="ja-JP" altLang="en-US" dirty="0"/>
              <a:t> です。</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カルノー図の上下も繋がっていますので、ここに横</a:t>
            </a:r>
            <a:r>
              <a:rPr kumimoji="1" lang="en-US" altLang="ja-JP" dirty="0"/>
              <a:t>1</a:t>
            </a:r>
            <a:r>
              <a:rPr kumimoji="1" lang="ja-JP" altLang="en-US" dirty="0"/>
              <a:t>縦</a:t>
            </a:r>
            <a:r>
              <a:rPr kumimoji="1" lang="en-US" altLang="ja-JP" dirty="0"/>
              <a:t>2</a:t>
            </a:r>
            <a:r>
              <a:rPr kumimoji="1" lang="ja-JP" altLang="en-US" dirty="0"/>
              <a:t>の長方形 </a:t>
            </a:r>
            <a:r>
              <a:rPr kumimoji="1" lang="en-US" altLang="ja-JP" dirty="0"/>
              <a:t>X_YW_  </a:t>
            </a:r>
            <a:r>
              <a:rPr kumimoji="1" lang="ja-JP" altLang="en-US" dirty="0"/>
              <a:t>があります。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28</a:t>
            </a:fld>
            <a:endParaRPr lang="en-US" altLang="ja-JP"/>
          </a:p>
        </p:txBody>
      </p:sp>
    </p:spTree>
    <p:extLst>
      <p:ext uri="{BB962C8B-B14F-4D97-AF65-F5344CB8AC3E}">
        <p14:creationId xmlns:p14="http://schemas.microsoft.com/office/powerpoint/2010/main" val="36505218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主項が求まりましたので、次は必須主項を求めます。</a:t>
            </a:r>
            <a:endParaRPr kumimoji="1" lang="en-US" altLang="ja-JP" dirty="0"/>
          </a:p>
          <a:p>
            <a:r>
              <a:rPr kumimoji="1" lang="ja-JP" altLang="en-US" dirty="0"/>
              <a:t>最小項の中で、ただ一つの主項に含まれている特異最小項は、こちらの</a:t>
            </a:r>
            <a:r>
              <a:rPr kumimoji="1" lang="en-US" altLang="ja-JP" dirty="0"/>
              <a:t>4</a:t>
            </a:r>
            <a:r>
              <a:rPr kumimoji="1" lang="ja-JP" altLang="en-US" dirty="0"/>
              <a:t>つです。</a:t>
            </a:r>
            <a:endParaRPr kumimoji="1" lang="en-US" altLang="ja-JP" dirty="0"/>
          </a:p>
          <a:p>
            <a:r>
              <a:rPr kumimoji="1" lang="ja-JP" altLang="en-US" dirty="0"/>
              <a:t>特異最小項を含んでいる主項が必須主項ですので、</a:t>
            </a:r>
            <a:endParaRPr kumimoji="1" lang="en-US" altLang="ja-JP" dirty="0"/>
          </a:p>
          <a:p>
            <a:r>
              <a:rPr kumimoji="1" lang="ja-JP" altLang="en-US" dirty="0"/>
              <a:t>必須主項は、 </a:t>
            </a:r>
            <a:r>
              <a:rPr kumimoji="1" lang="en-US" altLang="ja-JP" dirty="0"/>
              <a:t>XY_ Y_W X_YW_ </a:t>
            </a:r>
            <a:r>
              <a:rPr kumimoji="1" lang="ja-JP" altLang="en-US" dirty="0"/>
              <a:t>の</a:t>
            </a:r>
            <a:r>
              <a:rPr kumimoji="1" lang="en-US" altLang="ja-JP" dirty="0"/>
              <a:t>3</a:t>
            </a:r>
            <a:r>
              <a:rPr kumimoji="1" lang="ja-JP" altLang="en-US" dirty="0"/>
              <a:t>つです。</a:t>
            </a:r>
            <a:endParaRPr kumimoji="1" lang="en-US" altLang="ja-JP" dirty="0"/>
          </a:p>
          <a:p>
            <a:r>
              <a:rPr kumimoji="1" lang="ja-JP" altLang="en-US" dirty="0"/>
              <a:t>よって、求めるべき最小系は、必須主項</a:t>
            </a:r>
            <a:r>
              <a:rPr kumimoji="1" lang="en-US" altLang="ja-JP" dirty="0"/>
              <a:t>3</a:t>
            </a:r>
            <a:r>
              <a:rPr kumimoji="1" lang="ja-JP" altLang="en-US" dirty="0"/>
              <a:t>つの和プラス他の主項、という形になります。</a:t>
            </a:r>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29</a:t>
            </a:fld>
            <a:endParaRPr lang="en-US" altLang="ja-JP"/>
          </a:p>
        </p:txBody>
      </p:sp>
    </p:spTree>
    <p:extLst>
      <p:ext uri="{BB962C8B-B14F-4D97-AF65-F5344CB8AC3E}">
        <p14:creationId xmlns:p14="http://schemas.microsoft.com/office/powerpoint/2010/main" val="196185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論理関数から論理回路を得るには、各論理演算を対応する論理ゲートに変換します。</a:t>
            </a:r>
            <a:endParaRPr kumimoji="1" lang="en-US" altLang="ja-JP" dirty="0"/>
          </a:p>
          <a:p>
            <a:r>
              <a:rPr kumimoji="1" lang="en-US" altLang="ja-JP" dirty="0"/>
              <a:t>NOT </a:t>
            </a:r>
            <a:r>
              <a:rPr kumimoji="1" lang="ja-JP" altLang="en-US" dirty="0"/>
              <a:t>演算は </a:t>
            </a:r>
            <a:r>
              <a:rPr kumimoji="1" lang="en-US" altLang="ja-JP" dirty="0"/>
              <a:t>NOT </a:t>
            </a:r>
            <a:r>
              <a:rPr kumimoji="1" lang="ja-JP" altLang="en-US" dirty="0"/>
              <a:t>ゲートに、</a:t>
            </a:r>
            <a:r>
              <a:rPr kumimoji="1" lang="en-US" altLang="ja-JP" dirty="0"/>
              <a:t>AND </a:t>
            </a:r>
            <a:r>
              <a:rPr kumimoji="1" lang="ja-JP" altLang="en-US" dirty="0"/>
              <a:t>演算は </a:t>
            </a:r>
            <a:r>
              <a:rPr kumimoji="1" lang="en-US" altLang="ja-JP" dirty="0"/>
              <a:t>AND </a:t>
            </a:r>
            <a:r>
              <a:rPr kumimoji="1" lang="ja-JP" altLang="en-US" dirty="0"/>
              <a:t>ゲートに、</a:t>
            </a:r>
            <a:r>
              <a:rPr kumimoji="1" lang="en-US" altLang="ja-JP" dirty="0"/>
              <a:t>OR </a:t>
            </a:r>
            <a:r>
              <a:rPr kumimoji="1" lang="ja-JP" altLang="en-US" dirty="0"/>
              <a:t>演算は </a:t>
            </a:r>
            <a:r>
              <a:rPr kumimoji="1" lang="en-US" altLang="ja-JP" dirty="0"/>
              <a:t>OR </a:t>
            </a:r>
            <a:r>
              <a:rPr kumimoji="1" lang="ja-JP" altLang="en-US" dirty="0"/>
              <a:t>ゲートに変換します。</a:t>
            </a:r>
            <a:endParaRPr kumimoji="1" lang="en-US" altLang="ja-JP" dirty="0"/>
          </a:p>
          <a:p>
            <a:r>
              <a:rPr kumimoji="1" lang="ja-JP" altLang="en-US" dirty="0"/>
              <a:t>論理ゲートの配置は、入力側から出力側に向かって配置します。</a:t>
            </a:r>
            <a:endParaRPr kumimoji="1" lang="en-US" altLang="ja-JP" dirty="0"/>
          </a:p>
          <a:p>
            <a:r>
              <a:rPr kumimoji="1" lang="ja-JP" altLang="en-US" dirty="0"/>
              <a:t>配置の順番は、演算順位の高いゲートからです。</a:t>
            </a:r>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3</a:t>
            </a:fld>
            <a:endParaRPr lang="en-US" altLang="ja-JP"/>
          </a:p>
        </p:txBody>
      </p:sp>
    </p:spTree>
    <p:extLst>
      <p:ext uri="{BB962C8B-B14F-4D97-AF65-F5344CB8AC3E}">
        <p14:creationId xmlns:p14="http://schemas.microsoft.com/office/powerpoint/2010/main" val="705937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次は、必須主項が取り逃した最小項を探します。</a:t>
            </a:r>
            <a:endParaRPr kumimoji="1" lang="en-US" altLang="ja-JP" dirty="0"/>
          </a:p>
          <a:p>
            <a:r>
              <a:rPr kumimoji="1" lang="ja-JP" altLang="en-US" dirty="0"/>
              <a:t>するとここに、まだ選ばれていない最小項 </a:t>
            </a:r>
            <a:r>
              <a:rPr kumimoji="1" lang="en-US" altLang="ja-JP" dirty="0"/>
              <a:t>XYZW_ </a:t>
            </a:r>
            <a:r>
              <a:rPr kumimoji="1" lang="ja-JP" altLang="en-US" dirty="0"/>
              <a:t>があります。</a:t>
            </a:r>
            <a:endParaRPr kumimoji="1" lang="en-US" altLang="ja-JP" dirty="0"/>
          </a:p>
          <a:p>
            <a:r>
              <a:rPr kumimoji="1" lang="ja-JP" altLang="en-US" dirty="0"/>
              <a:t>この最小項を含主項を選択します。</a:t>
            </a:r>
            <a:endParaRPr kumimoji="1" lang="en-US" altLang="ja-JP" dirty="0"/>
          </a:p>
          <a:p>
            <a:r>
              <a:rPr kumimoji="1" lang="ja-JP" altLang="en-US" dirty="0"/>
              <a:t>この場合は、主項 </a:t>
            </a:r>
            <a:r>
              <a:rPr kumimoji="1" lang="en-US" altLang="ja-JP" dirty="0"/>
              <a:t>YZW_ </a:t>
            </a:r>
            <a:r>
              <a:rPr kumimoji="1" lang="ja-JP" altLang="en-US" dirty="0"/>
              <a:t>と </a:t>
            </a:r>
            <a:r>
              <a:rPr kumimoji="1" lang="en-US" altLang="ja-JP" dirty="0"/>
              <a:t>XZW_ </a:t>
            </a:r>
            <a:r>
              <a:rPr kumimoji="1" lang="ja-JP" altLang="en-US" dirty="0"/>
              <a:t>です。</a:t>
            </a:r>
            <a:endParaRPr kumimoji="1" lang="en-US" altLang="ja-JP" dirty="0"/>
          </a:p>
          <a:p>
            <a:r>
              <a:rPr kumimoji="1" lang="ja-JP" altLang="en-US" dirty="0"/>
              <a:t>このとき、できるだけ主項の数が少なくなるように、また、できるだけ大きい主項になるように選びます。</a:t>
            </a:r>
            <a:endParaRPr kumimoji="1" lang="en-US" altLang="ja-JP" dirty="0"/>
          </a:p>
          <a:p>
            <a:r>
              <a:rPr kumimoji="1" lang="ja-JP" altLang="en-US" dirty="0"/>
              <a:t>この場合はどちらも同じ大きさですので、どちらを選んでも</a:t>
            </a:r>
            <a:r>
              <a:rPr kumimoji="1" lang="en-US" altLang="ja-JP" dirty="0"/>
              <a:t>OK</a:t>
            </a:r>
            <a:r>
              <a:rPr kumimoji="1" lang="ja-JP" altLang="en-US" dirty="0"/>
              <a:t>です。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30</a:t>
            </a:fld>
            <a:endParaRPr lang="en-US" altLang="ja-JP"/>
          </a:p>
        </p:txBody>
      </p:sp>
    </p:spTree>
    <p:extLst>
      <p:ext uri="{BB962C8B-B14F-4D97-AF65-F5344CB8AC3E}">
        <p14:creationId xmlns:p14="http://schemas.microsoft.com/office/powerpoint/2010/main" val="2784135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これで与えられた論理式 </a:t>
            </a:r>
            <a:r>
              <a:rPr kumimoji="1" lang="en-US" altLang="ja-JP" dirty="0"/>
              <a:t>f </a:t>
            </a:r>
            <a:r>
              <a:rPr kumimoji="1" lang="ja-JP" altLang="en-US" dirty="0"/>
              <a:t>の最小積和形が求まりました。</a:t>
            </a:r>
            <a:endParaRPr kumimoji="1" lang="en-US" altLang="ja-JP" dirty="0"/>
          </a:p>
          <a:p>
            <a:r>
              <a:rPr kumimoji="1" lang="ja-JP" altLang="en-US" dirty="0"/>
              <a:t>最小積和形は、必須主項プラス他の主項の形になります。</a:t>
            </a:r>
            <a:endParaRPr kumimoji="1" lang="en-US" altLang="ja-JP" dirty="0"/>
          </a:p>
          <a:p>
            <a:r>
              <a:rPr kumimoji="1" lang="ja-JP" altLang="en-US" dirty="0"/>
              <a:t>この場合は、</a:t>
            </a:r>
            <a:endParaRPr kumimoji="1" lang="en-US" altLang="ja-JP" dirty="0"/>
          </a:p>
          <a:p>
            <a:r>
              <a:rPr kumimoji="1" lang="en-US" altLang="ja-JP" dirty="0"/>
              <a:t>XY_ OR Y_W OR X_YW_ OR YZW_</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または </a:t>
            </a:r>
            <a:r>
              <a:rPr kumimoji="1" lang="en-US" altLang="ja-JP" dirty="0"/>
              <a:t>XY_ OR Y_W OR X_YW_ OR XZW</a:t>
            </a:r>
            <a:r>
              <a:rPr kumimoji="1" lang="ja-JP" altLang="en-US" dirty="0"/>
              <a:t> となります。</a:t>
            </a:r>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31</a:t>
            </a:fld>
            <a:endParaRPr lang="en-US" altLang="ja-JP"/>
          </a:p>
        </p:txBody>
      </p:sp>
    </p:spTree>
    <p:extLst>
      <p:ext uri="{BB962C8B-B14F-4D97-AF65-F5344CB8AC3E}">
        <p14:creationId xmlns:p14="http://schemas.microsoft.com/office/powerpoint/2010/main" val="41294569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もう少し例題を解いてみましょう。</a:t>
            </a:r>
            <a:endParaRPr kumimoji="1" lang="en-US" altLang="ja-JP" dirty="0"/>
          </a:p>
          <a:p>
            <a:r>
              <a:rPr kumimoji="1" lang="ja-JP" altLang="en-US" dirty="0"/>
              <a:t>論理式 </a:t>
            </a:r>
            <a:r>
              <a:rPr kumimoji="1" lang="en-US" altLang="ja-JP" dirty="0"/>
              <a:t>f = A AND B OR B AND C OR A_ AND C </a:t>
            </a:r>
            <a:r>
              <a:rPr kumimoji="1" lang="ja-JP" altLang="en-US" dirty="0"/>
              <a:t>の最小積和形を求めます。</a:t>
            </a:r>
            <a:endParaRPr kumimoji="1" lang="en-US" altLang="ja-JP" dirty="0"/>
          </a:p>
          <a:p>
            <a:r>
              <a:rPr kumimoji="1" lang="ja-JP" altLang="en-US" dirty="0"/>
              <a:t>まずカルノー図を描きます。</a:t>
            </a:r>
            <a:endParaRPr kumimoji="1" lang="en-US" altLang="ja-JP" dirty="0"/>
          </a:p>
          <a:p>
            <a:r>
              <a:rPr kumimoji="1" lang="ja-JP" altLang="en-US" dirty="0"/>
              <a:t>次に主項を求めます。</a:t>
            </a:r>
            <a:endParaRPr kumimoji="1" lang="en-US" altLang="ja-JP" dirty="0"/>
          </a:p>
          <a:p>
            <a:r>
              <a:rPr kumimoji="1" lang="ja-JP" altLang="en-US" dirty="0"/>
              <a:t>特異最小項を求めて、必須主項を求めます。</a:t>
            </a:r>
            <a:endParaRPr kumimoji="1" lang="en-US" altLang="ja-JP" dirty="0"/>
          </a:p>
          <a:p>
            <a:r>
              <a:rPr kumimoji="1" lang="ja-JP" altLang="en-US" dirty="0"/>
              <a:t>さらに、必須主項が取り逃した最小項を探しますが、今回は取り逃しはありません。</a:t>
            </a:r>
            <a:endParaRPr kumimoji="1" lang="en-US" altLang="ja-JP" dirty="0"/>
          </a:p>
          <a:p>
            <a:r>
              <a:rPr kumimoji="1" lang="ja-JP" altLang="en-US" dirty="0"/>
              <a:t>ですので求めるべき最小積和形は、必須主項の和、 </a:t>
            </a:r>
            <a:r>
              <a:rPr kumimoji="1" lang="en-US" altLang="ja-JP" dirty="0"/>
              <a:t>A AND B OR A AND C </a:t>
            </a:r>
            <a:r>
              <a:rPr kumimoji="1" lang="ja-JP" altLang="en-US" dirty="0"/>
              <a:t>となります。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32</a:t>
            </a:fld>
            <a:endParaRPr lang="en-US" altLang="ja-JP"/>
          </a:p>
        </p:txBody>
      </p:sp>
    </p:spTree>
    <p:extLst>
      <p:ext uri="{BB962C8B-B14F-4D97-AF65-F5344CB8AC3E}">
        <p14:creationId xmlns:p14="http://schemas.microsoft.com/office/powerpoint/2010/main" val="37208381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こちらの例題はどうでしょうか。</a:t>
            </a:r>
            <a:endParaRPr kumimoji="1" lang="en-US" altLang="ja-JP" dirty="0"/>
          </a:p>
          <a:p>
            <a:r>
              <a:rPr kumimoji="1" lang="ja-JP" altLang="en-US" dirty="0"/>
              <a:t>カルノー図を描くとこうなります。</a:t>
            </a:r>
            <a:endParaRPr kumimoji="1" lang="en-US" altLang="ja-JP" dirty="0"/>
          </a:p>
          <a:p>
            <a:r>
              <a:rPr kumimoji="1" lang="ja-JP" altLang="en-US" dirty="0"/>
              <a:t>ここで主項を探すと、この</a:t>
            </a:r>
            <a:r>
              <a:rPr kumimoji="1" lang="en-US" altLang="ja-JP" dirty="0"/>
              <a:t>6</a:t>
            </a:r>
            <a:r>
              <a:rPr kumimoji="1" lang="ja-JP" altLang="en-US" dirty="0"/>
              <a:t>つの主項があります。</a:t>
            </a:r>
            <a:endParaRPr kumimoji="1" lang="en-US" altLang="ja-JP" dirty="0"/>
          </a:p>
          <a:p>
            <a:r>
              <a:rPr kumimoji="1" lang="ja-JP" altLang="en-US" dirty="0"/>
              <a:t>さて、ここで必須主項を求めたいのですが、困ったことに、どの最小項も</a:t>
            </a:r>
            <a:r>
              <a:rPr kumimoji="1" lang="en-US" altLang="ja-JP" dirty="0"/>
              <a:t>2</a:t>
            </a:r>
            <a:r>
              <a:rPr kumimoji="1" lang="ja-JP" altLang="en-US" dirty="0"/>
              <a:t>つの主項に入っています。</a:t>
            </a:r>
            <a:endParaRPr kumimoji="1" lang="en-US" altLang="ja-JP" dirty="0"/>
          </a:p>
          <a:p>
            <a:r>
              <a:rPr kumimoji="1" lang="ja-JP" altLang="en-US" dirty="0"/>
              <a:t>つまり特異最小項がありません。</a:t>
            </a:r>
            <a:endParaRPr kumimoji="1" lang="en-US" altLang="ja-JP" dirty="0"/>
          </a:p>
          <a:p>
            <a:r>
              <a:rPr kumimoji="1" lang="ja-JP" altLang="en-US" dirty="0"/>
              <a:t>特異最小項が無いので、必須主項もありません。</a:t>
            </a:r>
            <a:endParaRPr kumimoji="1" lang="en-US" altLang="ja-JP" dirty="0"/>
          </a:p>
          <a:p>
            <a:r>
              <a:rPr kumimoji="1" lang="ja-JP" altLang="en-US" dirty="0"/>
              <a:t>こうなると、仕方ありませんので、全ての最小項をカバーする主項の組み合わせを探します。</a:t>
            </a:r>
            <a:endParaRPr kumimoji="1" lang="en-US" altLang="ja-JP" dirty="0"/>
          </a:p>
          <a:p>
            <a:r>
              <a:rPr kumimoji="1" lang="ja-JP" altLang="en-US" dirty="0"/>
              <a:t>すると、</a:t>
            </a:r>
            <a:r>
              <a:rPr kumimoji="1" lang="en-US" altLang="ja-JP" dirty="0"/>
              <a:t>C_A_ OR AB OR B_C </a:t>
            </a:r>
            <a:r>
              <a:rPr kumimoji="1" lang="ja-JP" altLang="en-US" dirty="0"/>
              <a:t>という</a:t>
            </a:r>
            <a:r>
              <a:rPr kumimoji="1" lang="en-US" altLang="ja-JP" dirty="0"/>
              <a:t>3</a:t>
            </a:r>
            <a:r>
              <a:rPr kumimoji="1" lang="ja-JP" altLang="en-US" dirty="0"/>
              <a:t>つの主項の組み合わせで全ての最小項をカバーできます。</a:t>
            </a:r>
            <a:endParaRPr kumimoji="1" lang="en-US" altLang="ja-JP" dirty="0"/>
          </a:p>
          <a:p>
            <a:r>
              <a:rPr kumimoji="1" lang="ja-JP" altLang="en-US" dirty="0"/>
              <a:t>また、 </a:t>
            </a:r>
            <a:r>
              <a:rPr kumimoji="1" lang="en-US" altLang="ja-JP" dirty="0"/>
              <a:t>A_B_ OR BC_ OR CA </a:t>
            </a:r>
            <a:r>
              <a:rPr kumimoji="1" lang="ja-JP" altLang="en-US" dirty="0"/>
              <a:t>という</a:t>
            </a:r>
            <a:r>
              <a:rPr kumimoji="1" lang="en-US" altLang="ja-JP" dirty="0"/>
              <a:t>3</a:t>
            </a:r>
            <a:r>
              <a:rPr kumimoji="1" lang="ja-JP" altLang="en-US" dirty="0"/>
              <a:t>つの主項の組い見合わせでも全ての最小項をカバーできます。</a:t>
            </a:r>
            <a:endParaRPr kumimoji="1" lang="en-US" altLang="ja-JP" dirty="0"/>
          </a:p>
          <a:p>
            <a:r>
              <a:rPr kumimoji="1" lang="ja-JP" altLang="en-US" dirty="0"/>
              <a:t>どちらの組み合わせで、主項の数は</a:t>
            </a:r>
            <a:r>
              <a:rPr kumimoji="1" lang="en-US" altLang="ja-JP" dirty="0"/>
              <a:t>3</a:t>
            </a:r>
            <a:r>
              <a:rPr kumimoji="1" lang="ja-JP" altLang="en-US" dirty="0"/>
              <a:t>つで、また、主項の大きさは同じです。</a:t>
            </a:r>
            <a:endParaRPr kumimoji="1" lang="en-US" altLang="ja-JP" dirty="0"/>
          </a:p>
          <a:p>
            <a:r>
              <a:rPr kumimoji="1" lang="ja-JP" altLang="en-US" dirty="0"/>
              <a:t>ですのでこの</a:t>
            </a:r>
            <a:r>
              <a:rPr kumimoji="1" lang="en-US" altLang="ja-JP" dirty="0"/>
              <a:t>2</a:t>
            </a:r>
            <a:r>
              <a:rPr kumimoji="1" lang="ja-JP" altLang="en-US" dirty="0"/>
              <a:t>つのどちらを選んでも</a:t>
            </a:r>
            <a:r>
              <a:rPr kumimoji="1" lang="en-US" altLang="ja-JP" dirty="0"/>
              <a:t>OK</a:t>
            </a:r>
            <a:r>
              <a:rPr kumimoji="1" lang="ja-JP" altLang="en-US" dirty="0"/>
              <a:t>です。</a:t>
            </a:r>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33</a:t>
            </a:fld>
            <a:endParaRPr lang="en-US" altLang="ja-JP"/>
          </a:p>
        </p:txBody>
      </p:sp>
    </p:spTree>
    <p:extLst>
      <p:ext uri="{BB962C8B-B14F-4D97-AF65-F5344CB8AC3E}">
        <p14:creationId xmlns:p14="http://schemas.microsoft.com/office/powerpoint/2010/main" val="26190341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ここまでは、論理回路の全ての入力の組み合わせに対して出力が決まっている場合でした。</a:t>
            </a:r>
            <a:endParaRPr kumimoji="1" lang="en-US" altLang="ja-JP" dirty="0"/>
          </a:p>
          <a:p>
            <a:r>
              <a:rPr kumimoji="1" lang="ja-JP" altLang="en-US" dirty="0"/>
              <a:t>しかし論理回路の中には、ある入力に対して出力を決める必要が無い場合があります。</a:t>
            </a:r>
            <a:endParaRPr kumimoji="1" lang="en-US" altLang="ja-JP" dirty="0"/>
          </a:p>
          <a:p>
            <a:r>
              <a:rPr kumimoji="1" lang="ja-JP" altLang="en-US" dirty="0"/>
              <a:t>例えば、じゃんけんの回路を作るとしましょう。</a:t>
            </a:r>
            <a:endParaRPr kumimoji="1" lang="en-US" altLang="ja-JP" dirty="0"/>
          </a:p>
          <a:p>
            <a:r>
              <a:rPr kumimoji="1" lang="ja-JP" altLang="en-US" dirty="0"/>
              <a:t>じゃんけんですので、出す手はグー、チョキ、パーの</a:t>
            </a:r>
            <a:r>
              <a:rPr kumimoji="1" lang="en-US" altLang="ja-JP" dirty="0"/>
              <a:t>3</a:t>
            </a:r>
            <a:r>
              <a:rPr kumimoji="1" lang="ja-JP" altLang="en-US" dirty="0"/>
              <a:t>つです。</a:t>
            </a:r>
            <a:endParaRPr kumimoji="1" lang="en-US" altLang="ja-JP" dirty="0"/>
          </a:p>
          <a:p>
            <a:r>
              <a:rPr kumimoji="1" lang="en-US" altLang="ja-JP" dirty="0"/>
              <a:t>3</a:t>
            </a:r>
            <a:r>
              <a:rPr kumimoji="1" lang="ja-JP" altLang="en-US" dirty="0"/>
              <a:t>つの手を表現するには</a:t>
            </a:r>
            <a:r>
              <a:rPr kumimoji="1" lang="en-US" altLang="ja-JP" dirty="0"/>
              <a:t>2</a:t>
            </a:r>
            <a:r>
              <a:rPr kumimoji="1" lang="ja-JP" altLang="en-US" dirty="0"/>
              <a:t>ビットあればできます。</a:t>
            </a:r>
            <a:endParaRPr kumimoji="1" lang="en-US" altLang="ja-JP" dirty="0"/>
          </a:p>
          <a:p>
            <a:r>
              <a:rPr kumimoji="1" lang="ja-JP" altLang="en-US" dirty="0"/>
              <a:t>例えば、</a:t>
            </a:r>
            <a:r>
              <a:rPr kumimoji="1" lang="en-US" altLang="ja-JP" dirty="0"/>
              <a:t>00</a:t>
            </a:r>
            <a:r>
              <a:rPr kumimoji="1" lang="ja-JP" altLang="en-US" dirty="0"/>
              <a:t>をグー、</a:t>
            </a:r>
            <a:r>
              <a:rPr kumimoji="1" lang="en-US" altLang="ja-JP" dirty="0"/>
              <a:t>01</a:t>
            </a:r>
            <a:r>
              <a:rPr kumimoji="1" lang="ja-JP" altLang="en-US" dirty="0"/>
              <a:t>をチョキ、</a:t>
            </a:r>
            <a:r>
              <a:rPr kumimoji="1" lang="en-US" altLang="ja-JP" dirty="0"/>
              <a:t>10</a:t>
            </a:r>
            <a:r>
              <a:rPr kumimoji="1" lang="ja-JP" altLang="en-US" dirty="0"/>
              <a:t>をパーとします。</a:t>
            </a:r>
            <a:endParaRPr kumimoji="1" lang="en-US" altLang="ja-JP" dirty="0"/>
          </a:p>
          <a:p>
            <a:r>
              <a:rPr kumimoji="1" lang="ja-JP" altLang="en-US" dirty="0"/>
              <a:t>さて、残る入力</a:t>
            </a:r>
            <a:r>
              <a:rPr kumimoji="1" lang="en-US" altLang="ja-JP" dirty="0"/>
              <a:t>11</a:t>
            </a:r>
            <a:r>
              <a:rPr kumimoji="1" lang="ja-JP" altLang="en-US" dirty="0"/>
              <a:t>は何でしょう？</a:t>
            </a:r>
            <a:endParaRPr kumimoji="1" lang="en-US" altLang="ja-JP" dirty="0"/>
          </a:p>
          <a:p>
            <a:r>
              <a:rPr kumimoji="1" lang="ja-JP" altLang="en-US" dirty="0"/>
              <a:t>じゃんけんなのですからグー、チョキ、パー以外は無いはずです。</a:t>
            </a:r>
            <a:endParaRPr kumimoji="1" lang="en-US" altLang="ja-JP" dirty="0"/>
          </a:p>
          <a:p>
            <a:r>
              <a:rPr kumimoji="1" lang="ja-JP" altLang="en-US" dirty="0"/>
              <a:t>なので、そんな入力はありえない、と考えることができます。</a:t>
            </a:r>
            <a:endParaRPr kumimoji="1" lang="en-US" altLang="ja-JP" dirty="0"/>
          </a:p>
          <a:p>
            <a:r>
              <a:rPr kumimoji="1" lang="ja-JP" altLang="en-US" dirty="0"/>
              <a:t>また、じゃんけんでグー、チョキ、パー以外を出すのは禁止ですから、</a:t>
            </a:r>
            <a:endParaRPr kumimoji="1" lang="en-US" altLang="ja-JP" dirty="0"/>
          </a:p>
          <a:p>
            <a:r>
              <a:rPr kumimoji="1" lang="ja-JP" altLang="en-US" dirty="0"/>
              <a:t>そんな入力は禁止する、と考えることもできます。</a:t>
            </a:r>
            <a:endParaRPr kumimoji="1" lang="en-US" altLang="ja-JP" dirty="0"/>
          </a:p>
          <a:p>
            <a:r>
              <a:rPr kumimoji="1" lang="ja-JP" altLang="en-US" dirty="0"/>
              <a:t>そんな入力は無効である、と考えることもできますし、</a:t>
            </a:r>
            <a:endParaRPr kumimoji="1" lang="en-US" altLang="ja-JP" dirty="0"/>
          </a:p>
          <a:p>
            <a:r>
              <a:rPr kumimoji="1" lang="ja-JP" altLang="en-US" dirty="0"/>
              <a:t>そんな入力をする奴が悪い、と開き直ってもかまいません。</a:t>
            </a:r>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34</a:t>
            </a:fld>
            <a:endParaRPr lang="en-US" altLang="ja-JP"/>
          </a:p>
        </p:txBody>
      </p:sp>
    </p:spTree>
    <p:extLst>
      <p:ext uri="{BB962C8B-B14F-4D97-AF65-F5344CB8AC3E}">
        <p14:creationId xmlns:p14="http://schemas.microsoft.com/office/powerpoint/2010/main" val="21070579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じゃんけんでグー、チョキ、パー以外の入力を考えなくても良かったように、</a:t>
            </a:r>
            <a:endParaRPr kumimoji="1" lang="en-US" altLang="ja-JP" dirty="0"/>
          </a:p>
          <a:p>
            <a:r>
              <a:rPr kumimoji="1" lang="ja-JP" altLang="en-US" dirty="0"/>
              <a:t>論理関数によっては、ある入力に組み合わせに対しては関数値が未定義、</a:t>
            </a:r>
            <a:endParaRPr kumimoji="1" lang="en-US" altLang="ja-JP" dirty="0"/>
          </a:p>
          <a:p>
            <a:r>
              <a:rPr kumimoji="1" lang="ja-JP" altLang="en-US" dirty="0"/>
              <a:t>また、回路によっては、入力のある組み合わせに対しては、出力が未定義、という場合があります。</a:t>
            </a:r>
            <a:endParaRPr kumimoji="1" lang="en-US" altLang="ja-JP" dirty="0"/>
          </a:p>
          <a:p>
            <a:r>
              <a:rPr kumimoji="1" lang="ja-JP" altLang="en-US" dirty="0"/>
              <a:t>そのような入力をドントケアと言います。</a:t>
            </a:r>
            <a:endParaRPr kumimoji="1" lang="en-US" altLang="ja-JP" dirty="0"/>
          </a:p>
          <a:p>
            <a:r>
              <a:rPr kumimoji="1" lang="ja-JP" altLang="en-US" dirty="0"/>
              <a:t>ドントケアとは、対応しない、という意味です。</a:t>
            </a:r>
            <a:endParaRPr kumimoji="1" lang="en-US" altLang="ja-JP" dirty="0"/>
          </a:p>
          <a:p>
            <a:r>
              <a:rPr kumimoji="1" lang="ja-JP" altLang="en-US" dirty="0"/>
              <a:t>ドントケアに対してどんな出力が出るかは一切保証しません。</a:t>
            </a:r>
            <a:endParaRPr kumimoji="1" lang="en-US" altLang="ja-JP" dirty="0"/>
          </a:p>
          <a:p>
            <a:r>
              <a:rPr kumimoji="1" lang="ja-JP" altLang="en-US" dirty="0"/>
              <a:t>そんな入力があり得ないのですから、出力に何を出してもかまわないのです。</a:t>
            </a:r>
            <a:endParaRPr kumimoji="1" lang="en-US" altLang="ja-JP" dirty="0"/>
          </a:p>
          <a:p>
            <a:r>
              <a:rPr kumimoji="1" lang="ja-JP" altLang="en-US" dirty="0"/>
              <a:t>例えば、</a:t>
            </a:r>
            <a:r>
              <a:rPr kumimoji="1" lang="en-US" altLang="ja-JP" dirty="0"/>
              <a:t>0</a:t>
            </a:r>
            <a:r>
              <a:rPr kumimoji="1" lang="ja-JP" altLang="en-US" dirty="0"/>
              <a:t>を出してもかまいません。</a:t>
            </a:r>
            <a:endParaRPr kumimoji="1" lang="en-US" altLang="ja-JP" dirty="0"/>
          </a:p>
          <a:p>
            <a:r>
              <a:rPr kumimoji="1" lang="en-US" altLang="ja-JP" dirty="0"/>
              <a:t>1</a:t>
            </a:r>
            <a:r>
              <a:rPr kumimoji="1" lang="ja-JP" altLang="en-US" dirty="0"/>
              <a:t>を出してもかまいません。</a:t>
            </a:r>
            <a:endParaRPr kumimoji="1" lang="en-US" altLang="ja-JP" dirty="0"/>
          </a:p>
          <a:p>
            <a:r>
              <a:rPr kumimoji="1" lang="ja-JP" altLang="en-US" dirty="0"/>
              <a:t>エラー入力だとして再入力をうながしてもかまいませんし、</a:t>
            </a:r>
            <a:endParaRPr kumimoji="1" lang="en-US" altLang="ja-JP" dirty="0"/>
          </a:p>
          <a:p>
            <a:r>
              <a:rPr kumimoji="1" lang="ja-JP" altLang="en-US" dirty="0"/>
              <a:t>エラーメッセージを出して停止してもかまいません。</a:t>
            </a:r>
            <a:endParaRPr kumimoji="1" lang="en-US" altLang="ja-JP" dirty="0"/>
          </a:p>
          <a:p>
            <a:r>
              <a:rPr kumimoji="1" lang="ja-JP" altLang="en-US" dirty="0"/>
              <a:t>さらには、計算機がフリーズしようが、計算機が火を噴いて爆発しようが気にしません。</a:t>
            </a:r>
            <a:endParaRPr kumimoji="1" lang="en-US" altLang="ja-JP" dirty="0"/>
          </a:p>
          <a:p>
            <a:r>
              <a:rPr kumimoji="1" lang="ja-JP" altLang="en-US" dirty="0"/>
              <a:t>ドントケアは禁止なのですから、そんな入力をする奴が悪いのです。</a:t>
            </a:r>
            <a:endParaRPr kumimoji="1" lang="en-US" altLang="ja-JP" dirty="0"/>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35</a:t>
            </a:fld>
            <a:endParaRPr lang="en-US" altLang="ja-JP"/>
          </a:p>
        </p:txBody>
      </p:sp>
    </p:spTree>
    <p:extLst>
      <p:ext uri="{BB962C8B-B14F-4D97-AF65-F5344CB8AC3E}">
        <p14:creationId xmlns:p14="http://schemas.microsoft.com/office/powerpoint/2010/main" val="27510245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ドントケアは、真理値表やカルノー図ではハイフンで表されます。</a:t>
            </a:r>
            <a:endParaRPr kumimoji="1" lang="en-US" altLang="ja-JP" dirty="0"/>
          </a:p>
          <a:p>
            <a:r>
              <a:rPr kumimoji="1" lang="ja-JP" altLang="en-US" dirty="0"/>
              <a:t>たとえば、こちらの真理値表で表される論理関数があったとしましょう。</a:t>
            </a:r>
            <a:endParaRPr kumimoji="1" lang="en-US" altLang="ja-JP" dirty="0"/>
          </a:p>
          <a:p>
            <a:r>
              <a:rPr kumimoji="1" lang="ja-JP" altLang="en-US" dirty="0"/>
              <a:t>入力</a:t>
            </a:r>
            <a:r>
              <a:rPr kumimoji="1" lang="en-US" altLang="ja-JP" dirty="0"/>
              <a:t>11</a:t>
            </a:r>
            <a:r>
              <a:rPr kumimoji="1" lang="ja-JP" altLang="en-US" dirty="0"/>
              <a:t>に対する出力はドントケアです。</a:t>
            </a:r>
            <a:endParaRPr kumimoji="1" lang="en-US" altLang="ja-JP" dirty="0"/>
          </a:p>
          <a:p>
            <a:r>
              <a:rPr kumimoji="1" lang="ja-JP" altLang="en-US" dirty="0"/>
              <a:t>ドントケアは、</a:t>
            </a:r>
            <a:r>
              <a:rPr kumimoji="1" lang="en-US" altLang="ja-JP" dirty="0"/>
              <a:t>1 </a:t>
            </a:r>
            <a:r>
              <a:rPr kumimoji="1" lang="ja-JP" altLang="en-US" dirty="0"/>
              <a:t>でも </a:t>
            </a:r>
            <a:r>
              <a:rPr kumimoji="1" lang="en-US" altLang="ja-JP" dirty="0"/>
              <a:t>0 </a:t>
            </a:r>
            <a:r>
              <a:rPr kumimoji="1" lang="ja-JP" altLang="en-US" dirty="0"/>
              <a:t>でも、どちらでも都合のいい方と見ることができます。</a:t>
            </a:r>
            <a:endParaRPr kumimoji="1" lang="en-US" altLang="ja-JP" dirty="0"/>
          </a:p>
          <a:p>
            <a:r>
              <a:rPr kumimoji="1" lang="ja-JP" altLang="en-US" dirty="0"/>
              <a:t>例えば、入力 </a:t>
            </a:r>
            <a:r>
              <a:rPr kumimoji="1" lang="en-US" altLang="ja-JP" dirty="0"/>
              <a:t>11 </a:t>
            </a:r>
            <a:r>
              <a:rPr kumimoji="1" lang="ja-JP" altLang="en-US" dirty="0"/>
              <a:t>に対する出力が </a:t>
            </a:r>
            <a:r>
              <a:rPr kumimoji="1" lang="en-US" altLang="ja-JP" dirty="0"/>
              <a:t>1 </a:t>
            </a:r>
            <a:r>
              <a:rPr kumimoji="1" lang="ja-JP" altLang="en-US" dirty="0"/>
              <a:t>だと考えると、この論理関数は </a:t>
            </a:r>
            <a:r>
              <a:rPr kumimoji="1" lang="en-US" altLang="ja-JP" dirty="0"/>
              <a:t>X OR Y </a:t>
            </a:r>
            <a:r>
              <a:rPr kumimoji="1" lang="ja-JP" altLang="en-US" dirty="0"/>
              <a:t>になります。</a:t>
            </a:r>
            <a:endParaRPr kumimoji="1" lang="en-US" altLang="ja-JP" dirty="0"/>
          </a:p>
          <a:p>
            <a:r>
              <a:rPr kumimoji="1" lang="ja-JP" altLang="en-US" dirty="0"/>
              <a:t>また、出力が </a:t>
            </a:r>
            <a:r>
              <a:rPr kumimoji="1" lang="en-US" altLang="ja-JP" dirty="0"/>
              <a:t>0 </a:t>
            </a:r>
            <a:r>
              <a:rPr kumimoji="1" lang="ja-JP" altLang="en-US" dirty="0"/>
              <a:t>だと考えると、この論理関数は </a:t>
            </a:r>
            <a:r>
              <a:rPr kumimoji="1" lang="en-US" altLang="ja-JP" dirty="0"/>
              <a:t>X EXOR Y </a:t>
            </a:r>
            <a:r>
              <a:rPr kumimoji="1" lang="ja-JP" altLang="en-US" dirty="0"/>
              <a:t>になります。</a:t>
            </a:r>
            <a:endParaRPr kumimoji="1" lang="en-US" altLang="ja-JP" dirty="0"/>
          </a:p>
          <a:p>
            <a:r>
              <a:rPr kumimoji="1" lang="ja-JP" altLang="en-US" dirty="0"/>
              <a:t>回路設計者は、 </a:t>
            </a:r>
            <a:r>
              <a:rPr kumimoji="1" lang="en-US" altLang="ja-JP" dirty="0"/>
              <a:t>X OR Y </a:t>
            </a:r>
            <a:r>
              <a:rPr kumimoji="1" lang="ja-JP" altLang="en-US" dirty="0"/>
              <a:t>と </a:t>
            </a:r>
            <a:r>
              <a:rPr kumimoji="1" lang="en-US" altLang="ja-JP" dirty="0"/>
              <a:t>X EXOR Y </a:t>
            </a:r>
            <a:r>
              <a:rPr kumimoji="1" lang="ja-JP" altLang="en-US" dirty="0"/>
              <a:t>のどちらを作ってもかまわまいのです。</a:t>
            </a:r>
            <a:endParaRPr kumimoji="1" lang="en-US" altLang="ja-JP" dirty="0"/>
          </a:p>
          <a:p>
            <a:r>
              <a:rPr kumimoji="1" lang="ja-JP" altLang="en-US" dirty="0"/>
              <a:t>この場合、</a:t>
            </a:r>
            <a:r>
              <a:rPr kumimoji="1" lang="en-US" altLang="ja-JP" dirty="0"/>
              <a:t>EXOR </a:t>
            </a:r>
            <a:r>
              <a:rPr kumimoji="1" lang="ja-JP" altLang="en-US" dirty="0"/>
              <a:t>演算よりも </a:t>
            </a:r>
            <a:r>
              <a:rPr kumimoji="1" lang="en-US" altLang="ja-JP" dirty="0"/>
              <a:t>OR </a:t>
            </a:r>
            <a:r>
              <a:rPr kumimoji="1" lang="ja-JP" altLang="en-US" dirty="0"/>
              <a:t>演算の方が簡単な演算ですので、</a:t>
            </a:r>
            <a:r>
              <a:rPr kumimoji="1" lang="en-US" altLang="ja-JP" dirty="0"/>
              <a:t>X OR Y </a:t>
            </a:r>
            <a:r>
              <a:rPr kumimoji="1" lang="ja-JP" altLang="en-US" dirty="0"/>
              <a:t>で設計します。</a:t>
            </a:r>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36</a:t>
            </a:fld>
            <a:endParaRPr lang="en-US" altLang="ja-JP"/>
          </a:p>
        </p:txBody>
      </p:sp>
    </p:spTree>
    <p:extLst>
      <p:ext uri="{BB962C8B-B14F-4D97-AF65-F5344CB8AC3E}">
        <p14:creationId xmlns:p14="http://schemas.microsoft.com/office/powerpoint/2010/main" val="26871602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ドントケアを含む場合の最小積和形を考えます。</a:t>
            </a:r>
            <a:endParaRPr kumimoji="1" lang="en-US" altLang="ja-JP" dirty="0"/>
          </a:p>
          <a:p>
            <a:r>
              <a:rPr kumimoji="1" lang="ja-JP" altLang="en-US" dirty="0"/>
              <a:t>ドントケアは、</a:t>
            </a:r>
            <a:r>
              <a:rPr kumimoji="1" lang="en-US" altLang="ja-JP" dirty="0"/>
              <a:t>1</a:t>
            </a:r>
            <a:r>
              <a:rPr kumimoji="1" lang="ja-JP" altLang="en-US" dirty="0"/>
              <a:t>でも</a:t>
            </a:r>
            <a:r>
              <a:rPr kumimoji="1" lang="en-US" altLang="ja-JP" dirty="0"/>
              <a:t>0</a:t>
            </a:r>
            <a:r>
              <a:rPr kumimoji="1" lang="ja-JP" altLang="en-US" dirty="0"/>
              <a:t>でもどちらにしてもいいので、</a:t>
            </a:r>
            <a:endParaRPr kumimoji="1" lang="en-US" altLang="ja-JP" dirty="0"/>
          </a:p>
          <a:p>
            <a:r>
              <a:rPr kumimoji="1" lang="en-US" altLang="ja-JP" dirty="0"/>
              <a:t>1</a:t>
            </a:r>
            <a:r>
              <a:rPr kumimoji="1" lang="ja-JP" altLang="en-US" dirty="0"/>
              <a:t>にすることで最小化に有効になるのであれば、</a:t>
            </a:r>
            <a:r>
              <a:rPr kumimoji="1" lang="en-US" altLang="ja-JP" dirty="0"/>
              <a:t>1</a:t>
            </a:r>
            <a:r>
              <a:rPr kumimoji="1" lang="ja-JP" altLang="en-US" dirty="0"/>
              <a:t>と見なしてかまいません。</a:t>
            </a:r>
            <a:endParaRPr kumimoji="1" lang="en-US" altLang="ja-JP" dirty="0"/>
          </a:p>
          <a:p>
            <a:r>
              <a:rPr kumimoji="1" lang="ja-JP" altLang="en-US" dirty="0"/>
              <a:t>つまり、</a:t>
            </a:r>
            <a:r>
              <a:rPr kumimoji="1" lang="en-US" altLang="ja-JP" dirty="0"/>
              <a:t>1</a:t>
            </a:r>
            <a:r>
              <a:rPr kumimoji="1" lang="ja-JP" altLang="en-US" dirty="0"/>
              <a:t>と見なすことで、より大きな長方形で囲めるなら</a:t>
            </a:r>
            <a:r>
              <a:rPr kumimoji="1" lang="en-US" altLang="ja-JP" dirty="0"/>
              <a:t>1</a:t>
            </a:r>
            <a:r>
              <a:rPr kumimoji="1" lang="ja-JP" altLang="en-US" dirty="0"/>
              <a:t>と見なします。</a:t>
            </a:r>
            <a:endParaRPr kumimoji="1" lang="en-US" altLang="ja-JP" dirty="0"/>
          </a:p>
          <a:p>
            <a:r>
              <a:rPr kumimoji="1" lang="ja-JP" altLang="en-US" dirty="0"/>
              <a:t>例えば、こちらのカルノー図で表される論理関数で考えます。</a:t>
            </a:r>
            <a:endParaRPr kumimoji="1" lang="en-US" altLang="ja-JP" dirty="0"/>
          </a:p>
          <a:p>
            <a:r>
              <a:rPr kumimoji="1" lang="ja-JP" altLang="en-US" dirty="0"/>
              <a:t>ドントケアを全て </a:t>
            </a:r>
            <a:r>
              <a:rPr kumimoji="1" lang="en-US" altLang="ja-JP" dirty="0"/>
              <a:t>0 </a:t>
            </a:r>
            <a:r>
              <a:rPr kumimoji="1" lang="ja-JP" altLang="en-US" dirty="0"/>
              <a:t>と考えると、横</a:t>
            </a:r>
            <a:r>
              <a:rPr kumimoji="1" lang="en-US" altLang="ja-JP" dirty="0"/>
              <a:t>2</a:t>
            </a:r>
            <a:r>
              <a:rPr kumimoji="1" lang="ja-JP" altLang="en-US" dirty="0"/>
              <a:t>縦</a:t>
            </a:r>
            <a:r>
              <a:rPr kumimoji="1" lang="en-US" altLang="ja-JP" dirty="0"/>
              <a:t>2</a:t>
            </a:r>
            <a:r>
              <a:rPr kumimoji="1" lang="ja-JP" altLang="en-US" dirty="0"/>
              <a:t>の主項 </a:t>
            </a:r>
            <a:r>
              <a:rPr kumimoji="1" lang="en-US" altLang="ja-JP" dirty="0"/>
              <a:t>YW_ </a:t>
            </a:r>
            <a:r>
              <a:rPr kumimoji="1" lang="ja-JP" altLang="en-US" dirty="0"/>
              <a:t>と横</a:t>
            </a:r>
            <a:r>
              <a:rPr kumimoji="1" lang="en-US" altLang="ja-JP" dirty="0"/>
              <a:t>1</a:t>
            </a:r>
            <a:r>
              <a:rPr kumimoji="1" lang="ja-JP" altLang="en-US" dirty="0"/>
              <a:t>縦</a:t>
            </a:r>
            <a:r>
              <a:rPr kumimoji="1" lang="en-US" altLang="ja-JP" dirty="0"/>
              <a:t>2</a:t>
            </a:r>
            <a:r>
              <a:rPr kumimoji="1" lang="ja-JP" altLang="en-US" dirty="0"/>
              <a:t>の主項 </a:t>
            </a:r>
            <a:r>
              <a:rPr kumimoji="1" lang="en-US" altLang="ja-JP" dirty="0"/>
              <a:t>XY_W </a:t>
            </a:r>
            <a:r>
              <a:rPr kumimoji="1" lang="ja-JP" altLang="en-US" dirty="0"/>
              <a:t>になります。</a:t>
            </a:r>
            <a:endParaRPr kumimoji="1" lang="en-US" altLang="ja-JP" dirty="0"/>
          </a:p>
          <a:p>
            <a:r>
              <a:rPr kumimoji="1" lang="ja-JP" altLang="en-US" dirty="0"/>
              <a:t>しかし、真ん中の</a:t>
            </a:r>
            <a:r>
              <a:rPr kumimoji="1" lang="en-US" altLang="ja-JP" dirty="0"/>
              <a:t>4</a:t>
            </a:r>
            <a:r>
              <a:rPr kumimoji="1" lang="ja-JP" altLang="en-US" dirty="0"/>
              <a:t>つのドンケアを</a:t>
            </a:r>
            <a:r>
              <a:rPr kumimoji="1" lang="en-US" altLang="ja-JP" dirty="0"/>
              <a:t>1</a:t>
            </a:r>
            <a:r>
              <a:rPr kumimoji="1" lang="ja-JP" altLang="en-US" dirty="0"/>
              <a:t>と考えると、</a:t>
            </a:r>
            <a:endParaRPr kumimoji="1" lang="en-US" altLang="ja-JP" dirty="0"/>
          </a:p>
          <a:p>
            <a:r>
              <a:rPr kumimoji="1" lang="ja-JP" altLang="en-US" dirty="0"/>
              <a:t>横</a:t>
            </a:r>
            <a:r>
              <a:rPr kumimoji="1" lang="en-US" altLang="ja-JP" dirty="0"/>
              <a:t>2</a:t>
            </a:r>
            <a:r>
              <a:rPr kumimoji="1" lang="ja-JP" altLang="en-US" dirty="0"/>
              <a:t>縦</a:t>
            </a:r>
            <a:r>
              <a:rPr kumimoji="1" lang="en-US" altLang="ja-JP" dirty="0"/>
              <a:t>4</a:t>
            </a:r>
            <a:r>
              <a:rPr kumimoji="1" lang="ja-JP" altLang="en-US" dirty="0"/>
              <a:t>のより大きな主項 </a:t>
            </a:r>
            <a:r>
              <a:rPr kumimoji="1" lang="en-US" altLang="ja-JP" dirty="0"/>
              <a:t>Y </a:t>
            </a:r>
            <a:r>
              <a:rPr kumimoji="1" lang="ja-JP" altLang="en-US" dirty="0"/>
              <a:t>と、横</a:t>
            </a:r>
            <a:r>
              <a:rPr kumimoji="1" lang="en-US" altLang="ja-JP" dirty="0"/>
              <a:t>2</a:t>
            </a:r>
            <a:r>
              <a:rPr kumimoji="1" lang="ja-JP" altLang="en-US" dirty="0"/>
              <a:t>縦</a:t>
            </a:r>
            <a:r>
              <a:rPr kumimoji="1" lang="en-US" altLang="ja-JP" dirty="0"/>
              <a:t>2</a:t>
            </a:r>
            <a:r>
              <a:rPr kumimoji="1" lang="ja-JP" altLang="en-US" dirty="0"/>
              <a:t>の主項 </a:t>
            </a:r>
            <a:r>
              <a:rPr kumimoji="1" lang="en-US" altLang="ja-JP" dirty="0"/>
              <a:t>XW </a:t>
            </a:r>
            <a:r>
              <a:rPr kumimoji="1" lang="ja-JP" altLang="en-US" dirty="0"/>
              <a:t>と見なすこともできます。</a:t>
            </a:r>
            <a:endParaRPr kumimoji="1" lang="en-US" altLang="ja-JP" dirty="0"/>
          </a:p>
          <a:p>
            <a:r>
              <a:rPr kumimoji="1" lang="ja-JP" altLang="en-US" dirty="0"/>
              <a:t>左と右の論理式を比べると、主項の数はどちらも</a:t>
            </a:r>
            <a:r>
              <a:rPr kumimoji="1" lang="en-US" altLang="ja-JP" dirty="0"/>
              <a:t>2</a:t>
            </a:r>
            <a:r>
              <a:rPr kumimoji="1" lang="ja-JP" altLang="en-US" dirty="0"/>
              <a:t>個ですが、</a:t>
            </a:r>
            <a:endParaRPr kumimoji="1" lang="en-US" altLang="ja-JP" dirty="0"/>
          </a:p>
          <a:p>
            <a:r>
              <a:rPr kumimoji="1" lang="ja-JP" altLang="en-US" dirty="0"/>
              <a:t>右の方がより大きな主項を使っています。</a:t>
            </a:r>
            <a:endParaRPr kumimoji="1" lang="en-US" altLang="ja-JP" dirty="0"/>
          </a:p>
          <a:p>
            <a:r>
              <a:rPr kumimoji="1" lang="ja-JP" altLang="en-US" dirty="0"/>
              <a:t>ですので、求めるべき最小積和形は右の式、</a:t>
            </a:r>
            <a:r>
              <a:rPr kumimoji="1" lang="en-US" altLang="ja-JP" dirty="0"/>
              <a:t>Y OR XW </a:t>
            </a:r>
            <a:r>
              <a:rPr kumimoji="1" lang="ja-JP" altLang="en-US" dirty="0"/>
              <a:t>となります。</a:t>
            </a:r>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37</a:t>
            </a:fld>
            <a:endParaRPr lang="en-US" altLang="ja-JP"/>
          </a:p>
        </p:txBody>
      </p:sp>
    </p:spTree>
    <p:extLst>
      <p:ext uri="{BB962C8B-B14F-4D97-AF65-F5344CB8AC3E}">
        <p14:creationId xmlns:p14="http://schemas.microsoft.com/office/powerpoint/2010/main" val="28116623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今度はこちらのカルノー図で表される論理式で考えてみます。</a:t>
            </a:r>
            <a:endParaRPr kumimoji="1" lang="en-US" altLang="ja-JP" dirty="0"/>
          </a:p>
          <a:p>
            <a:r>
              <a:rPr kumimoji="1" lang="ja-JP" altLang="en-US" dirty="0"/>
              <a:t>左上に</a:t>
            </a:r>
            <a:r>
              <a:rPr kumimoji="1" lang="en-US" altLang="ja-JP" dirty="0"/>
              <a:t>1</a:t>
            </a:r>
            <a:r>
              <a:rPr kumimoji="1" lang="ja-JP" altLang="en-US" dirty="0"/>
              <a:t>が</a:t>
            </a:r>
            <a:r>
              <a:rPr kumimoji="1" lang="en-US" altLang="ja-JP" dirty="0"/>
              <a:t>2</a:t>
            </a:r>
            <a:r>
              <a:rPr kumimoji="1" lang="ja-JP" altLang="en-US" dirty="0"/>
              <a:t>個並んでいますが、ここは左下のドントケアも</a:t>
            </a:r>
            <a:r>
              <a:rPr kumimoji="1" lang="en-US" altLang="ja-JP" dirty="0"/>
              <a:t>1</a:t>
            </a:r>
            <a:r>
              <a:rPr kumimoji="1" lang="ja-JP" altLang="en-US" dirty="0"/>
              <a:t>と見なせば、横</a:t>
            </a:r>
            <a:r>
              <a:rPr kumimoji="1" lang="en-US" altLang="ja-JP" dirty="0"/>
              <a:t>1</a:t>
            </a:r>
            <a:r>
              <a:rPr kumimoji="1" lang="ja-JP" altLang="en-US" dirty="0"/>
              <a:t>縦</a:t>
            </a:r>
            <a:r>
              <a:rPr kumimoji="1" lang="en-US" altLang="ja-JP" dirty="0"/>
              <a:t>4</a:t>
            </a:r>
            <a:r>
              <a:rPr kumimoji="1" lang="ja-JP" altLang="en-US" dirty="0"/>
              <a:t>のより大きな長方形になります。</a:t>
            </a:r>
            <a:endParaRPr kumimoji="1" lang="en-US" altLang="ja-JP" dirty="0"/>
          </a:p>
          <a:p>
            <a:r>
              <a:rPr kumimoji="1" lang="ja-JP" altLang="en-US" dirty="0"/>
              <a:t>中央に縦に</a:t>
            </a:r>
            <a:r>
              <a:rPr kumimoji="1" lang="en-US" altLang="ja-JP" dirty="0"/>
              <a:t>1</a:t>
            </a:r>
            <a:r>
              <a:rPr kumimoji="1" lang="ja-JP" altLang="en-US" dirty="0"/>
              <a:t>が</a:t>
            </a:r>
            <a:r>
              <a:rPr kumimoji="1" lang="en-US" altLang="ja-JP" dirty="0"/>
              <a:t>3</a:t>
            </a:r>
            <a:r>
              <a:rPr kumimoji="1" lang="ja-JP" altLang="en-US" dirty="0"/>
              <a:t>つ並んでいますが、上の</a:t>
            </a:r>
            <a:r>
              <a:rPr kumimoji="1" lang="en-US" altLang="ja-JP" dirty="0"/>
              <a:t>2</a:t>
            </a:r>
            <a:r>
              <a:rPr kumimoji="1" lang="ja-JP" altLang="en-US" dirty="0"/>
              <a:t>つは、左側のドントケアを</a:t>
            </a:r>
            <a:r>
              <a:rPr kumimoji="1" lang="en-US" altLang="ja-JP" dirty="0"/>
              <a:t>1</a:t>
            </a:r>
            <a:r>
              <a:rPr kumimoji="1" lang="ja-JP" altLang="en-US" dirty="0"/>
              <a:t>と見なせば横</a:t>
            </a:r>
            <a:r>
              <a:rPr kumimoji="1" lang="en-US" altLang="ja-JP" dirty="0"/>
              <a:t>2</a:t>
            </a:r>
            <a:r>
              <a:rPr kumimoji="1" lang="ja-JP" altLang="en-US" dirty="0"/>
              <a:t>縦</a:t>
            </a:r>
            <a:r>
              <a:rPr kumimoji="1" lang="en-US" altLang="ja-JP" dirty="0"/>
              <a:t>2</a:t>
            </a:r>
            <a:r>
              <a:rPr kumimoji="1" lang="ja-JP" altLang="en-US" dirty="0"/>
              <a:t>の長方形になります。</a:t>
            </a:r>
            <a:endParaRPr kumimoji="1" lang="en-US" altLang="ja-JP" dirty="0"/>
          </a:p>
          <a:p>
            <a:r>
              <a:rPr kumimoji="1" lang="ja-JP" altLang="en-US" dirty="0"/>
              <a:t>下の</a:t>
            </a:r>
            <a:r>
              <a:rPr kumimoji="1" lang="en-US" altLang="ja-JP" dirty="0"/>
              <a:t>1</a:t>
            </a:r>
            <a:r>
              <a:rPr kumimoji="1" lang="ja-JP" altLang="en-US" dirty="0"/>
              <a:t>は横</a:t>
            </a:r>
            <a:r>
              <a:rPr kumimoji="1" lang="en-US" altLang="ja-JP" dirty="0"/>
              <a:t>1</a:t>
            </a:r>
            <a:r>
              <a:rPr kumimoji="1" lang="ja-JP" altLang="en-US" dirty="0"/>
              <a:t>縦</a:t>
            </a:r>
            <a:r>
              <a:rPr kumimoji="1" lang="en-US" altLang="ja-JP" dirty="0"/>
              <a:t>2</a:t>
            </a:r>
            <a:r>
              <a:rPr kumimoji="1" lang="ja-JP" altLang="en-US" dirty="0"/>
              <a:t>の長方形です。</a:t>
            </a:r>
            <a:endParaRPr kumimoji="1" lang="en-US" altLang="ja-JP" dirty="0"/>
          </a:p>
          <a:p>
            <a:r>
              <a:rPr kumimoji="1" lang="ja-JP" altLang="en-US" dirty="0"/>
              <a:t>右上にドントケアがありますが、これを</a:t>
            </a:r>
            <a:r>
              <a:rPr kumimoji="1" lang="en-US" altLang="ja-JP" dirty="0"/>
              <a:t>1</a:t>
            </a:r>
            <a:r>
              <a:rPr kumimoji="1" lang="ja-JP" altLang="en-US" dirty="0"/>
              <a:t>と見なしても長方形は大きくなりませんので、これは主項には入れません。</a:t>
            </a:r>
            <a:endParaRPr kumimoji="1" lang="en-US" altLang="ja-JP" dirty="0"/>
          </a:p>
          <a:p>
            <a:r>
              <a:rPr kumimoji="1" lang="ja-JP" altLang="en-US" dirty="0"/>
              <a:t>従って、求めるべき最小積和形は、</a:t>
            </a:r>
            <a:r>
              <a:rPr kumimoji="1" lang="en-US" altLang="ja-JP" dirty="0"/>
              <a:t>X_ AND Y_ OR Y AND W OR X AND Y AND Z </a:t>
            </a:r>
            <a:r>
              <a:rPr kumimoji="1" lang="ja-JP" altLang="en-US" dirty="0"/>
              <a:t>となります。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38</a:t>
            </a:fld>
            <a:endParaRPr lang="en-US" altLang="ja-JP"/>
          </a:p>
        </p:txBody>
      </p:sp>
    </p:spTree>
    <p:extLst>
      <p:ext uri="{BB962C8B-B14F-4D97-AF65-F5344CB8AC3E}">
        <p14:creationId xmlns:p14="http://schemas.microsoft.com/office/powerpoint/2010/main" val="540428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カルノー図を使えば、最小積和形が直感的に求まりました。</a:t>
            </a:r>
            <a:endParaRPr kumimoji="1" lang="en-US" altLang="ja-JP" dirty="0"/>
          </a:p>
          <a:p>
            <a:r>
              <a:rPr kumimoji="1" lang="en-US" altLang="ja-JP" dirty="0"/>
              <a:t>2</a:t>
            </a:r>
            <a:r>
              <a:rPr kumimoji="1" lang="ja-JP" altLang="en-US" dirty="0"/>
              <a:t>変数なら</a:t>
            </a:r>
            <a:r>
              <a:rPr kumimoji="1" lang="en-US" altLang="ja-JP" dirty="0"/>
              <a:t>2*2</a:t>
            </a:r>
            <a:r>
              <a:rPr kumimoji="1" lang="ja-JP" altLang="en-US" dirty="0"/>
              <a:t>、</a:t>
            </a:r>
            <a:r>
              <a:rPr kumimoji="1" lang="en-US" altLang="ja-JP" dirty="0"/>
              <a:t>3</a:t>
            </a:r>
            <a:r>
              <a:rPr kumimoji="1" lang="ja-JP" altLang="en-US" dirty="0"/>
              <a:t>変数なら</a:t>
            </a:r>
            <a:r>
              <a:rPr kumimoji="1" lang="en-US" altLang="ja-JP" dirty="0"/>
              <a:t>4*2, 4</a:t>
            </a:r>
            <a:r>
              <a:rPr kumimoji="1" lang="ja-JP" altLang="en-US" dirty="0"/>
              <a:t>変数なら </a:t>
            </a:r>
            <a:r>
              <a:rPr kumimoji="1" lang="en-US" altLang="ja-JP" dirty="0"/>
              <a:t>4*4 </a:t>
            </a:r>
            <a:r>
              <a:rPr kumimoji="1" lang="ja-JP" altLang="en-US" dirty="0"/>
              <a:t>のカルノー図を使います。</a:t>
            </a:r>
            <a:endParaRPr kumimoji="1" lang="en-US" altLang="ja-JP" dirty="0"/>
          </a:p>
          <a:p>
            <a:r>
              <a:rPr kumimoji="1" lang="ja-JP" altLang="en-US" dirty="0"/>
              <a:t>では</a:t>
            </a:r>
            <a:r>
              <a:rPr kumimoji="1" lang="en-US" altLang="ja-JP" dirty="0"/>
              <a:t>5</a:t>
            </a:r>
            <a:r>
              <a:rPr kumimoji="1" lang="ja-JP" altLang="en-US" dirty="0"/>
              <a:t>変数以上の場合はどうしましょう。</a:t>
            </a:r>
            <a:endParaRPr kumimoji="1" lang="en-US" altLang="ja-JP" dirty="0"/>
          </a:p>
          <a:p>
            <a:r>
              <a:rPr kumimoji="1" lang="en-US" altLang="ja-JP" dirty="0"/>
              <a:t>5</a:t>
            </a:r>
            <a:r>
              <a:rPr kumimoji="1" lang="ja-JP" altLang="en-US" dirty="0"/>
              <a:t>変数の場合は、</a:t>
            </a:r>
            <a:r>
              <a:rPr kumimoji="1" lang="en-US" altLang="ja-JP" dirty="0"/>
              <a:t>4*4</a:t>
            </a:r>
            <a:r>
              <a:rPr kumimoji="1" lang="ja-JP" altLang="en-US" dirty="0"/>
              <a:t>のカルノー図を</a:t>
            </a:r>
            <a:r>
              <a:rPr kumimoji="1" lang="en-US" altLang="ja-JP" dirty="0"/>
              <a:t>2</a:t>
            </a:r>
            <a:r>
              <a:rPr kumimoji="1" lang="ja-JP" altLang="en-US" dirty="0"/>
              <a:t>枚用います。</a:t>
            </a:r>
            <a:endParaRPr kumimoji="1" lang="en-US" altLang="ja-JP" dirty="0"/>
          </a:p>
          <a:p>
            <a:r>
              <a:rPr kumimoji="1" lang="ja-JP" altLang="en-US" dirty="0"/>
              <a:t>そしてこの</a:t>
            </a:r>
            <a:r>
              <a:rPr kumimoji="1" lang="en-US" altLang="ja-JP" dirty="0"/>
              <a:t>2</a:t>
            </a:r>
            <a:r>
              <a:rPr kumimoji="1" lang="ja-JP" altLang="en-US" dirty="0"/>
              <a:t>枚が、高さ方向に重なっていいる、と考えます。つまり</a:t>
            </a:r>
            <a:r>
              <a:rPr kumimoji="1" lang="en-US" altLang="ja-JP" dirty="0"/>
              <a:t>3</a:t>
            </a:r>
            <a:r>
              <a:rPr kumimoji="1" lang="ja-JP" altLang="en-US" dirty="0"/>
              <a:t>次元で考えます。</a:t>
            </a:r>
            <a:endParaRPr kumimoji="1" lang="en-US" altLang="ja-JP" dirty="0"/>
          </a:p>
          <a:p>
            <a:r>
              <a:rPr kumimoji="1" lang="en-US" altLang="ja-JP" dirty="0"/>
              <a:t>3</a:t>
            </a:r>
            <a:r>
              <a:rPr kumimoji="1" lang="ja-JP" altLang="en-US" dirty="0"/>
              <a:t>次元ですので、主項は直方体になります。</a:t>
            </a:r>
            <a:endParaRPr kumimoji="1" lang="en-US" altLang="ja-JP" dirty="0"/>
          </a:p>
          <a:p>
            <a:r>
              <a:rPr kumimoji="1" lang="ja-JP" altLang="en-US" dirty="0"/>
              <a:t>こちらのカルノー図を例に考えてみましょう。</a:t>
            </a:r>
            <a:endParaRPr kumimoji="1" lang="en-US" altLang="ja-JP" dirty="0"/>
          </a:p>
          <a:p>
            <a:r>
              <a:rPr kumimoji="1" lang="ja-JP" altLang="en-US" dirty="0"/>
              <a:t>まず左側に、横</a:t>
            </a:r>
            <a:r>
              <a:rPr kumimoji="1" lang="en-US" altLang="ja-JP" dirty="0"/>
              <a:t>1</a:t>
            </a:r>
            <a:r>
              <a:rPr kumimoji="1" lang="ja-JP" altLang="en-US" dirty="0"/>
              <a:t>縦</a:t>
            </a:r>
            <a:r>
              <a:rPr kumimoji="1" lang="en-US" altLang="ja-JP" dirty="0"/>
              <a:t>2</a:t>
            </a:r>
            <a:r>
              <a:rPr kumimoji="1" lang="ja-JP" altLang="en-US" dirty="0"/>
              <a:t>高さ</a:t>
            </a:r>
            <a:r>
              <a:rPr kumimoji="1" lang="en-US" altLang="ja-JP" dirty="0"/>
              <a:t>1</a:t>
            </a:r>
            <a:r>
              <a:rPr kumimoji="1" lang="ja-JP" altLang="en-US" dirty="0"/>
              <a:t>の直方体があります。</a:t>
            </a:r>
            <a:endParaRPr kumimoji="1" lang="en-US" altLang="ja-JP" dirty="0"/>
          </a:p>
          <a:p>
            <a:r>
              <a:rPr kumimoji="1" lang="en-US" altLang="ja-JP" dirty="0"/>
              <a:t>2</a:t>
            </a:r>
            <a:r>
              <a:rPr kumimoji="1" lang="ja-JP" altLang="en-US" dirty="0"/>
              <a:t>枚のカルノー図は重なっていると考えますので、上側に、横</a:t>
            </a:r>
            <a:r>
              <a:rPr kumimoji="1" lang="en-US" altLang="ja-JP" dirty="0"/>
              <a:t>1</a:t>
            </a:r>
            <a:r>
              <a:rPr kumimoji="1" lang="ja-JP" altLang="en-US" dirty="0"/>
              <a:t>縦</a:t>
            </a:r>
            <a:r>
              <a:rPr kumimoji="1" lang="en-US" altLang="ja-JP" dirty="0"/>
              <a:t>1</a:t>
            </a:r>
            <a:r>
              <a:rPr kumimoji="1" lang="ja-JP" altLang="en-US" dirty="0"/>
              <a:t>高さ</a:t>
            </a:r>
            <a:r>
              <a:rPr kumimoji="1" lang="en-US" altLang="ja-JP" dirty="0"/>
              <a:t>2</a:t>
            </a:r>
            <a:r>
              <a:rPr kumimoji="1" lang="ja-JP" altLang="en-US" dirty="0"/>
              <a:t>の直方体があります。</a:t>
            </a:r>
            <a:endParaRPr kumimoji="1" lang="en-US" altLang="ja-JP" dirty="0"/>
          </a:p>
          <a:p>
            <a:r>
              <a:rPr kumimoji="1" lang="ja-JP" altLang="en-US" dirty="0"/>
              <a:t>そして右側に横</a:t>
            </a:r>
            <a:r>
              <a:rPr kumimoji="1" lang="en-US" altLang="ja-JP" dirty="0"/>
              <a:t>1</a:t>
            </a:r>
            <a:r>
              <a:rPr kumimoji="1" lang="ja-JP" altLang="en-US" dirty="0"/>
              <a:t>縦</a:t>
            </a:r>
            <a:r>
              <a:rPr kumimoji="1" lang="en-US" altLang="ja-JP" dirty="0"/>
              <a:t>2</a:t>
            </a:r>
            <a:r>
              <a:rPr kumimoji="1" lang="ja-JP" altLang="en-US" dirty="0"/>
              <a:t>高さ</a:t>
            </a:r>
            <a:r>
              <a:rPr kumimoji="1" lang="en-US" altLang="ja-JP" dirty="0"/>
              <a:t>2</a:t>
            </a:r>
            <a:r>
              <a:rPr kumimoji="1" lang="ja-JP" altLang="en-US" dirty="0"/>
              <a:t>の直方体があります。</a:t>
            </a:r>
            <a:endParaRPr kumimoji="1" lang="en-US" altLang="ja-JP" dirty="0"/>
          </a:p>
          <a:p>
            <a:r>
              <a:rPr kumimoji="1" lang="ja-JP" altLang="en-US" dirty="0"/>
              <a:t>よって求めべき最小積和けいは、</a:t>
            </a:r>
            <a:r>
              <a:rPr kumimoji="1" lang="en-US" altLang="ja-JP" dirty="0"/>
              <a:t>X_Y_UV_ OR X_YZ_U_ OR XY_Z </a:t>
            </a:r>
            <a:r>
              <a:rPr kumimoji="1" lang="ja-JP" altLang="en-US" dirty="0"/>
              <a:t>となります。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39</a:t>
            </a:fld>
            <a:endParaRPr lang="en-US" altLang="ja-JP"/>
          </a:p>
        </p:txBody>
      </p:sp>
    </p:spTree>
    <p:extLst>
      <p:ext uri="{BB962C8B-B14F-4D97-AF65-F5344CB8AC3E}">
        <p14:creationId xmlns:p14="http://schemas.microsoft.com/office/powerpoint/2010/main" val="2749997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回路の設計の例として、関数 </a:t>
            </a:r>
            <a:r>
              <a:rPr kumimoji="1" lang="en-US" altLang="ja-JP" dirty="0"/>
              <a:t>f (X,Y) = X AND Y OR X_ AND Y_ </a:t>
            </a:r>
            <a:r>
              <a:rPr kumimoji="1" lang="ja-JP" altLang="en-US" dirty="0"/>
              <a:t>から論理回路を設計してみます。</a:t>
            </a:r>
            <a:endParaRPr kumimoji="1" lang="en-US" altLang="ja-JP" dirty="0"/>
          </a:p>
          <a:p>
            <a:r>
              <a:rPr kumimoji="1" lang="ja-JP" altLang="en-US" dirty="0"/>
              <a:t>この関数で用いている演算の中で、最も優先順位の高いのは </a:t>
            </a:r>
            <a:r>
              <a:rPr kumimoji="1" lang="en-US" altLang="ja-JP" dirty="0"/>
              <a:t>NOT </a:t>
            </a:r>
            <a:r>
              <a:rPr kumimoji="1" lang="ja-JP" altLang="en-US" dirty="0"/>
              <a:t>演算ですので、</a:t>
            </a:r>
            <a:endParaRPr kumimoji="1" lang="en-US" altLang="ja-JP" dirty="0"/>
          </a:p>
          <a:p>
            <a:r>
              <a:rPr kumimoji="1" lang="ja-JP" altLang="en-US" dirty="0"/>
              <a:t>まず </a:t>
            </a:r>
            <a:r>
              <a:rPr kumimoji="1" lang="en-US" altLang="ja-JP" dirty="0"/>
              <a:t>X_ </a:t>
            </a:r>
            <a:r>
              <a:rPr kumimoji="1" lang="ja-JP" altLang="en-US" dirty="0"/>
              <a:t>と </a:t>
            </a:r>
            <a:r>
              <a:rPr kumimoji="1" lang="en-US" altLang="ja-JP" dirty="0"/>
              <a:t>Y_ </a:t>
            </a:r>
            <a:r>
              <a:rPr kumimoji="1" lang="ja-JP" altLang="en-US" dirty="0"/>
              <a:t>を </a:t>
            </a:r>
            <a:r>
              <a:rPr kumimoji="1" lang="en-US" altLang="ja-JP" dirty="0"/>
              <a:t>NOT </a:t>
            </a:r>
            <a:r>
              <a:rPr kumimoji="1" lang="ja-JP" altLang="en-US" dirty="0"/>
              <a:t>ゲートに変換します。</a:t>
            </a:r>
            <a:endParaRPr kumimoji="1" lang="en-US" altLang="ja-JP" dirty="0"/>
          </a:p>
          <a:p>
            <a:r>
              <a:rPr kumimoji="1" lang="ja-JP" altLang="en-US" dirty="0"/>
              <a:t>入力 </a:t>
            </a:r>
            <a:r>
              <a:rPr kumimoji="1" lang="en-US" altLang="ja-JP" dirty="0"/>
              <a:t>X, Y </a:t>
            </a:r>
            <a:r>
              <a:rPr kumimoji="1" lang="ja-JP" altLang="en-US" dirty="0"/>
              <a:t>を </a:t>
            </a:r>
            <a:r>
              <a:rPr kumimoji="1" lang="en-US" altLang="ja-JP" dirty="0"/>
              <a:t>NOT </a:t>
            </a:r>
            <a:r>
              <a:rPr kumimoji="1" lang="ja-JP" altLang="en-US" dirty="0"/>
              <a:t>ゲートに繋ぎます。</a:t>
            </a:r>
            <a:endParaRPr kumimoji="1" lang="en-US" altLang="ja-JP" dirty="0"/>
          </a:p>
          <a:p>
            <a:r>
              <a:rPr kumimoji="1" lang="ja-JP" altLang="en-US" dirty="0"/>
              <a:t>次に演算順位が高いのは </a:t>
            </a:r>
            <a:r>
              <a:rPr kumimoji="1" lang="en-US" altLang="ja-JP" dirty="0"/>
              <a:t>AND </a:t>
            </a:r>
            <a:r>
              <a:rPr kumimoji="1" lang="ja-JP" altLang="en-US" dirty="0"/>
              <a:t>演算ですので、</a:t>
            </a:r>
            <a:r>
              <a:rPr kumimoji="1" lang="en-US" altLang="ja-JP" dirty="0"/>
              <a:t>X AND Y </a:t>
            </a:r>
            <a:r>
              <a:rPr kumimoji="1" lang="ja-JP" altLang="en-US" dirty="0"/>
              <a:t>と </a:t>
            </a:r>
            <a:r>
              <a:rPr kumimoji="1" lang="en-US" altLang="ja-JP" dirty="0"/>
              <a:t>X_ AND Y_ </a:t>
            </a:r>
            <a:r>
              <a:rPr kumimoji="1" lang="ja-JP" altLang="en-US" dirty="0"/>
              <a:t>を </a:t>
            </a:r>
            <a:r>
              <a:rPr kumimoji="1" lang="en-US" altLang="ja-JP" dirty="0"/>
              <a:t>AND </a:t>
            </a:r>
            <a:r>
              <a:rPr kumimoji="1" lang="ja-JP" altLang="en-US" dirty="0"/>
              <a:t>ゲートに変換します。</a:t>
            </a:r>
            <a:endParaRPr kumimoji="1" lang="en-US" altLang="ja-JP" dirty="0"/>
          </a:p>
          <a:p>
            <a:r>
              <a:rPr kumimoji="1" lang="ja-JP" altLang="en-US" dirty="0"/>
              <a:t>入力 </a:t>
            </a:r>
            <a:r>
              <a:rPr kumimoji="1" lang="en-US" altLang="ja-JP" dirty="0"/>
              <a:t>X, Y </a:t>
            </a:r>
            <a:r>
              <a:rPr kumimoji="1" lang="ja-JP" altLang="en-US" dirty="0"/>
              <a:t>をそれぞれ </a:t>
            </a:r>
            <a:r>
              <a:rPr kumimoji="1" lang="en-US" altLang="ja-JP" dirty="0"/>
              <a:t>AND </a:t>
            </a:r>
            <a:r>
              <a:rPr kumimoji="1" lang="ja-JP" altLang="en-US" dirty="0"/>
              <a:t>ゲートに繋ぎ、</a:t>
            </a:r>
            <a:endParaRPr kumimoji="1" lang="en-US" altLang="ja-JP" dirty="0"/>
          </a:p>
          <a:p>
            <a:r>
              <a:rPr kumimoji="1" lang="ja-JP" altLang="en-US" dirty="0"/>
              <a:t>また、</a:t>
            </a:r>
            <a:r>
              <a:rPr kumimoji="1" lang="en-US" altLang="ja-JP" dirty="0"/>
              <a:t>X </a:t>
            </a:r>
            <a:r>
              <a:rPr kumimoji="1" lang="ja-JP" altLang="en-US" dirty="0"/>
              <a:t>からの </a:t>
            </a:r>
            <a:r>
              <a:rPr kumimoji="1" lang="en-US" altLang="ja-JP" dirty="0"/>
              <a:t>NOT </a:t>
            </a:r>
            <a:r>
              <a:rPr kumimoji="1" lang="ja-JP" altLang="en-US" dirty="0"/>
              <a:t>ゲート、</a:t>
            </a:r>
            <a:r>
              <a:rPr kumimoji="1" lang="en-US" altLang="ja-JP" dirty="0"/>
              <a:t>Y </a:t>
            </a:r>
            <a:r>
              <a:rPr kumimoji="1" lang="ja-JP" altLang="en-US" dirty="0"/>
              <a:t>からの </a:t>
            </a:r>
            <a:r>
              <a:rPr kumimoji="1" lang="en-US" altLang="ja-JP" dirty="0"/>
              <a:t>NOT </a:t>
            </a:r>
            <a:r>
              <a:rPr kumimoji="1" lang="ja-JP" altLang="en-US" dirty="0"/>
              <a:t>ゲートの出力をそれぞれ </a:t>
            </a:r>
            <a:r>
              <a:rPr kumimoji="1" lang="en-US" altLang="ja-JP" dirty="0"/>
              <a:t>AND </a:t>
            </a:r>
            <a:r>
              <a:rPr kumimoji="1" lang="ja-JP" altLang="en-US" dirty="0"/>
              <a:t>ゲートに繋ぎます。</a:t>
            </a:r>
            <a:endParaRPr kumimoji="1" lang="en-US" altLang="ja-JP" dirty="0"/>
          </a:p>
          <a:p>
            <a:r>
              <a:rPr kumimoji="1" lang="ja-JP" altLang="en-US" dirty="0"/>
              <a:t>最後に、</a:t>
            </a:r>
            <a:r>
              <a:rPr kumimoji="1" lang="en-US" altLang="ja-JP" dirty="0"/>
              <a:t>OR </a:t>
            </a:r>
            <a:r>
              <a:rPr kumimoji="1" lang="ja-JP" altLang="en-US" dirty="0"/>
              <a:t>演算を </a:t>
            </a:r>
            <a:r>
              <a:rPr kumimoji="1" lang="en-US" altLang="ja-JP" dirty="0"/>
              <a:t>OR </a:t>
            </a:r>
            <a:r>
              <a:rPr kumimoji="1" lang="ja-JP" altLang="en-US" dirty="0"/>
              <a:t>ゲートに変換します。</a:t>
            </a:r>
            <a:endParaRPr kumimoji="1" lang="en-US" altLang="ja-JP" dirty="0"/>
          </a:p>
          <a:p>
            <a:r>
              <a:rPr kumimoji="1" lang="en-US" altLang="ja-JP" dirty="0"/>
              <a:t>2</a:t>
            </a:r>
            <a:r>
              <a:rPr kumimoji="1" lang="ja-JP" altLang="en-US" dirty="0"/>
              <a:t>つの </a:t>
            </a:r>
            <a:r>
              <a:rPr kumimoji="1" lang="en-US" altLang="ja-JP" dirty="0"/>
              <a:t>AND </a:t>
            </a:r>
            <a:r>
              <a:rPr kumimoji="1" lang="ja-JP" altLang="en-US" dirty="0"/>
              <a:t>ゲートの出力を </a:t>
            </a:r>
            <a:r>
              <a:rPr kumimoji="1" lang="en-US" altLang="ja-JP" dirty="0"/>
              <a:t>OR </a:t>
            </a:r>
            <a:r>
              <a:rPr kumimoji="1" lang="ja-JP" altLang="en-US" dirty="0"/>
              <a:t>ゲートに繋ぎ、</a:t>
            </a:r>
            <a:r>
              <a:rPr kumimoji="1" lang="en-US" altLang="ja-JP" dirty="0"/>
              <a:t>OR </a:t>
            </a:r>
            <a:r>
              <a:rPr kumimoji="1" lang="ja-JP" altLang="en-US" dirty="0"/>
              <a:t>ゲートの出力を外部に出力します。</a:t>
            </a:r>
            <a:endParaRPr kumimoji="1" lang="en-US" altLang="ja-JP" dirty="0"/>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4</a:t>
            </a:fld>
            <a:endParaRPr lang="en-US" altLang="ja-JP"/>
          </a:p>
        </p:txBody>
      </p:sp>
    </p:spTree>
    <p:extLst>
      <p:ext uri="{BB962C8B-B14F-4D97-AF65-F5344CB8AC3E}">
        <p14:creationId xmlns:p14="http://schemas.microsoft.com/office/powerpoint/2010/main" val="1573290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a:t>
            </a:r>
            <a:r>
              <a:rPr kumimoji="1" lang="en-US" altLang="ja-JP" dirty="0"/>
              <a:t>6</a:t>
            </a:r>
            <a:r>
              <a:rPr kumimoji="1" lang="ja-JP" altLang="en-US" dirty="0"/>
              <a:t>変数です。</a:t>
            </a:r>
            <a:endParaRPr kumimoji="1" lang="en-US" altLang="ja-JP" dirty="0"/>
          </a:p>
          <a:p>
            <a:r>
              <a:rPr kumimoji="1" lang="en-US" altLang="ja-JP" dirty="0"/>
              <a:t>6</a:t>
            </a:r>
            <a:r>
              <a:rPr kumimoji="1" lang="ja-JP" altLang="en-US" dirty="0"/>
              <a:t>変数ではカルノー図が</a:t>
            </a:r>
            <a:r>
              <a:rPr kumimoji="1" lang="en-US" altLang="ja-JP" dirty="0"/>
              <a:t>4</a:t>
            </a:r>
            <a:r>
              <a:rPr kumimoji="1" lang="ja-JP" altLang="en-US" dirty="0"/>
              <a:t>枚重なっていると考えます。</a:t>
            </a:r>
            <a:endParaRPr kumimoji="1" lang="en-US" altLang="ja-JP" dirty="0"/>
          </a:p>
          <a:p>
            <a:r>
              <a:rPr kumimoji="1" lang="ja-JP" altLang="en-US" dirty="0"/>
              <a:t>こちらのカルノー図で考えます。</a:t>
            </a:r>
            <a:endParaRPr kumimoji="1" lang="en-US" altLang="ja-JP" dirty="0"/>
          </a:p>
          <a:p>
            <a:r>
              <a:rPr kumimoji="1" lang="ja-JP" altLang="en-US" dirty="0"/>
              <a:t>まずここに横</a:t>
            </a:r>
            <a:r>
              <a:rPr kumimoji="1" lang="en-US" altLang="ja-JP" dirty="0"/>
              <a:t>1</a:t>
            </a:r>
            <a:r>
              <a:rPr kumimoji="1" lang="ja-JP" altLang="en-US" dirty="0"/>
              <a:t>縦</a:t>
            </a:r>
            <a:r>
              <a:rPr kumimoji="1" lang="en-US" altLang="ja-JP" dirty="0"/>
              <a:t>2</a:t>
            </a:r>
            <a:r>
              <a:rPr kumimoji="1" lang="ja-JP" altLang="en-US" dirty="0"/>
              <a:t>高さ</a:t>
            </a:r>
            <a:r>
              <a:rPr kumimoji="1" lang="en-US" altLang="ja-JP" dirty="0"/>
              <a:t>2</a:t>
            </a:r>
            <a:r>
              <a:rPr kumimoji="1" lang="ja-JP" altLang="en-US" dirty="0"/>
              <a:t>のピンクの直方体があります。</a:t>
            </a:r>
            <a:endParaRPr kumimoji="1" lang="en-US" altLang="ja-JP" dirty="0"/>
          </a:p>
          <a:p>
            <a:r>
              <a:rPr kumimoji="1" lang="ja-JP" altLang="en-US" dirty="0"/>
              <a:t>ここに横</a:t>
            </a:r>
            <a:r>
              <a:rPr kumimoji="1" lang="en-US" altLang="ja-JP" dirty="0"/>
              <a:t>1</a:t>
            </a:r>
            <a:r>
              <a:rPr kumimoji="1" lang="ja-JP" altLang="en-US" dirty="0"/>
              <a:t>縦</a:t>
            </a:r>
            <a:r>
              <a:rPr kumimoji="1" lang="en-US" altLang="ja-JP" dirty="0"/>
              <a:t>1</a:t>
            </a:r>
            <a:r>
              <a:rPr kumimoji="1" lang="ja-JP" altLang="en-US" dirty="0"/>
              <a:t>高さ</a:t>
            </a:r>
            <a:r>
              <a:rPr kumimoji="1" lang="en-US" altLang="ja-JP" dirty="0"/>
              <a:t>2</a:t>
            </a:r>
            <a:r>
              <a:rPr kumimoji="1" lang="ja-JP" altLang="en-US" dirty="0"/>
              <a:t>の黄色の直方体があります。</a:t>
            </a:r>
            <a:endParaRPr kumimoji="1" lang="en-US" altLang="ja-JP" dirty="0"/>
          </a:p>
          <a:p>
            <a:r>
              <a:rPr kumimoji="1" lang="ja-JP" altLang="en-US" dirty="0"/>
              <a:t>また、ここに横</a:t>
            </a:r>
            <a:r>
              <a:rPr kumimoji="1" lang="en-US" altLang="ja-JP" dirty="0"/>
              <a:t>1</a:t>
            </a:r>
            <a:r>
              <a:rPr kumimoji="1" lang="ja-JP" altLang="en-US" dirty="0"/>
              <a:t>縦</a:t>
            </a:r>
            <a:r>
              <a:rPr kumimoji="1" lang="en-US" altLang="ja-JP" dirty="0"/>
              <a:t>1</a:t>
            </a:r>
            <a:r>
              <a:rPr kumimoji="1" lang="ja-JP" altLang="en-US" dirty="0"/>
              <a:t>高さ</a:t>
            </a:r>
            <a:r>
              <a:rPr kumimoji="1" lang="en-US" altLang="ja-JP" dirty="0"/>
              <a:t>2</a:t>
            </a:r>
            <a:r>
              <a:rPr kumimoji="1" lang="ja-JP" altLang="en-US" dirty="0"/>
              <a:t>の緑の直方体があります。</a:t>
            </a:r>
            <a:endParaRPr kumimoji="1" lang="en-US" altLang="ja-JP" dirty="0"/>
          </a:p>
          <a:p>
            <a:r>
              <a:rPr kumimoji="1" lang="ja-JP" altLang="en-US" dirty="0"/>
              <a:t>さらに、ここに横</a:t>
            </a:r>
            <a:r>
              <a:rPr kumimoji="1" lang="en-US" altLang="ja-JP" dirty="0"/>
              <a:t>1</a:t>
            </a:r>
            <a:r>
              <a:rPr kumimoji="1" lang="ja-JP" altLang="en-US" dirty="0"/>
              <a:t>縦</a:t>
            </a:r>
            <a:r>
              <a:rPr kumimoji="1" lang="en-US" altLang="ja-JP" dirty="0"/>
              <a:t>1</a:t>
            </a:r>
            <a:r>
              <a:rPr kumimoji="1" lang="ja-JP" altLang="en-US" dirty="0"/>
              <a:t>高さ</a:t>
            </a:r>
            <a:r>
              <a:rPr kumimoji="1" lang="en-US" altLang="ja-JP" dirty="0"/>
              <a:t>4</a:t>
            </a:r>
            <a:r>
              <a:rPr kumimoji="1" lang="ja-JP" altLang="en-US" dirty="0"/>
              <a:t>の直方体があります。</a:t>
            </a:r>
            <a:endParaRPr kumimoji="1" lang="en-US" altLang="ja-JP" dirty="0"/>
          </a:p>
          <a:p>
            <a:r>
              <a:rPr kumimoji="1" lang="ja-JP" altLang="en-US" dirty="0"/>
              <a:t>これでカルノー図を使って</a:t>
            </a:r>
            <a:r>
              <a:rPr kumimoji="1" lang="en-US" altLang="ja-JP" dirty="0"/>
              <a:t>6</a:t>
            </a:r>
            <a:r>
              <a:rPr kumimoji="1" lang="ja-JP" altLang="en-US" dirty="0"/>
              <a:t>変数の最小積和形が求まりました。</a:t>
            </a:r>
            <a:endParaRPr kumimoji="1" lang="en-US" altLang="ja-JP" dirty="0"/>
          </a:p>
          <a:p>
            <a:r>
              <a:rPr kumimoji="1" lang="ja-JP" altLang="en-US" dirty="0"/>
              <a:t>立体で考えるのはなかなか大変ですね。</a:t>
            </a:r>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40</a:t>
            </a:fld>
            <a:endParaRPr lang="en-US" altLang="ja-JP"/>
          </a:p>
        </p:txBody>
      </p:sp>
    </p:spTree>
    <p:extLst>
      <p:ext uri="{BB962C8B-B14F-4D97-AF65-F5344CB8AC3E}">
        <p14:creationId xmlns:p14="http://schemas.microsoft.com/office/powerpoint/2010/main" val="4143175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今回はカルノー図で最小積和形を求める方法を学びました。</a:t>
            </a:r>
            <a:endParaRPr kumimoji="1" lang="en-US" altLang="ja-JP" dirty="0"/>
          </a:p>
          <a:p>
            <a:r>
              <a:rPr kumimoji="1" lang="ja-JP" altLang="en-US" dirty="0"/>
              <a:t>カルノー図は直感的で分かりやすいのが長所です。</a:t>
            </a:r>
            <a:endParaRPr kumimoji="1" lang="en-US" altLang="ja-JP" dirty="0"/>
          </a:p>
          <a:p>
            <a:r>
              <a:rPr kumimoji="1" lang="en-US" altLang="ja-JP" dirty="0"/>
              <a:t>1</a:t>
            </a:r>
            <a:r>
              <a:rPr kumimoji="1" lang="ja-JP" altLang="en-US" dirty="0"/>
              <a:t>の塊を探して長方形で囲んでいけばいいので、主項の選択が簡単にできます。</a:t>
            </a:r>
            <a:endParaRPr kumimoji="1" lang="en-US" altLang="ja-JP" dirty="0"/>
          </a:p>
          <a:p>
            <a:r>
              <a:rPr kumimoji="1" lang="ja-JP" altLang="en-US" dirty="0"/>
              <a:t>短所としては、実用的に使えるのはせいぜい</a:t>
            </a:r>
            <a:r>
              <a:rPr kumimoji="1" lang="en-US" altLang="ja-JP" dirty="0"/>
              <a:t>4</a:t>
            </a:r>
            <a:r>
              <a:rPr kumimoji="1" lang="ja-JP" altLang="en-US" dirty="0"/>
              <a:t>変数まで、先ほどのように無理して</a:t>
            </a:r>
            <a:r>
              <a:rPr kumimoji="1" lang="en-US" altLang="ja-JP" dirty="0"/>
              <a:t>6</a:t>
            </a:r>
            <a:r>
              <a:rPr kumimoji="1" lang="ja-JP" altLang="en-US" dirty="0"/>
              <a:t>変数までです。</a:t>
            </a:r>
            <a:endParaRPr kumimoji="1" lang="en-US" altLang="ja-JP" dirty="0"/>
          </a:p>
          <a:p>
            <a:r>
              <a:rPr kumimoji="1" lang="en-US" altLang="ja-JP" dirty="0"/>
              <a:t>5</a:t>
            </a:r>
            <a:r>
              <a:rPr kumimoji="1" lang="ja-JP" altLang="en-US" dirty="0"/>
              <a:t>変数、</a:t>
            </a:r>
            <a:r>
              <a:rPr kumimoji="1" lang="en-US" altLang="ja-JP" dirty="0"/>
              <a:t>6</a:t>
            </a:r>
            <a:r>
              <a:rPr kumimoji="1" lang="ja-JP" altLang="en-US" dirty="0"/>
              <a:t>変数だと</a:t>
            </a:r>
            <a:r>
              <a:rPr kumimoji="1" lang="en-US" altLang="ja-JP" dirty="0"/>
              <a:t>3</a:t>
            </a:r>
            <a:r>
              <a:rPr kumimoji="1" lang="ja-JP" altLang="en-US" dirty="0"/>
              <a:t>次元で考える必要がありますた。</a:t>
            </a:r>
            <a:endParaRPr kumimoji="1" lang="en-US" altLang="ja-JP" dirty="0"/>
          </a:p>
          <a:p>
            <a:r>
              <a:rPr kumimoji="1" lang="ja-JP" altLang="en-US" dirty="0"/>
              <a:t>これが</a:t>
            </a:r>
            <a:r>
              <a:rPr kumimoji="1" lang="en-US" altLang="ja-JP" dirty="0"/>
              <a:t>7</a:t>
            </a:r>
            <a:r>
              <a:rPr kumimoji="1" lang="ja-JP" altLang="en-US" dirty="0"/>
              <a:t>変数になると、</a:t>
            </a:r>
            <a:r>
              <a:rPr kumimoji="1" lang="en-US" altLang="ja-JP" dirty="0"/>
              <a:t>4</a:t>
            </a:r>
            <a:r>
              <a:rPr kumimoji="1" lang="ja-JP" altLang="en-US" dirty="0"/>
              <a:t>次元になります。</a:t>
            </a:r>
            <a:endParaRPr kumimoji="1" lang="en-US" altLang="ja-JP" dirty="0"/>
          </a:p>
          <a:p>
            <a:r>
              <a:rPr kumimoji="1" lang="en-US" altLang="ja-JP" dirty="0"/>
              <a:t>4</a:t>
            </a:r>
            <a:r>
              <a:rPr kumimoji="1" lang="ja-JP" altLang="en-US" dirty="0"/>
              <a:t>次元の立体を頭の中で考えられる人はそうはいないでしょう。</a:t>
            </a:r>
            <a:endParaRPr kumimoji="1" lang="en-US" altLang="ja-JP" dirty="0"/>
          </a:p>
          <a:p>
            <a:r>
              <a:rPr kumimoji="1" lang="ja-JP" altLang="en-US" dirty="0"/>
              <a:t>ですので、</a:t>
            </a:r>
            <a:r>
              <a:rPr kumimoji="1" lang="en-US" altLang="ja-JP" dirty="0"/>
              <a:t>7</a:t>
            </a:r>
            <a:r>
              <a:rPr kumimoji="1" lang="ja-JP" altLang="en-US" dirty="0"/>
              <a:t>変数以上は、カルノー図を使うのは人間には不可能です。</a:t>
            </a:r>
            <a:endParaRPr kumimoji="1" lang="en-US" altLang="ja-JP" dirty="0"/>
          </a:p>
          <a:p>
            <a:r>
              <a:rPr kumimoji="1" lang="ja-JP" altLang="en-US" dirty="0"/>
              <a:t>それでは</a:t>
            </a:r>
            <a:r>
              <a:rPr kumimoji="1" lang="en-US" altLang="ja-JP" dirty="0"/>
              <a:t>7</a:t>
            </a:r>
            <a:r>
              <a:rPr kumimoji="1" lang="ja-JP" altLang="en-US" dirty="0"/>
              <a:t>変数以上の場合はどうするか、は第</a:t>
            </a:r>
            <a:r>
              <a:rPr kumimoji="1" lang="en-US" altLang="ja-JP" dirty="0"/>
              <a:t>6</a:t>
            </a:r>
            <a:r>
              <a:rPr kumimoji="1" lang="ja-JP" altLang="en-US" dirty="0"/>
              <a:t>週目あたりで説明します。</a:t>
            </a:r>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41</a:t>
            </a:fld>
            <a:endParaRPr lang="en-US" altLang="ja-JP"/>
          </a:p>
        </p:txBody>
      </p:sp>
    </p:spTree>
    <p:extLst>
      <p:ext uri="{BB962C8B-B14F-4D97-AF65-F5344CB8AC3E}">
        <p14:creationId xmlns:p14="http://schemas.microsoft.com/office/powerpoint/2010/main" val="23381157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次回は論理回路シミュレータ </a:t>
            </a:r>
            <a:r>
              <a:rPr kumimoji="1" lang="en-US" altLang="ja-JP" dirty="0"/>
              <a:t>Logisim </a:t>
            </a:r>
            <a:r>
              <a:rPr kumimoji="1" lang="ja-JP" altLang="en-US" dirty="0"/>
              <a:t>を用いた実習を行います。</a:t>
            </a:r>
            <a:endParaRPr kumimoji="1" lang="en-US" altLang="ja-JP" dirty="0"/>
          </a:p>
          <a:p>
            <a:r>
              <a:rPr kumimoji="1" lang="en-US" altLang="ja-JP" dirty="0"/>
              <a:t>Logisim </a:t>
            </a:r>
            <a:r>
              <a:rPr kumimoji="1" lang="ja-JP" altLang="en-US" dirty="0"/>
              <a:t>は、様々な論理回路を作成できるフリーソフトです。</a:t>
            </a:r>
            <a:endParaRPr kumimoji="1" lang="en-US" altLang="ja-JP" dirty="0"/>
          </a:p>
          <a:p>
            <a:r>
              <a:rPr kumimoji="1" lang="ja-JP" altLang="en-US" dirty="0"/>
              <a:t>次回までに </a:t>
            </a:r>
            <a:r>
              <a:rPr kumimoji="1" lang="en-US" altLang="ja-JP" dirty="0"/>
              <a:t>Logisim </a:t>
            </a:r>
            <a:r>
              <a:rPr kumimoji="1" lang="ja-JP" altLang="en-US" dirty="0"/>
              <a:t>のインストールをしておいてください。</a:t>
            </a:r>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42</a:t>
            </a:fld>
            <a:endParaRPr lang="en-US" altLang="ja-JP"/>
          </a:p>
        </p:txBody>
      </p:sp>
    </p:spTree>
    <p:extLst>
      <p:ext uri="{BB962C8B-B14F-4D97-AF65-F5344CB8AC3E}">
        <p14:creationId xmlns:p14="http://schemas.microsoft.com/office/powerpoint/2010/main" val="14050345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Logisim </a:t>
            </a:r>
            <a:r>
              <a:rPr kumimoji="1" lang="ja-JP" altLang="en-US" dirty="0"/>
              <a:t>を起動するとこのような画面になります。</a:t>
            </a:r>
            <a:endParaRPr kumimoji="1" lang="en-US" altLang="ja-JP" dirty="0"/>
          </a:p>
          <a:p>
            <a:r>
              <a:rPr kumimoji="1" lang="ja-JP" altLang="en-US" dirty="0"/>
              <a:t>ここに様々なゲートや配線を配置するで回路を設計することができます。</a:t>
            </a:r>
            <a:endParaRPr kumimoji="1" lang="en-US" altLang="ja-JP" dirty="0"/>
          </a:p>
          <a:p>
            <a:r>
              <a:rPr kumimoji="1" lang="ja-JP" altLang="en-US" dirty="0"/>
              <a:t>設計した回路は動かすことも可能です。</a:t>
            </a:r>
          </a:p>
        </p:txBody>
      </p:sp>
      <p:sp>
        <p:nvSpPr>
          <p:cNvPr id="4" name="スライド番号プレースホルダー 3"/>
          <p:cNvSpPr>
            <a:spLocks noGrp="1"/>
          </p:cNvSpPr>
          <p:nvPr>
            <p:ph type="sldNum" sz="quarter" idx="5"/>
          </p:nvPr>
        </p:nvSpPr>
        <p:spPr/>
        <p:txBody>
          <a:bodyPr/>
          <a:lstStyle/>
          <a:p>
            <a:fld id="{38F2891C-4ABC-441C-A10B-B4804D223D84}" type="slidenum">
              <a:rPr kumimoji="1" lang="ja-JP" altLang="en-US" smtClean="0"/>
              <a:pPr/>
              <a:t>43</a:t>
            </a:fld>
            <a:endParaRPr kumimoji="1" lang="ja-JP" altLang="en-US"/>
          </a:p>
        </p:txBody>
      </p:sp>
    </p:spTree>
    <p:extLst>
      <p:ext uri="{BB962C8B-B14F-4D97-AF65-F5344CB8AC3E}">
        <p14:creationId xmlns:p14="http://schemas.microsoft.com/office/powerpoint/2010/main" val="33910460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こちらが </a:t>
            </a:r>
            <a:r>
              <a:rPr kumimoji="1" lang="en-US" altLang="ja-JP" dirty="0"/>
              <a:t>Logisim </a:t>
            </a:r>
            <a:r>
              <a:rPr kumimoji="1" lang="ja-JP" altLang="en-US" dirty="0"/>
              <a:t>のページです。</a:t>
            </a:r>
          </a:p>
        </p:txBody>
      </p:sp>
      <p:sp>
        <p:nvSpPr>
          <p:cNvPr id="4" name="スライド番号プレースホルダー 3"/>
          <p:cNvSpPr>
            <a:spLocks noGrp="1"/>
          </p:cNvSpPr>
          <p:nvPr>
            <p:ph type="sldNum" sz="quarter" idx="5"/>
          </p:nvPr>
        </p:nvSpPr>
        <p:spPr/>
        <p:txBody>
          <a:bodyPr/>
          <a:lstStyle/>
          <a:p>
            <a:fld id="{38F2891C-4ABC-441C-A10B-B4804D223D84}" type="slidenum">
              <a:rPr kumimoji="1" lang="ja-JP" altLang="en-US" smtClean="0"/>
              <a:pPr/>
              <a:t>44</a:t>
            </a:fld>
            <a:endParaRPr kumimoji="1" lang="ja-JP" altLang="en-US"/>
          </a:p>
        </p:txBody>
      </p:sp>
    </p:spTree>
    <p:extLst>
      <p:ext uri="{BB962C8B-B14F-4D97-AF65-F5344CB8AC3E}">
        <p14:creationId xmlns:p14="http://schemas.microsoft.com/office/powerpoint/2010/main" val="16214019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宿題です。</a:t>
            </a:r>
            <a:endParaRPr kumimoji="1" lang="en-US" altLang="ja-JP" dirty="0"/>
          </a:p>
          <a:p>
            <a:r>
              <a:rPr kumimoji="1" lang="ja-JP" altLang="en-US" dirty="0"/>
              <a:t>第</a:t>
            </a:r>
            <a:r>
              <a:rPr kumimoji="1" lang="en-US" altLang="ja-JP" dirty="0"/>
              <a:t>4</a:t>
            </a:r>
            <a:r>
              <a:rPr kumimoji="1" lang="ja-JP" altLang="en-US" dirty="0"/>
              <a:t>回</a:t>
            </a:r>
            <a:r>
              <a:rPr kumimoji="1" lang="en-US" altLang="ja-JP" dirty="0"/>
              <a:t>4</a:t>
            </a:r>
            <a:r>
              <a:rPr kumimoji="1" lang="ja-JP" altLang="en-US" dirty="0"/>
              <a:t>月</a:t>
            </a:r>
            <a:r>
              <a:rPr kumimoji="1" lang="en-US" altLang="ja-JP" dirty="0"/>
              <a:t>28</a:t>
            </a:r>
            <a:r>
              <a:rPr kumimoji="1" lang="ja-JP" altLang="en-US" dirty="0"/>
              <a:t>日の授業までに、皆さんのノート</a:t>
            </a:r>
            <a:r>
              <a:rPr kumimoji="1" lang="en-US" altLang="ja-JP" dirty="0"/>
              <a:t>PC</a:t>
            </a:r>
            <a:r>
              <a:rPr kumimoji="1" lang="ja-JP" altLang="en-US" dirty="0"/>
              <a:t>に </a:t>
            </a:r>
            <a:r>
              <a:rPr kumimoji="1" lang="en-US" altLang="ja-JP" dirty="0"/>
              <a:t>Logisim </a:t>
            </a:r>
            <a:r>
              <a:rPr kumimoji="1" lang="ja-JP" altLang="en-US" dirty="0"/>
              <a:t>をインストールしておいてください。</a:t>
            </a:r>
            <a:endParaRPr kumimoji="1" lang="en-US" altLang="ja-JP" dirty="0"/>
          </a:p>
          <a:p>
            <a:r>
              <a:rPr kumimoji="1" lang="ja-JP" altLang="en-US" dirty="0"/>
              <a:t>インストールの仕方は論理回路のページに載っています。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45</a:t>
            </a:fld>
            <a:endParaRPr lang="en-US" altLang="ja-JP"/>
          </a:p>
        </p:txBody>
      </p:sp>
    </p:spTree>
    <p:extLst>
      <p:ext uri="{BB962C8B-B14F-4D97-AF65-F5344CB8AC3E}">
        <p14:creationId xmlns:p14="http://schemas.microsoft.com/office/powerpoint/2010/main" val="8121971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まず論理回路のページを開いてください。</a:t>
            </a:r>
            <a:endParaRPr kumimoji="1" lang="en-US" altLang="ja-JP" dirty="0"/>
          </a:p>
          <a:p>
            <a:r>
              <a:rPr kumimoji="1" lang="ja-JP" altLang="en-US" dirty="0"/>
              <a:t>上の方に「</a:t>
            </a:r>
            <a:r>
              <a:rPr kumimoji="1" lang="en-US" altLang="ja-JP" dirty="0"/>
              <a:t>Logisim</a:t>
            </a:r>
            <a:r>
              <a:rPr kumimoji="1" lang="ja-JP" altLang="en-US" dirty="0"/>
              <a:t>実習について」という項目がありますので、「こちらのページ」の部分をクリックしてください。</a:t>
            </a:r>
          </a:p>
        </p:txBody>
      </p:sp>
      <p:sp>
        <p:nvSpPr>
          <p:cNvPr id="4" name="スライド番号プレースホルダー 3"/>
          <p:cNvSpPr>
            <a:spLocks noGrp="1"/>
          </p:cNvSpPr>
          <p:nvPr>
            <p:ph type="sldNum" sz="quarter" idx="5"/>
          </p:nvPr>
        </p:nvSpPr>
        <p:spPr/>
        <p:txBody>
          <a:bodyPr/>
          <a:lstStyle/>
          <a:p>
            <a:fld id="{38F2891C-4ABC-441C-A10B-B4804D223D84}" type="slidenum">
              <a:rPr kumimoji="1" lang="ja-JP" altLang="en-US" smtClean="0"/>
              <a:pPr/>
              <a:t>46</a:t>
            </a:fld>
            <a:endParaRPr kumimoji="1" lang="ja-JP" altLang="en-US"/>
          </a:p>
        </p:txBody>
      </p:sp>
    </p:spTree>
    <p:extLst>
      <p:ext uri="{BB962C8B-B14F-4D97-AF65-F5344CB8AC3E}">
        <p14:creationId xmlns:p14="http://schemas.microsoft.com/office/powerpoint/2010/main" val="35005578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すると </a:t>
            </a:r>
            <a:r>
              <a:rPr kumimoji="1" lang="en-US" altLang="ja-JP" dirty="0"/>
              <a:t>Logisim </a:t>
            </a:r>
            <a:r>
              <a:rPr kumimoji="1" lang="ja-JP" altLang="en-US" dirty="0"/>
              <a:t>のインストールについて書かれたページに移動しますので、記載に従って</a:t>
            </a:r>
            <a:endParaRPr kumimoji="1" lang="en-US" altLang="ja-JP" dirty="0"/>
          </a:p>
          <a:p>
            <a:r>
              <a:rPr kumimoji="1" lang="en-US" altLang="ja-JP" dirty="0"/>
              <a:t>Logisim </a:t>
            </a:r>
            <a:r>
              <a:rPr kumimoji="1" lang="ja-JP" altLang="en-US" dirty="0"/>
              <a:t>をインストールしてください。</a:t>
            </a:r>
            <a:endParaRPr kumimoji="1" lang="en-US" altLang="ja-JP" dirty="0"/>
          </a:p>
          <a:p>
            <a:r>
              <a:rPr kumimoji="1" lang="ja-JP" altLang="en-US" dirty="0"/>
              <a:t>基本的にはファイルをダウンロードするだけです。</a:t>
            </a:r>
          </a:p>
        </p:txBody>
      </p:sp>
      <p:sp>
        <p:nvSpPr>
          <p:cNvPr id="4" name="スライド番号プレースホルダー 3"/>
          <p:cNvSpPr>
            <a:spLocks noGrp="1"/>
          </p:cNvSpPr>
          <p:nvPr>
            <p:ph type="sldNum" sz="quarter" idx="5"/>
          </p:nvPr>
        </p:nvSpPr>
        <p:spPr/>
        <p:txBody>
          <a:bodyPr/>
          <a:lstStyle/>
          <a:p>
            <a:fld id="{38F2891C-4ABC-441C-A10B-B4804D223D84}" type="slidenum">
              <a:rPr kumimoji="1" lang="ja-JP" altLang="en-US" smtClean="0"/>
              <a:pPr/>
              <a:t>47</a:t>
            </a:fld>
            <a:endParaRPr kumimoji="1" lang="ja-JP" altLang="en-US"/>
          </a:p>
        </p:txBody>
      </p:sp>
    </p:spTree>
    <p:extLst>
      <p:ext uri="{BB962C8B-B14F-4D97-AF65-F5344CB8AC3E}">
        <p14:creationId xmlns:p14="http://schemas.microsoft.com/office/powerpoint/2010/main" val="4032658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論理回路のページには最新版が置いてありますが、</a:t>
            </a:r>
            <a:endParaRPr kumimoji="1" lang="en-US" altLang="ja-JP" dirty="0"/>
          </a:p>
          <a:p>
            <a:r>
              <a:rPr kumimoji="1" lang="ja-JP" altLang="en-US" dirty="0"/>
              <a:t>今後さらに新しいものがでるかもしれませんので最新版のあるページも紹介しておきます。</a:t>
            </a:r>
            <a:endParaRPr kumimoji="1" lang="en-US" altLang="ja-JP" dirty="0"/>
          </a:p>
          <a:p>
            <a:r>
              <a:rPr kumimoji="1" lang="ja-JP" altLang="en-US" dirty="0"/>
              <a:t>こちらのページから最新版をダウンロードできます。</a:t>
            </a:r>
          </a:p>
        </p:txBody>
      </p:sp>
      <p:sp>
        <p:nvSpPr>
          <p:cNvPr id="4" name="スライド番号プレースホルダー 3"/>
          <p:cNvSpPr>
            <a:spLocks noGrp="1"/>
          </p:cNvSpPr>
          <p:nvPr>
            <p:ph type="sldNum" sz="quarter" idx="5"/>
          </p:nvPr>
        </p:nvSpPr>
        <p:spPr/>
        <p:txBody>
          <a:bodyPr/>
          <a:lstStyle/>
          <a:p>
            <a:fld id="{38F2891C-4ABC-441C-A10B-B4804D223D84}" type="slidenum">
              <a:rPr kumimoji="1" lang="ja-JP" altLang="en-US" smtClean="0"/>
              <a:pPr/>
              <a:t>48</a:t>
            </a:fld>
            <a:endParaRPr kumimoji="1" lang="ja-JP" altLang="en-US"/>
          </a:p>
        </p:txBody>
      </p:sp>
    </p:spTree>
    <p:extLst>
      <p:ext uri="{BB962C8B-B14F-4D97-AF65-F5344CB8AC3E}">
        <p14:creationId xmlns:p14="http://schemas.microsoft.com/office/powerpoint/2010/main" val="9246311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ダウンロードしたら、ファイルをクリックして解凍します。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49</a:t>
            </a:fld>
            <a:endParaRPr lang="en-US" altLang="ja-JP"/>
          </a:p>
        </p:txBody>
      </p:sp>
    </p:spTree>
    <p:extLst>
      <p:ext uri="{BB962C8B-B14F-4D97-AF65-F5344CB8AC3E}">
        <p14:creationId xmlns:p14="http://schemas.microsoft.com/office/powerpoint/2010/main" val="3765807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論理回路を設計する際は、できるだけ優れた回路にしたい、というのは当然の要求です。</a:t>
            </a:r>
            <a:endParaRPr kumimoji="1" lang="en-US" altLang="ja-JP" dirty="0"/>
          </a:p>
          <a:p>
            <a:r>
              <a:rPr kumimoji="1" lang="ja-JP" altLang="en-US" dirty="0"/>
              <a:t>そのためには回路の性能評価が必要です。</a:t>
            </a:r>
            <a:endParaRPr kumimoji="1" lang="en-US" altLang="ja-JP" dirty="0"/>
          </a:p>
          <a:p>
            <a:r>
              <a:rPr kumimoji="1" lang="ja-JP" altLang="en-US" dirty="0"/>
              <a:t>性能評価の指標の一つが、回路で使われているゲートの数です。</a:t>
            </a:r>
            <a:endParaRPr kumimoji="1" lang="en-US" altLang="ja-JP" dirty="0"/>
          </a:p>
          <a:p>
            <a:r>
              <a:rPr kumimoji="1" lang="ja-JP" altLang="en-US" dirty="0"/>
              <a:t>例として、 </a:t>
            </a:r>
            <a:r>
              <a:rPr kumimoji="1" lang="en-US" altLang="ja-JP" dirty="0"/>
              <a:t>f = X AND Y OR Z </a:t>
            </a:r>
            <a:r>
              <a:rPr kumimoji="1" lang="ja-JP" altLang="en-US" dirty="0"/>
              <a:t>と </a:t>
            </a:r>
            <a:r>
              <a:rPr kumimoji="1" lang="en-US" altLang="ja-JP" dirty="0"/>
              <a:t>g = X AND Y OR X AND Z </a:t>
            </a:r>
            <a:r>
              <a:rPr kumimoji="1" lang="ja-JP" altLang="en-US" dirty="0"/>
              <a:t>という</a:t>
            </a:r>
            <a:r>
              <a:rPr kumimoji="1" lang="en-US" altLang="ja-JP" dirty="0"/>
              <a:t>2</a:t>
            </a:r>
            <a:r>
              <a:rPr kumimoji="1" lang="ja-JP" altLang="en-US" dirty="0"/>
              <a:t>つの関数を考えます。</a:t>
            </a:r>
            <a:endParaRPr kumimoji="1" lang="en-US" altLang="ja-JP" dirty="0"/>
          </a:p>
          <a:p>
            <a:r>
              <a:rPr kumimoji="1" lang="en-US" altLang="ja-JP" dirty="0"/>
              <a:t>f</a:t>
            </a:r>
            <a:r>
              <a:rPr kumimoji="1" lang="ja-JP" altLang="en-US" dirty="0"/>
              <a:t> に分配則を用いると </a:t>
            </a:r>
            <a:r>
              <a:rPr kumimoji="1" lang="en-US" altLang="ja-JP" dirty="0"/>
              <a:t>g </a:t>
            </a:r>
            <a:r>
              <a:rPr kumimoji="1" lang="ja-JP" altLang="en-US" dirty="0"/>
              <a:t>になりますので、</a:t>
            </a:r>
            <a:r>
              <a:rPr kumimoji="1" lang="en-US" altLang="ja-JP" dirty="0"/>
              <a:t>f </a:t>
            </a:r>
            <a:r>
              <a:rPr kumimoji="1" lang="ja-JP" altLang="en-US" dirty="0"/>
              <a:t>と </a:t>
            </a:r>
            <a:r>
              <a:rPr kumimoji="1" lang="en-US" altLang="ja-JP" dirty="0"/>
              <a:t>g </a:t>
            </a:r>
            <a:r>
              <a:rPr kumimoji="1" lang="ja-JP" altLang="en-US" dirty="0"/>
              <a:t>は等価な関数です。</a:t>
            </a:r>
            <a:endParaRPr kumimoji="1" lang="en-US" altLang="ja-JP" dirty="0"/>
          </a:p>
          <a:p>
            <a:r>
              <a:rPr kumimoji="1" lang="ja-JP" altLang="en-US" dirty="0"/>
              <a:t>ですので、関数 </a:t>
            </a:r>
            <a:r>
              <a:rPr kumimoji="1" lang="en-US" altLang="ja-JP" dirty="0"/>
              <a:t>f </a:t>
            </a:r>
            <a:r>
              <a:rPr kumimoji="1" lang="ja-JP" altLang="en-US" dirty="0"/>
              <a:t>から回路 </a:t>
            </a:r>
            <a:r>
              <a:rPr kumimoji="1" lang="en-US" altLang="ja-JP" dirty="0"/>
              <a:t>F </a:t>
            </a:r>
            <a:r>
              <a:rPr kumimoji="1" lang="ja-JP" altLang="en-US" dirty="0"/>
              <a:t>を設計し、</a:t>
            </a:r>
            <a:endParaRPr kumimoji="1" lang="en-US" altLang="ja-JP" dirty="0"/>
          </a:p>
          <a:p>
            <a:r>
              <a:rPr kumimoji="1" lang="ja-JP" altLang="en-US" dirty="0"/>
              <a:t>関数 </a:t>
            </a:r>
            <a:r>
              <a:rPr kumimoji="1" lang="en-US" altLang="ja-JP" dirty="0"/>
              <a:t>g </a:t>
            </a:r>
            <a:r>
              <a:rPr kumimoji="1" lang="ja-JP" altLang="en-US" dirty="0"/>
              <a:t>から回路 </a:t>
            </a:r>
            <a:r>
              <a:rPr kumimoji="1" lang="en-US" altLang="ja-JP" dirty="0"/>
              <a:t>G </a:t>
            </a:r>
            <a:r>
              <a:rPr kumimoji="1" lang="ja-JP" altLang="en-US" dirty="0"/>
              <a:t>を設計すると、回路 </a:t>
            </a:r>
            <a:r>
              <a:rPr kumimoji="1" lang="en-US" altLang="ja-JP" dirty="0"/>
              <a:t>F </a:t>
            </a:r>
            <a:r>
              <a:rPr kumimoji="1" lang="ja-JP" altLang="en-US" dirty="0"/>
              <a:t>と 回路 </a:t>
            </a:r>
            <a:r>
              <a:rPr kumimoji="1" lang="en-US" altLang="ja-JP" dirty="0"/>
              <a:t>G </a:t>
            </a:r>
            <a:r>
              <a:rPr kumimoji="1" lang="ja-JP" altLang="en-US" dirty="0"/>
              <a:t>等価な回路、</a:t>
            </a:r>
            <a:endParaRPr kumimoji="1" lang="en-US" altLang="ja-JP" dirty="0"/>
          </a:p>
          <a:p>
            <a:r>
              <a:rPr kumimoji="1" lang="ja-JP" altLang="en-US" dirty="0"/>
              <a:t>つまり、同じ入力を入れると同じ出力が出る回路になります。</a:t>
            </a:r>
            <a:endParaRPr kumimoji="1" lang="en-US" altLang="ja-JP" dirty="0"/>
          </a:p>
          <a:p>
            <a:r>
              <a:rPr kumimoji="1" lang="ja-JP" altLang="en-US" dirty="0"/>
              <a:t>ここで使用したゲートの数を数えてみると、</a:t>
            </a:r>
            <a:r>
              <a:rPr kumimoji="1" lang="en-US" altLang="ja-JP" dirty="0"/>
              <a:t>F </a:t>
            </a:r>
            <a:r>
              <a:rPr kumimoji="1" lang="ja-JP" altLang="en-US" dirty="0"/>
              <a:t>は</a:t>
            </a:r>
            <a:r>
              <a:rPr kumimoji="1" lang="en-US" altLang="ja-JP" dirty="0"/>
              <a:t>2</a:t>
            </a:r>
            <a:r>
              <a:rPr kumimoji="1" lang="ja-JP" altLang="en-US" dirty="0"/>
              <a:t>個、</a:t>
            </a:r>
            <a:r>
              <a:rPr kumimoji="1" lang="en-US" altLang="ja-JP" dirty="0"/>
              <a:t>G</a:t>
            </a:r>
            <a:r>
              <a:rPr kumimoji="1" lang="ja-JP" altLang="en-US" dirty="0"/>
              <a:t> は</a:t>
            </a:r>
            <a:r>
              <a:rPr kumimoji="1" lang="en-US" altLang="ja-JP" dirty="0"/>
              <a:t>3</a:t>
            </a:r>
            <a:r>
              <a:rPr kumimoji="1" lang="ja-JP" altLang="en-US" dirty="0"/>
              <a:t>個使っています。</a:t>
            </a:r>
            <a:endParaRPr kumimoji="1" lang="en-US" altLang="ja-JP" dirty="0"/>
          </a:p>
          <a:p>
            <a:r>
              <a:rPr kumimoji="1" lang="ja-JP" altLang="en-US" dirty="0"/>
              <a:t>等価な回路ですが、</a:t>
            </a:r>
            <a:r>
              <a:rPr kumimoji="1" lang="en-US" altLang="ja-JP" dirty="0"/>
              <a:t>G </a:t>
            </a:r>
            <a:r>
              <a:rPr kumimoji="1" lang="ja-JP" altLang="en-US" dirty="0"/>
              <a:t>は </a:t>
            </a:r>
            <a:r>
              <a:rPr kumimoji="1" lang="en-US" altLang="ja-JP" dirty="0"/>
              <a:t>F </a:t>
            </a:r>
            <a:r>
              <a:rPr kumimoji="1" lang="ja-JP" altLang="en-US" dirty="0"/>
              <a:t>よりも</a:t>
            </a:r>
            <a:r>
              <a:rPr kumimoji="1" lang="en-US" altLang="ja-JP" dirty="0"/>
              <a:t>1</a:t>
            </a:r>
            <a:r>
              <a:rPr kumimoji="1" lang="ja-JP" altLang="en-US" dirty="0"/>
              <a:t>個余分にゲートが必要となります。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5</a:t>
            </a:fld>
            <a:endParaRPr lang="en-US" altLang="ja-JP"/>
          </a:p>
        </p:txBody>
      </p:sp>
    </p:spTree>
    <p:extLst>
      <p:ext uri="{BB962C8B-B14F-4D97-AF65-F5344CB8AC3E}">
        <p14:creationId xmlns:p14="http://schemas.microsoft.com/office/powerpoint/2010/main" val="27031514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解凍すると、このような</a:t>
            </a:r>
            <a:r>
              <a:rPr kumimoji="1" lang="en-US" altLang="ja-JP" dirty="0"/>
              <a:t>OR</a:t>
            </a:r>
            <a:r>
              <a:rPr kumimoji="1" lang="ja-JP" altLang="en-US" dirty="0"/>
              <a:t>ゲート型のアイコンのアプリケーションが現れますので、これをクリックすれば起動できます。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50</a:t>
            </a:fld>
            <a:endParaRPr lang="en-US" altLang="ja-JP"/>
          </a:p>
        </p:txBody>
      </p:sp>
    </p:spTree>
    <p:extLst>
      <p:ext uri="{BB962C8B-B14F-4D97-AF65-F5344CB8AC3E}">
        <p14:creationId xmlns:p14="http://schemas.microsoft.com/office/powerpoint/2010/main" val="9832283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起動するとまずこのようなロゴが出て</a:t>
            </a:r>
          </a:p>
          <a:p>
            <a:endParaRPr kumimoji="1" lang="ja-JP" altLang="en-US" dirty="0"/>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51</a:t>
            </a:fld>
            <a:endParaRPr lang="en-US" altLang="ja-JP"/>
          </a:p>
        </p:txBody>
      </p:sp>
    </p:spTree>
    <p:extLst>
      <p:ext uri="{BB962C8B-B14F-4D97-AF65-F5344CB8AC3E}">
        <p14:creationId xmlns:p14="http://schemas.microsoft.com/office/powerpoint/2010/main" val="14448866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このような画面になります。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52</a:t>
            </a:fld>
            <a:endParaRPr lang="en-US" altLang="ja-JP"/>
          </a:p>
        </p:txBody>
      </p:sp>
    </p:spTree>
    <p:extLst>
      <p:ext uri="{BB962C8B-B14F-4D97-AF65-F5344CB8AC3E}">
        <p14:creationId xmlns:p14="http://schemas.microsoft.com/office/powerpoint/2010/main" val="38904251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en-US" altLang="ja-JP" dirty="0"/>
              <a:t>OS</a:t>
            </a:r>
            <a:r>
              <a:rPr kumimoji="1" lang="ja-JP" altLang="en-US" dirty="0"/>
              <a:t>のバージョンによっては、</a:t>
            </a:r>
            <a:r>
              <a:rPr kumimoji="1" lang="en-US" altLang="ja-JP" dirty="0"/>
              <a:t>Logisim </a:t>
            </a:r>
            <a:r>
              <a:rPr kumimoji="1" lang="ja-JP" altLang="en-US" dirty="0"/>
              <a:t>のアイコンをクリックすると、</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a:t>
            </a:r>
            <a:r>
              <a:rPr kumimoji="1" lang="en-US" altLang="ja-JP" dirty="0"/>
              <a:t>”Logisim“ </a:t>
            </a:r>
            <a:r>
              <a:rPr kumimoji="1" lang="ja-JP" altLang="en-US" dirty="0"/>
              <a:t>を開くには、以前の </a:t>
            </a:r>
            <a:r>
              <a:rPr kumimoji="1" lang="en-US" altLang="ja-JP" dirty="0"/>
              <a:t>Java SE 6 </a:t>
            </a:r>
            <a:r>
              <a:rPr kumimoji="1" lang="ja-JP" altLang="en-US" dirty="0"/>
              <a:t>ランタイムをインストールする必要があります」という</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メッセージが出ます。</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この場合は、</a:t>
            </a:r>
            <a:r>
              <a:rPr kumimoji="1" lang="en-US" altLang="ja-JP" dirty="0"/>
              <a:t>Logisim </a:t>
            </a:r>
            <a:r>
              <a:rPr kumimoji="1" lang="ja-JP" altLang="en-US" dirty="0"/>
              <a:t>のインストールについてのページを下にスクロールすると対処法が載っていますので、</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そちらを見てインストールしてください。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53</a:t>
            </a:fld>
            <a:endParaRPr lang="en-US" altLang="ja-JP"/>
          </a:p>
        </p:txBody>
      </p:sp>
    </p:spTree>
    <p:extLst>
      <p:ext uri="{BB962C8B-B14F-4D97-AF65-F5344CB8AC3E}">
        <p14:creationId xmlns:p14="http://schemas.microsoft.com/office/powerpoint/2010/main" val="9652285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Logisim </a:t>
            </a:r>
            <a:r>
              <a:rPr kumimoji="1" lang="ja-JP" altLang="en-US" dirty="0"/>
              <a:t>のインストール のページを下にスクロールすると、</a:t>
            </a:r>
            <a:endParaRPr kumimoji="1" lang="en-US" altLang="ja-JP" dirty="0"/>
          </a:p>
          <a:p>
            <a:r>
              <a:rPr kumimoji="1" lang="ja-JP" altLang="en-US" dirty="0"/>
              <a:t>こちらに対処法が載っています。</a:t>
            </a:r>
            <a:endParaRPr kumimoji="1" lang="en-US" altLang="ja-JP" dirty="0"/>
          </a:p>
          <a:p>
            <a:r>
              <a:rPr kumimoji="1" lang="ja-JP" altLang="en-US" dirty="0"/>
              <a:t>こちらから、</a:t>
            </a:r>
            <a:r>
              <a:rPr kumimoji="1" lang="en-US" altLang="ja-JP" dirty="0"/>
              <a:t>Java for OS X 2017-001 </a:t>
            </a:r>
            <a:r>
              <a:rPr kumimoji="1" lang="ja-JP" altLang="en-US" dirty="0"/>
              <a:t>をダウンロードしてインストールしてください。</a:t>
            </a:r>
            <a:endParaRPr kumimoji="1" lang="en-US" altLang="ja-JP" dirty="0"/>
          </a:p>
          <a:p>
            <a:r>
              <a:rPr kumimoji="1" lang="ja-JP" altLang="en-US" dirty="0"/>
              <a:t>なお </a:t>
            </a:r>
            <a:r>
              <a:rPr kumimoji="1" lang="en-US" altLang="ja-JP" dirty="0"/>
              <a:t>OS </a:t>
            </a:r>
            <a:r>
              <a:rPr kumimoji="1" lang="ja-JP" altLang="en-US" dirty="0"/>
              <a:t>が </a:t>
            </a:r>
            <a:r>
              <a:rPr kumimoji="1" lang="en-US" altLang="ja-JP" dirty="0"/>
              <a:t>10.15.4 </a:t>
            </a:r>
            <a:r>
              <a:rPr kumimoji="1" lang="ja-JP" altLang="en-US" dirty="0"/>
              <a:t>以降の場合は、こちらからパッケージファイルをダウンロードし、</a:t>
            </a:r>
            <a:endParaRPr kumimoji="1" lang="en-US" altLang="ja-JP" dirty="0"/>
          </a:p>
          <a:p>
            <a:r>
              <a:rPr kumimoji="1" lang="en-US" altLang="ja-JP" dirty="0"/>
              <a:t>Control </a:t>
            </a:r>
            <a:r>
              <a:rPr kumimoji="1" lang="ja-JP" altLang="en-US" dirty="0"/>
              <a:t>キーを押しながら「開く」でインストールしてください。</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54</a:t>
            </a:fld>
            <a:endParaRPr lang="en-US" altLang="ja-JP"/>
          </a:p>
        </p:txBody>
      </p:sp>
    </p:spTree>
    <p:extLst>
      <p:ext uri="{BB962C8B-B14F-4D97-AF65-F5344CB8AC3E}">
        <p14:creationId xmlns:p14="http://schemas.microsoft.com/office/powerpoint/2010/main" val="38679232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en-US" altLang="ja-JP" dirty="0"/>
              <a:t>Logisim </a:t>
            </a:r>
            <a:r>
              <a:rPr kumimoji="1" lang="ja-JP" altLang="en-US" dirty="0"/>
              <a:t>起動時に、「</a:t>
            </a:r>
            <a:r>
              <a:rPr kumimoji="1" lang="en-US" altLang="ja-JP" dirty="0"/>
              <a:t>”Logisim” </a:t>
            </a:r>
            <a:r>
              <a:rPr kumimoji="1" lang="ja-JP" altLang="en-US" dirty="0"/>
              <a:t>は開発元を検証できないため開けません」という</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メッセージが出る場合は、</a:t>
            </a:r>
            <a:r>
              <a:rPr kumimoji="1" lang="en-US" altLang="ja-JP" dirty="0"/>
              <a:t>control </a:t>
            </a:r>
            <a:r>
              <a:rPr kumimoji="1" lang="ja-JP" altLang="en-US" dirty="0"/>
              <a:t>キーを押しながら「開く」を押すと起動できます。</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メッセージが出るのは初回のみですので、</a:t>
            </a:r>
            <a:r>
              <a:rPr kumimoji="1" lang="en-US" altLang="ja-JP" dirty="0"/>
              <a:t>2</a:t>
            </a:r>
            <a:r>
              <a:rPr kumimoji="1" lang="ja-JP" altLang="en-US" dirty="0"/>
              <a:t>回目以降はクリックだけで起動できるようになります。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55</a:t>
            </a:fld>
            <a:endParaRPr lang="en-US" altLang="ja-JP"/>
          </a:p>
        </p:txBody>
      </p:sp>
    </p:spTree>
    <p:extLst>
      <p:ext uri="{BB962C8B-B14F-4D97-AF65-F5344CB8AC3E}">
        <p14:creationId xmlns:p14="http://schemas.microsoft.com/office/powerpoint/2010/main" val="3416964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また、第</a:t>
            </a:r>
            <a:r>
              <a:rPr kumimoji="1" lang="en-US" altLang="ja-JP" dirty="0"/>
              <a:t>4</a:t>
            </a:r>
            <a:r>
              <a:rPr kumimoji="1" lang="ja-JP" altLang="en-US" dirty="0"/>
              <a:t>回実習開始時までに、以下の</a:t>
            </a:r>
            <a:r>
              <a:rPr kumimoji="1" lang="en-US" altLang="ja-JP" dirty="0"/>
              <a:t>10</a:t>
            </a:r>
            <a:r>
              <a:rPr kumimoji="1" lang="ja-JP" altLang="en-US" dirty="0"/>
              <a:t>個のファイルをダウンロードしておいてください。</a:t>
            </a:r>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56</a:t>
            </a:fld>
            <a:endParaRPr lang="en-US" altLang="ja-JP"/>
          </a:p>
        </p:txBody>
      </p:sp>
    </p:spTree>
    <p:extLst>
      <p:ext uri="{BB962C8B-B14F-4D97-AF65-F5344CB8AC3E}">
        <p14:creationId xmlns:p14="http://schemas.microsoft.com/office/powerpoint/2010/main" val="6627060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ダウンロードするファイルは公式ページのここにあります。</a:t>
            </a:r>
            <a:endParaRPr kumimoji="1" lang="en-US" altLang="ja-JP" dirty="0"/>
          </a:p>
        </p:txBody>
      </p:sp>
      <p:sp>
        <p:nvSpPr>
          <p:cNvPr id="4" name="スライド番号プレースホルダー 3"/>
          <p:cNvSpPr>
            <a:spLocks noGrp="1"/>
          </p:cNvSpPr>
          <p:nvPr>
            <p:ph type="sldNum" sz="quarter" idx="5"/>
          </p:nvPr>
        </p:nvSpPr>
        <p:spPr/>
        <p:txBody>
          <a:bodyPr/>
          <a:lstStyle/>
          <a:p>
            <a:fld id="{38F2891C-4ABC-441C-A10B-B4804D223D84}" type="slidenum">
              <a:rPr kumimoji="1" lang="ja-JP" altLang="en-US" smtClean="0"/>
              <a:pPr/>
              <a:t>57</a:t>
            </a:fld>
            <a:endParaRPr kumimoji="1" lang="ja-JP" altLang="en-US"/>
          </a:p>
        </p:txBody>
      </p:sp>
    </p:spTree>
    <p:extLst>
      <p:ext uri="{BB962C8B-B14F-4D97-AF65-F5344CB8AC3E}">
        <p14:creationId xmlns:p14="http://schemas.microsoft.com/office/powerpoint/2010/main" val="39633328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ja-JP" altLang="en-US" b="0" i="0" dirty="0">
                <a:solidFill>
                  <a:srgbClr val="1D1C1D"/>
                </a:solidFill>
                <a:effectLst/>
                <a:latin typeface="NotoSansJP"/>
              </a:rPr>
              <a:t>残念ながら、</a:t>
            </a:r>
            <a:r>
              <a:rPr lang="en-US" altLang="ja-JP" b="0" i="0" dirty="0">
                <a:solidFill>
                  <a:srgbClr val="1D1C1D"/>
                </a:solidFill>
                <a:effectLst/>
                <a:latin typeface="NotoSansJP"/>
              </a:rPr>
              <a:t>OS </a:t>
            </a:r>
            <a:r>
              <a:rPr lang="ja-JP" altLang="en-US" b="0" i="0" dirty="0">
                <a:solidFill>
                  <a:srgbClr val="1D1C1D"/>
                </a:solidFill>
                <a:effectLst/>
                <a:latin typeface="NotoSansJP"/>
              </a:rPr>
              <a:t>のバージョンが </a:t>
            </a:r>
            <a:r>
              <a:rPr lang="en-US" altLang="ja-JP" b="0" i="0" dirty="0">
                <a:solidFill>
                  <a:srgbClr val="1D1C1D"/>
                </a:solidFill>
                <a:effectLst/>
                <a:latin typeface="NotoSansJP"/>
              </a:rPr>
              <a:t>11.2.3 Big Sur </a:t>
            </a:r>
            <a:r>
              <a:rPr lang="ja-JP" altLang="en-US" b="0" i="0" dirty="0">
                <a:solidFill>
                  <a:srgbClr val="1D1C1D"/>
                </a:solidFill>
                <a:effectLst/>
                <a:latin typeface="NotoSansJP"/>
              </a:rPr>
              <a:t>以降の場合、</a:t>
            </a:r>
            <a:endParaRPr lang="en-US" altLang="ja-JP" b="0" i="0" dirty="0">
              <a:solidFill>
                <a:srgbClr val="1D1C1D"/>
              </a:solidFill>
              <a:effectLst/>
              <a:latin typeface="NotoSansJP"/>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ja-JP" b="0" i="0" dirty="0">
                <a:solidFill>
                  <a:srgbClr val="1D1C1D"/>
                </a:solidFill>
                <a:effectLst/>
                <a:latin typeface="NotoSansJP"/>
              </a:rPr>
              <a:t>Logisim </a:t>
            </a:r>
            <a:r>
              <a:rPr lang="ja-JP" altLang="en-US" b="0" i="0" dirty="0">
                <a:solidFill>
                  <a:srgbClr val="1D1C1D"/>
                </a:solidFill>
                <a:effectLst/>
                <a:latin typeface="NotoSansJP"/>
              </a:rPr>
              <a:t>を起動しようとすると、このようなメッセージが出て使えないようです。</a:t>
            </a:r>
            <a:endParaRPr kumimoji="1" lang="ja-JP" altLang="en-US" dirty="0"/>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58</a:t>
            </a:fld>
            <a:endParaRPr lang="en-US" altLang="ja-JP"/>
          </a:p>
        </p:txBody>
      </p:sp>
    </p:spTree>
    <p:extLst>
      <p:ext uri="{BB962C8B-B14F-4D97-AF65-F5344CB8AC3E}">
        <p14:creationId xmlns:p14="http://schemas.microsoft.com/office/powerpoint/2010/main" val="5541752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幸い、</a:t>
            </a:r>
            <a:r>
              <a:rPr kumimoji="1" lang="en-US" altLang="ja-JP" dirty="0"/>
              <a:t>Logisim </a:t>
            </a:r>
            <a:r>
              <a:rPr kumimoji="1" lang="ja-JP" altLang="en-US" dirty="0"/>
              <a:t>にはフォーク版のソフトウェアである</a:t>
            </a:r>
            <a:endParaRPr kumimoji="1" lang="en-US" altLang="ja-JP" dirty="0"/>
          </a:p>
          <a:p>
            <a:r>
              <a:rPr kumimoji="1" lang="en-US" altLang="ja-JP" dirty="0"/>
              <a:t>Logisim-evolution </a:t>
            </a:r>
            <a:r>
              <a:rPr kumimoji="1" lang="ja-JP" altLang="en-US" dirty="0"/>
              <a:t>がありますので、</a:t>
            </a:r>
            <a:r>
              <a:rPr kumimoji="1" lang="en-US" altLang="ja-JP" dirty="0"/>
              <a:t>Logisim </a:t>
            </a:r>
            <a:r>
              <a:rPr kumimoji="1" lang="ja-JP" altLang="en-US" dirty="0"/>
              <a:t>が動かない場合はこちらが使えます。</a:t>
            </a:r>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59</a:t>
            </a:fld>
            <a:endParaRPr lang="en-US" altLang="ja-JP"/>
          </a:p>
        </p:txBody>
      </p:sp>
    </p:spTree>
    <p:extLst>
      <p:ext uri="{BB962C8B-B14F-4D97-AF65-F5344CB8AC3E}">
        <p14:creationId xmlns:p14="http://schemas.microsoft.com/office/powerpoint/2010/main" val="137035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回路の性能を評価するもう一つの指標が、回路の段数です。</a:t>
            </a:r>
            <a:endParaRPr kumimoji="1" lang="en-US" altLang="ja-JP" dirty="0"/>
          </a:p>
          <a:p>
            <a:r>
              <a:rPr kumimoji="1" lang="ja-JP" altLang="en-US" dirty="0"/>
              <a:t>段数とは、入力から出力まで通ったゲートの数です。</a:t>
            </a:r>
            <a:endParaRPr kumimoji="1" lang="en-US" altLang="ja-JP" dirty="0"/>
          </a:p>
          <a:p>
            <a:r>
              <a:rPr kumimoji="1" lang="ja-JP" altLang="en-US" dirty="0"/>
              <a:t>例として、</a:t>
            </a:r>
            <a:r>
              <a:rPr kumimoji="1" lang="en-US" altLang="ja-JP" dirty="0"/>
              <a:t>A AND B AND C AND D </a:t>
            </a:r>
            <a:r>
              <a:rPr kumimoji="1" lang="ja-JP" altLang="en-US" dirty="0"/>
              <a:t>という</a:t>
            </a:r>
            <a:r>
              <a:rPr kumimoji="1" lang="en-US" altLang="ja-JP" dirty="0"/>
              <a:t>4</a:t>
            </a:r>
            <a:r>
              <a:rPr kumimoji="1" lang="ja-JP" altLang="en-US" dirty="0"/>
              <a:t>つの変数の論理積を求める関数 </a:t>
            </a:r>
            <a:r>
              <a:rPr kumimoji="1" lang="en-US" altLang="ja-JP" dirty="0"/>
              <a:t>f g </a:t>
            </a:r>
            <a:r>
              <a:rPr kumimoji="1" lang="ja-JP" altLang="en-US" dirty="0"/>
              <a:t>を考えてみます。</a:t>
            </a:r>
            <a:endParaRPr kumimoji="1" lang="en-US" altLang="ja-JP" dirty="0"/>
          </a:p>
          <a:p>
            <a:r>
              <a:rPr kumimoji="1" lang="en-US" altLang="ja-JP" dirty="0"/>
              <a:t>f </a:t>
            </a:r>
            <a:r>
              <a:rPr kumimoji="1" lang="ja-JP" altLang="en-US" dirty="0"/>
              <a:t>では、</a:t>
            </a:r>
            <a:r>
              <a:rPr kumimoji="1" lang="en-US" altLang="ja-JP" dirty="0"/>
              <a:t>A</a:t>
            </a:r>
            <a:r>
              <a:rPr kumimoji="1" lang="ja-JP" altLang="en-US" dirty="0"/>
              <a:t> </a:t>
            </a:r>
            <a:r>
              <a:rPr kumimoji="1" lang="en-US" altLang="ja-JP" dirty="0"/>
              <a:t>AND</a:t>
            </a:r>
            <a:r>
              <a:rPr kumimoji="1" lang="ja-JP" altLang="en-US" dirty="0"/>
              <a:t> </a:t>
            </a:r>
            <a:r>
              <a:rPr kumimoji="1" lang="en-US" altLang="ja-JP" dirty="0"/>
              <a:t>B</a:t>
            </a:r>
            <a:r>
              <a:rPr kumimoji="1" lang="ja-JP" altLang="en-US" dirty="0"/>
              <a:t> と </a:t>
            </a:r>
            <a:r>
              <a:rPr kumimoji="1" lang="en-US" altLang="ja-JP" dirty="0"/>
              <a:t>C AND D </a:t>
            </a:r>
            <a:r>
              <a:rPr kumimoji="1" lang="ja-JP" altLang="en-US" dirty="0"/>
              <a:t>を先に計算し、その結果同士の </a:t>
            </a:r>
            <a:r>
              <a:rPr kumimoji="1" lang="en-US" altLang="ja-JP" dirty="0"/>
              <a:t>AND </a:t>
            </a:r>
            <a:r>
              <a:rPr kumimoji="1" lang="ja-JP" altLang="en-US" dirty="0"/>
              <a:t>を求めます。</a:t>
            </a:r>
            <a:endParaRPr kumimoji="1" lang="en-US" altLang="ja-JP" dirty="0"/>
          </a:p>
          <a:p>
            <a:r>
              <a:rPr kumimoji="1" lang="en-US" altLang="ja-JP" dirty="0"/>
              <a:t>g </a:t>
            </a:r>
            <a:r>
              <a:rPr kumimoji="1" lang="ja-JP" altLang="en-US" dirty="0"/>
              <a:t>では、</a:t>
            </a:r>
            <a:r>
              <a:rPr kumimoji="1" lang="en-US" altLang="ja-JP" dirty="0"/>
              <a:t>A </a:t>
            </a:r>
            <a:r>
              <a:rPr kumimoji="1" lang="ja-JP" altLang="en-US" dirty="0"/>
              <a:t>と </a:t>
            </a:r>
            <a:r>
              <a:rPr kumimoji="1" lang="en-US" altLang="ja-JP" dirty="0"/>
              <a:t>B </a:t>
            </a:r>
            <a:r>
              <a:rPr kumimoji="1" lang="ja-JP" altLang="en-US" dirty="0"/>
              <a:t>の </a:t>
            </a:r>
            <a:r>
              <a:rPr kumimoji="1" lang="en-US" altLang="ja-JP" dirty="0"/>
              <a:t>AND </a:t>
            </a:r>
            <a:r>
              <a:rPr kumimoji="1" lang="ja-JP" altLang="en-US" dirty="0"/>
              <a:t>を求め、その結果と </a:t>
            </a:r>
            <a:r>
              <a:rPr kumimoji="1" lang="en-US" altLang="ja-JP" dirty="0"/>
              <a:t>C </a:t>
            </a:r>
            <a:r>
              <a:rPr kumimoji="1" lang="ja-JP" altLang="en-US" dirty="0"/>
              <a:t>の </a:t>
            </a:r>
            <a:r>
              <a:rPr kumimoji="1" lang="en-US" altLang="ja-JP" dirty="0"/>
              <a:t>AND </a:t>
            </a:r>
            <a:r>
              <a:rPr kumimoji="1" lang="ja-JP" altLang="en-US" dirty="0"/>
              <a:t>を求め、その結果と </a:t>
            </a:r>
            <a:r>
              <a:rPr kumimoji="1" lang="en-US" altLang="ja-JP" dirty="0"/>
              <a:t>D </a:t>
            </a:r>
            <a:r>
              <a:rPr kumimoji="1" lang="ja-JP" altLang="en-US" dirty="0"/>
              <a:t>との </a:t>
            </a:r>
            <a:r>
              <a:rPr kumimoji="1" lang="en-US" altLang="ja-JP" dirty="0"/>
              <a:t>AND </a:t>
            </a:r>
            <a:r>
              <a:rPr kumimoji="1" lang="ja-JP" altLang="en-US" dirty="0"/>
              <a:t>を求めます。</a:t>
            </a:r>
            <a:endParaRPr kumimoji="1" lang="en-US" altLang="ja-JP" dirty="0"/>
          </a:p>
          <a:p>
            <a:r>
              <a:rPr kumimoji="1" lang="en-US" altLang="ja-JP" dirty="0"/>
              <a:t>AND </a:t>
            </a:r>
            <a:r>
              <a:rPr kumimoji="1" lang="ja-JP" altLang="en-US" dirty="0"/>
              <a:t>は結合則を満たしますので、</a:t>
            </a:r>
            <a:r>
              <a:rPr kumimoji="1" lang="en-US" altLang="ja-JP" dirty="0"/>
              <a:t>f </a:t>
            </a:r>
            <a:r>
              <a:rPr kumimoji="1" lang="ja-JP" altLang="en-US" dirty="0"/>
              <a:t>と </a:t>
            </a:r>
            <a:r>
              <a:rPr kumimoji="1" lang="en-US" altLang="ja-JP" dirty="0"/>
              <a:t>g </a:t>
            </a:r>
            <a:r>
              <a:rPr kumimoji="1" lang="ja-JP" altLang="en-US" dirty="0"/>
              <a:t>は等価な演算です。</a:t>
            </a:r>
            <a:endParaRPr kumimoji="1" lang="en-US" altLang="ja-JP" dirty="0"/>
          </a:p>
          <a:p>
            <a:r>
              <a:rPr kumimoji="1" lang="ja-JP" altLang="en-US" dirty="0"/>
              <a:t>従って関数 </a:t>
            </a:r>
            <a:r>
              <a:rPr kumimoji="1" lang="en-US" altLang="ja-JP" dirty="0"/>
              <a:t>f </a:t>
            </a:r>
            <a:r>
              <a:rPr kumimoji="1" lang="ja-JP" altLang="en-US" dirty="0"/>
              <a:t>と </a:t>
            </a:r>
            <a:r>
              <a:rPr kumimoji="1" lang="en-US" altLang="ja-JP" dirty="0"/>
              <a:t>g </a:t>
            </a:r>
            <a:r>
              <a:rPr kumimoji="1" lang="ja-JP" altLang="en-US" dirty="0"/>
              <a:t>に対応する論理回路 </a:t>
            </a:r>
            <a:r>
              <a:rPr kumimoji="1" lang="en-US" altLang="ja-JP" dirty="0"/>
              <a:t>F </a:t>
            </a:r>
            <a:r>
              <a:rPr kumimoji="1" lang="ja-JP" altLang="en-US" dirty="0"/>
              <a:t>と </a:t>
            </a:r>
            <a:r>
              <a:rPr kumimoji="1" lang="en-US" altLang="ja-JP" dirty="0"/>
              <a:t>G </a:t>
            </a:r>
            <a:r>
              <a:rPr kumimoji="1" lang="ja-JP" altLang="en-US" dirty="0"/>
              <a:t>も等価な回路になります。</a:t>
            </a:r>
            <a:endParaRPr kumimoji="1" lang="en-US" altLang="ja-JP" dirty="0"/>
          </a:p>
          <a:p>
            <a:r>
              <a:rPr kumimoji="1" lang="ja-JP" altLang="en-US" dirty="0"/>
              <a:t>ここで、それぞれの回路が入力から出力まで何個のゲートを通るか数えてみます。</a:t>
            </a:r>
            <a:endParaRPr kumimoji="1" lang="en-US" altLang="ja-JP" dirty="0"/>
          </a:p>
          <a:p>
            <a:r>
              <a:rPr kumimoji="1" lang="en-US" altLang="ja-JP" dirty="0"/>
              <a:t>F </a:t>
            </a:r>
            <a:r>
              <a:rPr kumimoji="1" lang="ja-JP" altLang="en-US" dirty="0"/>
              <a:t>では、どの入力からも出力までに</a:t>
            </a:r>
            <a:r>
              <a:rPr kumimoji="1" lang="en-US" altLang="ja-JP" dirty="0"/>
              <a:t>2</a:t>
            </a:r>
            <a:r>
              <a:rPr kumimoji="1" lang="ja-JP" altLang="en-US" dirty="0"/>
              <a:t>個のゲートを通ります。</a:t>
            </a:r>
            <a:endParaRPr kumimoji="1" lang="en-US" altLang="ja-JP" dirty="0"/>
          </a:p>
          <a:p>
            <a:r>
              <a:rPr kumimoji="1" lang="ja-JP" altLang="en-US" dirty="0"/>
              <a:t>一方、 </a:t>
            </a:r>
            <a:r>
              <a:rPr kumimoji="1" lang="en-US" altLang="ja-JP" dirty="0"/>
              <a:t>G</a:t>
            </a:r>
            <a:r>
              <a:rPr kumimoji="1" lang="ja-JP" altLang="en-US" dirty="0"/>
              <a:t> では入力 </a:t>
            </a:r>
            <a:r>
              <a:rPr kumimoji="1" lang="en-US" altLang="ja-JP" dirty="0"/>
              <a:t>A </a:t>
            </a:r>
            <a:r>
              <a:rPr kumimoji="1" lang="ja-JP" altLang="en-US" dirty="0"/>
              <a:t>と </a:t>
            </a:r>
            <a:r>
              <a:rPr kumimoji="1" lang="en-US" altLang="ja-JP" dirty="0"/>
              <a:t>B </a:t>
            </a:r>
            <a:r>
              <a:rPr kumimoji="1" lang="ja-JP" altLang="en-US" dirty="0"/>
              <a:t>から出力までは</a:t>
            </a:r>
            <a:r>
              <a:rPr kumimoji="1" lang="en-US" altLang="ja-JP" dirty="0"/>
              <a:t>3</a:t>
            </a:r>
            <a:r>
              <a:rPr kumimoji="1" lang="ja-JP" altLang="en-US" dirty="0"/>
              <a:t>個のゲートを通る必要があります。</a:t>
            </a:r>
            <a:endParaRPr kumimoji="1" lang="en-US" altLang="ja-JP" dirty="0"/>
          </a:p>
          <a:p>
            <a:r>
              <a:rPr kumimoji="1" lang="ja-JP" altLang="en-US" dirty="0"/>
              <a:t>ゲートに入力信号が入ってから出力信号が出るまでには遅延があります。</a:t>
            </a:r>
            <a:endParaRPr kumimoji="1" lang="en-US" altLang="ja-JP" dirty="0"/>
          </a:p>
          <a:p>
            <a:r>
              <a:rPr kumimoji="1" lang="ja-JP" altLang="en-US" dirty="0"/>
              <a:t>ですので、</a:t>
            </a:r>
            <a:r>
              <a:rPr kumimoji="1" lang="en-US" altLang="ja-JP" dirty="0"/>
              <a:t>F </a:t>
            </a:r>
            <a:r>
              <a:rPr kumimoji="1" lang="ja-JP" altLang="en-US" dirty="0"/>
              <a:t>はゲート</a:t>
            </a:r>
            <a:r>
              <a:rPr kumimoji="1" lang="en-US" altLang="ja-JP" dirty="0"/>
              <a:t>2</a:t>
            </a:r>
            <a:r>
              <a:rPr kumimoji="1" lang="ja-JP" altLang="en-US" dirty="0"/>
              <a:t>個分の遅延、</a:t>
            </a:r>
            <a:r>
              <a:rPr kumimoji="1" lang="en-US" altLang="ja-JP" dirty="0"/>
              <a:t>G </a:t>
            </a:r>
            <a:r>
              <a:rPr kumimoji="1" lang="ja-JP" altLang="en-US" dirty="0"/>
              <a:t>はゲート</a:t>
            </a:r>
            <a:r>
              <a:rPr kumimoji="1" lang="en-US" altLang="ja-JP" dirty="0"/>
              <a:t>3</a:t>
            </a:r>
            <a:r>
              <a:rPr kumimoji="1" lang="ja-JP" altLang="en-US" dirty="0"/>
              <a:t>個分の遅延が発生します。</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6</a:t>
            </a:fld>
            <a:endParaRPr lang="en-US" altLang="ja-JP"/>
          </a:p>
        </p:txBody>
      </p:sp>
    </p:spTree>
    <p:extLst>
      <p:ext uri="{BB962C8B-B14F-4D97-AF65-F5344CB8AC3E}">
        <p14:creationId xmlns:p14="http://schemas.microsoft.com/office/powerpoint/2010/main" val="34752839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こちらが　</a:t>
            </a:r>
            <a:r>
              <a:rPr kumimoji="1" lang="en-US" altLang="ja-JP" dirty="0" err="1"/>
              <a:t>logisim</a:t>
            </a:r>
            <a:r>
              <a:rPr kumimoji="1" lang="en-US" altLang="ja-JP" dirty="0"/>
              <a:t>-evolution </a:t>
            </a:r>
            <a:r>
              <a:rPr kumimoji="1" lang="ja-JP" altLang="en-US" dirty="0"/>
              <a:t>のページです。</a:t>
            </a:r>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60</a:t>
            </a:fld>
            <a:endParaRPr lang="en-US" altLang="ja-JP"/>
          </a:p>
        </p:txBody>
      </p:sp>
    </p:spTree>
    <p:extLst>
      <p:ext uri="{BB962C8B-B14F-4D97-AF65-F5344CB8AC3E}">
        <p14:creationId xmlns:p14="http://schemas.microsoft.com/office/powerpoint/2010/main" val="7141265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論理回路の公式ページのこちらに</a:t>
            </a:r>
            <a:r>
              <a:rPr kumimoji="1" lang="en-US" altLang="ja-JP" dirty="0"/>
              <a:t>Logisim-evolution </a:t>
            </a:r>
            <a:r>
              <a:rPr kumimoji="1" lang="ja-JP" altLang="en-US" dirty="0"/>
              <a:t>のインストール方法がありますので、</a:t>
            </a:r>
            <a:endParaRPr kumimoji="1" lang="en-US" altLang="ja-JP" dirty="0"/>
          </a:p>
          <a:p>
            <a:r>
              <a:rPr kumimoji="1" lang="en-US" altLang="ja-JP" dirty="0"/>
              <a:t>Logisim </a:t>
            </a:r>
            <a:r>
              <a:rPr kumimoji="1" lang="ja-JP" altLang="en-US" dirty="0"/>
              <a:t>が動かない人はこちらをインストールしてください。</a:t>
            </a:r>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61</a:t>
            </a:fld>
            <a:endParaRPr lang="en-US" altLang="ja-JP"/>
          </a:p>
        </p:txBody>
      </p:sp>
    </p:spTree>
    <p:extLst>
      <p:ext uri="{BB962C8B-B14F-4D97-AF65-F5344CB8AC3E}">
        <p14:creationId xmlns:p14="http://schemas.microsoft.com/office/powerpoint/2010/main" val="41494060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Homebrew</a:t>
            </a:r>
            <a:r>
              <a:rPr kumimoji="1" lang="ja-JP" altLang="en-US" dirty="0"/>
              <a:t> が入っていれば、ターミナル上でコマンドを打ち込めば </a:t>
            </a:r>
            <a:r>
              <a:rPr kumimoji="1" lang="en-US" altLang="ja-JP" dirty="0"/>
              <a:t>Logisim-evolution </a:t>
            </a:r>
            <a:r>
              <a:rPr kumimoji="1" lang="ja-JP" altLang="en-US" dirty="0"/>
              <a:t>をインストールできます。</a:t>
            </a:r>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62</a:t>
            </a:fld>
            <a:endParaRPr lang="en-US" altLang="ja-JP"/>
          </a:p>
        </p:txBody>
      </p:sp>
    </p:spTree>
    <p:extLst>
      <p:ext uri="{BB962C8B-B14F-4D97-AF65-F5344CB8AC3E}">
        <p14:creationId xmlns:p14="http://schemas.microsoft.com/office/powerpoint/2010/main" val="13616554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ターミナル上で、</a:t>
            </a:r>
            <a:endParaRPr kumimoji="1" lang="en-US" altLang="ja-JP" dirty="0"/>
          </a:p>
          <a:p>
            <a:r>
              <a:rPr kumimoji="1" lang="en-US" altLang="ja-JP" dirty="0"/>
              <a:t>brew update</a:t>
            </a:r>
          </a:p>
          <a:p>
            <a:r>
              <a:rPr kumimoji="1" lang="en-US" altLang="ja-JP" dirty="0"/>
              <a:t>brew </a:t>
            </a:r>
            <a:r>
              <a:rPr kumimoji="1" lang="en-US" altLang="ja-JP" dirty="0" err="1"/>
              <a:t>upgdade</a:t>
            </a:r>
            <a:r>
              <a:rPr kumimoji="1" lang="en-US" altLang="ja-JP" dirty="0"/>
              <a:t> </a:t>
            </a:r>
            <a:r>
              <a:rPr kumimoji="1" lang="ja-JP" altLang="en-US" dirty="0"/>
              <a:t>した後に、</a:t>
            </a:r>
            <a:endParaRPr kumimoji="1" lang="en-US" altLang="ja-JP" dirty="0"/>
          </a:p>
          <a:p>
            <a:r>
              <a:rPr kumimoji="1" lang="en-US" altLang="ja-JP" dirty="0"/>
              <a:t>brew install </a:t>
            </a:r>
            <a:r>
              <a:rPr kumimoji="1" lang="en-US" altLang="ja-JP" dirty="0" err="1"/>
              <a:t>logisim</a:t>
            </a:r>
            <a:r>
              <a:rPr kumimoji="1" lang="en-US" altLang="ja-JP" dirty="0"/>
              <a:t>-evolution --cask </a:t>
            </a:r>
            <a:r>
              <a:rPr kumimoji="1" lang="ja-JP" altLang="en-US" dirty="0"/>
              <a:t>と打ち込んでください。</a:t>
            </a:r>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63</a:t>
            </a:fld>
            <a:endParaRPr lang="en-US" altLang="ja-JP"/>
          </a:p>
        </p:txBody>
      </p:sp>
    </p:spTree>
    <p:extLst>
      <p:ext uri="{BB962C8B-B14F-4D97-AF65-F5344CB8AC3E}">
        <p14:creationId xmlns:p14="http://schemas.microsoft.com/office/powerpoint/2010/main" val="18636634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インストールが完了すると、アプリケーションに</a:t>
            </a:r>
            <a:endParaRPr kumimoji="1" lang="en-US" altLang="ja-JP" dirty="0"/>
          </a:p>
          <a:p>
            <a:r>
              <a:rPr kumimoji="1" lang="ja-JP" altLang="en-US" dirty="0"/>
              <a:t>で </a:t>
            </a:r>
            <a:r>
              <a:rPr kumimoji="1" lang="en-US" altLang="ja-JP" dirty="0"/>
              <a:t>logisim-evolution.jar </a:t>
            </a:r>
            <a:r>
              <a:rPr kumimoji="1" lang="ja-JP" altLang="en-US" dirty="0"/>
              <a:t>というコーヒーカップのアイコンが加わります。</a:t>
            </a:r>
            <a:endParaRPr kumimoji="1" lang="en-US" altLang="ja-JP" dirty="0"/>
          </a:p>
          <a:p>
            <a:r>
              <a:rPr kumimoji="1" lang="ja-JP" altLang="en-US" dirty="0"/>
              <a:t>初めて起動するときは、</a:t>
            </a:r>
            <a:r>
              <a:rPr kumimoji="1" lang="en-US" altLang="ja-JP" dirty="0"/>
              <a:t>control </a:t>
            </a:r>
            <a:r>
              <a:rPr kumimoji="1" lang="ja-JP" altLang="en-US" dirty="0"/>
              <a:t>キーを押しながらクリックしてください。</a:t>
            </a:r>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64</a:t>
            </a:fld>
            <a:endParaRPr lang="en-US" altLang="ja-JP"/>
          </a:p>
        </p:txBody>
      </p:sp>
    </p:spTree>
    <p:extLst>
      <p:ext uri="{BB962C8B-B14F-4D97-AF65-F5344CB8AC3E}">
        <p14:creationId xmlns:p14="http://schemas.microsoft.com/office/powerpoint/2010/main" val="40892803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control</a:t>
            </a:r>
            <a:r>
              <a:rPr kumimoji="1" lang="ja-JP" altLang="en-US" dirty="0"/>
              <a:t>キーを押しながらクリックするとこのような確認画面が出てきますので、</a:t>
            </a:r>
            <a:endParaRPr kumimoji="1" lang="en-US" altLang="ja-JP" dirty="0"/>
          </a:p>
          <a:p>
            <a:r>
              <a:rPr kumimoji="1" lang="ja-JP" altLang="en-US" dirty="0"/>
              <a:t>開くを押してください。</a:t>
            </a:r>
            <a:endParaRPr kumimoji="1" lang="en-US" altLang="ja-JP" dirty="0"/>
          </a:p>
          <a:p>
            <a:r>
              <a:rPr kumimoji="1" lang="en-US" altLang="ja-JP" dirty="0"/>
              <a:t>2</a:t>
            </a:r>
            <a:r>
              <a:rPr kumimoji="1" lang="ja-JP" altLang="en-US" dirty="0"/>
              <a:t>回目以降はクリックするだけで開けます。</a:t>
            </a:r>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65</a:t>
            </a:fld>
            <a:endParaRPr lang="en-US" altLang="ja-JP"/>
          </a:p>
        </p:txBody>
      </p:sp>
    </p:spTree>
    <p:extLst>
      <p:ext uri="{BB962C8B-B14F-4D97-AF65-F5344CB8AC3E}">
        <p14:creationId xmlns:p14="http://schemas.microsoft.com/office/powerpoint/2010/main" val="2945344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すると、このような</a:t>
            </a:r>
            <a:r>
              <a:rPr kumimoji="1" lang="en-US" altLang="ja-JP" dirty="0" err="1"/>
              <a:t>logisim</a:t>
            </a:r>
            <a:r>
              <a:rPr kumimoji="1" lang="en-US" altLang="ja-JP" dirty="0"/>
              <a:t>-evolution </a:t>
            </a:r>
            <a:r>
              <a:rPr kumimoji="1" lang="ja-JP" altLang="en-US" dirty="0"/>
              <a:t>のロゴが出た後、</a:t>
            </a:r>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66</a:t>
            </a:fld>
            <a:endParaRPr lang="en-US" altLang="ja-JP"/>
          </a:p>
        </p:txBody>
      </p:sp>
    </p:spTree>
    <p:extLst>
      <p:ext uri="{BB962C8B-B14F-4D97-AF65-F5344CB8AC3E}">
        <p14:creationId xmlns:p14="http://schemas.microsoft.com/office/powerpoint/2010/main" val="32832187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このようなウィンドウが起動します。</a:t>
            </a:r>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67</a:t>
            </a:fld>
            <a:endParaRPr lang="en-US" altLang="ja-JP"/>
          </a:p>
        </p:txBody>
      </p:sp>
    </p:spTree>
    <p:extLst>
      <p:ext uri="{BB962C8B-B14F-4D97-AF65-F5344CB8AC3E}">
        <p14:creationId xmlns:p14="http://schemas.microsoft.com/office/powerpoint/2010/main" val="17593071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logisim</a:t>
            </a:r>
            <a:r>
              <a:rPr kumimoji="1" lang="en-US" altLang="ja-JP" dirty="0"/>
              <a:t>-evolution </a:t>
            </a:r>
            <a:r>
              <a:rPr kumimoji="1" lang="ja-JP" altLang="en-US" dirty="0"/>
              <a:t>のアイコンをクリックしたときに、</a:t>
            </a:r>
            <a:endParaRPr kumimoji="1" lang="en-US" altLang="ja-JP" dirty="0"/>
          </a:p>
          <a:p>
            <a:r>
              <a:rPr kumimoji="1" lang="en-US" altLang="ja-JP" dirty="0"/>
              <a:t>Java JAR </a:t>
            </a:r>
            <a:r>
              <a:rPr kumimoji="1" lang="ja-JP" altLang="en-US" dirty="0"/>
              <a:t>ファイル </a:t>
            </a:r>
            <a:r>
              <a:rPr kumimoji="1" lang="en-US" altLang="ja-JP" dirty="0"/>
              <a:t>Logisim-evolution </a:t>
            </a:r>
            <a:r>
              <a:rPr kumimoji="1" lang="ja-JP" altLang="en-US" dirty="0"/>
              <a:t>を起動できませんでした、というメッセージが出る場合は、</a:t>
            </a:r>
            <a:endParaRPr kumimoji="1" lang="en-US" altLang="ja-JP" dirty="0"/>
          </a:p>
          <a:p>
            <a:r>
              <a:rPr kumimoji="1" lang="ja-JP" altLang="en-US" dirty="0"/>
              <a:t>ターミナル上で</a:t>
            </a:r>
            <a:endParaRPr kumimoji="1" lang="en-US" altLang="ja-JP" dirty="0"/>
          </a:p>
          <a:p>
            <a:r>
              <a:rPr kumimoji="1" lang="en-US" altLang="ja-JP" dirty="0"/>
              <a:t>java -jar  /Applications/logisim-evolition.jar &amp;</a:t>
            </a:r>
          </a:p>
          <a:p>
            <a:r>
              <a:rPr kumimoji="1" lang="ja-JP" altLang="en-US" dirty="0"/>
              <a:t>と打ち込めば起動できます。</a:t>
            </a:r>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68</a:t>
            </a:fld>
            <a:endParaRPr lang="en-US" altLang="ja-JP"/>
          </a:p>
        </p:txBody>
      </p:sp>
    </p:spTree>
    <p:extLst>
      <p:ext uri="{BB962C8B-B14F-4D97-AF65-F5344CB8AC3E}">
        <p14:creationId xmlns:p14="http://schemas.microsoft.com/office/powerpoint/2010/main" val="11357047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論理回路の公式ページに、 </a:t>
            </a:r>
            <a:r>
              <a:rPr kumimoji="1" lang="en-US" altLang="ja-JP" dirty="0"/>
              <a:t>Logisim-evolution </a:t>
            </a:r>
            <a:r>
              <a:rPr kumimoji="1" lang="ja-JP" altLang="en-US" dirty="0"/>
              <a:t>用のファイルを置いてありますので、</a:t>
            </a:r>
            <a:endParaRPr kumimoji="1" lang="en-US" altLang="ja-JP" dirty="0"/>
          </a:p>
          <a:p>
            <a:r>
              <a:rPr kumimoji="1" lang="ja-JP" altLang="en-US" dirty="0"/>
              <a:t>ダウンロードしておいてください。</a:t>
            </a:r>
            <a:endParaRPr kumimoji="1" lang="en-US" altLang="ja-JP" dirty="0"/>
          </a:p>
          <a:p>
            <a:r>
              <a:rPr kumimoji="1" lang="en-US" altLang="ja-JP" dirty="0"/>
              <a:t>Logisim </a:t>
            </a:r>
            <a:r>
              <a:rPr kumimoji="1" lang="ja-JP" altLang="en-US" dirty="0"/>
              <a:t>用のファイルとは異なりますので、注意してください。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38F2891C-4ABC-441C-A10B-B4804D223D84}" type="slidenum">
              <a:rPr kumimoji="1" lang="ja-JP" altLang="en-US" smtClean="0"/>
              <a:pPr/>
              <a:t>69</a:t>
            </a:fld>
            <a:endParaRPr kumimoji="1" lang="ja-JP" altLang="en-US"/>
          </a:p>
        </p:txBody>
      </p:sp>
    </p:spTree>
    <p:extLst>
      <p:ext uri="{BB962C8B-B14F-4D97-AF65-F5344CB8AC3E}">
        <p14:creationId xmlns:p14="http://schemas.microsoft.com/office/powerpoint/2010/main" val="1615796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効率の良い回路には、以下の</a:t>
            </a:r>
            <a:r>
              <a:rPr kumimoji="1" lang="en-US" altLang="ja-JP" dirty="0"/>
              <a:t>2</a:t>
            </a:r>
            <a:r>
              <a:rPr kumimoji="1" lang="ja-JP" altLang="en-US" dirty="0"/>
              <a:t>つの要素が求められます。</a:t>
            </a:r>
            <a:endParaRPr kumimoji="1" lang="en-US" altLang="ja-JP" dirty="0"/>
          </a:p>
          <a:p>
            <a:r>
              <a:rPr kumimoji="1" lang="ja-JP" altLang="en-US" dirty="0"/>
              <a:t>まずは回路のゲート数が少ないことです。</a:t>
            </a:r>
            <a:endParaRPr kumimoji="1" lang="en-US" altLang="ja-JP" dirty="0"/>
          </a:p>
          <a:p>
            <a:r>
              <a:rPr kumimoji="1" lang="ja-JP" altLang="en-US" dirty="0"/>
              <a:t>ゲート数が少ないと、より小さい面積で回路を作ることができ、回路を小型化できます。</a:t>
            </a:r>
            <a:endParaRPr kumimoji="1" lang="en-US" altLang="ja-JP" dirty="0"/>
          </a:p>
          <a:p>
            <a:r>
              <a:rPr kumimoji="1" lang="ja-JP" altLang="en-US" dirty="0"/>
              <a:t>用意するゲートが少なくて済みますので、コストが下がります。</a:t>
            </a:r>
            <a:endParaRPr kumimoji="1" lang="en-US" altLang="ja-JP" dirty="0"/>
          </a:p>
          <a:p>
            <a:r>
              <a:rPr kumimoji="1" lang="ja-JP" altLang="en-US" dirty="0"/>
              <a:t>もう一つは、回路の段数が少ないことです。</a:t>
            </a:r>
            <a:endParaRPr kumimoji="1" lang="en-US" altLang="ja-JP" dirty="0"/>
          </a:p>
          <a:p>
            <a:r>
              <a:rPr kumimoji="1" lang="ja-JP" altLang="en-US" dirty="0"/>
              <a:t>段数が少なければ、回路の遅延が小さい、つまり速い回路になります。</a:t>
            </a:r>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7</a:t>
            </a:fld>
            <a:endParaRPr lang="en-US" altLang="ja-JP"/>
          </a:p>
        </p:txBody>
      </p:sp>
    </p:spTree>
    <p:extLst>
      <p:ext uri="{BB962C8B-B14F-4D97-AF65-F5344CB8AC3E}">
        <p14:creationId xmlns:p14="http://schemas.microsoft.com/office/powerpoint/2010/main" val="124309176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残り時間は演習問題をやりましょう。</a:t>
            </a:r>
            <a:endParaRPr kumimoji="1" lang="en-US" altLang="ja-JP" dirty="0"/>
          </a:p>
          <a:p>
            <a:r>
              <a:rPr kumimoji="1" lang="ja-JP" altLang="en-US" dirty="0"/>
              <a:t>こちらの論理関数に対応する論理回路を設計してください。</a:t>
            </a:r>
            <a:endParaRPr kumimoji="1" lang="en-US" altLang="ja-JP" dirty="0"/>
          </a:p>
          <a:p>
            <a:r>
              <a:rPr kumimoji="1" lang="ja-JP" altLang="en-US" dirty="0"/>
              <a:t>これは皆さんノートに回路を描いてみてください。</a:t>
            </a:r>
            <a:endParaRPr kumimoji="1" lang="en-US" altLang="ja-JP" dirty="0"/>
          </a:p>
          <a:p>
            <a:r>
              <a:rPr kumimoji="1" lang="ja-JP" altLang="en-US" dirty="0"/>
              <a:t>論理ゲートは、</a:t>
            </a:r>
            <a:r>
              <a:rPr kumimoji="1" lang="en-US" altLang="ja-JP" dirty="0"/>
              <a:t>3</a:t>
            </a:r>
            <a:r>
              <a:rPr kumimoji="1" lang="ja-JP" altLang="en-US" dirty="0"/>
              <a:t>入力</a:t>
            </a:r>
            <a:r>
              <a:rPr kumimoji="1" lang="en-US" altLang="ja-JP" dirty="0"/>
              <a:t>AND</a:t>
            </a:r>
            <a:r>
              <a:rPr kumimoji="1" lang="ja-JP" altLang="en-US" dirty="0"/>
              <a:t>と</a:t>
            </a:r>
            <a:r>
              <a:rPr kumimoji="1" lang="en-US" altLang="ja-JP" dirty="0"/>
              <a:t>3</a:t>
            </a:r>
            <a:r>
              <a:rPr kumimoji="1" lang="ja-JP" altLang="en-US" dirty="0"/>
              <a:t>入力</a:t>
            </a:r>
            <a:r>
              <a:rPr kumimoji="1" lang="en-US" altLang="ja-JP" dirty="0"/>
              <a:t>OR</a:t>
            </a:r>
            <a:r>
              <a:rPr kumimoji="1" lang="ja-JP" altLang="en-US" dirty="0"/>
              <a:t>を使えます。</a:t>
            </a:r>
            <a:endParaRPr kumimoji="1" lang="en-US" altLang="ja-JP" dirty="0"/>
          </a:p>
          <a:p>
            <a:r>
              <a:rPr kumimoji="1" lang="ja-JP" altLang="en-US" dirty="0"/>
              <a:t>答えはこのようになります。</a:t>
            </a:r>
            <a:endParaRPr kumimoji="1" lang="en-US" altLang="ja-JP" dirty="0"/>
          </a:p>
          <a:p>
            <a:r>
              <a:rPr kumimoji="1" lang="ja-JP" altLang="en-US" dirty="0"/>
              <a:t>皆さんが描いた回路と合っているか確認してください。</a:t>
            </a:r>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70</a:t>
            </a:fld>
            <a:endParaRPr lang="en-US" altLang="ja-JP"/>
          </a:p>
        </p:txBody>
      </p:sp>
    </p:spTree>
    <p:extLst>
      <p:ext uri="{BB962C8B-B14F-4D97-AF65-F5344CB8AC3E}">
        <p14:creationId xmlns:p14="http://schemas.microsoft.com/office/powerpoint/2010/main" val="15880063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今度は論理回路を時間最適化してください。</a:t>
            </a:r>
            <a:endParaRPr kumimoji="1" lang="en-US" altLang="ja-JP" dirty="0"/>
          </a:p>
          <a:p>
            <a:r>
              <a:rPr kumimoji="1" lang="ja-JP" altLang="en-US" dirty="0"/>
              <a:t>ただし、</a:t>
            </a:r>
            <a:r>
              <a:rPr kumimoji="1" lang="en-US" altLang="ja-JP" dirty="0"/>
              <a:t>OR</a:t>
            </a:r>
            <a:r>
              <a:rPr kumimoji="1" lang="ja-JP" altLang="en-US" dirty="0"/>
              <a:t>ゲートは</a:t>
            </a:r>
            <a:r>
              <a:rPr kumimoji="1" lang="en-US" altLang="ja-JP" dirty="0"/>
              <a:t>2</a:t>
            </a:r>
            <a:r>
              <a:rPr kumimoji="1" lang="ja-JP" altLang="en-US" dirty="0"/>
              <a:t>入力</a:t>
            </a:r>
            <a:r>
              <a:rPr kumimoji="1" lang="en-US" altLang="ja-JP" dirty="0"/>
              <a:t>OR</a:t>
            </a:r>
            <a:r>
              <a:rPr kumimoji="1" lang="ja-JP" altLang="en-US" dirty="0"/>
              <a:t>のみ使えるとします。</a:t>
            </a:r>
            <a:endParaRPr kumimoji="1" lang="en-US" altLang="ja-JP" dirty="0"/>
          </a:p>
          <a:p>
            <a:r>
              <a:rPr kumimoji="1" lang="en-US" altLang="ja-JP" dirty="0"/>
              <a:t>4</a:t>
            </a:r>
            <a:r>
              <a:rPr kumimoji="1" lang="ja-JP" altLang="en-US" dirty="0"/>
              <a:t>変数ですので、</a:t>
            </a:r>
            <a:r>
              <a:rPr kumimoji="1" lang="en-US" altLang="ja-JP" dirty="0"/>
              <a:t>4</a:t>
            </a:r>
            <a:r>
              <a:rPr kumimoji="1" lang="ja-JP" altLang="en-US" dirty="0"/>
              <a:t>人でトーナメントをするような形にすればできます。</a:t>
            </a:r>
            <a:endParaRPr kumimoji="1" lang="en-US" altLang="ja-JP" dirty="0"/>
          </a:p>
          <a:p>
            <a:r>
              <a:rPr kumimoji="1" lang="ja-JP" altLang="en-US" dirty="0"/>
              <a:t>答えはこのようになります。</a:t>
            </a:r>
            <a:endParaRPr kumimoji="1" lang="en-US" altLang="ja-JP" dirty="0"/>
          </a:p>
          <a:p>
            <a:r>
              <a:rPr kumimoji="1" lang="ja-JP" altLang="en-US" dirty="0"/>
              <a:t>このような回路にすれば、</a:t>
            </a:r>
            <a:r>
              <a:rPr kumimoji="1" lang="en-US" altLang="ja-JP" dirty="0"/>
              <a:t>2</a:t>
            </a:r>
            <a:r>
              <a:rPr kumimoji="1" lang="ja-JP" altLang="en-US" dirty="0"/>
              <a:t>段の回路になります。</a:t>
            </a:r>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71</a:t>
            </a:fld>
            <a:endParaRPr lang="en-US" altLang="ja-JP"/>
          </a:p>
        </p:txBody>
      </p:sp>
    </p:spTree>
    <p:extLst>
      <p:ext uri="{BB962C8B-B14F-4D97-AF65-F5344CB8AC3E}">
        <p14:creationId xmlns:p14="http://schemas.microsoft.com/office/powerpoint/2010/main" val="27213177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次はカルノー図の問題です。</a:t>
            </a:r>
            <a:endParaRPr kumimoji="1" lang="en-US" altLang="ja-JP" dirty="0"/>
          </a:p>
          <a:p>
            <a:r>
              <a:rPr kumimoji="1" lang="ja-JP" altLang="en-US" dirty="0"/>
              <a:t>こちらの</a:t>
            </a:r>
            <a:r>
              <a:rPr kumimoji="1" lang="en-US" altLang="ja-JP" dirty="0"/>
              <a:t>2</a:t>
            </a:r>
            <a:r>
              <a:rPr kumimoji="1" lang="ja-JP" altLang="en-US" dirty="0"/>
              <a:t>つのカルノー図で表される論理関数を求めてください。</a:t>
            </a:r>
            <a:endParaRPr kumimoji="1" lang="en-US" altLang="ja-JP" dirty="0"/>
          </a:p>
          <a:p>
            <a:r>
              <a:rPr kumimoji="1" lang="en-US" altLang="ja-JP" dirty="0"/>
              <a:t>1</a:t>
            </a:r>
            <a:r>
              <a:rPr kumimoji="1" lang="ja-JP" altLang="en-US" dirty="0"/>
              <a:t>の塊をできるだけ大きな長方形で囲みます。</a:t>
            </a:r>
            <a:endParaRPr kumimoji="1" lang="en-US" altLang="ja-JP" dirty="0"/>
          </a:p>
          <a:p>
            <a:r>
              <a:rPr kumimoji="1" lang="ja-JP" altLang="en-US" dirty="0"/>
              <a:t>左側のカルノー図では、下に横</a:t>
            </a:r>
            <a:r>
              <a:rPr kumimoji="1" lang="en-US" altLang="ja-JP" dirty="0"/>
              <a:t>4</a:t>
            </a:r>
            <a:r>
              <a:rPr kumimoji="1" lang="ja-JP" altLang="en-US" dirty="0"/>
              <a:t>縦</a:t>
            </a:r>
            <a:r>
              <a:rPr kumimoji="1" lang="en-US" altLang="ja-JP" dirty="0"/>
              <a:t>1</a:t>
            </a:r>
            <a:r>
              <a:rPr kumimoji="1" lang="ja-JP" altLang="en-US" dirty="0"/>
              <a:t>の長方形があります。</a:t>
            </a:r>
            <a:endParaRPr kumimoji="1" lang="en-US" altLang="ja-JP" dirty="0"/>
          </a:p>
          <a:p>
            <a:r>
              <a:rPr kumimoji="1" lang="ja-JP" altLang="en-US" dirty="0"/>
              <a:t>この長方形は、</a:t>
            </a:r>
            <a:r>
              <a:rPr kumimoji="1" lang="en-US" altLang="ja-JP" dirty="0"/>
              <a:t>Z=1 </a:t>
            </a:r>
            <a:r>
              <a:rPr kumimoji="1" lang="ja-JP" altLang="en-US" dirty="0"/>
              <a:t>を表します。</a:t>
            </a:r>
            <a:endParaRPr kumimoji="1" lang="en-US" altLang="ja-JP" dirty="0"/>
          </a:p>
          <a:p>
            <a:r>
              <a:rPr kumimoji="1" lang="ja-JP" altLang="en-US" dirty="0"/>
              <a:t>ですので求めるべき最小積和形は </a:t>
            </a:r>
            <a:r>
              <a:rPr kumimoji="1" lang="en-US" altLang="ja-JP" dirty="0"/>
              <a:t>f = Z </a:t>
            </a:r>
            <a:r>
              <a:rPr kumimoji="1" lang="ja-JP" altLang="en-US" dirty="0"/>
              <a:t>です。</a:t>
            </a:r>
            <a:endParaRPr kumimoji="1" lang="en-US" altLang="ja-JP" dirty="0"/>
          </a:p>
          <a:p>
            <a:r>
              <a:rPr kumimoji="1" lang="ja-JP" altLang="en-US" dirty="0"/>
              <a:t>右側のカルノー図は、まず上の真ん中に横</a:t>
            </a:r>
            <a:r>
              <a:rPr kumimoji="1" lang="en-US" altLang="ja-JP" dirty="0"/>
              <a:t>2</a:t>
            </a:r>
            <a:r>
              <a:rPr kumimoji="1" lang="ja-JP" altLang="en-US" dirty="0"/>
              <a:t>縦</a:t>
            </a:r>
            <a:r>
              <a:rPr kumimoji="1" lang="en-US" altLang="ja-JP" dirty="0"/>
              <a:t>1</a:t>
            </a:r>
            <a:r>
              <a:rPr kumimoji="1" lang="ja-JP" altLang="en-US" dirty="0"/>
              <a:t>の長方形があります。</a:t>
            </a:r>
            <a:endParaRPr kumimoji="1" lang="en-US" altLang="ja-JP" dirty="0"/>
          </a:p>
          <a:p>
            <a:r>
              <a:rPr kumimoji="1" lang="ja-JP" altLang="en-US" dirty="0"/>
              <a:t>この長方形は、</a:t>
            </a:r>
            <a:r>
              <a:rPr kumimoji="1" lang="en-US" altLang="ja-JP" dirty="0"/>
              <a:t>Y=1, Z=0 </a:t>
            </a:r>
            <a:r>
              <a:rPr kumimoji="1" lang="ja-JP" altLang="en-US" dirty="0"/>
              <a:t>を表します。</a:t>
            </a:r>
            <a:endParaRPr kumimoji="1" lang="en-US" altLang="ja-JP" dirty="0"/>
          </a:p>
          <a:p>
            <a:r>
              <a:rPr kumimoji="1" lang="ja-JP" altLang="en-US" dirty="0"/>
              <a:t>カルノー図の左右は繋がっていますので、下に横</a:t>
            </a:r>
            <a:r>
              <a:rPr kumimoji="1" lang="en-US" altLang="ja-JP" dirty="0"/>
              <a:t>2</a:t>
            </a:r>
            <a:r>
              <a:rPr kumimoji="1" lang="ja-JP" altLang="en-US" dirty="0"/>
              <a:t>縦</a:t>
            </a:r>
            <a:r>
              <a:rPr kumimoji="1" lang="en-US" altLang="ja-JP" dirty="0"/>
              <a:t>1</a:t>
            </a:r>
            <a:r>
              <a:rPr kumimoji="1" lang="ja-JP" altLang="en-US" dirty="0"/>
              <a:t>の長方形があります。</a:t>
            </a:r>
            <a:endParaRPr kumimoji="1" lang="en-US" altLang="ja-JP" dirty="0"/>
          </a:p>
          <a:p>
            <a:r>
              <a:rPr kumimoji="1" lang="ja-JP" altLang="en-US" dirty="0"/>
              <a:t>この長方形は </a:t>
            </a:r>
            <a:r>
              <a:rPr kumimoji="1" lang="en-US" altLang="ja-JP" dirty="0"/>
              <a:t>Y=0, Z=1 </a:t>
            </a:r>
            <a:r>
              <a:rPr kumimoji="1" lang="ja-JP" altLang="en-US" dirty="0"/>
              <a:t>を表します。</a:t>
            </a:r>
            <a:endParaRPr kumimoji="1" lang="en-US" altLang="ja-JP" dirty="0"/>
          </a:p>
          <a:p>
            <a:r>
              <a:rPr kumimoji="1" lang="ja-JP" altLang="en-US" dirty="0"/>
              <a:t>ですので、求めるべき最小積和形は、</a:t>
            </a:r>
            <a:r>
              <a:rPr kumimoji="1" lang="en-US" altLang="ja-JP" dirty="0"/>
              <a:t>Y_ AND Z OR  Y</a:t>
            </a:r>
            <a:r>
              <a:rPr kumimoji="1" lang="ja-JP" altLang="en-US" dirty="0"/>
              <a:t> </a:t>
            </a:r>
            <a:r>
              <a:rPr kumimoji="1" lang="en-US" altLang="ja-JP" dirty="0"/>
              <a:t>AND Z_ </a:t>
            </a:r>
            <a:r>
              <a:rPr kumimoji="1" lang="ja-JP" altLang="en-US" dirty="0"/>
              <a:t>です。</a:t>
            </a:r>
            <a:r>
              <a:rPr kumimoji="1" lang="en-US" altLang="ja-JP" dirty="0"/>
              <a:t> </a:t>
            </a:r>
            <a:endParaRPr kumimoji="1" lang="ja-JP" altLang="en-US" dirty="0"/>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72</a:t>
            </a:fld>
            <a:endParaRPr lang="en-US" altLang="ja-JP"/>
          </a:p>
        </p:txBody>
      </p:sp>
    </p:spTree>
    <p:extLst>
      <p:ext uri="{BB962C8B-B14F-4D97-AF65-F5344CB8AC3E}">
        <p14:creationId xmlns:p14="http://schemas.microsoft.com/office/powerpoint/2010/main" val="73490814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今度はカルノー図を用いて主項を求めてみましょう。</a:t>
            </a:r>
            <a:endParaRPr kumimoji="1" lang="en-US" altLang="ja-JP" dirty="0"/>
          </a:p>
          <a:p>
            <a:r>
              <a:rPr kumimoji="1" lang="ja-JP" altLang="en-US" dirty="0"/>
              <a:t>こちらの論理式で主項はどれですか？</a:t>
            </a:r>
            <a:endParaRPr kumimoji="1" lang="en-US" altLang="ja-JP" dirty="0"/>
          </a:p>
          <a:p>
            <a:r>
              <a:rPr kumimoji="1" lang="ja-JP" altLang="en-US" dirty="0"/>
              <a:t>また必須主項はどれですか？</a:t>
            </a:r>
            <a:endParaRPr kumimoji="1" lang="en-US" altLang="ja-JP" dirty="0"/>
          </a:p>
          <a:p>
            <a:r>
              <a:rPr kumimoji="1" lang="ja-JP" altLang="en-US" dirty="0"/>
              <a:t>まず主な項はこのピンクで描いた</a:t>
            </a:r>
            <a:r>
              <a:rPr kumimoji="1" lang="en-US" altLang="ja-JP" dirty="0"/>
              <a:t>4</a:t>
            </a:r>
            <a:r>
              <a:rPr kumimoji="1" lang="ja-JP" altLang="en-US" dirty="0"/>
              <a:t>つです。</a:t>
            </a:r>
            <a:endParaRPr kumimoji="1" lang="en-US" altLang="ja-JP" dirty="0"/>
          </a:p>
          <a:p>
            <a:r>
              <a:rPr kumimoji="1" lang="en-US" altLang="ja-JP" dirty="0"/>
              <a:t>X_ AND Z, Y AND Z, X AND Y, X AND Z_ </a:t>
            </a:r>
            <a:r>
              <a:rPr kumimoji="1" lang="ja-JP" altLang="en-US" dirty="0"/>
              <a:t>です。</a:t>
            </a:r>
            <a:endParaRPr kumimoji="1" lang="en-US" altLang="ja-JP" dirty="0"/>
          </a:p>
          <a:p>
            <a:r>
              <a:rPr kumimoji="1" lang="ja-JP" altLang="en-US" dirty="0"/>
              <a:t>必須主項は、緑で描いた</a:t>
            </a:r>
            <a:r>
              <a:rPr kumimoji="1" lang="en-US" altLang="ja-JP" dirty="0"/>
              <a:t>2</a:t>
            </a:r>
            <a:r>
              <a:rPr kumimoji="1" lang="ja-JP" altLang="en-US" dirty="0"/>
              <a:t>つになります。</a:t>
            </a:r>
            <a:endParaRPr kumimoji="1" lang="en-US" altLang="ja-JP" dirty="0"/>
          </a:p>
          <a:p>
            <a:r>
              <a:rPr kumimoji="1" lang="en-US" altLang="ja-JP" dirty="0"/>
              <a:t>X_ AND Z, X AND Z_ </a:t>
            </a:r>
            <a:r>
              <a:rPr kumimoji="1" lang="ja-JP" altLang="en-US" dirty="0"/>
              <a:t>です。</a:t>
            </a:r>
            <a:endParaRPr kumimoji="1" lang="en-US" altLang="ja-JP" dirty="0"/>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73</a:t>
            </a:fld>
            <a:endParaRPr lang="en-US" altLang="ja-JP"/>
          </a:p>
        </p:txBody>
      </p:sp>
    </p:spTree>
    <p:extLst>
      <p:ext uri="{BB962C8B-B14F-4D97-AF65-F5344CB8AC3E}">
        <p14:creationId xmlns:p14="http://schemas.microsoft.com/office/powerpoint/2010/main" val="86784609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今度はこちらの論理関数の最小積和形を求めてみましょう。</a:t>
            </a:r>
            <a:endParaRPr kumimoji="1" lang="en-US" altLang="ja-JP" dirty="0"/>
          </a:p>
          <a:p>
            <a:r>
              <a:rPr kumimoji="1" lang="ja-JP" altLang="en-US" dirty="0"/>
              <a:t>皆さん、まずノートにカルノー図を描いてください。</a:t>
            </a:r>
            <a:endParaRPr kumimoji="1" lang="en-US" altLang="ja-JP" dirty="0"/>
          </a:p>
          <a:p>
            <a:r>
              <a:rPr kumimoji="1" lang="ja-JP" altLang="en-US" dirty="0"/>
              <a:t>カルノー図を描くとこうなります。</a:t>
            </a:r>
            <a:endParaRPr kumimoji="1" lang="en-US" altLang="ja-JP" dirty="0"/>
          </a:p>
          <a:p>
            <a:r>
              <a:rPr kumimoji="1" lang="ja-JP" altLang="en-US" dirty="0"/>
              <a:t>ここから主項を求めてください。</a:t>
            </a:r>
            <a:endParaRPr kumimoji="1" lang="en-US" altLang="ja-JP" dirty="0"/>
          </a:p>
          <a:p>
            <a:r>
              <a:rPr kumimoji="1" lang="ja-JP" altLang="en-US" dirty="0"/>
              <a:t>ここで主項を求めるとピンクで描いた</a:t>
            </a:r>
            <a:r>
              <a:rPr kumimoji="1" lang="en-US" altLang="ja-JP" dirty="0"/>
              <a:t>3</a:t>
            </a:r>
            <a:r>
              <a:rPr kumimoji="1" lang="ja-JP" altLang="en-US" dirty="0"/>
              <a:t>つになります。</a:t>
            </a:r>
            <a:endParaRPr kumimoji="1" lang="en-US" altLang="ja-JP" dirty="0"/>
          </a:p>
          <a:p>
            <a:r>
              <a:rPr kumimoji="1" lang="ja-JP" altLang="en-US" dirty="0"/>
              <a:t>次は必須主項を求めます。</a:t>
            </a:r>
            <a:endParaRPr kumimoji="1" lang="en-US" altLang="ja-JP" dirty="0"/>
          </a:p>
          <a:p>
            <a:r>
              <a:rPr kumimoji="1" lang="ja-JP" altLang="en-US" dirty="0"/>
              <a:t>必須主項は緑で描いた</a:t>
            </a:r>
            <a:r>
              <a:rPr kumimoji="1" lang="en-US" altLang="ja-JP" dirty="0"/>
              <a:t>2</a:t>
            </a:r>
            <a:r>
              <a:rPr kumimoji="1" lang="ja-JP" altLang="en-US" dirty="0"/>
              <a:t>つになります。</a:t>
            </a:r>
            <a:endParaRPr kumimoji="1" lang="en-US" altLang="ja-JP" dirty="0"/>
          </a:p>
          <a:p>
            <a:r>
              <a:rPr kumimoji="1" lang="en-US" altLang="ja-JP" dirty="0"/>
              <a:t>2</a:t>
            </a:r>
            <a:r>
              <a:rPr kumimoji="1" lang="ja-JP" altLang="en-US" dirty="0"/>
              <a:t>つの必須主項で全ての最小項をカバーしていますので、</a:t>
            </a:r>
            <a:endParaRPr kumimoji="1" lang="en-US" altLang="ja-JP" dirty="0"/>
          </a:p>
          <a:p>
            <a:r>
              <a:rPr kumimoji="1" lang="ja-JP" altLang="en-US" dirty="0"/>
              <a:t>求めるべき最小積和形は、必須主項の和になります。</a:t>
            </a:r>
            <a:endParaRPr kumimoji="1" lang="en-US" altLang="ja-JP" dirty="0"/>
          </a:p>
          <a:p>
            <a:r>
              <a:rPr kumimoji="1" lang="ja-JP" altLang="en-US" dirty="0"/>
              <a:t>最小積和形は、</a:t>
            </a:r>
            <a:r>
              <a:rPr kumimoji="1" lang="en-US" altLang="ja-JP" dirty="0"/>
              <a:t>X_ AND</a:t>
            </a:r>
            <a:r>
              <a:rPr kumimoji="1" lang="ja-JP" altLang="en-US" dirty="0"/>
              <a:t> </a:t>
            </a:r>
            <a:r>
              <a:rPr kumimoji="1" lang="en-US" altLang="ja-JP" dirty="0"/>
              <a:t>Z</a:t>
            </a:r>
            <a:r>
              <a:rPr kumimoji="1" lang="ja-JP" altLang="en-US" dirty="0"/>
              <a:t> </a:t>
            </a:r>
            <a:r>
              <a:rPr kumimoji="1" lang="en-US" altLang="ja-JP" dirty="0"/>
              <a:t>OR</a:t>
            </a:r>
            <a:r>
              <a:rPr kumimoji="1" lang="ja-JP" altLang="en-US" dirty="0"/>
              <a:t> </a:t>
            </a:r>
            <a:r>
              <a:rPr kumimoji="1" lang="en-US" altLang="ja-JP" dirty="0"/>
              <a:t>Y</a:t>
            </a:r>
            <a:r>
              <a:rPr kumimoji="1" lang="ja-JP" altLang="en-US" dirty="0"/>
              <a:t> </a:t>
            </a:r>
            <a:r>
              <a:rPr kumimoji="1" lang="en-US" altLang="ja-JP" dirty="0"/>
              <a:t>AND</a:t>
            </a:r>
            <a:r>
              <a:rPr kumimoji="1" lang="ja-JP" altLang="en-US" dirty="0"/>
              <a:t> </a:t>
            </a:r>
            <a:r>
              <a:rPr kumimoji="1" lang="en-US" altLang="ja-JP" dirty="0"/>
              <a:t>Z_ </a:t>
            </a:r>
            <a:r>
              <a:rPr kumimoji="1" lang="ja-JP" altLang="en-US" dirty="0"/>
              <a:t>です。</a:t>
            </a:r>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74</a:t>
            </a:fld>
            <a:endParaRPr lang="en-US" altLang="ja-JP"/>
          </a:p>
        </p:txBody>
      </p:sp>
    </p:spTree>
    <p:extLst>
      <p:ext uri="{BB962C8B-B14F-4D97-AF65-F5344CB8AC3E}">
        <p14:creationId xmlns:p14="http://schemas.microsoft.com/office/powerpoint/2010/main" val="342386357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最後はドントケアのある論理関数の最小積和形を求めてみましょう。</a:t>
            </a:r>
            <a:endParaRPr kumimoji="1" lang="en-US" altLang="ja-JP" dirty="0"/>
          </a:p>
          <a:p>
            <a:r>
              <a:rPr kumimoji="1" lang="ja-JP" altLang="en-US" dirty="0"/>
              <a:t>皆さんノートにカルノー図を描いてください。</a:t>
            </a:r>
            <a:endParaRPr kumimoji="1" lang="en-US" altLang="ja-JP" dirty="0"/>
          </a:p>
          <a:p>
            <a:r>
              <a:rPr kumimoji="1" lang="ja-JP" altLang="en-US" dirty="0"/>
              <a:t>まず関数値が</a:t>
            </a:r>
            <a:r>
              <a:rPr kumimoji="1" lang="en-US" altLang="ja-JP" dirty="0"/>
              <a:t>1</a:t>
            </a:r>
            <a:r>
              <a:rPr kumimoji="1" lang="ja-JP" altLang="en-US" dirty="0"/>
              <a:t>となるのがこの</a:t>
            </a:r>
            <a:r>
              <a:rPr kumimoji="1" lang="en-US" altLang="ja-JP" dirty="0"/>
              <a:t>3</a:t>
            </a:r>
            <a:r>
              <a:rPr kumimoji="1" lang="ja-JP" altLang="en-US" dirty="0"/>
              <a:t>つです。そしてドントケアがこの</a:t>
            </a:r>
            <a:r>
              <a:rPr kumimoji="1" lang="en-US" altLang="ja-JP" dirty="0"/>
              <a:t>2</a:t>
            </a:r>
            <a:r>
              <a:rPr kumimoji="1" lang="ja-JP" altLang="en-US" dirty="0"/>
              <a:t>つです。</a:t>
            </a:r>
            <a:endParaRPr kumimoji="1" lang="en-US" altLang="ja-JP" dirty="0"/>
          </a:p>
          <a:p>
            <a:r>
              <a:rPr kumimoji="1" lang="ja-JP" altLang="en-US" dirty="0"/>
              <a:t>ドントケアは、</a:t>
            </a:r>
            <a:r>
              <a:rPr kumimoji="1" lang="en-US" altLang="ja-JP" dirty="0"/>
              <a:t>1</a:t>
            </a:r>
            <a:r>
              <a:rPr kumimoji="1" lang="ja-JP" altLang="en-US" dirty="0"/>
              <a:t>でも</a:t>
            </a:r>
            <a:r>
              <a:rPr kumimoji="1" lang="en-US" altLang="ja-JP" dirty="0"/>
              <a:t>0</a:t>
            </a:r>
            <a:r>
              <a:rPr kumimoji="1" lang="ja-JP" altLang="en-US" dirty="0"/>
              <a:t>でも都合のいい方にして、できるだけ大きな長方形になるように囲みます。</a:t>
            </a:r>
            <a:endParaRPr kumimoji="1" lang="en-US" altLang="ja-JP" dirty="0"/>
          </a:p>
          <a:p>
            <a:r>
              <a:rPr kumimoji="1" lang="ja-JP" altLang="en-US" dirty="0"/>
              <a:t>この場合はこのように囲めます。</a:t>
            </a:r>
            <a:endParaRPr kumimoji="1" lang="en-US" altLang="ja-JP" dirty="0"/>
          </a:p>
          <a:p>
            <a:r>
              <a:rPr kumimoji="1" lang="ja-JP" altLang="en-US" dirty="0"/>
              <a:t>よって、求めるべき最小積和形は、</a:t>
            </a:r>
            <a:r>
              <a:rPr kumimoji="1" lang="en-US" altLang="ja-JP" dirty="0"/>
              <a:t>Y OR X AND Z_ </a:t>
            </a:r>
            <a:r>
              <a:rPr kumimoji="1" lang="ja-JP" altLang="en-US" dirty="0"/>
              <a:t>です。</a:t>
            </a:r>
            <a:endParaRPr kumimoji="1" lang="en-US" altLang="ja-JP" dirty="0"/>
          </a:p>
          <a:p>
            <a:r>
              <a:rPr kumimoji="1" lang="ja-JP" altLang="en-US" dirty="0"/>
              <a:t>今回の授業はこれで終了です。</a:t>
            </a:r>
            <a:endParaRPr kumimoji="1" lang="en-US" altLang="ja-JP" dirty="0"/>
          </a:p>
          <a:p>
            <a:r>
              <a:rPr kumimoji="1" lang="ja-JP" altLang="en-US" dirty="0"/>
              <a:t>いつものように</a:t>
            </a:r>
            <a:r>
              <a:rPr kumimoji="1" lang="en-US" altLang="ja-JP" dirty="0" err="1"/>
              <a:t>GoogleClassroom</a:t>
            </a:r>
            <a:r>
              <a:rPr kumimoji="1" lang="ja-JP" altLang="en-US" dirty="0"/>
              <a:t>上に課題テストを挙げてありますので、</a:t>
            </a:r>
            <a:endParaRPr kumimoji="1" lang="en-US" altLang="ja-JP" dirty="0"/>
          </a:p>
          <a:p>
            <a:r>
              <a:rPr kumimoji="1" lang="ja-JP" altLang="en-US" dirty="0"/>
              <a:t>来週授業開始時までに提出してください。</a:t>
            </a:r>
            <a:endParaRPr kumimoji="1" lang="en-US" altLang="ja-JP" dirty="0"/>
          </a:p>
          <a:p>
            <a:r>
              <a:rPr kumimoji="1" lang="ja-JP" altLang="en-US"/>
              <a:t>お疲れ様でした。</a:t>
            </a:r>
            <a:endParaRPr kumimoji="1" lang="en-US" altLang="ja-JP" dirty="0"/>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75</a:t>
            </a:fld>
            <a:endParaRPr lang="en-US" altLang="ja-JP"/>
          </a:p>
        </p:txBody>
      </p:sp>
    </p:spTree>
    <p:extLst>
      <p:ext uri="{BB962C8B-B14F-4D97-AF65-F5344CB8AC3E}">
        <p14:creationId xmlns:p14="http://schemas.microsoft.com/office/powerpoint/2010/main" val="1669518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効率の良い回路を作ることを最適化と言います。</a:t>
            </a:r>
            <a:endParaRPr kumimoji="1" lang="en-US" altLang="ja-JP" dirty="0"/>
          </a:p>
          <a:p>
            <a:r>
              <a:rPr kumimoji="1" lang="ja-JP" altLang="en-US" dirty="0"/>
              <a:t>最適化のうち、論理ゲートの数を減らすことを空間最適化、論理ゲートの段数を減らすことを時間最適化と言います。</a:t>
            </a:r>
            <a:endParaRPr kumimoji="1" lang="en-US" altLang="ja-JP" dirty="0"/>
          </a:p>
          <a:p>
            <a:r>
              <a:rPr kumimoji="1" lang="ja-JP" altLang="en-US" dirty="0"/>
              <a:t>例えば、</a:t>
            </a:r>
            <a:r>
              <a:rPr kumimoji="1" lang="en-US" altLang="ja-JP" dirty="0"/>
              <a:t>X AND Y OR X AND Z </a:t>
            </a:r>
            <a:r>
              <a:rPr kumimoji="1" lang="ja-JP" altLang="en-US" dirty="0"/>
              <a:t>を空間最適化すると、右の式になり、</a:t>
            </a:r>
            <a:endParaRPr kumimoji="1" lang="en-US" altLang="ja-JP" dirty="0"/>
          </a:p>
          <a:p>
            <a:r>
              <a:rPr kumimoji="1" lang="en-US" altLang="ja-JP" dirty="0"/>
              <a:t>A AND B AND C AND D </a:t>
            </a:r>
            <a:r>
              <a:rPr kumimoji="1" lang="ja-JP" altLang="en-US" dirty="0"/>
              <a:t>を時間最適化すると、右の式になります。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8</a:t>
            </a:fld>
            <a:endParaRPr lang="en-US" altLang="ja-JP"/>
          </a:p>
        </p:txBody>
      </p:sp>
    </p:spTree>
    <p:extLst>
      <p:ext uri="{BB962C8B-B14F-4D97-AF65-F5344CB8AC3E}">
        <p14:creationId xmlns:p14="http://schemas.microsoft.com/office/powerpoint/2010/main" val="2958502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ここからはどうすれば論理関数を最適化できるかを考えていきます。</a:t>
            </a:r>
            <a:endParaRPr kumimoji="1" lang="en-US" altLang="ja-JP" dirty="0"/>
          </a:p>
          <a:p>
            <a:r>
              <a:rPr kumimoji="1" lang="ja-JP" altLang="en-US" dirty="0"/>
              <a:t>論理関数の最適化でよく用いられるのがカルノー図です。</a:t>
            </a:r>
            <a:endParaRPr kumimoji="1" lang="en-US" altLang="ja-JP" dirty="0"/>
          </a:p>
          <a:p>
            <a:r>
              <a:rPr kumimoji="1" lang="ja-JP" altLang="en-US" dirty="0"/>
              <a:t>カルノー図は、関数値を</a:t>
            </a:r>
            <a:r>
              <a:rPr kumimoji="1" lang="en-US" altLang="ja-JP" dirty="0"/>
              <a:t>2</a:t>
            </a:r>
            <a:r>
              <a:rPr kumimoji="1" lang="ja-JP" altLang="en-US" dirty="0"/>
              <a:t>次元格子図で表現したものです。</a:t>
            </a:r>
            <a:endParaRPr kumimoji="1" lang="en-US" altLang="ja-JP" dirty="0"/>
          </a:p>
          <a:p>
            <a:r>
              <a:rPr kumimoji="1" lang="ja-JP" altLang="en-US" dirty="0"/>
              <a:t>カルノー図を使うことにより、論理関数を直感的に表現でき、最適化設計を直感的に行えます。</a:t>
            </a:r>
            <a:endParaRPr kumimoji="1" lang="en-US" altLang="ja-JP" dirty="0"/>
          </a:p>
          <a:p>
            <a:r>
              <a:rPr kumimoji="1" lang="ja-JP" altLang="en-US" dirty="0"/>
              <a:t>下の図がカルノー図の例です。</a:t>
            </a:r>
            <a:endParaRPr kumimoji="1" lang="en-US" altLang="ja-JP" dirty="0"/>
          </a:p>
          <a:p>
            <a:r>
              <a:rPr kumimoji="1" lang="ja-JP" altLang="en-US" dirty="0"/>
              <a:t>この図では縦</a:t>
            </a:r>
            <a:r>
              <a:rPr kumimoji="1" lang="en-US" altLang="ja-JP" dirty="0"/>
              <a:t>2</a:t>
            </a:r>
            <a:r>
              <a:rPr kumimoji="1" lang="ja-JP" altLang="en-US" dirty="0"/>
              <a:t>横</a:t>
            </a:r>
            <a:r>
              <a:rPr kumimoji="1" lang="en-US" altLang="ja-JP" dirty="0"/>
              <a:t>4</a:t>
            </a:r>
            <a:r>
              <a:rPr kumimoji="1" lang="ja-JP" altLang="en-US" dirty="0"/>
              <a:t>の</a:t>
            </a:r>
            <a:r>
              <a:rPr kumimoji="1" lang="en-US" altLang="ja-JP" dirty="0"/>
              <a:t>2</a:t>
            </a:r>
            <a:r>
              <a:rPr kumimoji="1" lang="ja-JP" altLang="en-US" dirty="0"/>
              <a:t>次元で表されています。</a:t>
            </a:r>
            <a:endParaRPr kumimoji="1" lang="en-US" altLang="ja-JP" dirty="0"/>
          </a:p>
          <a:p>
            <a:r>
              <a:rPr kumimoji="1" lang="ja-JP" altLang="en-US" dirty="0"/>
              <a:t>カルノー図のある</a:t>
            </a:r>
            <a:r>
              <a:rPr kumimoji="1" lang="en-US" altLang="ja-JP" dirty="0"/>
              <a:t>1</a:t>
            </a:r>
            <a:r>
              <a:rPr kumimoji="1" lang="ja-JP" altLang="en-US" dirty="0"/>
              <a:t>つのマスはある最小項を表しています。</a:t>
            </a:r>
            <a:endParaRPr kumimoji="1" lang="en-US" altLang="ja-JP" dirty="0"/>
          </a:p>
          <a:p>
            <a:r>
              <a:rPr kumimoji="1" lang="ja-JP" altLang="en-US" dirty="0"/>
              <a:t>つまり、真理値表のある</a:t>
            </a:r>
            <a:r>
              <a:rPr kumimoji="1" lang="en-US" altLang="ja-JP" dirty="0"/>
              <a:t>1</a:t>
            </a:r>
            <a:r>
              <a:rPr kumimoji="1" lang="ja-JP" altLang="en-US" dirty="0"/>
              <a:t>行に相当します。</a:t>
            </a:r>
            <a:endParaRPr kumimoji="1" lang="en-US" altLang="ja-JP" dirty="0"/>
          </a:p>
        </p:txBody>
      </p:sp>
      <p:sp>
        <p:nvSpPr>
          <p:cNvPr id="4" name="スライド番号プレースホルダー 3"/>
          <p:cNvSpPr>
            <a:spLocks noGrp="1"/>
          </p:cNvSpPr>
          <p:nvPr>
            <p:ph type="sldNum" sz="quarter" idx="5"/>
          </p:nvPr>
        </p:nvSpPr>
        <p:spPr/>
        <p:txBody>
          <a:bodyPr/>
          <a:lstStyle/>
          <a:p>
            <a:fld id="{3C48BB11-4FC3-4438-923C-543407E51360}" type="slidenum">
              <a:rPr lang="en-US" altLang="ja-JP" smtClean="0"/>
              <a:pPr/>
              <a:t>9</a:t>
            </a:fld>
            <a:endParaRPr lang="en-US" altLang="ja-JP"/>
          </a:p>
        </p:txBody>
      </p:sp>
    </p:spTree>
    <p:extLst>
      <p:ext uri="{BB962C8B-B14F-4D97-AF65-F5344CB8AC3E}">
        <p14:creationId xmlns:p14="http://schemas.microsoft.com/office/powerpoint/2010/main" val="1044243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170" name="Group 2"/>
          <p:cNvGrpSpPr>
            <a:grpSpLocks/>
          </p:cNvGrpSpPr>
          <p:nvPr/>
        </p:nvGrpSpPr>
        <p:grpSpPr bwMode="auto">
          <a:xfrm>
            <a:off x="0" y="6350"/>
            <a:ext cx="9140825" cy="6851650"/>
            <a:chOff x="0" y="4"/>
            <a:chExt cx="5758" cy="4316"/>
          </a:xfrm>
        </p:grpSpPr>
        <p:grpSp>
          <p:nvGrpSpPr>
            <p:cNvPr id="7171" name="Group 3"/>
            <p:cNvGrpSpPr>
              <a:grpSpLocks/>
            </p:cNvGrpSpPr>
            <p:nvPr/>
          </p:nvGrpSpPr>
          <p:grpSpPr bwMode="auto">
            <a:xfrm>
              <a:off x="0" y="1161"/>
              <a:ext cx="5758" cy="3159"/>
              <a:chOff x="0" y="1161"/>
              <a:chExt cx="5758" cy="3159"/>
            </a:xfrm>
          </p:grpSpPr>
          <p:sp>
            <p:nvSpPr>
              <p:cNvPr id="7172" name="Freeform 4"/>
              <p:cNvSpPr>
                <a:spLocks/>
              </p:cNvSpPr>
              <p:nvPr/>
            </p:nvSpPr>
            <p:spPr bwMode="hidden">
              <a:xfrm>
                <a:off x="558" y="1161"/>
                <a:ext cx="5200" cy="3159"/>
              </a:xfrm>
              <a:custGeom>
                <a:avLst/>
                <a:gdLst>
                  <a:gd name="T0" fmla="*/ 0 w 5184"/>
                  <a:gd name="T1" fmla="*/ 3159 h 3159"/>
                  <a:gd name="T2" fmla="*/ 5184 w 5184"/>
                  <a:gd name="T3" fmla="*/ 3159 h 3159"/>
                  <a:gd name="T4" fmla="*/ 5184 w 5184"/>
                  <a:gd name="T5" fmla="*/ 0 h 3159"/>
                  <a:gd name="T6" fmla="*/ 0 w 5184"/>
                  <a:gd name="T7" fmla="*/ 0 h 3159"/>
                  <a:gd name="T8" fmla="*/ 0 w 5184"/>
                  <a:gd name="T9" fmla="*/ 3159 h 3159"/>
                  <a:gd name="T10" fmla="*/ 0 w 5184"/>
                  <a:gd name="T11" fmla="*/ 3159 h 3159"/>
                </a:gdLst>
                <a:ahLst/>
                <a:cxnLst>
                  <a:cxn ang="0">
                    <a:pos x="T0" y="T1"/>
                  </a:cxn>
                  <a:cxn ang="0">
                    <a:pos x="T2" y="T3"/>
                  </a:cxn>
                  <a:cxn ang="0">
                    <a:pos x="T4" y="T5"/>
                  </a:cxn>
                  <a:cxn ang="0">
                    <a:pos x="T6" y="T7"/>
                  </a:cxn>
                  <a:cxn ang="0">
                    <a:pos x="T8" y="T9"/>
                  </a:cxn>
                  <a:cxn ang="0">
                    <a:pos x="T10" y="T11"/>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173" name="Freeform 5"/>
              <p:cNvSpPr>
                <a:spLocks/>
              </p:cNvSpPr>
              <p:nvPr/>
            </p:nvSpPr>
            <p:spPr bwMode="hidden">
              <a:xfrm>
                <a:off x="0" y="1161"/>
                <a:ext cx="558" cy="3159"/>
              </a:xfrm>
              <a:custGeom>
                <a:avLst/>
                <a:gdLst>
                  <a:gd name="T0" fmla="*/ 0 w 556"/>
                  <a:gd name="T1" fmla="*/ 0 h 3159"/>
                  <a:gd name="T2" fmla="*/ 0 w 556"/>
                  <a:gd name="T3" fmla="*/ 3159 h 3159"/>
                  <a:gd name="T4" fmla="*/ 556 w 556"/>
                  <a:gd name="T5" fmla="*/ 3159 h 3159"/>
                  <a:gd name="T6" fmla="*/ 556 w 556"/>
                  <a:gd name="T7" fmla="*/ 0 h 3159"/>
                  <a:gd name="T8" fmla="*/ 0 w 556"/>
                  <a:gd name="T9" fmla="*/ 0 h 3159"/>
                  <a:gd name="T10" fmla="*/ 0 w 556"/>
                  <a:gd name="T11" fmla="*/ 0 h 3159"/>
                </a:gdLst>
                <a:ahLst/>
                <a:cxnLst>
                  <a:cxn ang="0">
                    <a:pos x="T0" y="T1"/>
                  </a:cxn>
                  <a:cxn ang="0">
                    <a:pos x="T2" y="T3"/>
                  </a:cxn>
                  <a:cxn ang="0">
                    <a:pos x="T4" y="T5"/>
                  </a:cxn>
                  <a:cxn ang="0">
                    <a:pos x="T6" y="T7"/>
                  </a:cxn>
                  <a:cxn ang="0">
                    <a:pos x="T8" y="T9"/>
                  </a:cxn>
                  <a:cxn ang="0">
                    <a:pos x="T10" y="T11"/>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7174" name="Freeform 6"/>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175" name="Freeform 7"/>
            <p:cNvSpPr>
              <a:spLocks/>
            </p:cNvSpPr>
            <p:nvPr/>
          </p:nvSpPr>
          <p:spPr bwMode="ltGray">
            <a:xfrm>
              <a:off x="767" y="1155"/>
              <a:ext cx="252" cy="12"/>
            </a:xfrm>
            <a:custGeom>
              <a:avLst/>
              <a:gdLst>
                <a:gd name="T0" fmla="*/ 251 w 251"/>
                <a:gd name="T1" fmla="*/ 0 h 12"/>
                <a:gd name="T2" fmla="*/ 0 w 251"/>
                <a:gd name="T3" fmla="*/ 0 h 12"/>
                <a:gd name="T4" fmla="*/ 0 w 251"/>
                <a:gd name="T5" fmla="*/ 12 h 12"/>
                <a:gd name="T6" fmla="*/ 251 w 251"/>
                <a:gd name="T7" fmla="*/ 12 h 12"/>
                <a:gd name="T8" fmla="*/ 251 w 251"/>
                <a:gd name="T9" fmla="*/ 0 h 12"/>
                <a:gd name="T10" fmla="*/ 251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176" name="Freeform 8"/>
            <p:cNvSpPr>
              <a:spLocks/>
            </p:cNvSpPr>
            <p:nvPr/>
          </p:nvSpPr>
          <p:spPr bwMode="ltGray">
            <a:xfrm>
              <a:off x="0" y="1155"/>
              <a:ext cx="351" cy="12"/>
            </a:xfrm>
            <a:custGeom>
              <a:avLst/>
              <a:gdLst>
                <a:gd name="T0" fmla="*/ 0 w 251"/>
                <a:gd name="T1" fmla="*/ 0 h 12"/>
                <a:gd name="T2" fmla="*/ 0 w 251"/>
                <a:gd name="T3" fmla="*/ 12 h 12"/>
                <a:gd name="T4" fmla="*/ 251 w 251"/>
                <a:gd name="T5" fmla="*/ 12 h 12"/>
                <a:gd name="T6" fmla="*/ 251 w 251"/>
                <a:gd name="T7" fmla="*/ 0 h 12"/>
                <a:gd name="T8" fmla="*/ 0 w 251"/>
                <a:gd name="T9" fmla="*/ 0 h 12"/>
                <a:gd name="T10" fmla="*/ 0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7177" name="Group 9"/>
            <p:cNvGrpSpPr>
              <a:grpSpLocks/>
            </p:cNvGrpSpPr>
            <p:nvPr/>
          </p:nvGrpSpPr>
          <p:grpSpPr bwMode="auto">
            <a:xfrm>
              <a:off x="348" y="4"/>
              <a:ext cx="5410" cy="4316"/>
              <a:chOff x="348" y="4"/>
              <a:chExt cx="5410" cy="4316"/>
            </a:xfrm>
          </p:grpSpPr>
          <p:sp>
            <p:nvSpPr>
              <p:cNvPr id="7178"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Lst>
                <a:ahLst/>
                <a:cxnLst>
                  <a:cxn ang="0">
                    <a:pos x="T0" y="T1"/>
                  </a:cxn>
                  <a:cxn ang="0">
                    <a:pos x="T2" y="T3"/>
                  </a:cxn>
                  <a:cxn ang="0">
                    <a:pos x="T4" y="T5"/>
                  </a:cxn>
                  <a:cxn ang="0">
                    <a:pos x="T6" y="T7"/>
                  </a:cxn>
                  <a:cxn ang="0">
                    <a:pos x="T8" y="T9"/>
                  </a:cxn>
                  <a:cxn ang="0">
                    <a:pos x="T10" y="T11"/>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179"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Lst>
                <a:ahLst/>
                <a:cxnLst>
                  <a:cxn ang="0">
                    <a:pos x="T0" y="T1"/>
                  </a:cxn>
                  <a:cxn ang="0">
                    <a:pos x="T2" y="T3"/>
                  </a:cxn>
                  <a:cxn ang="0">
                    <a:pos x="T4" y="T5"/>
                  </a:cxn>
                  <a:cxn ang="0">
                    <a:pos x="T6" y="T7"/>
                  </a:cxn>
                  <a:cxn ang="0">
                    <a:pos x="T8" y="T9"/>
                  </a:cxn>
                  <a:cxn ang="0">
                    <a:pos x="T10" y="T11"/>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180" name="Freeform 12"/>
              <p:cNvSpPr>
                <a:spLocks/>
              </p:cNvSpPr>
              <p:nvPr/>
            </p:nvSpPr>
            <p:spPr bwMode="ltGray">
              <a:xfrm>
                <a:off x="1019" y="1155"/>
                <a:ext cx="4739" cy="12"/>
              </a:xfrm>
              <a:custGeom>
                <a:avLst/>
                <a:gdLst>
                  <a:gd name="T0" fmla="*/ 4724 w 4724"/>
                  <a:gd name="T1" fmla="*/ 0 h 12"/>
                  <a:gd name="T2" fmla="*/ 0 w 4724"/>
                  <a:gd name="T3" fmla="*/ 0 h 12"/>
                  <a:gd name="T4" fmla="*/ 0 w 4724"/>
                  <a:gd name="T5" fmla="*/ 12 h 12"/>
                  <a:gd name="T6" fmla="*/ 4724 w 4724"/>
                  <a:gd name="T7" fmla="*/ 12 h 12"/>
                  <a:gd name="T8" fmla="*/ 4724 w 4724"/>
                  <a:gd name="T9" fmla="*/ 0 h 12"/>
                  <a:gd name="T10" fmla="*/ 4724 w 4724"/>
                  <a:gd name="T11" fmla="*/ 0 h 12"/>
                </a:gdLst>
                <a:ahLst/>
                <a:cxnLst>
                  <a:cxn ang="0">
                    <a:pos x="T0" y="T1"/>
                  </a:cxn>
                  <a:cxn ang="0">
                    <a:pos x="T2" y="T3"/>
                  </a:cxn>
                  <a:cxn ang="0">
                    <a:pos x="T4" y="T5"/>
                  </a:cxn>
                  <a:cxn ang="0">
                    <a:pos x="T6" y="T7"/>
                  </a:cxn>
                  <a:cxn ang="0">
                    <a:pos x="T8" y="T9"/>
                  </a:cxn>
                  <a:cxn ang="0">
                    <a:pos x="T10" y="T11"/>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181"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Lst>
                <a:ahLst/>
                <a:cxnLst>
                  <a:cxn ang="0">
                    <a:pos x="T0" y="T1"/>
                  </a:cxn>
                  <a:cxn ang="0">
                    <a:pos x="T2" y="T3"/>
                  </a:cxn>
                  <a:cxn ang="0">
                    <a:pos x="T4" y="T5"/>
                  </a:cxn>
                  <a:cxn ang="0">
                    <a:pos x="T6" y="T7"/>
                  </a:cxn>
                  <a:cxn ang="0">
                    <a:pos x="T8" y="T9"/>
                  </a:cxn>
                  <a:cxn ang="0">
                    <a:pos x="T10" y="T11"/>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182"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Lst>
                <a:ahLst/>
                <a:cxnLst>
                  <a:cxn ang="0">
                    <a:pos x="T0" y="T1"/>
                  </a:cxn>
                  <a:cxn ang="0">
                    <a:pos x="T2" y="T3"/>
                  </a:cxn>
                  <a:cxn ang="0">
                    <a:pos x="T4" y="T5"/>
                  </a:cxn>
                  <a:cxn ang="0">
                    <a:pos x="T6" y="T7"/>
                  </a:cxn>
                  <a:cxn ang="0">
                    <a:pos x="T8" y="T9"/>
                  </a:cxn>
                  <a:cxn ang="0">
                    <a:pos x="T10" y="T11"/>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183" name="Freeform 15"/>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sp>
        <p:nvSpPr>
          <p:cNvPr id="7184" name="Rectangle 16"/>
          <p:cNvSpPr>
            <a:spLocks noGrp="1" noChangeArrowheads="1"/>
          </p:cNvSpPr>
          <p:nvPr>
            <p:ph type="ctrTitle" sz="quarter"/>
          </p:nvPr>
        </p:nvSpPr>
        <p:spPr>
          <a:xfrm>
            <a:off x="1066800" y="1997075"/>
            <a:ext cx="7086600" cy="1431925"/>
          </a:xfrm>
        </p:spPr>
        <p:txBody>
          <a:bodyPr anchor="b"/>
          <a:lstStyle>
            <a:lvl1pPr>
              <a:defRPr/>
            </a:lvl1pPr>
          </a:lstStyle>
          <a:p>
            <a:pPr lvl="0"/>
            <a:r>
              <a:rPr lang="ja-JP" altLang="en-US" noProof="0"/>
              <a:t>マスタ タイトルの書式設定</a:t>
            </a:r>
          </a:p>
        </p:txBody>
      </p:sp>
      <p:sp>
        <p:nvSpPr>
          <p:cNvPr id="7185" name="Rectangle 17"/>
          <p:cNvSpPr>
            <a:spLocks noGrp="1" noChangeArrowheads="1"/>
          </p:cNvSpPr>
          <p:nvPr>
            <p:ph type="subTitle" sz="quarter" idx="1"/>
          </p:nvPr>
        </p:nvSpPr>
        <p:spPr>
          <a:xfrm>
            <a:off x="1066800" y="3886200"/>
            <a:ext cx="6400800" cy="1752600"/>
          </a:xfrm>
        </p:spPr>
        <p:txBody>
          <a:bodyPr/>
          <a:lstStyle>
            <a:lvl1pPr marL="0" indent="0">
              <a:buFont typeface="Wingdings" panose="05000000000000000000" pitchFamily="2" charset="2"/>
              <a:buNone/>
              <a:defRPr/>
            </a:lvl1pPr>
          </a:lstStyle>
          <a:p>
            <a:pPr lvl="0"/>
            <a:r>
              <a:rPr lang="ja-JP" altLang="en-US" noProof="0"/>
              <a:t>マスタ サブタイトルの書式設定</a:t>
            </a:r>
          </a:p>
        </p:txBody>
      </p:sp>
      <p:sp>
        <p:nvSpPr>
          <p:cNvPr id="7186" name="Rectangle 18"/>
          <p:cNvSpPr>
            <a:spLocks noGrp="1" noChangeArrowheads="1"/>
          </p:cNvSpPr>
          <p:nvPr>
            <p:ph type="dt" sz="quarter" idx="2"/>
          </p:nvPr>
        </p:nvSpPr>
        <p:spPr/>
        <p:txBody>
          <a:bodyPr/>
          <a:lstStyle>
            <a:lvl1pPr>
              <a:defRPr/>
            </a:lvl1pPr>
          </a:lstStyle>
          <a:p>
            <a:endParaRPr lang="en-US" altLang="ja-JP"/>
          </a:p>
        </p:txBody>
      </p:sp>
      <p:sp>
        <p:nvSpPr>
          <p:cNvPr id="7187" name="Rectangle 19"/>
          <p:cNvSpPr>
            <a:spLocks noGrp="1" noChangeArrowheads="1"/>
          </p:cNvSpPr>
          <p:nvPr>
            <p:ph type="ftr" sz="quarter" idx="3"/>
          </p:nvPr>
        </p:nvSpPr>
        <p:spPr>
          <a:xfrm>
            <a:off x="3352800" y="6248400"/>
            <a:ext cx="2895600" cy="457200"/>
          </a:xfrm>
        </p:spPr>
        <p:txBody>
          <a:bodyPr/>
          <a:lstStyle>
            <a:lvl1pPr>
              <a:defRPr/>
            </a:lvl1pPr>
          </a:lstStyle>
          <a:p>
            <a:endParaRPr lang="en-US" altLang="ja-JP"/>
          </a:p>
        </p:txBody>
      </p:sp>
      <p:sp>
        <p:nvSpPr>
          <p:cNvPr id="7188" name="Rectangle 20"/>
          <p:cNvSpPr>
            <a:spLocks noGrp="1" noChangeArrowheads="1"/>
          </p:cNvSpPr>
          <p:nvPr>
            <p:ph type="sldNum" sz="quarter" idx="4"/>
          </p:nvPr>
        </p:nvSpPr>
        <p:spPr/>
        <p:txBody>
          <a:bodyPr/>
          <a:lstStyle>
            <a:lvl1pPr>
              <a:defRPr/>
            </a:lvl1pPr>
          </a:lstStyle>
          <a:p>
            <a:fld id="{10F0DC00-6D9D-4439-9A5D-D34D92EA29A7}"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46319BF6-FBA0-44D1-A25D-74561A38B781}" type="slidenum">
              <a:rPr lang="en-US" altLang="ja-JP"/>
              <a:pPr/>
              <a:t>‹#›</a:t>
            </a:fld>
            <a:endParaRPr lang="en-US" altLang="ja-JP"/>
          </a:p>
        </p:txBody>
      </p:sp>
    </p:spTree>
    <p:extLst>
      <p:ext uri="{BB962C8B-B14F-4D97-AF65-F5344CB8AC3E}">
        <p14:creationId xmlns:p14="http://schemas.microsoft.com/office/powerpoint/2010/main" val="3627155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24650" y="304800"/>
            <a:ext cx="1885950" cy="57912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066800" y="304800"/>
            <a:ext cx="5505450" cy="5791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1253903A-1831-4D1A-8C37-1C36981DAA65}" type="slidenum">
              <a:rPr lang="en-US" altLang="ja-JP"/>
              <a:pPr/>
              <a:t>‹#›</a:t>
            </a:fld>
            <a:endParaRPr lang="en-US" altLang="ja-JP"/>
          </a:p>
        </p:txBody>
      </p:sp>
    </p:spTree>
    <p:extLst>
      <p:ext uri="{BB962C8B-B14F-4D97-AF65-F5344CB8AC3E}">
        <p14:creationId xmlns:p14="http://schemas.microsoft.com/office/powerpoint/2010/main" val="2489289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066800" y="304800"/>
            <a:ext cx="7543800" cy="1431925"/>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1066800" y="1981200"/>
            <a:ext cx="7543800" cy="4114800"/>
          </a:xfrm>
        </p:spPr>
        <p:txBody>
          <a:bodyPr/>
          <a:lstStyle/>
          <a:p>
            <a:endParaRPr lang="ja-JP" altLang="en-US"/>
          </a:p>
        </p:txBody>
      </p:sp>
      <p:sp>
        <p:nvSpPr>
          <p:cNvPr id="4" name="日付プレースホルダー 3"/>
          <p:cNvSpPr>
            <a:spLocks noGrp="1"/>
          </p:cNvSpPr>
          <p:nvPr>
            <p:ph type="dt" sz="half" idx="10"/>
          </p:nvPr>
        </p:nvSpPr>
        <p:spPr>
          <a:xfrm>
            <a:off x="1066800" y="6248400"/>
            <a:ext cx="1905000" cy="457200"/>
          </a:xfrm>
        </p:spPr>
        <p:txBody>
          <a:bodyPr/>
          <a:lstStyle>
            <a:lvl1pPr>
              <a:defRPr/>
            </a:lvl1pPr>
          </a:lstStyle>
          <a:p>
            <a:endParaRPr lang="en-US" altLang="ja-JP"/>
          </a:p>
        </p:txBody>
      </p:sp>
      <p:sp>
        <p:nvSpPr>
          <p:cNvPr id="5" name="フッター プレースホルダー 4"/>
          <p:cNvSpPr>
            <a:spLocks noGrp="1"/>
          </p:cNvSpPr>
          <p:nvPr>
            <p:ph type="ftr" sz="quarter" idx="11"/>
          </p:nvPr>
        </p:nvSpPr>
        <p:spPr>
          <a:xfrm>
            <a:off x="3429000" y="6248400"/>
            <a:ext cx="2895600" cy="457200"/>
          </a:xfrm>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a:xfrm>
            <a:off x="6705600" y="6248400"/>
            <a:ext cx="1905000" cy="457200"/>
          </a:xfrm>
        </p:spPr>
        <p:txBody>
          <a:bodyPr/>
          <a:lstStyle>
            <a:lvl1pPr>
              <a:defRPr/>
            </a:lvl1pPr>
          </a:lstStyle>
          <a:p>
            <a:fld id="{5963DC52-F950-4351-B144-224B72259B39}" type="slidenum">
              <a:rPr lang="en-US" altLang="ja-JP"/>
              <a:pPr/>
              <a:t>‹#›</a:t>
            </a:fld>
            <a:endParaRPr lang="en-US" altLang="ja-JP"/>
          </a:p>
        </p:txBody>
      </p:sp>
    </p:spTree>
    <p:extLst>
      <p:ext uri="{BB962C8B-B14F-4D97-AF65-F5344CB8AC3E}">
        <p14:creationId xmlns:p14="http://schemas.microsoft.com/office/powerpoint/2010/main" val="3533504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B340E8D4-143F-4017-9297-9130957D37CC}" type="slidenum">
              <a:rPr lang="en-US" altLang="ja-JP"/>
              <a:pPr/>
              <a:t>‹#›</a:t>
            </a:fld>
            <a:endParaRPr lang="en-US" altLang="ja-JP"/>
          </a:p>
        </p:txBody>
      </p:sp>
    </p:spTree>
    <p:extLst>
      <p:ext uri="{BB962C8B-B14F-4D97-AF65-F5344CB8AC3E}">
        <p14:creationId xmlns:p14="http://schemas.microsoft.com/office/powerpoint/2010/main" val="2883908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F6DD9B6B-153C-4580-9978-625EB98EC5CE}" type="slidenum">
              <a:rPr lang="en-US" altLang="ja-JP"/>
              <a:pPr/>
              <a:t>‹#›</a:t>
            </a:fld>
            <a:endParaRPr lang="en-US" altLang="ja-JP"/>
          </a:p>
        </p:txBody>
      </p:sp>
    </p:spTree>
    <p:extLst>
      <p:ext uri="{BB962C8B-B14F-4D97-AF65-F5344CB8AC3E}">
        <p14:creationId xmlns:p14="http://schemas.microsoft.com/office/powerpoint/2010/main" val="351884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1066800" y="1981200"/>
            <a:ext cx="36957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914900" y="1981200"/>
            <a:ext cx="36957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B2906EC0-D899-4FF9-92F6-13DE7FEC37DD}" type="slidenum">
              <a:rPr lang="en-US" altLang="ja-JP"/>
              <a:pPr/>
              <a:t>‹#›</a:t>
            </a:fld>
            <a:endParaRPr lang="en-US" altLang="ja-JP"/>
          </a:p>
        </p:txBody>
      </p:sp>
    </p:spTree>
    <p:extLst>
      <p:ext uri="{BB962C8B-B14F-4D97-AF65-F5344CB8AC3E}">
        <p14:creationId xmlns:p14="http://schemas.microsoft.com/office/powerpoint/2010/main" val="3630131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endParaRPr lang="en-US" altLang="ja-JP"/>
          </a:p>
        </p:txBody>
      </p:sp>
      <p:sp>
        <p:nvSpPr>
          <p:cNvPr id="8" name="フッター プレースホルダー 7"/>
          <p:cNvSpPr>
            <a:spLocks noGrp="1"/>
          </p:cNvSpPr>
          <p:nvPr>
            <p:ph type="ftr" sz="quarter" idx="11"/>
          </p:nvPr>
        </p:nvSpPr>
        <p:spPr/>
        <p:txBody>
          <a:bodyPr/>
          <a:lstStyle>
            <a:lvl1pPr>
              <a:defRPr/>
            </a:lvl1pPr>
          </a:lstStyle>
          <a:p>
            <a:endParaRPr lang="en-US" altLang="ja-JP"/>
          </a:p>
        </p:txBody>
      </p:sp>
      <p:sp>
        <p:nvSpPr>
          <p:cNvPr id="9" name="スライド番号プレースホルダー 8"/>
          <p:cNvSpPr>
            <a:spLocks noGrp="1"/>
          </p:cNvSpPr>
          <p:nvPr>
            <p:ph type="sldNum" sz="quarter" idx="12"/>
          </p:nvPr>
        </p:nvSpPr>
        <p:spPr/>
        <p:txBody>
          <a:bodyPr/>
          <a:lstStyle>
            <a:lvl1pPr>
              <a:defRPr/>
            </a:lvl1pPr>
          </a:lstStyle>
          <a:p>
            <a:fld id="{D067F926-DD55-4CBE-A571-23977BAFAD79}" type="slidenum">
              <a:rPr lang="en-US" altLang="ja-JP"/>
              <a:pPr/>
              <a:t>‹#›</a:t>
            </a:fld>
            <a:endParaRPr lang="en-US" altLang="ja-JP"/>
          </a:p>
        </p:txBody>
      </p:sp>
    </p:spTree>
    <p:extLst>
      <p:ext uri="{BB962C8B-B14F-4D97-AF65-F5344CB8AC3E}">
        <p14:creationId xmlns:p14="http://schemas.microsoft.com/office/powerpoint/2010/main" val="2105177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endParaRPr lang="en-US" altLang="ja-JP"/>
          </a:p>
        </p:txBody>
      </p:sp>
      <p:sp>
        <p:nvSpPr>
          <p:cNvPr id="4" name="フッター プレースホルダー 3"/>
          <p:cNvSpPr>
            <a:spLocks noGrp="1"/>
          </p:cNvSpPr>
          <p:nvPr>
            <p:ph type="ftr" sz="quarter" idx="11"/>
          </p:nvPr>
        </p:nvSpPr>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p:txBody>
          <a:bodyPr/>
          <a:lstStyle>
            <a:lvl1pPr>
              <a:defRPr/>
            </a:lvl1pPr>
          </a:lstStyle>
          <a:p>
            <a:fld id="{67EFC302-357D-4E61-991F-FB48F98A3D6A}" type="slidenum">
              <a:rPr lang="en-US" altLang="ja-JP"/>
              <a:pPr/>
              <a:t>‹#›</a:t>
            </a:fld>
            <a:endParaRPr lang="en-US" altLang="ja-JP"/>
          </a:p>
        </p:txBody>
      </p:sp>
    </p:spTree>
    <p:extLst>
      <p:ext uri="{BB962C8B-B14F-4D97-AF65-F5344CB8AC3E}">
        <p14:creationId xmlns:p14="http://schemas.microsoft.com/office/powerpoint/2010/main" val="379135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p>
        </p:txBody>
      </p:sp>
      <p:sp>
        <p:nvSpPr>
          <p:cNvPr id="3" name="フッター プレースホルダー 2"/>
          <p:cNvSpPr>
            <a:spLocks noGrp="1"/>
          </p:cNvSpPr>
          <p:nvPr>
            <p:ph type="ftr" sz="quarter" idx="11"/>
          </p:nvPr>
        </p:nvSpPr>
        <p:spPr/>
        <p:txBody>
          <a:bodyPr/>
          <a:lstStyle>
            <a:lvl1pPr>
              <a:defRPr/>
            </a:lvl1pPr>
          </a:lstStyle>
          <a:p>
            <a:endParaRPr lang="en-US" altLang="ja-JP"/>
          </a:p>
        </p:txBody>
      </p:sp>
      <p:sp>
        <p:nvSpPr>
          <p:cNvPr id="4" name="スライド番号プレースホルダー 3"/>
          <p:cNvSpPr>
            <a:spLocks noGrp="1"/>
          </p:cNvSpPr>
          <p:nvPr>
            <p:ph type="sldNum" sz="quarter" idx="12"/>
          </p:nvPr>
        </p:nvSpPr>
        <p:spPr/>
        <p:txBody>
          <a:bodyPr/>
          <a:lstStyle>
            <a:lvl1pPr>
              <a:defRPr/>
            </a:lvl1pPr>
          </a:lstStyle>
          <a:p>
            <a:fld id="{F21DCCFF-EBFA-4015-A239-09ACCB369059}" type="slidenum">
              <a:rPr lang="en-US" altLang="ja-JP"/>
              <a:pPr/>
              <a:t>‹#›</a:t>
            </a:fld>
            <a:endParaRPr lang="en-US" altLang="ja-JP"/>
          </a:p>
        </p:txBody>
      </p:sp>
    </p:spTree>
    <p:extLst>
      <p:ext uri="{BB962C8B-B14F-4D97-AF65-F5344CB8AC3E}">
        <p14:creationId xmlns:p14="http://schemas.microsoft.com/office/powerpoint/2010/main" val="168193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828454BA-F974-4259-AD16-9B69D2E1FEF8}" type="slidenum">
              <a:rPr lang="en-US" altLang="ja-JP"/>
              <a:pPr/>
              <a:t>‹#›</a:t>
            </a:fld>
            <a:endParaRPr lang="en-US" altLang="ja-JP"/>
          </a:p>
        </p:txBody>
      </p:sp>
    </p:spTree>
    <p:extLst>
      <p:ext uri="{BB962C8B-B14F-4D97-AF65-F5344CB8AC3E}">
        <p14:creationId xmlns:p14="http://schemas.microsoft.com/office/powerpoint/2010/main" val="2213717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8BE05D2F-F6B8-45AF-BF9D-D863672CE8F6}" type="slidenum">
              <a:rPr lang="en-US" altLang="ja-JP"/>
              <a:pPr/>
              <a:t>‹#›</a:t>
            </a:fld>
            <a:endParaRPr lang="en-US" altLang="ja-JP"/>
          </a:p>
        </p:txBody>
      </p:sp>
    </p:spTree>
    <p:extLst>
      <p:ext uri="{BB962C8B-B14F-4D97-AF65-F5344CB8AC3E}">
        <p14:creationId xmlns:p14="http://schemas.microsoft.com/office/powerpoint/2010/main" val="2701361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6350"/>
            <a:ext cx="9140825" cy="6851650"/>
            <a:chOff x="0" y="4"/>
            <a:chExt cx="5758" cy="4316"/>
          </a:xfrm>
        </p:grpSpPr>
        <p:sp>
          <p:nvSpPr>
            <p:cNvPr id="6147" name="Freeform 3"/>
            <p:cNvSpPr>
              <a:spLocks/>
            </p:cNvSpPr>
            <p:nvPr/>
          </p:nvSpPr>
          <p:spPr bwMode="hidden">
            <a:xfrm>
              <a:off x="558" y="1161"/>
              <a:ext cx="5200" cy="3159"/>
            </a:xfrm>
            <a:custGeom>
              <a:avLst/>
              <a:gdLst>
                <a:gd name="T0" fmla="*/ 0 w 5184"/>
                <a:gd name="T1" fmla="*/ 3159 h 3159"/>
                <a:gd name="T2" fmla="*/ 5184 w 5184"/>
                <a:gd name="T3" fmla="*/ 3159 h 3159"/>
                <a:gd name="T4" fmla="*/ 5184 w 5184"/>
                <a:gd name="T5" fmla="*/ 0 h 3159"/>
                <a:gd name="T6" fmla="*/ 0 w 5184"/>
                <a:gd name="T7" fmla="*/ 0 h 3159"/>
                <a:gd name="T8" fmla="*/ 0 w 5184"/>
                <a:gd name="T9" fmla="*/ 3159 h 3159"/>
                <a:gd name="T10" fmla="*/ 0 w 5184"/>
                <a:gd name="T11" fmla="*/ 3159 h 3159"/>
              </a:gdLst>
              <a:ahLst/>
              <a:cxnLst>
                <a:cxn ang="0">
                  <a:pos x="T0" y="T1"/>
                </a:cxn>
                <a:cxn ang="0">
                  <a:pos x="T2" y="T3"/>
                </a:cxn>
                <a:cxn ang="0">
                  <a:pos x="T4" y="T5"/>
                </a:cxn>
                <a:cxn ang="0">
                  <a:pos x="T6" y="T7"/>
                </a:cxn>
                <a:cxn ang="0">
                  <a:pos x="T8" y="T9"/>
                </a:cxn>
                <a:cxn ang="0">
                  <a:pos x="T10" y="T11"/>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148" name="Freeform 4"/>
            <p:cNvSpPr>
              <a:spLocks/>
            </p:cNvSpPr>
            <p:nvPr/>
          </p:nvSpPr>
          <p:spPr bwMode="hidden">
            <a:xfrm>
              <a:off x="0" y="1161"/>
              <a:ext cx="558" cy="3159"/>
            </a:xfrm>
            <a:custGeom>
              <a:avLst/>
              <a:gdLst>
                <a:gd name="T0" fmla="*/ 0 w 556"/>
                <a:gd name="T1" fmla="*/ 0 h 3159"/>
                <a:gd name="T2" fmla="*/ 0 w 556"/>
                <a:gd name="T3" fmla="*/ 3159 h 3159"/>
                <a:gd name="T4" fmla="*/ 556 w 556"/>
                <a:gd name="T5" fmla="*/ 3159 h 3159"/>
                <a:gd name="T6" fmla="*/ 556 w 556"/>
                <a:gd name="T7" fmla="*/ 0 h 3159"/>
                <a:gd name="T8" fmla="*/ 0 w 556"/>
                <a:gd name="T9" fmla="*/ 0 h 3159"/>
                <a:gd name="T10" fmla="*/ 0 w 556"/>
                <a:gd name="T11" fmla="*/ 0 h 3159"/>
              </a:gdLst>
              <a:ahLst/>
              <a:cxnLst>
                <a:cxn ang="0">
                  <a:pos x="T0" y="T1"/>
                </a:cxn>
                <a:cxn ang="0">
                  <a:pos x="T2" y="T3"/>
                </a:cxn>
                <a:cxn ang="0">
                  <a:pos x="T4" y="T5"/>
                </a:cxn>
                <a:cxn ang="0">
                  <a:pos x="T6" y="T7"/>
                </a:cxn>
                <a:cxn ang="0">
                  <a:pos x="T8" y="T9"/>
                </a:cxn>
                <a:cxn ang="0">
                  <a:pos x="T10" y="T11"/>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6149" name="Group 5"/>
            <p:cNvGrpSpPr>
              <a:grpSpLocks/>
            </p:cNvGrpSpPr>
            <p:nvPr userDrawn="1"/>
          </p:nvGrpSpPr>
          <p:grpSpPr bwMode="auto">
            <a:xfrm>
              <a:off x="0" y="4"/>
              <a:ext cx="5758" cy="4316"/>
              <a:chOff x="0" y="4"/>
              <a:chExt cx="5758" cy="4316"/>
            </a:xfrm>
          </p:grpSpPr>
          <p:sp>
            <p:nvSpPr>
              <p:cNvPr id="6150"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Lst>
                <a:ahLst/>
                <a:cxnLst>
                  <a:cxn ang="0">
                    <a:pos x="T0" y="T1"/>
                  </a:cxn>
                  <a:cxn ang="0">
                    <a:pos x="T2" y="T3"/>
                  </a:cxn>
                  <a:cxn ang="0">
                    <a:pos x="T4" y="T5"/>
                  </a:cxn>
                  <a:cxn ang="0">
                    <a:pos x="T6" y="T7"/>
                  </a:cxn>
                  <a:cxn ang="0">
                    <a:pos x="T8" y="T9"/>
                  </a:cxn>
                  <a:cxn ang="0">
                    <a:pos x="T10" y="T11"/>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151"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Lst>
                <a:ahLst/>
                <a:cxnLst>
                  <a:cxn ang="0">
                    <a:pos x="T0" y="T1"/>
                  </a:cxn>
                  <a:cxn ang="0">
                    <a:pos x="T2" y="T3"/>
                  </a:cxn>
                  <a:cxn ang="0">
                    <a:pos x="T4" y="T5"/>
                  </a:cxn>
                  <a:cxn ang="0">
                    <a:pos x="T6" y="T7"/>
                  </a:cxn>
                  <a:cxn ang="0">
                    <a:pos x="T8" y="T9"/>
                  </a:cxn>
                  <a:cxn ang="0">
                    <a:pos x="T10" y="T11"/>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152" name="Freeform 8"/>
              <p:cNvSpPr>
                <a:spLocks/>
              </p:cNvSpPr>
              <p:nvPr/>
            </p:nvSpPr>
            <p:spPr bwMode="ltGray">
              <a:xfrm>
                <a:off x="1019" y="1155"/>
                <a:ext cx="4739" cy="12"/>
              </a:xfrm>
              <a:custGeom>
                <a:avLst/>
                <a:gdLst>
                  <a:gd name="T0" fmla="*/ 4724 w 4724"/>
                  <a:gd name="T1" fmla="*/ 0 h 12"/>
                  <a:gd name="T2" fmla="*/ 0 w 4724"/>
                  <a:gd name="T3" fmla="*/ 0 h 12"/>
                  <a:gd name="T4" fmla="*/ 0 w 4724"/>
                  <a:gd name="T5" fmla="*/ 12 h 12"/>
                  <a:gd name="T6" fmla="*/ 4724 w 4724"/>
                  <a:gd name="T7" fmla="*/ 12 h 12"/>
                  <a:gd name="T8" fmla="*/ 4724 w 4724"/>
                  <a:gd name="T9" fmla="*/ 0 h 12"/>
                  <a:gd name="T10" fmla="*/ 4724 w 4724"/>
                  <a:gd name="T11" fmla="*/ 0 h 12"/>
                </a:gdLst>
                <a:ahLst/>
                <a:cxnLst>
                  <a:cxn ang="0">
                    <a:pos x="T0" y="T1"/>
                  </a:cxn>
                  <a:cxn ang="0">
                    <a:pos x="T2" y="T3"/>
                  </a:cxn>
                  <a:cxn ang="0">
                    <a:pos x="T4" y="T5"/>
                  </a:cxn>
                  <a:cxn ang="0">
                    <a:pos x="T6" y="T7"/>
                  </a:cxn>
                  <a:cxn ang="0">
                    <a:pos x="T8" y="T9"/>
                  </a:cxn>
                  <a:cxn ang="0">
                    <a:pos x="T10" y="T11"/>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153"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Lst>
                <a:ahLst/>
                <a:cxnLst>
                  <a:cxn ang="0">
                    <a:pos x="T0" y="T1"/>
                  </a:cxn>
                  <a:cxn ang="0">
                    <a:pos x="T2" y="T3"/>
                  </a:cxn>
                  <a:cxn ang="0">
                    <a:pos x="T4" y="T5"/>
                  </a:cxn>
                  <a:cxn ang="0">
                    <a:pos x="T6" y="T7"/>
                  </a:cxn>
                  <a:cxn ang="0">
                    <a:pos x="T8" y="T9"/>
                  </a:cxn>
                  <a:cxn ang="0">
                    <a:pos x="T10" y="T11"/>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154"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Lst>
                <a:ahLst/>
                <a:cxnLst>
                  <a:cxn ang="0">
                    <a:pos x="T0" y="T1"/>
                  </a:cxn>
                  <a:cxn ang="0">
                    <a:pos x="T2" y="T3"/>
                  </a:cxn>
                  <a:cxn ang="0">
                    <a:pos x="T4" y="T5"/>
                  </a:cxn>
                  <a:cxn ang="0">
                    <a:pos x="T6" y="T7"/>
                  </a:cxn>
                  <a:cxn ang="0">
                    <a:pos x="T8" y="T9"/>
                  </a:cxn>
                  <a:cxn ang="0">
                    <a:pos x="T10" y="T11"/>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155" name="Freeform 11"/>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156" name="Freeform 12"/>
              <p:cNvSpPr>
                <a:spLocks/>
              </p:cNvSpPr>
              <p:nvPr/>
            </p:nvSpPr>
            <p:spPr bwMode="ltGray">
              <a:xfrm>
                <a:off x="0" y="1155"/>
                <a:ext cx="351" cy="12"/>
              </a:xfrm>
              <a:custGeom>
                <a:avLst/>
                <a:gdLst>
                  <a:gd name="T0" fmla="*/ 0 w 251"/>
                  <a:gd name="T1" fmla="*/ 0 h 12"/>
                  <a:gd name="T2" fmla="*/ 0 w 251"/>
                  <a:gd name="T3" fmla="*/ 12 h 12"/>
                  <a:gd name="T4" fmla="*/ 251 w 251"/>
                  <a:gd name="T5" fmla="*/ 12 h 12"/>
                  <a:gd name="T6" fmla="*/ 251 w 251"/>
                  <a:gd name="T7" fmla="*/ 0 h 12"/>
                  <a:gd name="T8" fmla="*/ 0 w 251"/>
                  <a:gd name="T9" fmla="*/ 0 h 12"/>
                  <a:gd name="T10" fmla="*/ 0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157" name="Freeform 13"/>
              <p:cNvSpPr>
                <a:spLocks/>
              </p:cNvSpPr>
              <p:nvPr/>
            </p:nvSpPr>
            <p:spPr bwMode="ltGray">
              <a:xfrm>
                <a:off x="767" y="1155"/>
                <a:ext cx="252" cy="12"/>
              </a:xfrm>
              <a:custGeom>
                <a:avLst/>
                <a:gdLst>
                  <a:gd name="T0" fmla="*/ 251 w 251"/>
                  <a:gd name="T1" fmla="*/ 0 h 12"/>
                  <a:gd name="T2" fmla="*/ 0 w 251"/>
                  <a:gd name="T3" fmla="*/ 0 h 12"/>
                  <a:gd name="T4" fmla="*/ 0 w 251"/>
                  <a:gd name="T5" fmla="*/ 12 h 12"/>
                  <a:gd name="T6" fmla="*/ 251 w 251"/>
                  <a:gd name="T7" fmla="*/ 12 h 12"/>
                  <a:gd name="T8" fmla="*/ 251 w 251"/>
                  <a:gd name="T9" fmla="*/ 0 h 12"/>
                  <a:gd name="T10" fmla="*/ 251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158" name="Freeform 14"/>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sp>
        <p:nvSpPr>
          <p:cNvPr id="6159" name="Rectangle 15"/>
          <p:cNvSpPr>
            <a:spLocks noGrp="1" noChangeArrowheads="1"/>
          </p:cNvSpPr>
          <p:nvPr>
            <p:ph type="title"/>
          </p:nvPr>
        </p:nvSpPr>
        <p:spPr bwMode="auto">
          <a:xfrm>
            <a:off x="1066800" y="304800"/>
            <a:ext cx="7543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6160" name="Rectangle 16"/>
          <p:cNvSpPr>
            <a:spLocks noGrp="1" noChangeArrowheads="1"/>
          </p:cNvSpPr>
          <p:nvPr>
            <p:ph type="body" idx="1"/>
          </p:nvPr>
        </p:nvSpPr>
        <p:spPr bwMode="auto">
          <a:xfrm>
            <a:off x="1066800" y="1981200"/>
            <a:ext cx="7543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161" name="Rectangle 17"/>
          <p:cNvSpPr>
            <a:spLocks noGrp="1" noChangeArrowheads="1"/>
          </p:cNvSpPr>
          <p:nvPr>
            <p:ph type="dt" sz="half" idx="2"/>
          </p:nvPr>
        </p:nvSpPr>
        <p:spPr bwMode="auto">
          <a:xfrm>
            <a:off x="1066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ClrTx/>
              <a:buSzTx/>
              <a:buFontTx/>
              <a:buNone/>
              <a:defRPr kumimoji="0" sz="1000">
                <a:effectLst>
                  <a:outerShdw blurRad="38100" dist="38100" dir="2700000" algn="tl">
                    <a:srgbClr val="000000"/>
                  </a:outerShdw>
                </a:effectLst>
              </a:defRPr>
            </a:lvl1pPr>
          </a:lstStyle>
          <a:p>
            <a:endParaRPr lang="en-US" altLang="ja-JP"/>
          </a:p>
        </p:txBody>
      </p:sp>
      <p:sp>
        <p:nvSpPr>
          <p:cNvPr id="6162" name="Rectangle 18"/>
          <p:cNvSpPr>
            <a:spLocks noGrp="1" noChangeArrowheads="1"/>
          </p:cNvSpPr>
          <p:nvPr>
            <p:ph type="ftr" sz="quarter" idx="3"/>
          </p:nvPr>
        </p:nvSpPr>
        <p:spPr bwMode="auto">
          <a:xfrm>
            <a:off x="34290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kumimoji="0" sz="1000">
                <a:effectLst>
                  <a:outerShdw blurRad="38100" dist="38100" dir="2700000" algn="tl">
                    <a:srgbClr val="000000"/>
                  </a:outerShdw>
                </a:effectLst>
              </a:defRPr>
            </a:lvl1pPr>
          </a:lstStyle>
          <a:p>
            <a:endParaRPr lang="en-US" altLang="ja-JP"/>
          </a:p>
        </p:txBody>
      </p:sp>
      <p:sp>
        <p:nvSpPr>
          <p:cNvPr id="6163" name="Rectangle 19"/>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kumimoji="0" sz="1000">
                <a:effectLst>
                  <a:outerShdw blurRad="38100" dist="38100" dir="2700000" algn="tl">
                    <a:srgbClr val="000000"/>
                  </a:outerShdw>
                </a:effectLst>
              </a:defRPr>
            </a:lvl1pPr>
          </a:lstStyle>
          <a:p>
            <a:fld id="{FE1BF395-9599-4F3B-B1A0-4B7FCA4AF298}" type="slidenum">
              <a:rPr lang="en-US" altLang="ja-JP"/>
              <a:pPr/>
              <a:t>‹#›</a:t>
            </a:fld>
            <a:endParaRPr lang="en-US" altLang="ja-JP"/>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rtl="0" fontAlgn="base">
        <a:spcBef>
          <a:spcPct val="0"/>
        </a:spcBef>
        <a:spcAft>
          <a:spcPct val="0"/>
        </a:spcAft>
        <a:defRPr kumimoji="1" sz="4400" b="1"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kumimoji="1" sz="4400" b="1">
          <a:solidFill>
            <a:schemeClr val="tx2"/>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lgn="l" rtl="0" fontAlgn="base">
        <a:spcBef>
          <a:spcPct val="0"/>
        </a:spcBef>
        <a:spcAft>
          <a:spcPct val="0"/>
        </a:spcAft>
        <a:defRPr kumimoji="1" sz="4400" b="1">
          <a:solidFill>
            <a:schemeClr val="tx2"/>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lgn="l" rtl="0" fontAlgn="base">
        <a:spcBef>
          <a:spcPct val="0"/>
        </a:spcBef>
        <a:spcAft>
          <a:spcPct val="0"/>
        </a:spcAft>
        <a:defRPr kumimoji="1" sz="4400" b="1">
          <a:solidFill>
            <a:schemeClr val="tx2"/>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lgn="l" rtl="0" fontAlgn="base">
        <a:spcBef>
          <a:spcPct val="0"/>
        </a:spcBef>
        <a:spcAft>
          <a:spcPct val="0"/>
        </a:spcAft>
        <a:defRPr kumimoji="1" sz="4400" b="1">
          <a:solidFill>
            <a:schemeClr val="tx2"/>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457200" algn="l" rtl="0" fontAlgn="base">
        <a:spcBef>
          <a:spcPct val="0"/>
        </a:spcBef>
        <a:spcAft>
          <a:spcPct val="0"/>
        </a:spcAft>
        <a:defRPr kumimoji="1" sz="4400" b="1">
          <a:solidFill>
            <a:schemeClr val="tx2"/>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914400" algn="l" rtl="0" fontAlgn="base">
        <a:spcBef>
          <a:spcPct val="0"/>
        </a:spcBef>
        <a:spcAft>
          <a:spcPct val="0"/>
        </a:spcAft>
        <a:defRPr kumimoji="1" sz="4400" b="1">
          <a:solidFill>
            <a:schemeClr val="tx2"/>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1371600" algn="l" rtl="0" fontAlgn="base">
        <a:spcBef>
          <a:spcPct val="0"/>
        </a:spcBef>
        <a:spcAft>
          <a:spcPct val="0"/>
        </a:spcAft>
        <a:defRPr kumimoji="1" sz="4400" b="1">
          <a:solidFill>
            <a:schemeClr val="tx2"/>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1828800" algn="l" rtl="0" fontAlgn="base">
        <a:spcBef>
          <a:spcPct val="0"/>
        </a:spcBef>
        <a:spcAft>
          <a:spcPct val="0"/>
        </a:spcAft>
        <a:defRPr kumimoji="1" sz="4400" b="1">
          <a:solidFill>
            <a:schemeClr val="tx2"/>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p:titleStyle>
    <p:bodyStyle>
      <a:lvl1pPr marL="342900" indent="-342900" algn="l" rtl="0" fontAlgn="base">
        <a:spcBef>
          <a:spcPct val="20000"/>
        </a:spcBef>
        <a:spcAft>
          <a:spcPct val="0"/>
        </a:spcAft>
        <a:buClr>
          <a:schemeClr val="hlink"/>
        </a:buClr>
        <a:buSzPct val="70000"/>
        <a:buFont typeface="Wingdings" panose="05000000000000000000" pitchFamily="2" charset="2"/>
        <a:buChar char="n"/>
        <a:defRPr kumimoji="1"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kumimoji="1"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70000"/>
        <a:buFont typeface="Wingdings" panose="05000000000000000000" pitchFamily="2" charset="2"/>
        <a:buChar char="n"/>
        <a:defRPr kumimoji="1"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tx1"/>
        </a:buClr>
        <a:buChar char="–"/>
        <a:defRPr kumimoji="1"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kumimoji="1"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fo.kindai.ac.jp/LC"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emf"/><Relationship Id="rId4" Type="http://schemas.openxmlformats.org/officeDocument/2006/relationships/oleObject" Target="../embeddings/oleObject1.bin"/><Relationship Id="rId9" Type="http://schemas.openxmlformats.org/officeDocument/2006/relationships/image" Target="../media/image3.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4.xml"/><Relationship Id="rId7"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4.emf"/><Relationship Id="rId4" Type="http://schemas.openxmlformats.org/officeDocument/2006/relationships/oleObject" Target="../embeddings/oleObject4.bin"/><Relationship Id="rId9" Type="http://schemas.openxmlformats.org/officeDocument/2006/relationships/image" Target="../media/image6.e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11.emf"/><Relationship Id="rId3" Type="http://schemas.openxmlformats.org/officeDocument/2006/relationships/notesSlide" Target="../notesSlides/notesSlide15.xml"/><Relationship Id="rId7" Type="http://schemas.openxmlformats.org/officeDocument/2006/relationships/image" Target="../media/image8.emf"/><Relationship Id="rId12"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11" Type="http://schemas.openxmlformats.org/officeDocument/2006/relationships/image" Target="../media/image10.emf"/><Relationship Id="rId5" Type="http://schemas.openxmlformats.org/officeDocument/2006/relationships/image" Target="../media/image7.e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9.e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16.emf"/><Relationship Id="rId3" Type="http://schemas.openxmlformats.org/officeDocument/2006/relationships/notesSlide" Target="../notesSlides/notesSlide16.xml"/><Relationship Id="rId7" Type="http://schemas.openxmlformats.org/officeDocument/2006/relationships/image" Target="../media/image13.emf"/><Relationship Id="rId12"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3.bin"/><Relationship Id="rId11" Type="http://schemas.openxmlformats.org/officeDocument/2006/relationships/image" Target="../media/image15.emf"/><Relationship Id="rId5" Type="http://schemas.openxmlformats.org/officeDocument/2006/relationships/image" Target="../media/image12.e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4.e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17.xml"/><Relationship Id="rId7"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8.bin"/><Relationship Id="rId5" Type="http://schemas.openxmlformats.org/officeDocument/2006/relationships/image" Target="../media/image17.emf"/><Relationship Id="rId4" Type="http://schemas.openxmlformats.org/officeDocument/2006/relationships/oleObject" Target="../embeddings/oleObject17.bin"/><Relationship Id="rId9" Type="http://schemas.openxmlformats.org/officeDocument/2006/relationships/image" Target="../media/image19.emf"/></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24.emf"/><Relationship Id="rId3" Type="http://schemas.openxmlformats.org/officeDocument/2006/relationships/notesSlide" Target="../notesSlides/notesSlide19.xml"/><Relationship Id="rId7" Type="http://schemas.openxmlformats.org/officeDocument/2006/relationships/image" Target="../media/image21.emf"/><Relationship Id="rId12"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1.bin"/><Relationship Id="rId11" Type="http://schemas.openxmlformats.org/officeDocument/2006/relationships/image" Target="../media/image23.emf"/><Relationship Id="rId5" Type="http://schemas.openxmlformats.org/officeDocument/2006/relationships/image" Target="../media/image20.e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22.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20.xml"/><Relationship Id="rId7"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6.bin"/><Relationship Id="rId5" Type="http://schemas.openxmlformats.org/officeDocument/2006/relationships/image" Target="../media/image25.emf"/><Relationship Id="rId4" Type="http://schemas.openxmlformats.org/officeDocument/2006/relationships/oleObject" Target="../embeddings/oleObject25.bin"/><Relationship Id="rId9" Type="http://schemas.openxmlformats.org/officeDocument/2006/relationships/image" Target="../media/image27.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32.emf"/><Relationship Id="rId18" Type="http://schemas.openxmlformats.org/officeDocument/2006/relationships/oleObject" Target="../embeddings/oleObject35.bin"/><Relationship Id="rId3" Type="http://schemas.openxmlformats.org/officeDocument/2006/relationships/notesSlide" Target="../notesSlides/notesSlide23.xml"/><Relationship Id="rId7" Type="http://schemas.openxmlformats.org/officeDocument/2006/relationships/image" Target="../media/image29.emf"/><Relationship Id="rId12" Type="http://schemas.openxmlformats.org/officeDocument/2006/relationships/oleObject" Target="../embeddings/oleObject32.bin"/><Relationship Id="rId17" Type="http://schemas.openxmlformats.org/officeDocument/2006/relationships/image" Target="../media/image34.emf"/><Relationship Id="rId2" Type="http://schemas.openxmlformats.org/officeDocument/2006/relationships/slideLayout" Target="../slideLayouts/slideLayout2.xml"/><Relationship Id="rId16" Type="http://schemas.openxmlformats.org/officeDocument/2006/relationships/oleObject" Target="../embeddings/oleObject34.bin"/><Relationship Id="rId1" Type="http://schemas.openxmlformats.org/officeDocument/2006/relationships/vmlDrawing" Target="../drawings/vmlDrawing8.vml"/><Relationship Id="rId6" Type="http://schemas.openxmlformats.org/officeDocument/2006/relationships/oleObject" Target="../embeddings/oleObject29.bin"/><Relationship Id="rId11" Type="http://schemas.openxmlformats.org/officeDocument/2006/relationships/image" Target="../media/image31.emf"/><Relationship Id="rId5" Type="http://schemas.openxmlformats.org/officeDocument/2006/relationships/image" Target="../media/image28.emf"/><Relationship Id="rId15" Type="http://schemas.openxmlformats.org/officeDocument/2006/relationships/image" Target="../media/image33.emf"/><Relationship Id="rId10" Type="http://schemas.openxmlformats.org/officeDocument/2006/relationships/oleObject" Target="../embeddings/oleObject31.bin"/><Relationship Id="rId19" Type="http://schemas.openxmlformats.org/officeDocument/2006/relationships/image" Target="../media/image35.emf"/><Relationship Id="rId4" Type="http://schemas.openxmlformats.org/officeDocument/2006/relationships/oleObject" Target="../embeddings/oleObject28.bin"/><Relationship Id="rId9" Type="http://schemas.openxmlformats.org/officeDocument/2006/relationships/image" Target="../media/image30.emf"/><Relationship Id="rId14" Type="http://schemas.openxmlformats.org/officeDocument/2006/relationships/oleObject" Target="../embeddings/oleObject33.bin"/></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40.emf"/><Relationship Id="rId3" Type="http://schemas.openxmlformats.org/officeDocument/2006/relationships/notesSlide" Target="../notesSlides/notesSlide28.xml"/><Relationship Id="rId7" Type="http://schemas.openxmlformats.org/officeDocument/2006/relationships/image" Target="../media/image37.emf"/><Relationship Id="rId12"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37.bin"/><Relationship Id="rId11" Type="http://schemas.openxmlformats.org/officeDocument/2006/relationships/image" Target="../media/image39.emf"/><Relationship Id="rId5" Type="http://schemas.openxmlformats.org/officeDocument/2006/relationships/image" Target="../media/image36.emf"/><Relationship Id="rId15" Type="http://schemas.openxmlformats.org/officeDocument/2006/relationships/image" Target="../media/image41.e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38.emf"/><Relationship Id="rId14" Type="http://schemas.openxmlformats.org/officeDocument/2006/relationships/oleObject" Target="../embeddings/oleObject41.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46.emf"/><Relationship Id="rId3" Type="http://schemas.openxmlformats.org/officeDocument/2006/relationships/notesSlide" Target="../notesSlides/notesSlide29.xml"/><Relationship Id="rId7" Type="http://schemas.openxmlformats.org/officeDocument/2006/relationships/image" Target="../media/image43.emf"/><Relationship Id="rId12"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43.bin"/><Relationship Id="rId11" Type="http://schemas.openxmlformats.org/officeDocument/2006/relationships/image" Target="../media/image45.emf"/><Relationship Id="rId5" Type="http://schemas.openxmlformats.org/officeDocument/2006/relationships/image" Target="../media/image42.emf"/><Relationship Id="rId10" Type="http://schemas.openxmlformats.org/officeDocument/2006/relationships/oleObject" Target="../embeddings/oleObject45.bin"/><Relationship Id="rId4" Type="http://schemas.openxmlformats.org/officeDocument/2006/relationships/oleObject" Target="../embeddings/oleObject42.bin"/><Relationship Id="rId9" Type="http://schemas.openxmlformats.org/officeDocument/2006/relationships/image" Target="../media/image44.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notesSlide" Target="../notesSlides/notesSlide30.xml"/><Relationship Id="rId7" Type="http://schemas.openxmlformats.org/officeDocument/2006/relationships/image" Target="../media/image48.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48.bin"/><Relationship Id="rId11" Type="http://schemas.openxmlformats.org/officeDocument/2006/relationships/image" Target="../media/image50.emf"/><Relationship Id="rId5" Type="http://schemas.openxmlformats.org/officeDocument/2006/relationships/image" Target="../media/image47.emf"/><Relationship Id="rId10" Type="http://schemas.openxmlformats.org/officeDocument/2006/relationships/oleObject" Target="../embeddings/oleObject50.bin"/><Relationship Id="rId4" Type="http://schemas.openxmlformats.org/officeDocument/2006/relationships/oleObject" Target="../embeddings/oleObject47.bin"/><Relationship Id="rId9" Type="http://schemas.openxmlformats.org/officeDocument/2006/relationships/image" Target="../media/image49.e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notesSlide" Target="../notesSlides/notesSlide31.xml"/><Relationship Id="rId7" Type="http://schemas.openxmlformats.org/officeDocument/2006/relationships/image" Target="../media/image52.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52.bin"/><Relationship Id="rId5" Type="http://schemas.openxmlformats.org/officeDocument/2006/relationships/image" Target="../media/image51.emf"/><Relationship Id="rId4" Type="http://schemas.openxmlformats.org/officeDocument/2006/relationships/oleObject" Target="../embeddings/oleObject51.bin"/><Relationship Id="rId9" Type="http://schemas.openxmlformats.org/officeDocument/2006/relationships/image" Target="../media/image53.emf"/></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notesSlide" Target="../notesSlides/notesSlide33.xml"/><Relationship Id="rId7" Type="http://schemas.openxmlformats.org/officeDocument/2006/relationships/image" Target="../media/image55.e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55.bin"/><Relationship Id="rId5" Type="http://schemas.openxmlformats.org/officeDocument/2006/relationships/image" Target="../media/image54.emf"/><Relationship Id="rId4" Type="http://schemas.openxmlformats.org/officeDocument/2006/relationships/oleObject" Target="../embeddings/oleObject54.bin"/><Relationship Id="rId9" Type="http://schemas.openxmlformats.org/officeDocument/2006/relationships/image" Target="../media/image56.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notesSlide" Target="../notesSlides/notesSlide36.xml"/><Relationship Id="rId7" Type="http://schemas.openxmlformats.org/officeDocument/2006/relationships/image" Target="../media/image58.emf"/><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oleObject" Target="../embeddings/oleObject58.bin"/><Relationship Id="rId5" Type="http://schemas.openxmlformats.org/officeDocument/2006/relationships/image" Target="../media/image57.emf"/><Relationship Id="rId4" Type="http://schemas.openxmlformats.org/officeDocument/2006/relationships/oleObject" Target="../embeddings/oleObject57.bin"/><Relationship Id="rId9" Type="http://schemas.openxmlformats.org/officeDocument/2006/relationships/image" Target="../media/image59.e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notesSlide" Target="../notesSlides/notesSlide37.xml"/><Relationship Id="rId7" Type="http://schemas.openxmlformats.org/officeDocument/2006/relationships/image" Target="../media/image61.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61.bin"/><Relationship Id="rId5" Type="http://schemas.openxmlformats.org/officeDocument/2006/relationships/image" Target="../media/image60.emf"/><Relationship Id="rId4" Type="http://schemas.openxmlformats.org/officeDocument/2006/relationships/oleObject" Target="../embeddings/oleObject60.bin"/><Relationship Id="rId9" Type="http://schemas.openxmlformats.org/officeDocument/2006/relationships/image" Target="../media/image62.emf"/></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notesSlide" Target="../notesSlides/notesSlide39.xml"/><Relationship Id="rId7" Type="http://schemas.openxmlformats.org/officeDocument/2006/relationships/image" Target="../media/image64.e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64.bin"/><Relationship Id="rId11" Type="http://schemas.openxmlformats.org/officeDocument/2006/relationships/image" Target="../media/image66.emf"/><Relationship Id="rId5" Type="http://schemas.openxmlformats.org/officeDocument/2006/relationships/image" Target="../media/image63.emf"/><Relationship Id="rId10" Type="http://schemas.openxmlformats.org/officeDocument/2006/relationships/oleObject" Target="../embeddings/oleObject66.bin"/><Relationship Id="rId4" Type="http://schemas.openxmlformats.org/officeDocument/2006/relationships/oleObject" Target="../embeddings/oleObject63.bin"/><Relationship Id="rId9" Type="http://schemas.openxmlformats.org/officeDocument/2006/relationships/image" Target="../media/image65.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69.bin"/><Relationship Id="rId13" Type="http://schemas.openxmlformats.org/officeDocument/2006/relationships/image" Target="../media/image71.emf"/><Relationship Id="rId3" Type="http://schemas.openxmlformats.org/officeDocument/2006/relationships/notesSlide" Target="../notesSlides/notesSlide40.xml"/><Relationship Id="rId7" Type="http://schemas.openxmlformats.org/officeDocument/2006/relationships/image" Target="../media/image68.emf"/><Relationship Id="rId12"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68.bin"/><Relationship Id="rId11" Type="http://schemas.openxmlformats.org/officeDocument/2006/relationships/image" Target="../media/image70.emf"/><Relationship Id="rId5" Type="http://schemas.openxmlformats.org/officeDocument/2006/relationships/image" Target="../media/image67.emf"/><Relationship Id="rId10" Type="http://schemas.openxmlformats.org/officeDocument/2006/relationships/oleObject" Target="../embeddings/oleObject70.bin"/><Relationship Id="rId4" Type="http://schemas.openxmlformats.org/officeDocument/2006/relationships/oleObject" Target="../embeddings/oleObject67.bin"/><Relationship Id="rId9" Type="http://schemas.openxmlformats.org/officeDocument/2006/relationships/image" Target="../media/image69.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75.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76.png"/></Relationships>
</file>

<file path=ppt/slides/_rels/slide4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82.png"/></Relationships>
</file>

<file path=ppt/slides/_rels/slide5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75.png"/></Relationships>
</file>

<file path=ppt/slides/_rels/slide6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image" Target="../media/image93.emf"/><Relationship Id="rId4" Type="http://schemas.openxmlformats.org/officeDocument/2006/relationships/oleObject" Target="../embeddings/oleObject72.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94.emf"/><Relationship Id="rId4" Type="http://schemas.openxmlformats.org/officeDocument/2006/relationships/oleObject" Target="../embeddings/oleObject73.bin"/></Relationships>
</file>

<file path=ppt/slides/_rels/slide7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101.png"/></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76.bin"/><Relationship Id="rId3" Type="http://schemas.openxmlformats.org/officeDocument/2006/relationships/notesSlide" Target="../notesSlides/notesSlide73.xml"/><Relationship Id="rId7" Type="http://schemas.openxmlformats.org/officeDocument/2006/relationships/image" Target="../media/image96.e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75.bin"/><Relationship Id="rId5" Type="http://schemas.openxmlformats.org/officeDocument/2006/relationships/image" Target="../media/image95.emf"/><Relationship Id="rId4" Type="http://schemas.openxmlformats.org/officeDocument/2006/relationships/oleObject" Target="../embeddings/oleObject74.bin"/><Relationship Id="rId9" Type="http://schemas.openxmlformats.org/officeDocument/2006/relationships/image" Target="../media/image97.emf"/></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7" Type="http://schemas.openxmlformats.org/officeDocument/2006/relationships/image" Target="../media/image99.e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78.bin"/><Relationship Id="rId5" Type="http://schemas.openxmlformats.org/officeDocument/2006/relationships/image" Target="../media/image98.emf"/><Relationship Id="rId4" Type="http://schemas.openxmlformats.org/officeDocument/2006/relationships/oleObject" Target="../embeddings/oleObject77.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7" Type="http://schemas.openxmlformats.org/officeDocument/2006/relationships/image" Target="../media/image101.e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80.bin"/><Relationship Id="rId5" Type="http://schemas.openxmlformats.org/officeDocument/2006/relationships/image" Target="../media/image100.emf"/><Relationship Id="rId4" Type="http://schemas.openxmlformats.org/officeDocument/2006/relationships/oleObject" Target="../embeddings/oleObject79.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990600" y="1676400"/>
            <a:ext cx="7086600" cy="898525"/>
          </a:xfrm>
        </p:spPr>
        <p:txBody>
          <a:bodyPr/>
          <a:lstStyle/>
          <a:p>
            <a:r>
              <a:rPr lang="ja-JP" altLang="en-US">
                <a:latin typeface="Times New Roman" panose="02020603050405020304" pitchFamily="18" charset="0"/>
              </a:rPr>
              <a:t>論理回路</a:t>
            </a:r>
          </a:p>
        </p:txBody>
      </p:sp>
      <p:sp>
        <p:nvSpPr>
          <p:cNvPr id="17411" name="Rectangle 3"/>
          <p:cNvSpPr>
            <a:spLocks noGrp="1" noChangeArrowheads="1"/>
          </p:cNvSpPr>
          <p:nvPr>
            <p:ph type="subTitle" idx="1"/>
          </p:nvPr>
        </p:nvSpPr>
        <p:spPr>
          <a:xfrm>
            <a:off x="990600" y="2743200"/>
            <a:ext cx="7162800" cy="3124200"/>
          </a:xfrm>
        </p:spPr>
        <p:txBody>
          <a:bodyPr/>
          <a:lstStyle/>
          <a:p>
            <a:r>
              <a:rPr lang="ja-JP" altLang="en-US" dirty="0">
                <a:latin typeface="Times New Roman" panose="02020603050405020304" pitchFamily="18" charset="0"/>
              </a:rPr>
              <a:t>第</a:t>
            </a:r>
            <a:r>
              <a:rPr lang="en-US" altLang="ja-JP" dirty="0">
                <a:latin typeface="Times New Roman" panose="02020603050405020304" pitchFamily="18" charset="0"/>
              </a:rPr>
              <a:t>3</a:t>
            </a:r>
            <a:r>
              <a:rPr lang="ja-JP" altLang="en-US" dirty="0">
                <a:latin typeface="Times New Roman" panose="02020603050405020304" pitchFamily="18" charset="0"/>
              </a:rPr>
              <a:t>回 論理回路の簡略化</a:t>
            </a:r>
          </a:p>
          <a:p>
            <a:r>
              <a:rPr lang="en-US" altLang="ja-JP" dirty="0">
                <a:latin typeface="Times New Roman" panose="02020603050405020304" pitchFamily="18" charset="0"/>
              </a:rPr>
              <a:t>― </a:t>
            </a:r>
            <a:r>
              <a:rPr lang="ja-JP" altLang="en-US" dirty="0">
                <a:latin typeface="Times New Roman" panose="02020603050405020304" pitchFamily="18" charset="0"/>
              </a:rPr>
              <a:t>カルノー図 </a:t>
            </a:r>
          </a:p>
          <a:p>
            <a:pPr algn="r"/>
            <a:r>
              <a:rPr lang="en-US" altLang="ja-JP" dirty="0">
                <a:latin typeface="Times New Roman" panose="02020603050405020304" pitchFamily="18" charset="0"/>
                <a:hlinkClick r:id="rId3"/>
              </a:rPr>
              <a:t>http://www.info.kindai.ac.jp/LC</a:t>
            </a:r>
            <a:endParaRPr lang="en-US" altLang="ja-JP" dirty="0">
              <a:latin typeface="Times New Roman" panose="02020603050405020304" pitchFamily="18" charset="0"/>
            </a:endParaRPr>
          </a:p>
          <a:p>
            <a:pPr algn="r"/>
            <a:r>
              <a:rPr lang="en-US" altLang="ja-JP" dirty="0">
                <a:latin typeface="Times New Roman" panose="02020603050405020304" pitchFamily="18" charset="0"/>
              </a:rPr>
              <a:t>E</a:t>
            </a:r>
            <a:r>
              <a:rPr lang="ja-JP" altLang="en-US" dirty="0">
                <a:latin typeface="Times New Roman" panose="02020603050405020304" pitchFamily="18" charset="0"/>
              </a:rPr>
              <a:t>館</a:t>
            </a:r>
            <a:r>
              <a:rPr lang="en-US" altLang="ja-JP" dirty="0">
                <a:latin typeface="Times New Roman" panose="02020603050405020304" pitchFamily="18" charset="0"/>
              </a:rPr>
              <a:t>3</a:t>
            </a:r>
            <a:r>
              <a:rPr lang="ja-JP" altLang="en-US" dirty="0">
                <a:latin typeface="Times New Roman" panose="02020603050405020304" pitchFamily="18" charset="0"/>
              </a:rPr>
              <a:t>階</a:t>
            </a:r>
            <a:r>
              <a:rPr lang="en-US" altLang="ja-JP" dirty="0">
                <a:latin typeface="Times New Roman" panose="02020603050405020304" pitchFamily="18" charset="0"/>
              </a:rPr>
              <a:t>E-331 </a:t>
            </a:r>
            <a:r>
              <a:rPr lang="ja-JP" altLang="en-US" dirty="0">
                <a:latin typeface="Times New Roman" panose="02020603050405020304" pitchFamily="18" charset="0"/>
              </a:rPr>
              <a:t>内線</a:t>
            </a:r>
            <a:r>
              <a:rPr lang="en-US" altLang="ja-JP" dirty="0">
                <a:latin typeface="Times New Roman" panose="02020603050405020304" pitchFamily="18" charset="0"/>
              </a:rPr>
              <a:t>5459</a:t>
            </a:r>
          </a:p>
          <a:p>
            <a:pPr algn="r"/>
            <a:r>
              <a:rPr lang="en-US" altLang="ja-JP" dirty="0">
                <a:latin typeface="Times New Roman" panose="02020603050405020304" pitchFamily="18" charset="0"/>
              </a:rPr>
              <a:t>takasi-i@info.kindai.ac.jp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1066800" y="304801"/>
            <a:ext cx="7543772" cy="983146"/>
          </a:xfrm>
        </p:spPr>
        <p:txBody>
          <a:bodyPr/>
          <a:lstStyle/>
          <a:p>
            <a:r>
              <a:rPr lang="ja-JP" altLang="en-US" dirty="0">
                <a:latin typeface="Times New Roman" panose="02020603050405020304" pitchFamily="18" charset="0"/>
              </a:rPr>
              <a:t>カルノー図</a:t>
            </a:r>
          </a:p>
        </p:txBody>
      </p:sp>
      <p:sp>
        <p:nvSpPr>
          <p:cNvPr id="143363" name="Rectangle 3"/>
          <p:cNvSpPr>
            <a:spLocks noGrp="1" noChangeArrowheads="1"/>
          </p:cNvSpPr>
          <p:nvPr>
            <p:ph type="body" idx="1"/>
          </p:nvPr>
        </p:nvSpPr>
        <p:spPr>
          <a:xfrm>
            <a:off x="1066828" y="1287946"/>
            <a:ext cx="7543772" cy="2306634"/>
          </a:xfrm>
        </p:spPr>
        <p:txBody>
          <a:bodyPr/>
          <a:lstStyle/>
          <a:p>
            <a:r>
              <a:rPr lang="ja-JP" altLang="en-US" dirty="0">
                <a:latin typeface="Times New Roman" panose="02020603050405020304" pitchFamily="18" charset="0"/>
              </a:rPr>
              <a:t>カルノー図のサイズ</a:t>
            </a:r>
          </a:p>
          <a:p>
            <a:pPr lvl="1"/>
            <a:r>
              <a:rPr lang="en-US" altLang="ja-JP" dirty="0">
                <a:latin typeface="Times New Roman" panose="02020603050405020304" pitchFamily="18" charset="0"/>
              </a:rPr>
              <a:t>2</a:t>
            </a:r>
            <a:r>
              <a:rPr lang="ja-JP" altLang="en-US" dirty="0">
                <a:latin typeface="Times New Roman" panose="02020603050405020304" pitchFamily="18" charset="0"/>
              </a:rPr>
              <a:t>変数</a:t>
            </a:r>
            <a:r>
              <a:rPr lang="en-US" altLang="ja-JP" dirty="0">
                <a:latin typeface="Times New Roman" panose="02020603050405020304" pitchFamily="18" charset="0"/>
              </a:rPr>
              <a:t>(2</a:t>
            </a:r>
            <a:r>
              <a:rPr lang="en-US" altLang="ja-JP" baseline="30000" dirty="0">
                <a:latin typeface="Times New Roman" panose="02020603050405020304" pitchFamily="18" charset="0"/>
              </a:rPr>
              <a:t>2</a:t>
            </a:r>
            <a:r>
              <a:rPr lang="ja-JP" altLang="en-US" dirty="0">
                <a:latin typeface="Times New Roman" panose="02020603050405020304" pitchFamily="18" charset="0"/>
              </a:rPr>
              <a:t>通り</a:t>
            </a:r>
            <a:r>
              <a:rPr lang="en-US" altLang="ja-JP" dirty="0">
                <a:latin typeface="Times New Roman" panose="02020603050405020304" pitchFamily="18" charset="0"/>
              </a:rPr>
              <a:t>) : 2</a:t>
            </a:r>
            <a:r>
              <a:rPr lang="en-US" altLang="ja-JP" baseline="30000" dirty="0">
                <a:latin typeface="Times New Roman" panose="02020603050405020304" pitchFamily="18" charset="0"/>
              </a:rPr>
              <a:t>1</a:t>
            </a:r>
            <a:r>
              <a:rPr lang="en-US" altLang="ja-JP" dirty="0">
                <a:latin typeface="Times New Roman" panose="02020603050405020304" pitchFamily="18" charset="0"/>
              </a:rPr>
              <a:t>× 2</a:t>
            </a:r>
            <a:r>
              <a:rPr lang="en-US" altLang="ja-JP" baseline="30000" dirty="0">
                <a:latin typeface="Times New Roman" panose="02020603050405020304" pitchFamily="18" charset="0"/>
              </a:rPr>
              <a:t>1</a:t>
            </a:r>
            <a:r>
              <a:rPr lang="en-US" altLang="ja-JP" dirty="0">
                <a:latin typeface="Times New Roman" panose="02020603050405020304" pitchFamily="18" charset="0"/>
              </a:rPr>
              <a:t> =2×2 : </a:t>
            </a:r>
            <a:r>
              <a:rPr lang="ja-JP" altLang="en-US" dirty="0">
                <a:latin typeface="Times New Roman" panose="02020603050405020304" pitchFamily="18" charset="0"/>
              </a:rPr>
              <a:t>縦</a:t>
            </a:r>
            <a:r>
              <a:rPr lang="en-US" altLang="ja-JP" dirty="0">
                <a:latin typeface="Times New Roman" panose="02020603050405020304" pitchFamily="18" charset="0"/>
              </a:rPr>
              <a:t>2</a:t>
            </a:r>
            <a:r>
              <a:rPr lang="ja-JP" altLang="en-US" dirty="0">
                <a:latin typeface="Times New Roman" panose="02020603050405020304" pitchFamily="18" charset="0"/>
              </a:rPr>
              <a:t>横</a:t>
            </a:r>
            <a:r>
              <a:rPr lang="en-US" altLang="ja-JP" dirty="0">
                <a:latin typeface="Times New Roman" panose="02020603050405020304" pitchFamily="18" charset="0"/>
              </a:rPr>
              <a:t>2</a:t>
            </a:r>
          </a:p>
          <a:p>
            <a:pPr lvl="1"/>
            <a:r>
              <a:rPr lang="en-US" altLang="ja-JP" dirty="0">
                <a:latin typeface="Times New Roman" panose="02020603050405020304" pitchFamily="18" charset="0"/>
              </a:rPr>
              <a:t>3</a:t>
            </a:r>
            <a:r>
              <a:rPr lang="ja-JP" altLang="en-US" dirty="0">
                <a:latin typeface="Times New Roman" panose="02020603050405020304" pitchFamily="18" charset="0"/>
              </a:rPr>
              <a:t>変数</a:t>
            </a:r>
            <a:r>
              <a:rPr lang="en-US" altLang="ja-JP" dirty="0">
                <a:latin typeface="Times New Roman" panose="02020603050405020304" pitchFamily="18" charset="0"/>
              </a:rPr>
              <a:t>(2</a:t>
            </a:r>
            <a:r>
              <a:rPr lang="en-US" altLang="ja-JP" baseline="30000" dirty="0">
                <a:latin typeface="Times New Roman" panose="02020603050405020304" pitchFamily="18" charset="0"/>
              </a:rPr>
              <a:t>3</a:t>
            </a:r>
            <a:r>
              <a:rPr lang="ja-JP" altLang="en-US" dirty="0">
                <a:latin typeface="Times New Roman" panose="02020603050405020304" pitchFamily="18" charset="0"/>
              </a:rPr>
              <a:t>通り</a:t>
            </a:r>
            <a:r>
              <a:rPr lang="en-US" altLang="ja-JP" dirty="0">
                <a:latin typeface="Times New Roman" panose="02020603050405020304" pitchFamily="18" charset="0"/>
              </a:rPr>
              <a:t>) : 2</a:t>
            </a:r>
            <a:r>
              <a:rPr lang="en-US" altLang="ja-JP" baseline="30000" dirty="0">
                <a:latin typeface="Times New Roman" panose="02020603050405020304" pitchFamily="18" charset="0"/>
              </a:rPr>
              <a:t>1</a:t>
            </a:r>
            <a:r>
              <a:rPr lang="en-US" altLang="ja-JP" dirty="0">
                <a:latin typeface="Times New Roman" panose="02020603050405020304" pitchFamily="18" charset="0"/>
              </a:rPr>
              <a:t>× 2</a:t>
            </a:r>
            <a:r>
              <a:rPr lang="en-US" altLang="ja-JP" baseline="30000" dirty="0">
                <a:latin typeface="Times New Roman" panose="02020603050405020304" pitchFamily="18" charset="0"/>
              </a:rPr>
              <a:t>2</a:t>
            </a:r>
            <a:r>
              <a:rPr lang="en-US" altLang="ja-JP" dirty="0">
                <a:latin typeface="Times New Roman" panose="02020603050405020304" pitchFamily="18" charset="0"/>
              </a:rPr>
              <a:t> =2×4 : </a:t>
            </a:r>
            <a:r>
              <a:rPr lang="ja-JP" altLang="en-US" dirty="0">
                <a:latin typeface="Times New Roman" panose="02020603050405020304" pitchFamily="18" charset="0"/>
              </a:rPr>
              <a:t>縦</a:t>
            </a:r>
            <a:r>
              <a:rPr lang="en-US" altLang="ja-JP" dirty="0">
                <a:latin typeface="Times New Roman" panose="02020603050405020304" pitchFamily="18" charset="0"/>
              </a:rPr>
              <a:t>2</a:t>
            </a:r>
            <a:r>
              <a:rPr lang="ja-JP" altLang="en-US" dirty="0">
                <a:latin typeface="Times New Roman" panose="02020603050405020304" pitchFamily="18" charset="0"/>
              </a:rPr>
              <a:t>横</a:t>
            </a:r>
            <a:r>
              <a:rPr lang="en-US" altLang="ja-JP" dirty="0">
                <a:latin typeface="Times New Roman" panose="02020603050405020304" pitchFamily="18" charset="0"/>
              </a:rPr>
              <a:t>4</a:t>
            </a:r>
          </a:p>
          <a:p>
            <a:pPr lvl="1"/>
            <a:r>
              <a:rPr lang="en-US" altLang="ja-JP" dirty="0">
                <a:latin typeface="Times New Roman" panose="02020603050405020304" pitchFamily="18" charset="0"/>
              </a:rPr>
              <a:t>4</a:t>
            </a:r>
            <a:r>
              <a:rPr lang="ja-JP" altLang="en-US" dirty="0">
                <a:latin typeface="Times New Roman" panose="02020603050405020304" pitchFamily="18" charset="0"/>
              </a:rPr>
              <a:t>変数</a:t>
            </a:r>
            <a:r>
              <a:rPr lang="en-US" altLang="ja-JP" dirty="0">
                <a:latin typeface="Times New Roman" panose="02020603050405020304" pitchFamily="18" charset="0"/>
              </a:rPr>
              <a:t>(2</a:t>
            </a:r>
            <a:r>
              <a:rPr lang="en-US" altLang="ja-JP" baseline="30000" dirty="0">
                <a:latin typeface="Times New Roman" panose="02020603050405020304" pitchFamily="18" charset="0"/>
              </a:rPr>
              <a:t>4</a:t>
            </a:r>
            <a:r>
              <a:rPr lang="ja-JP" altLang="en-US" dirty="0">
                <a:latin typeface="Times New Roman" panose="02020603050405020304" pitchFamily="18" charset="0"/>
              </a:rPr>
              <a:t>通り</a:t>
            </a:r>
            <a:r>
              <a:rPr lang="en-US" altLang="ja-JP" dirty="0">
                <a:latin typeface="Times New Roman" panose="02020603050405020304" pitchFamily="18" charset="0"/>
              </a:rPr>
              <a:t>) : 2</a:t>
            </a:r>
            <a:r>
              <a:rPr lang="en-US" altLang="ja-JP" baseline="30000" dirty="0">
                <a:latin typeface="Times New Roman" panose="02020603050405020304" pitchFamily="18" charset="0"/>
              </a:rPr>
              <a:t>2</a:t>
            </a:r>
            <a:r>
              <a:rPr lang="en-US" altLang="ja-JP" dirty="0">
                <a:latin typeface="Times New Roman" panose="02020603050405020304" pitchFamily="18" charset="0"/>
              </a:rPr>
              <a:t>× 2</a:t>
            </a:r>
            <a:r>
              <a:rPr lang="en-US" altLang="ja-JP" baseline="30000" dirty="0">
                <a:latin typeface="Times New Roman" panose="02020603050405020304" pitchFamily="18" charset="0"/>
              </a:rPr>
              <a:t>2</a:t>
            </a:r>
            <a:r>
              <a:rPr lang="en-US" altLang="ja-JP" dirty="0">
                <a:latin typeface="Times New Roman" panose="02020603050405020304" pitchFamily="18" charset="0"/>
              </a:rPr>
              <a:t> =4×4 : </a:t>
            </a:r>
            <a:r>
              <a:rPr lang="ja-JP" altLang="en-US" dirty="0">
                <a:latin typeface="Times New Roman" panose="02020603050405020304" pitchFamily="18" charset="0"/>
              </a:rPr>
              <a:t>縦</a:t>
            </a:r>
            <a:r>
              <a:rPr lang="en-US" altLang="ja-JP" dirty="0">
                <a:latin typeface="Times New Roman" panose="02020603050405020304" pitchFamily="18" charset="0"/>
              </a:rPr>
              <a:t>4</a:t>
            </a:r>
            <a:r>
              <a:rPr lang="ja-JP" altLang="en-US" dirty="0">
                <a:latin typeface="Times New Roman" panose="02020603050405020304" pitchFamily="18" charset="0"/>
              </a:rPr>
              <a:t>横</a:t>
            </a:r>
            <a:r>
              <a:rPr lang="en-US" altLang="ja-JP" dirty="0">
                <a:latin typeface="Times New Roman" panose="02020603050405020304" pitchFamily="18" charset="0"/>
              </a:rPr>
              <a:t>4</a:t>
            </a:r>
          </a:p>
        </p:txBody>
      </p:sp>
      <p:graphicFrame>
        <p:nvGraphicFramePr>
          <p:cNvPr id="2" name="表 2">
            <a:extLst>
              <a:ext uri="{FF2B5EF4-FFF2-40B4-BE49-F238E27FC236}">
                <a16:creationId xmlns:a16="http://schemas.microsoft.com/office/drawing/2014/main" id="{899304C0-C6CA-4E5C-9D41-50927B3E3B50}"/>
              </a:ext>
            </a:extLst>
          </p:cNvPr>
          <p:cNvGraphicFramePr>
            <a:graphicFrameLocks noGrp="1"/>
          </p:cNvGraphicFramePr>
          <p:nvPr>
            <p:extLst>
              <p:ext uri="{D42A27DB-BD31-4B8C-83A1-F6EECF244321}">
                <p14:modId xmlns:p14="http://schemas.microsoft.com/office/powerpoint/2010/main" val="3227943585"/>
              </p:ext>
            </p:extLst>
          </p:nvPr>
        </p:nvGraphicFramePr>
        <p:xfrm>
          <a:off x="1333500" y="3535680"/>
          <a:ext cx="6477000" cy="301752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3123541428"/>
                    </a:ext>
                  </a:extLst>
                </a:gridCol>
                <a:gridCol w="1295400">
                  <a:extLst>
                    <a:ext uri="{9D8B030D-6E8A-4147-A177-3AD203B41FA5}">
                      <a16:colId xmlns:a16="http://schemas.microsoft.com/office/drawing/2014/main" val="3176304669"/>
                    </a:ext>
                  </a:extLst>
                </a:gridCol>
                <a:gridCol w="1295400">
                  <a:extLst>
                    <a:ext uri="{9D8B030D-6E8A-4147-A177-3AD203B41FA5}">
                      <a16:colId xmlns:a16="http://schemas.microsoft.com/office/drawing/2014/main" val="2705689791"/>
                    </a:ext>
                  </a:extLst>
                </a:gridCol>
                <a:gridCol w="1295400">
                  <a:extLst>
                    <a:ext uri="{9D8B030D-6E8A-4147-A177-3AD203B41FA5}">
                      <a16:colId xmlns:a16="http://schemas.microsoft.com/office/drawing/2014/main" val="3884884322"/>
                    </a:ext>
                  </a:extLst>
                </a:gridCol>
                <a:gridCol w="1295400">
                  <a:extLst>
                    <a:ext uri="{9D8B030D-6E8A-4147-A177-3AD203B41FA5}">
                      <a16:colId xmlns:a16="http://schemas.microsoft.com/office/drawing/2014/main" val="1570822286"/>
                    </a:ext>
                  </a:extLst>
                </a:gridCol>
              </a:tblGrid>
              <a:tr h="536449">
                <a:tc>
                  <a:txBody>
                    <a:bodyPr/>
                    <a:lstStyle/>
                    <a:p>
                      <a:pPr algn="r"/>
                      <a:r>
                        <a:rPr kumimoji="1" lang="en-US" altLang="ja-JP" sz="2000" i="1" baseline="0" dirty="0">
                          <a:latin typeface="Times New Roman" panose="02020603050405020304" pitchFamily="18" charset="0"/>
                        </a:rPr>
                        <a:t>X  Y</a:t>
                      </a:r>
                    </a:p>
                    <a:p>
                      <a:r>
                        <a:rPr kumimoji="1" lang="en-US" altLang="ja-JP" sz="2000" i="1" baseline="0" dirty="0">
                          <a:latin typeface="Times New Roman" panose="02020603050405020304" pitchFamily="18" charset="0"/>
                        </a:rPr>
                        <a:t>Z  W</a:t>
                      </a:r>
                      <a:endParaRPr kumimoji="1" lang="ja-JP" altLang="en-US" sz="2000" i="1" baseline="0" dirty="0">
                        <a:latin typeface="Times New Roman" panose="02020603050405020304" pitchFamily="18" charset="0"/>
                      </a:endParaRPr>
                    </a:p>
                  </a:txBody>
                  <a:tcPr>
                    <a:lnR w="28575" cap="flat" cmpd="sng" algn="ctr">
                      <a:solidFill>
                        <a:schemeClr val="tx1"/>
                      </a:solidFill>
                      <a:prstDash val="solid"/>
                      <a:round/>
                      <a:headEnd type="none" w="med" len="med"/>
                      <a:tailEnd type="none" w="med" len="med"/>
                    </a:lnR>
                    <a:solidFill>
                      <a:srgbClr val="003300"/>
                    </a:solidFill>
                  </a:tcPr>
                </a:tc>
                <a:tc>
                  <a:txBody>
                    <a:bodyPr/>
                    <a:lstStyle/>
                    <a:p>
                      <a:pPr algn="ctr"/>
                      <a:r>
                        <a:rPr kumimoji="1" lang="en-US" altLang="ja-JP" sz="3200" baseline="0" dirty="0">
                          <a:solidFill>
                            <a:schemeClr val="tx1"/>
                          </a:solidFill>
                          <a:latin typeface="Times New Roman" panose="02020603050405020304" pitchFamily="18" charset="0"/>
                        </a:rPr>
                        <a:t>0 0</a:t>
                      </a:r>
                      <a:endParaRPr kumimoji="1" lang="ja-JP" altLang="en-US" sz="3200" baseline="0" dirty="0">
                        <a:solidFill>
                          <a:schemeClr val="tx1"/>
                        </a:solidFill>
                        <a:latin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solidFill>
                      <a:srgbClr val="003300"/>
                    </a:solidFill>
                  </a:tcPr>
                </a:tc>
                <a:tc>
                  <a:txBody>
                    <a:bodyPr/>
                    <a:lstStyle/>
                    <a:p>
                      <a:pPr algn="ctr"/>
                      <a:r>
                        <a:rPr kumimoji="1" lang="en-US" altLang="ja-JP" sz="3200" baseline="0" dirty="0">
                          <a:latin typeface="Times New Roman" panose="02020603050405020304" pitchFamily="18" charset="0"/>
                        </a:rPr>
                        <a:t>0 1</a:t>
                      </a:r>
                      <a:endParaRPr kumimoji="1" lang="ja-JP" altLang="en-US" sz="3200" baseline="0" dirty="0">
                        <a:latin typeface="Times New Roman" panose="02020603050405020304" pitchFamily="18" charset="0"/>
                      </a:endParaRPr>
                    </a:p>
                  </a:txBody>
                  <a:tcPr anchor="ctr">
                    <a:solidFill>
                      <a:srgbClr val="003300"/>
                    </a:solidFill>
                  </a:tcPr>
                </a:tc>
                <a:tc>
                  <a:txBody>
                    <a:bodyPr/>
                    <a:lstStyle/>
                    <a:p>
                      <a:pPr algn="ctr"/>
                      <a:r>
                        <a:rPr kumimoji="1" lang="en-US" altLang="ja-JP" sz="3200" baseline="0" dirty="0">
                          <a:latin typeface="Times New Roman" panose="02020603050405020304" pitchFamily="18" charset="0"/>
                        </a:rPr>
                        <a:t>1 1 </a:t>
                      </a:r>
                      <a:endParaRPr kumimoji="1" lang="ja-JP" altLang="en-US" sz="3200" baseline="0" dirty="0">
                        <a:latin typeface="Times New Roman" panose="02020603050405020304" pitchFamily="18" charset="0"/>
                      </a:endParaRPr>
                    </a:p>
                  </a:txBody>
                  <a:tcPr anchor="ctr">
                    <a:solidFill>
                      <a:srgbClr val="003300"/>
                    </a:solidFill>
                  </a:tcPr>
                </a:tc>
                <a:tc>
                  <a:txBody>
                    <a:bodyPr/>
                    <a:lstStyle/>
                    <a:p>
                      <a:pPr algn="ctr"/>
                      <a:r>
                        <a:rPr kumimoji="1" lang="en-US" altLang="ja-JP" sz="3200" baseline="0" dirty="0">
                          <a:latin typeface="Times New Roman" panose="02020603050405020304" pitchFamily="18" charset="0"/>
                        </a:rPr>
                        <a:t>1 0</a:t>
                      </a:r>
                      <a:endParaRPr kumimoji="1" lang="ja-JP" altLang="en-US" sz="3200" baseline="0" dirty="0">
                        <a:latin typeface="Times New Roman" panose="02020603050405020304" pitchFamily="18" charset="0"/>
                      </a:endParaRPr>
                    </a:p>
                  </a:txBody>
                  <a:tcPr anchor="ctr">
                    <a:solidFill>
                      <a:srgbClr val="003300"/>
                    </a:solidFill>
                  </a:tcPr>
                </a:tc>
                <a:extLst>
                  <a:ext uri="{0D108BD9-81ED-4DB2-BD59-A6C34878D82A}">
                    <a16:rowId xmlns:a16="http://schemas.microsoft.com/office/drawing/2014/main" val="951482978"/>
                  </a:ext>
                </a:extLst>
              </a:tr>
              <a:tr h="536449">
                <a:tc>
                  <a:txBody>
                    <a:bodyPr/>
                    <a:lstStyle/>
                    <a:p>
                      <a:pPr algn="ctr"/>
                      <a:r>
                        <a:rPr kumimoji="1" lang="en-US" altLang="ja-JP" sz="3200" b="1" baseline="0" dirty="0">
                          <a:solidFill>
                            <a:schemeClr val="tx1"/>
                          </a:solidFill>
                          <a:latin typeface="Times New Roman" panose="02020603050405020304" pitchFamily="18" charset="0"/>
                        </a:rPr>
                        <a:t>0 0</a:t>
                      </a:r>
                      <a:endParaRPr kumimoji="1" lang="ja-JP" altLang="en-US" sz="3200" b="1" baseline="0" dirty="0">
                        <a:solidFill>
                          <a:schemeClr val="tx1"/>
                        </a:solidFill>
                        <a:latin typeface="Times New Roman" panose="02020603050405020304" pitchFamily="18" charset="0"/>
                      </a:endParaRPr>
                    </a:p>
                  </a:txBody>
                  <a:tcPr anchor="ctr">
                    <a:lnR w="28575" cap="flat" cmpd="sng" algn="ctr">
                      <a:solidFill>
                        <a:schemeClr val="tx1"/>
                      </a:solidFill>
                      <a:prstDash val="solid"/>
                      <a:round/>
                      <a:headEnd type="none" w="med" len="med"/>
                      <a:tailEnd type="none" w="med" len="med"/>
                    </a:lnR>
                    <a:solidFill>
                      <a:srgbClr val="003300"/>
                    </a:solidFill>
                  </a:tcPr>
                </a:tc>
                <a:tc>
                  <a:txBody>
                    <a:bodyPr/>
                    <a:lstStyle/>
                    <a:p>
                      <a:pPr algn="ctr"/>
                      <a:r>
                        <a:rPr kumimoji="1" lang="en-US" altLang="ja-JP" sz="3200" baseline="0" dirty="0">
                          <a:solidFill>
                            <a:schemeClr val="bg1"/>
                          </a:solidFill>
                          <a:latin typeface="Times New Roman" panose="02020603050405020304" pitchFamily="18" charset="0"/>
                        </a:rPr>
                        <a:t>0</a:t>
                      </a:r>
                      <a:endParaRPr kumimoji="1" lang="ja-JP" altLang="en-US" sz="3200" baseline="0" dirty="0">
                        <a:solidFill>
                          <a:schemeClr val="bg1"/>
                        </a:solidFill>
                        <a:latin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tcPr>
                </a:tc>
                <a:tc>
                  <a:txBody>
                    <a:bodyPr/>
                    <a:lstStyle/>
                    <a:p>
                      <a:pPr algn="ctr"/>
                      <a:r>
                        <a:rPr kumimoji="1" lang="en-US" altLang="ja-JP" sz="3200" baseline="0" dirty="0">
                          <a:solidFill>
                            <a:schemeClr val="bg1"/>
                          </a:solidFill>
                          <a:latin typeface="Times New Roman" panose="02020603050405020304" pitchFamily="18" charset="0"/>
                        </a:rPr>
                        <a:t>1</a:t>
                      </a:r>
                      <a:endParaRPr kumimoji="1" lang="ja-JP" altLang="en-US" sz="3200" baseline="0" dirty="0">
                        <a:solidFill>
                          <a:schemeClr val="bg1"/>
                        </a:solidFill>
                        <a:latin typeface="Times New Roman" panose="02020603050405020304" pitchFamily="18" charset="0"/>
                      </a:endParaRPr>
                    </a:p>
                  </a:txBody>
                  <a:tcPr anchor="ctr"/>
                </a:tc>
                <a:tc>
                  <a:txBody>
                    <a:bodyPr/>
                    <a:lstStyle/>
                    <a:p>
                      <a:pPr algn="ctr"/>
                      <a:r>
                        <a:rPr kumimoji="1" lang="en-US" altLang="ja-JP" sz="3200" baseline="0" dirty="0">
                          <a:solidFill>
                            <a:schemeClr val="bg1"/>
                          </a:solidFill>
                          <a:latin typeface="Times New Roman" panose="02020603050405020304" pitchFamily="18" charset="0"/>
                        </a:rPr>
                        <a:t>0</a:t>
                      </a:r>
                      <a:endParaRPr kumimoji="1" lang="ja-JP" altLang="en-US" sz="3200" baseline="0" dirty="0">
                        <a:solidFill>
                          <a:schemeClr val="bg1"/>
                        </a:solidFill>
                        <a:latin typeface="Times New Roman" panose="02020603050405020304" pitchFamily="18" charset="0"/>
                      </a:endParaRPr>
                    </a:p>
                  </a:txBody>
                  <a:tcPr anchor="ctr"/>
                </a:tc>
                <a:tc>
                  <a:txBody>
                    <a:bodyPr/>
                    <a:lstStyle/>
                    <a:p>
                      <a:pPr algn="ctr"/>
                      <a:r>
                        <a:rPr kumimoji="1" lang="en-US" altLang="ja-JP" sz="3200" baseline="0" dirty="0">
                          <a:solidFill>
                            <a:schemeClr val="bg1"/>
                          </a:solidFill>
                          <a:latin typeface="Times New Roman" panose="02020603050405020304" pitchFamily="18" charset="0"/>
                        </a:rPr>
                        <a:t>0</a:t>
                      </a:r>
                      <a:endParaRPr kumimoji="1" lang="ja-JP" altLang="en-US" sz="3200" baseline="0" dirty="0">
                        <a:solidFill>
                          <a:schemeClr val="bg1"/>
                        </a:solidFill>
                        <a:latin typeface="Times New Roman" panose="02020603050405020304" pitchFamily="18" charset="0"/>
                      </a:endParaRPr>
                    </a:p>
                  </a:txBody>
                  <a:tcPr anchor="ctr"/>
                </a:tc>
                <a:extLst>
                  <a:ext uri="{0D108BD9-81ED-4DB2-BD59-A6C34878D82A}">
                    <a16:rowId xmlns:a16="http://schemas.microsoft.com/office/drawing/2014/main" val="598768425"/>
                  </a:ext>
                </a:extLst>
              </a:tr>
              <a:tr h="536449">
                <a:tc>
                  <a:txBody>
                    <a:bodyPr/>
                    <a:lstStyle/>
                    <a:p>
                      <a:pPr algn="ctr"/>
                      <a:r>
                        <a:rPr kumimoji="1" lang="en-US" altLang="ja-JP" sz="3200" b="1" baseline="0" dirty="0">
                          <a:solidFill>
                            <a:schemeClr val="tx1"/>
                          </a:solidFill>
                          <a:latin typeface="Times New Roman" panose="02020603050405020304" pitchFamily="18" charset="0"/>
                        </a:rPr>
                        <a:t>0 1</a:t>
                      </a:r>
                      <a:endParaRPr kumimoji="1" lang="ja-JP" altLang="en-US" sz="3200" b="1" baseline="0" dirty="0">
                        <a:solidFill>
                          <a:schemeClr val="tx1"/>
                        </a:solidFill>
                        <a:latin typeface="Times New Roman" panose="02020603050405020304" pitchFamily="18" charset="0"/>
                      </a:endParaRPr>
                    </a:p>
                  </a:txBody>
                  <a:tcPr anchor="ctr">
                    <a:lnR w="28575" cap="flat" cmpd="sng" algn="ctr">
                      <a:solidFill>
                        <a:schemeClr val="tx1"/>
                      </a:solidFill>
                      <a:prstDash val="solid"/>
                      <a:round/>
                      <a:headEnd type="none" w="med" len="med"/>
                      <a:tailEnd type="none" w="med" len="med"/>
                    </a:lnR>
                    <a:solidFill>
                      <a:srgbClr val="003300"/>
                    </a:solidFill>
                  </a:tcPr>
                </a:tc>
                <a:tc>
                  <a:txBody>
                    <a:bodyPr/>
                    <a:lstStyle/>
                    <a:p>
                      <a:pPr algn="ctr"/>
                      <a:r>
                        <a:rPr kumimoji="1" lang="en-US" altLang="ja-JP" sz="3200" baseline="0" dirty="0">
                          <a:solidFill>
                            <a:schemeClr val="bg1"/>
                          </a:solidFill>
                          <a:latin typeface="Times New Roman" panose="02020603050405020304" pitchFamily="18" charset="0"/>
                        </a:rPr>
                        <a:t>1</a:t>
                      </a:r>
                      <a:endParaRPr kumimoji="1" lang="ja-JP" altLang="en-US" sz="3200" baseline="0" dirty="0">
                        <a:solidFill>
                          <a:schemeClr val="bg1"/>
                        </a:solidFill>
                        <a:latin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tcPr>
                </a:tc>
                <a:tc>
                  <a:txBody>
                    <a:bodyPr/>
                    <a:lstStyle/>
                    <a:p>
                      <a:pPr algn="ctr"/>
                      <a:r>
                        <a:rPr kumimoji="1" lang="en-US" altLang="ja-JP" sz="3200" baseline="0" dirty="0">
                          <a:solidFill>
                            <a:schemeClr val="bg1"/>
                          </a:solidFill>
                          <a:latin typeface="Times New Roman" panose="02020603050405020304" pitchFamily="18" charset="0"/>
                        </a:rPr>
                        <a:t>1</a:t>
                      </a:r>
                      <a:endParaRPr kumimoji="1" lang="ja-JP" altLang="en-US" sz="3200" baseline="0" dirty="0">
                        <a:solidFill>
                          <a:schemeClr val="bg1"/>
                        </a:solidFill>
                        <a:latin typeface="Times New Roman" panose="02020603050405020304" pitchFamily="18" charset="0"/>
                      </a:endParaRPr>
                    </a:p>
                  </a:txBody>
                  <a:tcPr anchor="ctr"/>
                </a:tc>
                <a:tc>
                  <a:txBody>
                    <a:bodyPr/>
                    <a:lstStyle/>
                    <a:p>
                      <a:pPr algn="ctr"/>
                      <a:r>
                        <a:rPr kumimoji="1" lang="en-US" altLang="ja-JP" sz="3200" baseline="0" dirty="0">
                          <a:solidFill>
                            <a:schemeClr val="bg1"/>
                          </a:solidFill>
                          <a:latin typeface="Times New Roman" panose="02020603050405020304" pitchFamily="18" charset="0"/>
                        </a:rPr>
                        <a:t>1</a:t>
                      </a:r>
                      <a:endParaRPr kumimoji="1" lang="ja-JP" altLang="en-US" sz="3200" baseline="0" dirty="0">
                        <a:solidFill>
                          <a:schemeClr val="bg1"/>
                        </a:solidFill>
                        <a:latin typeface="Times New Roman" panose="02020603050405020304" pitchFamily="18" charset="0"/>
                      </a:endParaRPr>
                    </a:p>
                  </a:txBody>
                  <a:tcPr anchor="ctr"/>
                </a:tc>
                <a:tc>
                  <a:txBody>
                    <a:bodyPr/>
                    <a:lstStyle/>
                    <a:p>
                      <a:pPr algn="ctr"/>
                      <a:r>
                        <a:rPr kumimoji="1" lang="en-US" altLang="ja-JP" sz="3200" baseline="0" dirty="0">
                          <a:solidFill>
                            <a:schemeClr val="bg1"/>
                          </a:solidFill>
                          <a:latin typeface="Times New Roman" panose="02020603050405020304" pitchFamily="18" charset="0"/>
                        </a:rPr>
                        <a:t>0</a:t>
                      </a:r>
                      <a:endParaRPr kumimoji="1" lang="ja-JP" altLang="en-US" sz="3200" baseline="0" dirty="0">
                        <a:solidFill>
                          <a:schemeClr val="bg1"/>
                        </a:solidFill>
                        <a:latin typeface="Times New Roman" panose="02020603050405020304" pitchFamily="18" charset="0"/>
                      </a:endParaRPr>
                    </a:p>
                  </a:txBody>
                  <a:tcPr anchor="ctr"/>
                </a:tc>
                <a:extLst>
                  <a:ext uri="{0D108BD9-81ED-4DB2-BD59-A6C34878D82A}">
                    <a16:rowId xmlns:a16="http://schemas.microsoft.com/office/drawing/2014/main" val="1871116923"/>
                  </a:ext>
                </a:extLst>
              </a:tr>
              <a:tr h="536449">
                <a:tc>
                  <a:txBody>
                    <a:bodyPr/>
                    <a:lstStyle/>
                    <a:p>
                      <a:pPr algn="ctr"/>
                      <a:r>
                        <a:rPr kumimoji="1" lang="en-US" altLang="ja-JP" sz="3200" b="1" baseline="0" dirty="0">
                          <a:solidFill>
                            <a:schemeClr val="tx1"/>
                          </a:solidFill>
                          <a:latin typeface="Times New Roman" panose="02020603050405020304" pitchFamily="18" charset="0"/>
                        </a:rPr>
                        <a:t>1 1</a:t>
                      </a:r>
                      <a:endParaRPr kumimoji="1" lang="ja-JP" altLang="en-US" sz="3200" b="1" baseline="0" dirty="0">
                        <a:solidFill>
                          <a:schemeClr val="tx1"/>
                        </a:solidFill>
                        <a:latin typeface="Times New Roman" panose="02020603050405020304" pitchFamily="18" charset="0"/>
                      </a:endParaRPr>
                    </a:p>
                  </a:txBody>
                  <a:tcPr anchor="ctr">
                    <a:lnR w="28575" cap="flat" cmpd="sng" algn="ctr">
                      <a:solidFill>
                        <a:schemeClr val="tx1"/>
                      </a:solidFill>
                      <a:prstDash val="solid"/>
                      <a:round/>
                      <a:headEnd type="none" w="med" len="med"/>
                      <a:tailEnd type="none" w="med" len="med"/>
                    </a:lnR>
                    <a:solidFill>
                      <a:srgbClr val="003300"/>
                    </a:solidFill>
                  </a:tcPr>
                </a:tc>
                <a:tc>
                  <a:txBody>
                    <a:bodyPr/>
                    <a:lstStyle/>
                    <a:p>
                      <a:pPr algn="ctr"/>
                      <a:r>
                        <a:rPr kumimoji="1" lang="en-US" altLang="ja-JP" sz="3200" baseline="0" dirty="0">
                          <a:solidFill>
                            <a:schemeClr val="bg1"/>
                          </a:solidFill>
                          <a:latin typeface="Times New Roman" panose="02020603050405020304" pitchFamily="18" charset="0"/>
                        </a:rPr>
                        <a:t>0</a:t>
                      </a:r>
                      <a:endParaRPr kumimoji="1" lang="ja-JP" altLang="en-US" sz="3200" baseline="0" dirty="0">
                        <a:solidFill>
                          <a:schemeClr val="bg1"/>
                        </a:solidFill>
                        <a:latin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tcPr>
                </a:tc>
                <a:tc>
                  <a:txBody>
                    <a:bodyPr/>
                    <a:lstStyle/>
                    <a:p>
                      <a:pPr algn="ctr"/>
                      <a:r>
                        <a:rPr kumimoji="1" lang="en-US" altLang="ja-JP" sz="3200" baseline="0" dirty="0">
                          <a:solidFill>
                            <a:schemeClr val="bg1"/>
                          </a:solidFill>
                          <a:latin typeface="Times New Roman" panose="02020603050405020304" pitchFamily="18" charset="0"/>
                        </a:rPr>
                        <a:t>0</a:t>
                      </a:r>
                      <a:endParaRPr kumimoji="1" lang="ja-JP" altLang="en-US" sz="3200" baseline="0" dirty="0">
                        <a:solidFill>
                          <a:schemeClr val="bg1"/>
                        </a:solidFill>
                        <a:latin typeface="Times New Roman" panose="02020603050405020304" pitchFamily="18" charset="0"/>
                      </a:endParaRPr>
                    </a:p>
                  </a:txBody>
                  <a:tcPr anchor="ctr"/>
                </a:tc>
                <a:tc>
                  <a:txBody>
                    <a:bodyPr/>
                    <a:lstStyle/>
                    <a:p>
                      <a:pPr algn="ctr"/>
                      <a:r>
                        <a:rPr kumimoji="1" lang="en-US" altLang="ja-JP" sz="3200" baseline="0" dirty="0">
                          <a:solidFill>
                            <a:schemeClr val="bg1"/>
                          </a:solidFill>
                          <a:latin typeface="Times New Roman" panose="02020603050405020304" pitchFamily="18" charset="0"/>
                        </a:rPr>
                        <a:t>1</a:t>
                      </a:r>
                      <a:endParaRPr kumimoji="1" lang="ja-JP" altLang="en-US" sz="3200" baseline="0" dirty="0">
                        <a:solidFill>
                          <a:schemeClr val="bg1"/>
                        </a:solidFill>
                        <a:latin typeface="Times New Roman" panose="02020603050405020304" pitchFamily="18" charset="0"/>
                      </a:endParaRPr>
                    </a:p>
                  </a:txBody>
                  <a:tcPr anchor="ctr"/>
                </a:tc>
                <a:tc>
                  <a:txBody>
                    <a:bodyPr/>
                    <a:lstStyle/>
                    <a:p>
                      <a:pPr algn="ctr"/>
                      <a:r>
                        <a:rPr kumimoji="1" lang="en-US" altLang="ja-JP" sz="3200" baseline="0" dirty="0">
                          <a:solidFill>
                            <a:schemeClr val="bg1"/>
                          </a:solidFill>
                          <a:latin typeface="Times New Roman" panose="02020603050405020304" pitchFamily="18" charset="0"/>
                        </a:rPr>
                        <a:t>1</a:t>
                      </a:r>
                      <a:endParaRPr kumimoji="1" lang="ja-JP" altLang="en-US" sz="3200" baseline="0" dirty="0">
                        <a:solidFill>
                          <a:schemeClr val="bg1"/>
                        </a:solidFill>
                        <a:latin typeface="Times New Roman" panose="02020603050405020304" pitchFamily="18" charset="0"/>
                      </a:endParaRPr>
                    </a:p>
                  </a:txBody>
                  <a:tcPr anchor="ctr"/>
                </a:tc>
                <a:extLst>
                  <a:ext uri="{0D108BD9-81ED-4DB2-BD59-A6C34878D82A}">
                    <a16:rowId xmlns:a16="http://schemas.microsoft.com/office/drawing/2014/main" val="2612739767"/>
                  </a:ext>
                </a:extLst>
              </a:tr>
              <a:tr h="536449">
                <a:tc>
                  <a:txBody>
                    <a:bodyPr/>
                    <a:lstStyle/>
                    <a:p>
                      <a:pPr algn="ctr"/>
                      <a:r>
                        <a:rPr kumimoji="1" lang="en-US" altLang="ja-JP" sz="3200" b="1" baseline="0" dirty="0">
                          <a:solidFill>
                            <a:schemeClr val="tx1"/>
                          </a:solidFill>
                          <a:latin typeface="Times New Roman" panose="02020603050405020304" pitchFamily="18" charset="0"/>
                        </a:rPr>
                        <a:t>1 0</a:t>
                      </a:r>
                      <a:endParaRPr kumimoji="1" lang="ja-JP" altLang="en-US" sz="3200" b="1" baseline="0" dirty="0">
                        <a:solidFill>
                          <a:schemeClr val="tx1"/>
                        </a:solidFill>
                        <a:latin typeface="Times New Roman" panose="02020603050405020304" pitchFamily="18" charset="0"/>
                      </a:endParaRPr>
                    </a:p>
                  </a:txBody>
                  <a:tcPr anchor="ctr">
                    <a:lnR w="28575" cap="flat" cmpd="sng" algn="ctr">
                      <a:solidFill>
                        <a:schemeClr val="tx1"/>
                      </a:solidFill>
                      <a:prstDash val="solid"/>
                      <a:round/>
                      <a:headEnd type="none" w="med" len="med"/>
                      <a:tailEnd type="none" w="med" len="med"/>
                    </a:lnR>
                    <a:solidFill>
                      <a:srgbClr val="003300"/>
                    </a:solidFill>
                  </a:tcPr>
                </a:tc>
                <a:tc>
                  <a:txBody>
                    <a:bodyPr/>
                    <a:lstStyle/>
                    <a:p>
                      <a:pPr algn="ctr"/>
                      <a:r>
                        <a:rPr kumimoji="1" lang="en-US" altLang="ja-JP" sz="3200" baseline="0" dirty="0">
                          <a:solidFill>
                            <a:schemeClr val="bg1"/>
                          </a:solidFill>
                          <a:latin typeface="Times New Roman" panose="02020603050405020304" pitchFamily="18" charset="0"/>
                        </a:rPr>
                        <a:t>0</a:t>
                      </a:r>
                      <a:endParaRPr kumimoji="1" lang="ja-JP" altLang="en-US" sz="3200" baseline="0" dirty="0">
                        <a:solidFill>
                          <a:schemeClr val="bg1"/>
                        </a:solidFill>
                        <a:latin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tcPr>
                </a:tc>
                <a:tc>
                  <a:txBody>
                    <a:bodyPr/>
                    <a:lstStyle/>
                    <a:p>
                      <a:pPr algn="ctr"/>
                      <a:r>
                        <a:rPr kumimoji="1" lang="en-US" altLang="ja-JP" sz="3200" baseline="0" dirty="0">
                          <a:solidFill>
                            <a:schemeClr val="bg1"/>
                          </a:solidFill>
                          <a:latin typeface="Times New Roman" panose="02020603050405020304" pitchFamily="18" charset="0"/>
                        </a:rPr>
                        <a:t>0</a:t>
                      </a:r>
                      <a:endParaRPr kumimoji="1" lang="ja-JP" altLang="en-US" sz="3200" baseline="0" dirty="0">
                        <a:solidFill>
                          <a:schemeClr val="bg1"/>
                        </a:solidFill>
                        <a:latin typeface="Times New Roman" panose="02020603050405020304" pitchFamily="18" charset="0"/>
                      </a:endParaRPr>
                    </a:p>
                  </a:txBody>
                  <a:tcPr anchor="ctr"/>
                </a:tc>
                <a:tc>
                  <a:txBody>
                    <a:bodyPr/>
                    <a:lstStyle/>
                    <a:p>
                      <a:pPr algn="ctr"/>
                      <a:r>
                        <a:rPr kumimoji="1" lang="en-US" altLang="ja-JP" sz="3200" baseline="0" dirty="0">
                          <a:solidFill>
                            <a:schemeClr val="bg1"/>
                          </a:solidFill>
                          <a:latin typeface="Times New Roman" panose="02020603050405020304" pitchFamily="18" charset="0"/>
                        </a:rPr>
                        <a:t>1</a:t>
                      </a:r>
                      <a:endParaRPr kumimoji="1" lang="ja-JP" altLang="en-US" sz="3200" baseline="0" dirty="0">
                        <a:solidFill>
                          <a:schemeClr val="bg1"/>
                        </a:solidFill>
                        <a:latin typeface="Times New Roman" panose="02020603050405020304" pitchFamily="18" charset="0"/>
                      </a:endParaRPr>
                    </a:p>
                  </a:txBody>
                  <a:tcPr anchor="ctr"/>
                </a:tc>
                <a:tc>
                  <a:txBody>
                    <a:bodyPr/>
                    <a:lstStyle/>
                    <a:p>
                      <a:pPr algn="ctr"/>
                      <a:r>
                        <a:rPr kumimoji="1" lang="en-US" altLang="ja-JP" sz="3200" baseline="0" dirty="0">
                          <a:solidFill>
                            <a:schemeClr val="bg1"/>
                          </a:solidFill>
                          <a:latin typeface="Times New Roman" panose="02020603050405020304" pitchFamily="18" charset="0"/>
                        </a:rPr>
                        <a:t>0</a:t>
                      </a:r>
                      <a:endParaRPr kumimoji="1" lang="ja-JP" altLang="en-US" sz="3200" baseline="0" dirty="0">
                        <a:solidFill>
                          <a:schemeClr val="bg1"/>
                        </a:solidFill>
                        <a:latin typeface="Times New Roman" panose="02020603050405020304" pitchFamily="18" charset="0"/>
                      </a:endParaRPr>
                    </a:p>
                  </a:txBody>
                  <a:tcPr anchor="ctr"/>
                </a:tc>
                <a:extLst>
                  <a:ext uri="{0D108BD9-81ED-4DB2-BD59-A6C34878D82A}">
                    <a16:rowId xmlns:a16="http://schemas.microsoft.com/office/drawing/2014/main" val="2407191002"/>
                  </a:ext>
                </a:extLst>
              </a:tr>
            </a:tbl>
          </a:graphicData>
        </a:graphic>
      </p:graphicFrame>
      <p:cxnSp>
        <p:nvCxnSpPr>
          <p:cNvPr id="36" name="直線コネクタ 35">
            <a:extLst>
              <a:ext uri="{FF2B5EF4-FFF2-40B4-BE49-F238E27FC236}">
                <a16:creationId xmlns:a16="http://schemas.microsoft.com/office/drawing/2014/main" id="{3F1E4F3B-534C-4185-8779-F82BD49FCCAF}"/>
              </a:ext>
            </a:extLst>
          </p:cNvPr>
          <p:cNvCxnSpPr/>
          <p:nvPr/>
        </p:nvCxnSpPr>
        <p:spPr bwMode="auto">
          <a:xfrm>
            <a:off x="1333500" y="3535680"/>
            <a:ext cx="1296000" cy="702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38039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ja-JP" altLang="en-US">
                <a:latin typeface="Times New Roman" panose="02020603050405020304" pitchFamily="18" charset="0"/>
              </a:rPr>
              <a:t>カルノー図の例</a:t>
            </a:r>
          </a:p>
        </p:txBody>
      </p:sp>
      <p:sp>
        <p:nvSpPr>
          <p:cNvPr id="144391" name="AutoShape 7"/>
          <p:cNvSpPr>
            <a:spLocks noChangeArrowheads="1"/>
          </p:cNvSpPr>
          <p:nvPr/>
        </p:nvSpPr>
        <p:spPr bwMode="auto">
          <a:xfrm>
            <a:off x="5867400" y="2743200"/>
            <a:ext cx="2743200" cy="609600"/>
          </a:xfrm>
          <a:prstGeom prst="wedgeRoundRectCallout">
            <a:avLst>
              <a:gd name="adj1" fmla="val -50407"/>
              <a:gd name="adj2" fmla="val 95833"/>
              <a:gd name="adj3" fmla="val 16667"/>
            </a:avLst>
          </a:prstGeom>
          <a:solidFill>
            <a:srgbClr val="003300"/>
          </a:solidFill>
          <a:ln w="19050">
            <a:solidFill>
              <a:schemeClr val="tx1"/>
            </a:solidFill>
            <a:miter lim="800000"/>
            <a:headEnd/>
            <a:tailEnd/>
          </a:ln>
          <a:effectLst/>
        </p:spPr>
        <p:txBody>
          <a:bodyPr/>
          <a:lstStyle/>
          <a:p>
            <a:pPr algn="ctr">
              <a:spcBef>
                <a:spcPct val="0"/>
              </a:spcBef>
              <a:buClrTx/>
              <a:buSzTx/>
              <a:buFontTx/>
              <a:buNone/>
            </a:pPr>
            <a:r>
              <a:rPr lang="ja-JP" altLang="en-US">
                <a:effectLst/>
                <a:latin typeface="Times New Roman" panose="02020603050405020304" pitchFamily="18" charset="0"/>
              </a:rPr>
              <a:t>順番に注意！</a:t>
            </a:r>
          </a:p>
        </p:txBody>
      </p:sp>
      <p:graphicFrame>
        <p:nvGraphicFramePr>
          <p:cNvPr id="144392" name="Group 8"/>
          <p:cNvGraphicFramePr>
            <a:graphicFrameLocks noGrp="1"/>
          </p:cNvGraphicFramePr>
          <p:nvPr/>
        </p:nvGraphicFramePr>
        <p:xfrm>
          <a:off x="1600200" y="3810000"/>
          <a:ext cx="6096000" cy="2176272"/>
        </p:xfrm>
        <a:graphic>
          <a:graphicData uri="http://schemas.openxmlformats.org/drawingml/2006/table">
            <a:tbl>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3063">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X Y</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Z</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71475">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3063">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44418" name="Line 34"/>
          <p:cNvSpPr>
            <a:spLocks noChangeShapeType="1"/>
          </p:cNvSpPr>
          <p:nvPr/>
        </p:nvSpPr>
        <p:spPr bwMode="auto">
          <a:xfrm>
            <a:off x="1600200" y="3810000"/>
            <a:ext cx="12192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44419" name="Group 35"/>
          <p:cNvGrpSpPr>
            <a:grpSpLocks/>
          </p:cNvGrpSpPr>
          <p:nvPr/>
        </p:nvGrpSpPr>
        <p:grpSpPr bwMode="auto">
          <a:xfrm>
            <a:off x="2819400" y="4703763"/>
            <a:ext cx="4876800" cy="1279525"/>
            <a:chOff x="1776" y="2963"/>
            <a:chExt cx="3072" cy="806"/>
          </a:xfrm>
        </p:grpSpPr>
        <p:sp>
          <p:nvSpPr>
            <p:cNvPr id="144420" name="Rectangle 36"/>
            <p:cNvSpPr>
              <a:spLocks noChangeArrowheads="1"/>
            </p:cNvSpPr>
            <p:nvPr/>
          </p:nvSpPr>
          <p:spPr bwMode="auto">
            <a:xfrm>
              <a:off x="4080" y="3366"/>
              <a:ext cx="76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600">
                  <a:latin typeface="Times New Roman" panose="02020603050405020304" pitchFamily="18" charset="0"/>
                </a:rPr>
                <a:t>0</a:t>
              </a:r>
            </a:p>
          </p:txBody>
        </p:sp>
        <p:sp>
          <p:nvSpPr>
            <p:cNvPr id="144421" name="Rectangle 37"/>
            <p:cNvSpPr>
              <a:spLocks noChangeArrowheads="1"/>
            </p:cNvSpPr>
            <p:nvPr/>
          </p:nvSpPr>
          <p:spPr bwMode="auto">
            <a:xfrm>
              <a:off x="3312" y="3366"/>
              <a:ext cx="76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600">
                  <a:latin typeface="Times New Roman" panose="02020603050405020304" pitchFamily="18" charset="0"/>
                </a:rPr>
                <a:t>0</a:t>
              </a:r>
            </a:p>
          </p:txBody>
        </p:sp>
        <p:sp>
          <p:nvSpPr>
            <p:cNvPr id="144422" name="Rectangle 38"/>
            <p:cNvSpPr>
              <a:spLocks noChangeArrowheads="1"/>
            </p:cNvSpPr>
            <p:nvPr/>
          </p:nvSpPr>
          <p:spPr bwMode="auto">
            <a:xfrm>
              <a:off x="2544" y="3366"/>
              <a:ext cx="76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600">
                  <a:latin typeface="Times New Roman" panose="02020603050405020304" pitchFamily="18" charset="0"/>
                </a:rPr>
                <a:t>0</a:t>
              </a:r>
            </a:p>
          </p:txBody>
        </p:sp>
        <p:sp>
          <p:nvSpPr>
            <p:cNvPr id="144423" name="Rectangle 39"/>
            <p:cNvSpPr>
              <a:spLocks noChangeArrowheads="1"/>
            </p:cNvSpPr>
            <p:nvPr/>
          </p:nvSpPr>
          <p:spPr bwMode="auto">
            <a:xfrm>
              <a:off x="1776" y="3366"/>
              <a:ext cx="76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600">
                  <a:latin typeface="Times New Roman" panose="02020603050405020304" pitchFamily="18" charset="0"/>
                </a:rPr>
                <a:t>1</a:t>
              </a:r>
            </a:p>
          </p:txBody>
        </p:sp>
        <p:sp>
          <p:nvSpPr>
            <p:cNvPr id="144424" name="Rectangle 40"/>
            <p:cNvSpPr>
              <a:spLocks noChangeArrowheads="1"/>
            </p:cNvSpPr>
            <p:nvPr/>
          </p:nvSpPr>
          <p:spPr bwMode="auto">
            <a:xfrm>
              <a:off x="4080" y="2963"/>
              <a:ext cx="76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600">
                  <a:latin typeface="Times New Roman" panose="02020603050405020304" pitchFamily="18" charset="0"/>
                </a:rPr>
                <a:t>0</a:t>
              </a:r>
            </a:p>
          </p:txBody>
        </p:sp>
        <p:sp>
          <p:nvSpPr>
            <p:cNvPr id="144425" name="Rectangle 41"/>
            <p:cNvSpPr>
              <a:spLocks noChangeArrowheads="1"/>
            </p:cNvSpPr>
            <p:nvPr/>
          </p:nvSpPr>
          <p:spPr bwMode="auto">
            <a:xfrm>
              <a:off x="3312" y="2963"/>
              <a:ext cx="76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600">
                  <a:latin typeface="Times New Roman" panose="02020603050405020304" pitchFamily="18" charset="0"/>
                </a:rPr>
                <a:t>1</a:t>
              </a:r>
            </a:p>
          </p:txBody>
        </p:sp>
        <p:sp>
          <p:nvSpPr>
            <p:cNvPr id="144426" name="Rectangle 42"/>
            <p:cNvSpPr>
              <a:spLocks noChangeArrowheads="1"/>
            </p:cNvSpPr>
            <p:nvPr/>
          </p:nvSpPr>
          <p:spPr bwMode="auto">
            <a:xfrm>
              <a:off x="2544" y="2963"/>
              <a:ext cx="76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600">
                  <a:latin typeface="Times New Roman" panose="02020603050405020304" pitchFamily="18" charset="0"/>
                </a:rPr>
                <a:t>1</a:t>
              </a:r>
            </a:p>
          </p:txBody>
        </p:sp>
        <p:sp>
          <p:nvSpPr>
            <p:cNvPr id="144427" name="Rectangle 43"/>
            <p:cNvSpPr>
              <a:spLocks noChangeArrowheads="1"/>
            </p:cNvSpPr>
            <p:nvPr/>
          </p:nvSpPr>
          <p:spPr bwMode="auto">
            <a:xfrm>
              <a:off x="1776" y="2963"/>
              <a:ext cx="76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600">
                  <a:latin typeface="Times New Roman" panose="02020603050405020304" pitchFamily="18" charset="0"/>
                </a:rPr>
                <a:t>1</a:t>
              </a:r>
            </a:p>
          </p:txBody>
        </p:sp>
      </p:grpSp>
      <mc:AlternateContent xmlns:mc="http://schemas.openxmlformats.org/markup-compatibility/2006" xmlns:a14="http://schemas.microsoft.com/office/drawing/2010/main">
        <mc:Choice Requires="a14">
          <p:sp>
            <p:nvSpPr>
              <p:cNvPr id="2" name="テキスト ボックス 1"/>
              <p:cNvSpPr txBox="1"/>
              <p:nvPr/>
            </p:nvSpPr>
            <p:spPr>
              <a:xfrm>
                <a:off x="762000" y="1529928"/>
                <a:ext cx="6499793" cy="1175706"/>
              </a:xfrm>
              <a:prstGeom prst="rect">
                <a:avLst/>
              </a:prstGeom>
              <a:noFill/>
            </p:spPr>
            <p:txBody>
              <a:bodyPr wrap="none" rtlCol="0">
                <a:spAutoFit/>
              </a:bodyPr>
              <a:lstStyle/>
              <a:p>
                <a:r>
                  <a:rPr lang="ja-JP" altLang="en-US" sz="3200" dirty="0"/>
                  <a:t>例題</a:t>
                </a:r>
                <a:r>
                  <a:rPr lang="en-US" altLang="ja-JP" sz="3200" dirty="0"/>
                  <a:t>: </a:t>
                </a:r>
                <a14:m>
                  <m:oMath xmlns:m="http://schemas.openxmlformats.org/officeDocument/2006/math">
                    <m:r>
                      <a:rPr lang="en-US" altLang="ja-JP" sz="3200" b="0" i="1" smtClean="0">
                        <a:latin typeface="Cambria Math" panose="02040503050406030204" pitchFamily="18" charset="0"/>
                      </a:rPr>
                      <m:t>𝑓</m:t>
                    </m:r>
                    <m:d>
                      <m:dPr>
                        <m:ctrlPr>
                          <a:rPr lang="en-US" altLang="ja-JP" sz="3200" b="0" i="1" smtClean="0">
                            <a:latin typeface="Cambria Math" panose="02040503050406030204" pitchFamily="18" charset="0"/>
                          </a:rPr>
                        </m:ctrlPr>
                      </m:dPr>
                      <m:e>
                        <m:r>
                          <a:rPr lang="en-US" altLang="ja-JP" sz="3200" b="0" i="1" smtClean="0">
                            <a:latin typeface="Cambria Math" panose="02040503050406030204" pitchFamily="18" charset="0"/>
                          </a:rPr>
                          <m:t>𝑋</m:t>
                        </m:r>
                        <m:r>
                          <a:rPr lang="en-US" altLang="ja-JP" sz="3200" b="0" i="1" smtClean="0">
                            <a:latin typeface="Cambria Math" panose="02040503050406030204" pitchFamily="18" charset="0"/>
                          </a:rPr>
                          <m:t>,</m:t>
                        </m:r>
                        <m:r>
                          <a:rPr lang="en-US" altLang="ja-JP" sz="3200" b="0" i="1" smtClean="0">
                            <a:latin typeface="Cambria Math" panose="02040503050406030204" pitchFamily="18" charset="0"/>
                          </a:rPr>
                          <m:t>𝑌</m:t>
                        </m:r>
                        <m:r>
                          <a:rPr lang="en-US" altLang="ja-JP" sz="3200" b="0" i="1" smtClean="0">
                            <a:latin typeface="Cambria Math" panose="02040503050406030204" pitchFamily="18" charset="0"/>
                          </a:rPr>
                          <m:t>,</m:t>
                        </m:r>
                        <m:r>
                          <a:rPr lang="en-US" altLang="ja-JP" sz="3200" b="0" i="1" smtClean="0">
                            <a:latin typeface="Cambria Math" panose="02040503050406030204" pitchFamily="18" charset="0"/>
                          </a:rPr>
                          <m:t>𝑍</m:t>
                        </m:r>
                      </m:e>
                    </m:d>
                    <m:r>
                      <a:rPr lang="en-US" altLang="ja-JP" sz="3200" b="0" i="1" smtClean="0">
                        <a:latin typeface="Cambria Math" panose="02040503050406030204" pitchFamily="18" charset="0"/>
                      </a:rPr>
                      <m:t>=</m:t>
                    </m:r>
                    <m:acc>
                      <m:accPr>
                        <m:chr m:val="̅"/>
                        <m:ctrlPr>
                          <a:rPr lang="en-US" altLang="ja-JP" sz="3200" b="0" i="1" smtClean="0">
                            <a:latin typeface="Cambria Math" panose="02040503050406030204" pitchFamily="18" charset="0"/>
                          </a:rPr>
                        </m:ctrlPr>
                      </m:accPr>
                      <m:e>
                        <m:r>
                          <a:rPr lang="en-US" altLang="ja-JP" sz="3200" b="0" i="1" smtClean="0">
                            <a:latin typeface="Cambria Math" panose="02040503050406030204" pitchFamily="18" charset="0"/>
                          </a:rPr>
                          <m:t> </m:t>
                        </m:r>
                        <m:r>
                          <a:rPr lang="en-US" altLang="ja-JP" sz="3200" b="0" i="1" smtClean="0">
                            <a:latin typeface="Cambria Math" panose="02040503050406030204" pitchFamily="18" charset="0"/>
                          </a:rPr>
                          <m:t>𝑋</m:t>
                        </m:r>
                        <m:r>
                          <a:rPr lang="en-US" altLang="ja-JP" sz="3200" b="0" i="1" smtClean="0">
                            <a:latin typeface="Cambria Math" panose="02040503050406030204" pitchFamily="18" charset="0"/>
                          </a:rPr>
                          <m:t> </m:t>
                        </m:r>
                      </m:e>
                    </m:acc>
                    <m:r>
                      <a:rPr lang="en-US" altLang="ja-JP" sz="3200" b="0" i="1" smtClean="0">
                        <a:latin typeface="Cambria Math" panose="02040503050406030204" pitchFamily="18" charset="0"/>
                        <a:ea typeface="Cambria Math" panose="02040503050406030204" pitchFamily="18" charset="0"/>
                      </a:rPr>
                      <m:t>∙</m:t>
                    </m:r>
                    <m:acc>
                      <m:accPr>
                        <m:chr m:val="̅"/>
                        <m:ctrlPr>
                          <a:rPr lang="en-US" altLang="ja-JP" sz="3200" b="0" i="1" smtClean="0">
                            <a:latin typeface="Cambria Math" panose="02040503050406030204" pitchFamily="18" charset="0"/>
                            <a:ea typeface="Cambria Math" panose="02040503050406030204" pitchFamily="18" charset="0"/>
                          </a:rPr>
                        </m:ctrlPr>
                      </m:accPr>
                      <m:e>
                        <m:r>
                          <a:rPr lang="en-US" altLang="ja-JP" sz="3200" b="0" i="1" smtClean="0">
                            <a:latin typeface="Cambria Math" panose="02040503050406030204" pitchFamily="18" charset="0"/>
                            <a:ea typeface="Cambria Math" panose="02040503050406030204" pitchFamily="18" charset="0"/>
                          </a:rPr>
                          <m:t> </m:t>
                        </m:r>
                        <m:r>
                          <a:rPr lang="en-US" altLang="ja-JP" sz="3200" b="0" i="1" smtClean="0">
                            <a:latin typeface="Cambria Math" panose="02040503050406030204" pitchFamily="18" charset="0"/>
                            <a:ea typeface="Cambria Math" panose="02040503050406030204" pitchFamily="18" charset="0"/>
                          </a:rPr>
                          <m:t>𝑌</m:t>
                        </m:r>
                        <m:r>
                          <a:rPr lang="en-US" altLang="ja-JP" sz="3200" b="0" i="1" smtClean="0">
                            <a:latin typeface="Cambria Math" panose="02040503050406030204" pitchFamily="18" charset="0"/>
                            <a:ea typeface="Cambria Math" panose="02040503050406030204" pitchFamily="18" charset="0"/>
                          </a:rPr>
                          <m:t> </m:t>
                        </m:r>
                      </m:e>
                    </m:acc>
                    <m:r>
                      <a:rPr lang="en-US" altLang="ja-JP" sz="3200" b="0" i="1" smtClean="0">
                        <a:latin typeface="Cambria Math" panose="02040503050406030204" pitchFamily="18" charset="0"/>
                        <a:ea typeface="Cambria Math" panose="02040503050406030204" pitchFamily="18" charset="0"/>
                      </a:rPr>
                      <m:t>+</m:t>
                    </m:r>
                    <m:r>
                      <a:rPr lang="en-US" altLang="ja-JP" sz="3200" b="0" i="1" smtClean="0">
                        <a:latin typeface="Cambria Math" panose="02040503050406030204" pitchFamily="18" charset="0"/>
                        <a:ea typeface="Cambria Math" panose="02040503050406030204" pitchFamily="18" charset="0"/>
                      </a:rPr>
                      <m:t>𝑌</m:t>
                    </m:r>
                    <m:r>
                      <a:rPr lang="en-US" altLang="ja-JP" sz="3200" b="0" i="1" smtClean="0">
                        <a:latin typeface="Cambria Math" panose="02040503050406030204" pitchFamily="18" charset="0"/>
                        <a:ea typeface="Cambria Math" panose="02040503050406030204" pitchFamily="18" charset="0"/>
                      </a:rPr>
                      <m:t>∙</m:t>
                    </m:r>
                    <m:acc>
                      <m:accPr>
                        <m:chr m:val="̅"/>
                        <m:ctrlPr>
                          <a:rPr lang="en-US" altLang="ja-JP" sz="3200" b="0" i="1" smtClean="0">
                            <a:latin typeface="Cambria Math" panose="02040503050406030204" pitchFamily="18" charset="0"/>
                            <a:ea typeface="Cambria Math" panose="02040503050406030204" pitchFamily="18" charset="0"/>
                          </a:rPr>
                        </m:ctrlPr>
                      </m:accPr>
                      <m:e>
                        <m:r>
                          <a:rPr lang="en-US" altLang="ja-JP" sz="3200" b="0" i="1" smtClean="0">
                            <a:latin typeface="Cambria Math" panose="02040503050406030204" pitchFamily="18" charset="0"/>
                            <a:ea typeface="Cambria Math" panose="02040503050406030204" pitchFamily="18" charset="0"/>
                          </a:rPr>
                          <m:t> </m:t>
                        </m:r>
                        <m:r>
                          <a:rPr lang="en-US" altLang="ja-JP" sz="3200" b="0" i="1" smtClean="0">
                            <a:latin typeface="Cambria Math" panose="02040503050406030204" pitchFamily="18" charset="0"/>
                            <a:ea typeface="Cambria Math" panose="02040503050406030204" pitchFamily="18" charset="0"/>
                          </a:rPr>
                          <m:t>𝑍</m:t>
                        </m:r>
                        <m:r>
                          <a:rPr lang="en-US" altLang="ja-JP" sz="3200" b="0" i="1" smtClean="0">
                            <a:latin typeface="Cambria Math" panose="02040503050406030204" pitchFamily="18" charset="0"/>
                            <a:ea typeface="Cambria Math" panose="02040503050406030204" pitchFamily="18" charset="0"/>
                          </a:rPr>
                          <m:t> </m:t>
                        </m:r>
                      </m:e>
                    </m:acc>
                  </m:oMath>
                </a14:m>
                <a:r>
                  <a:rPr kumimoji="1" lang="ja-JP" altLang="en-US" sz="3200" dirty="0"/>
                  <a:t>を</a:t>
                </a:r>
                <a:endParaRPr kumimoji="1" lang="en-US" altLang="ja-JP" sz="3200" dirty="0"/>
              </a:p>
              <a:p>
                <a:r>
                  <a:rPr lang="ja-JP" altLang="en-US" sz="3200" dirty="0"/>
                  <a:t>　　　　カルノー図で示せ</a:t>
                </a:r>
                <a:endParaRPr kumimoji="1" lang="ja-JP" altLang="en-US" sz="3200"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762000" y="1529928"/>
                <a:ext cx="6499793" cy="1175706"/>
              </a:xfrm>
              <a:prstGeom prst="rect">
                <a:avLst/>
              </a:prstGeom>
              <a:blipFill rotWithShape="0">
                <a:blip r:embed="rId3"/>
                <a:stretch>
                  <a:fillRect l="-2533" t="-8808" r="-2064" b="-18135"/>
                </a:stretch>
              </a:blipFill>
            </p:spPr>
            <p:txBody>
              <a:bodyPr/>
              <a:lstStyle/>
              <a:p>
                <a:r>
                  <a:rPr lang="ja-JP"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44419"/>
                                        </p:tgtEl>
                                        <p:attrNameLst>
                                          <p:attrName>style.visibility</p:attrName>
                                        </p:attrNameLst>
                                      </p:cBhvr>
                                      <p:to>
                                        <p:strVal val="visible"/>
                                      </p:to>
                                    </p:set>
                                    <p:animEffect transition="in" filter="checkerboard(across)">
                                      <p:cBhvr>
                                        <p:cTn id="7" dur="500"/>
                                        <p:tgtEl>
                                          <p:spTgt spid="1444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4391"/>
                                        </p:tgtEl>
                                        <p:attrNameLst>
                                          <p:attrName>style.visibility</p:attrName>
                                        </p:attrNameLst>
                                      </p:cBhvr>
                                      <p:to>
                                        <p:strVal val="visible"/>
                                      </p:to>
                                    </p:set>
                                    <p:animEffect transition="in" filter="checkerboard(across)">
                                      <p:cBhvr>
                                        <p:cTn id="12" dur="500"/>
                                        <p:tgtEl>
                                          <p:spTgt spid="144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1"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ja-JP" altLang="en-US">
                <a:latin typeface="Times New Roman" panose="02020603050405020304" pitchFamily="18" charset="0"/>
              </a:rPr>
              <a:t>カルノー図の座標ラベル</a:t>
            </a:r>
          </a:p>
        </p:txBody>
      </p:sp>
      <p:sp>
        <p:nvSpPr>
          <p:cNvPr id="145411" name="Rectangle 3"/>
          <p:cNvSpPr>
            <a:spLocks noGrp="1" noChangeArrowheads="1"/>
          </p:cNvSpPr>
          <p:nvPr>
            <p:ph type="body" idx="1"/>
          </p:nvPr>
        </p:nvSpPr>
        <p:spPr>
          <a:xfrm>
            <a:off x="1066800" y="1524000"/>
            <a:ext cx="7772400" cy="5105400"/>
          </a:xfrm>
        </p:spPr>
        <p:txBody>
          <a:bodyPr/>
          <a:lstStyle/>
          <a:p>
            <a:r>
              <a:rPr lang="ja-JP" altLang="en-US">
                <a:latin typeface="Times New Roman" panose="02020603050405020304" pitchFamily="18" charset="0"/>
              </a:rPr>
              <a:t>隣同士で</a:t>
            </a:r>
            <a:r>
              <a:rPr lang="en-US" altLang="ja-JP">
                <a:latin typeface="Times New Roman" panose="02020603050405020304" pitchFamily="18" charset="0"/>
              </a:rPr>
              <a:t>1</a:t>
            </a:r>
            <a:r>
              <a:rPr lang="ja-JP" altLang="en-US">
                <a:latin typeface="Times New Roman" panose="02020603050405020304" pitchFamily="18" charset="0"/>
              </a:rPr>
              <a:t>文字だけが異なるようにする</a:t>
            </a:r>
          </a:p>
          <a:p>
            <a:pPr lvl="1"/>
            <a:r>
              <a:rPr lang="en-US" altLang="ja-JP">
                <a:latin typeface="Times New Roman" panose="02020603050405020304" pitchFamily="18" charset="0"/>
              </a:rPr>
              <a:t>2</a:t>
            </a:r>
            <a:r>
              <a:rPr lang="ja-JP" altLang="en-US">
                <a:latin typeface="Times New Roman" panose="02020603050405020304" pitchFamily="18" charset="0"/>
              </a:rPr>
              <a:t>変数のラベル</a:t>
            </a:r>
          </a:p>
          <a:p>
            <a:pPr lvl="2"/>
            <a:r>
              <a:rPr lang="en-US" altLang="ja-JP" sz="3200">
                <a:latin typeface="Times New Roman" panose="02020603050405020304" pitchFamily="18" charset="0"/>
              </a:rPr>
              <a:t>00, 01, 11, 10 (, 00)</a:t>
            </a:r>
          </a:p>
          <a:p>
            <a:pPr lvl="1"/>
            <a:r>
              <a:rPr lang="en-US" altLang="ja-JP">
                <a:latin typeface="Times New Roman" panose="02020603050405020304" pitchFamily="18" charset="0"/>
              </a:rPr>
              <a:t>3</a:t>
            </a:r>
            <a:r>
              <a:rPr lang="ja-JP" altLang="en-US">
                <a:latin typeface="Times New Roman" panose="02020603050405020304" pitchFamily="18" charset="0"/>
              </a:rPr>
              <a:t>変数のラベル</a:t>
            </a:r>
          </a:p>
          <a:p>
            <a:pPr lvl="2"/>
            <a:r>
              <a:rPr lang="en-US" altLang="ja-JP" sz="3200">
                <a:latin typeface="Times New Roman" panose="02020603050405020304" pitchFamily="18" charset="0"/>
              </a:rPr>
              <a:t>000, 001, 011, 010, 110,</a:t>
            </a:r>
          </a:p>
          <a:p>
            <a:pPr lvl="2">
              <a:buFont typeface="Wingdings" panose="05000000000000000000" pitchFamily="2" charset="2"/>
              <a:buNone/>
            </a:pPr>
            <a:r>
              <a:rPr lang="en-US" altLang="ja-JP" sz="3200">
                <a:latin typeface="Times New Roman" panose="02020603050405020304" pitchFamily="18" charset="0"/>
              </a:rPr>
              <a:t>  111, 101, 100 (, 000)</a:t>
            </a:r>
          </a:p>
          <a:p>
            <a:pPr lvl="1"/>
            <a:r>
              <a:rPr lang="en-US" altLang="ja-JP">
                <a:latin typeface="Times New Roman" panose="02020603050405020304" pitchFamily="18" charset="0"/>
              </a:rPr>
              <a:t>4</a:t>
            </a:r>
            <a:r>
              <a:rPr lang="ja-JP" altLang="en-US">
                <a:latin typeface="Times New Roman" panose="02020603050405020304" pitchFamily="18" charset="0"/>
              </a:rPr>
              <a:t>変数のラベル</a:t>
            </a:r>
          </a:p>
          <a:p>
            <a:pPr lvl="2"/>
            <a:r>
              <a:rPr lang="en-US" altLang="ja-JP" sz="2800">
                <a:latin typeface="Times New Roman" panose="02020603050405020304" pitchFamily="18" charset="0"/>
              </a:rPr>
              <a:t>0000,0001,0011,0010,0110,0111,0101,0100, 1100,1101,1111,1110,1010,1011,1001,1000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ja-JP" altLang="en-US">
                <a:latin typeface="Times New Roman" panose="02020603050405020304" pitchFamily="18" charset="0"/>
              </a:rPr>
              <a:t>カルノー図の例題</a:t>
            </a:r>
          </a:p>
        </p:txBody>
      </p:sp>
      <p:sp>
        <p:nvSpPr>
          <p:cNvPr id="146435" name="Rectangle 3"/>
          <p:cNvSpPr>
            <a:spLocks noGrp="1" noChangeArrowheads="1"/>
          </p:cNvSpPr>
          <p:nvPr>
            <p:ph type="body" idx="1"/>
          </p:nvPr>
        </p:nvSpPr>
        <p:spPr>
          <a:xfrm>
            <a:off x="1066800" y="1981200"/>
            <a:ext cx="7848600" cy="1143000"/>
          </a:xfrm>
        </p:spPr>
        <p:txBody>
          <a:bodyPr/>
          <a:lstStyle/>
          <a:p>
            <a:r>
              <a:rPr lang="ja-JP" altLang="en-US" dirty="0">
                <a:latin typeface="Times New Roman" panose="02020603050405020304" pitchFamily="18" charset="0"/>
              </a:rPr>
              <a:t>例題</a:t>
            </a:r>
            <a:r>
              <a:rPr lang="en-US" altLang="ja-JP" dirty="0">
                <a:latin typeface="Times New Roman" panose="02020603050405020304" pitchFamily="18" charset="0"/>
              </a:rPr>
              <a:t>:  </a:t>
            </a:r>
            <a:r>
              <a:rPr lang="ja-JP" altLang="en-US" dirty="0">
                <a:latin typeface="Times New Roman" panose="02020603050405020304" pitchFamily="18" charset="0"/>
              </a:rPr>
              <a:t>次のカルノー図の論理関数を求めよ</a:t>
            </a:r>
          </a:p>
        </p:txBody>
      </p:sp>
      <p:graphicFrame>
        <p:nvGraphicFramePr>
          <p:cNvPr id="146436" name="Group 4"/>
          <p:cNvGraphicFramePr>
            <a:graphicFrameLocks noGrp="1"/>
          </p:cNvGraphicFramePr>
          <p:nvPr/>
        </p:nvGraphicFramePr>
        <p:xfrm>
          <a:off x="3124200" y="2971800"/>
          <a:ext cx="3429000" cy="2042160"/>
        </p:xfrm>
        <a:graphic>
          <a:graphicData uri="http://schemas.openxmlformats.org/drawingml/2006/table">
            <a:tbl>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tblGrid>
              <a:tr h="762000">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1"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X</a:t>
                      </a:r>
                      <a:r>
                        <a:rPr kumimoji="1" lang="ja-JP" altLang="en-US" sz="2000" b="0" i="1"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1"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95313">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2138">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46454" name="Line 22"/>
          <p:cNvSpPr>
            <a:spLocks noChangeShapeType="1"/>
          </p:cNvSpPr>
          <p:nvPr/>
        </p:nvSpPr>
        <p:spPr bwMode="auto">
          <a:xfrm>
            <a:off x="3124200" y="2971800"/>
            <a:ext cx="11430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6456" name="Oval 24"/>
          <p:cNvSpPr>
            <a:spLocks noChangeArrowheads="1"/>
          </p:cNvSpPr>
          <p:nvPr/>
        </p:nvSpPr>
        <p:spPr bwMode="auto">
          <a:xfrm>
            <a:off x="4572000" y="4419600"/>
            <a:ext cx="533400" cy="533400"/>
          </a:xfrm>
          <a:prstGeom prst="ellipse">
            <a:avLst/>
          </a:prstGeom>
          <a:noFill/>
          <a:ln w="38100">
            <a:solidFill>
              <a:srgbClr val="FF99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6461" name="Oval 29"/>
          <p:cNvSpPr>
            <a:spLocks noChangeArrowheads="1"/>
          </p:cNvSpPr>
          <p:nvPr/>
        </p:nvSpPr>
        <p:spPr bwMode="auto">
          <a:xfrm>
            <a:off x="5715000" y="3810000"/>
            <a:ext cx="533400" cy="533400"/>
          </a:xfrm>
          <a:prstGeom prst="ellipse">
            <a:avLst/>
          </a:prstGeom>
          <a:noFill/>
          <a:ln w="38100">
            <a:solidFill>
              <a:srgbClr val="FF99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6466" name="Text Box 34"/>
          <p:cNvSpPr txBox="1">
            <a:spLocks noChangeArrowheads="1"/>
          </p:cNvSpPr>
          <p:nvPr/>
        </p:nvSpPr>
        <p:spPr bwMode="auto">
          <a:xfrm>
            <a:off x="6705600" y="3886200"/>
            <a:ext cx="1905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a:effectLst/>
                <a:latin typeface="Times New Roman" panose="02020603050405020304" pitchFamily="18" charset="0"/>
              </a:rPr>
              <a:t>(0,1)(1,0)</a:t>
            </a:r>
            <a:r>
              <a:rPr lang="ja-JP" altLang="en-US">
                <a:effectLst/>
                <a:latin typeface="Times New Roman" panose="02020603050405020304" pitchFamily="18" charset="0"/>
              </a:rPr>
              <a:t>の</a:t>
            </a:r>
          </a:p>
          <a:p>
            <a:pPr>
              <a:spcBef>
                <a:spcPct val="0"/>
              </a:spcBef>
              <a:buClrTx/>
              <a:buSzTx/>
              <a:buFontTx/>
              <a:buNone/>
            </a:pPr>
            <a:r>
              <a:rPr lang="ja-JP" altLang="en-US">
                <a:effectLst/>
                <a:latin typeface="Times New Roman" panose="02020603050405020304" pitchFamily="18" charset="0"/>
              </a:rPr>
              <a:t>マス目が</a:t>
            </a:r>
            <a:r>
              <a:rPr lang="en-US" altLang="ja-JP">
                <a:effectLst/>
                <a:latin typeface="Times New Roman" panose="02020603050405020304" pitchFamily="18" charset="0"/>
              </a:rPr>
              <a:t>1</a:t>
            </a:r>
            <a:endParaRPr lang="en-US" altLang="ja-JP" i="1">
              <a:effectLst/>
              <a:latin typeface="Times New Roman" panose="02020603050405020304" pitchFamily="18" charset="0"/>
            </a:endParaRPr>
          </a:p>
        </p:txBody>
      </p:sp>
      <p:graphicFrame>
        <p:nvGraphicFramePr>
          <p:cNvPr id="146467" name="Object 35"/>
          <p:cNvGraphicFramePr>
            <a:graphicFrameLocks noChangeAspect="1"/>
          </p:cNvGraphicFramePr>
          <p:nvPr/>
        </p:nvGraphicFramePr>
        <p:xfrm>
          <a:off x="1828800" y="5562600"/>
          <a:ext cx="1976438" cy="608013"/>
        </p:xfrm>
        <a:graphic>
          <a:graphicData uri="http://schemas.openxmlformats.org/presentationml/2006/ole">
            <mc:AlternateContent xmlns:mc="http://schemas.openxmlformats.org/markup-compatibility/2006">
              <mc:Choice xmlns:v="urn:schemas-microsoft-com:vml" Requires="v">
                <p:oleObj spid="_x0000_s1038" name="数式" r:id="rId4" imgW="660240" imgH="203040" progId="Equation.3">
                  <p:embed/>
                </p:oleObj>
              </mc:Choice>
              <mc:Fallback>
                <p:oleObj name="数式" r:id="rId4" imgW="660240" imgH="203040" progId="Equation.3">
                  <p:embed/>
                  <p:pic>
                    <p:nvPicPr>
                      <p:cNvPr id="0" name="Object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5562600"/>
                        <a:ext cx="1976438" cy="608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46470" name="Group 38"/>
          <p:cNvGrpSpPr>
            <a:grpSpLocks/>
          </p:cNvGrpSpPr>
          <p:nvPr/>
        </p:nvGrpSpPr>
        <p:grpSpPr bwMode="auto">
          <a:xfrm>
            <a:off x="3810000" y="4876800"/>
            <a:ext cx="1025525" cy="1217613"/>
            <a:chOff x="2400" y="3072"/>
            <a:chExt cx="646" cy="767"/>
          </a:xfrm>
        </p:grpSpPr>
        <p:sp>
          <p:nvSpPr>
            <p:cNvPr id="146458" name="Line 26"/>
            <p:cNvSpPr>
              <a:spLocks noChangeShapeType="1"/>
            </p:cNvSpPr>
            <p:nvPr/>
          </p:nvSpPr>
          <p:spPr bwMode="auto">
            <a:xfrm flipH="1">
              <a:off x="2688" y="3072"/>
              <a:ext cx="237" cy="432"/>
            </a:xfrm>
            <a:prstGeom prst="line">
              <a:avLst/>
            </a:prstGeom>
            <a:noFill/>
            <a:ln w="38100">
              <a:solidFill>
                <a:srgbClr val="FF99FF"/>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aphicFrame>
          <p:nvGraphicFramePr>
            <p:cNvPr id="146468" name="Object 36"/>
            <p:cNvGraphicFramePr>
              <a:graphicFrameLocks noChangeAspect="1"/>
            </p:cNvGraphicFramePr>
            <p:nvPr/>
          </p:nvGraphicFramePr>
          <p:xfrm>
            <a:off x="2400" y="3456"/>
            <a:ext cx="646" cy="383"/>
          </p:xfrm>
          <a:graphic>
            <a:graphicData uri="http://schemas.openxmlformats.org/presentationml/2006/ole">
              <mc:AlternateContent xmlns:mc="http://schemas.openxmlformats.org/markup-compatibility/2006">
                <mc:Choice xmlns:v="urn:schemas-microsoft-com:vml" Requires="v">
                  <p:oleObj spid="_x0000_s1039" name="数式" r:id="rId6" imgW="342720" imgH="203040" progId="Equation.3">
                    <p:embed/>
                  </p:oleObj>
                </mc:Choice>
                <mc:Fallback>
                  <p:oleObj name="数式" r:id="rId6" imgW="342720" imgH="203040" progId="Equation.3">
                    <p:embed/>
                    <p:pic>
                      <p:nvPicPr>
                        <p:cNvPr id="0" name="Object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0" y="3456"/>
                          <a:ext cx="646" cy="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46471" name="Group 39"/>
          <p:cNvGrpSpPr>
            <a:grpSpLocks/>
          </p:cNvGrpSpPr>
          <p:nvPr/>
        </p:nvGrpSpPr>
        <p:grpSpPr bwMode="auto">
          <a:xfrm>
            <a:off x="4800600" y="4343400"/>
            <a:ext cx="1366838" cy="1751013"/>
            <a:chOff x="3024" y="2736"/>
            <a:chExt cx="861" cy="1103"/>
          </a:xfrm>
        </p:grpSpPr>
        <p:sp>
          <p:nvSpPr>
            <p:cNvPr id="146463" name="Line 31"/>
            <p:cNvSpPr>
              <a:spLocks noChangeShapeType="1"/>
            </p:cNvSpPr>
            <p:nvPr/>
          </p:nvSpPr>
          <p:spPr bwMode="auto">
            <a:xfrm flipH="1">
              <a:off x="3552" y="2736"/>
              <a:ext cx="192" cy="768"/>
            </a:xfrm>
            <a:prstGeom prst="line">
              <a:avLst/>
            </a:prstGeom>
            <a:noFill/>
            <a:ln w="38100">
              <a:solidFill>
                <a:srgbClr val="FF99FF"/>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aphicFrame>
          <p:nvGraphicFramePr>
            <p:cNvPr id="146469" name="Object 37"/>
            <p:cNvGraphicFramePr>
              <a:graphicFrameLocks noChangeAspect="1"/>
            </p:cNvGraphicFramePr>
            <p:nvPr/>
          </p:nvGraphicFramePr>
          <p:xfrm>
            <a:off x="3024" y="3456"/>
            <a:ext cx="861" cy="383"/>
          </p:xfrm>
          <a:graphic>
            <a:graphicData uri="http://schemas.openxmlformats.org/presentationml/2006/ole">
              <mc:AlternateContent xmlns:mc="http://schemas.openxmlformats.org/markup-compatibility/2006">
                <mc:Choice xmlns:v="urn:schemas-microsoft-com:vml" Requires="v">
                  <p:oleObj spid="_x0000_s1040" name="数式" r:id="rId8" imgW="457200" imgH="203040" progId="Equation.3">
                    <p:embed/>
                  </p:oleObj>
                </mc:Choice>
                <mc:Fallback>
                  <p:oleObj name="数式" r:id="rId8" imgW="457200" imgH="203040" progId="Equation.3">
                    <p:embed/>
                    <p:pic>
                      <p:nvPicPr>
                        <p:cNvPr id="0" name="Object 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24" y="3456"/>
                          <a:ext cx="861" cy="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6466"/>
                                        </p:tgtEl>
                                        <p:attrNameLst>
                                          <p:attrName>style.visibility</p:attrName>
                                        </p:attrNameLst>
                                      </p:cBhvr>
                                      <p:to>
                                        <p:strVal val="visible"/>
                                      </p:to>
                                    </p:set>
                                    <p:animEffect transition="in" filter="checkerboard(across)">
                                      <p:cBhvr>
                                        <p:cTn id="7" dur="500"/>
                                        <p:tgtEl>
                                          <p:spTgt spid="146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6456"/>
                                        </p:tgtEl>
                                        <p:attrNameLst>
                                          <p:attrName>style.visibility</p:attrName>
                                        </p:attrNameLst>
                                      </p:cBhvr>
                                      <p:to>
                                        <p:strVal val="visible"/>
                                      </p:to>
                                    </p:set>
                                    <p:animEffect transition="in" filter="checkerboard(across)">
                                      <p:cBhvr>
                                        <p:cTn id="12" dur="500"/>
                                        <p:tgtEl>
                                          <p:spTgt spid="1464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46470"/>
                                        </p:tgtEl>
                                        <p:attrNameLst>
                                          <p:attrName>style.visibility</p:attrName>
                                        </p:attrNameLst>
                                      </p:cBhvr>
                                      <p:to>
                                        <p:strVal val="visible"/>
                                      </p:to>
                                    </p:set>
                                    <p:animEffect transition="in" filter="wipe(up)">
                                      <p:cBhvr>
                                        <p:cTn id="17" dur="500"/>
                                        <p:tgtEl>
                                          <p:spTgt spid="1464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6461"/>
                                        </p:tgtEl>
                                        <p:attrNameLst>
                                          <p:attrName>style.visibility</p:attrName>
                                        </p:attrNameLst>
                                      </p:cBhvr>
                                      <p:to>
                                        <p:strVal val="visible"/>
                                      </p:to>
                                    </p:set>
                                    <p:animEffect transition="in" filter="checkerboard(across)">
                                      <p:cBhvr>
                                        <p:cTn id="22" dur="500"/>
                                        <p:tgtEl>
                                          <p:spTgt spid="14646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46471"/>
                                        </p:tgtEl>
                                        <p:attrNameLst>
                                          <p:attrName>style.visibility</p:attrName>
                                        </p:attrNameLst>
                                      </p:cBhvr>
                                      <p:to>
                                        <p:strVal val="visible"/>
                                      </p:to>
                                    </p:set>
                                    <p:animEffect transition="in" filter="wipe(up)">
                                      <p:cBhvr>
                                        <p:cTn id="27" dur="500"/>
                                        <p:tgtEl>
                                          <p:spTgt spid="146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56" grpId="0" animBg="1"/>
      <p:bldP spid="146461" grpId="0" animBg="1"/>
      <p:bldP spid="14646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ja-JP" altLang="en-US" sz="4000">
                <a:latin typeface="Times New Roman" panose="02020603050405020304" pitchFamily="18" charset="0"/>
              </a:rPr>
              <a:t>カルノー図による論理式の簡略化</a:t>
            </a:r>
          </a:p>
        </p:txBody>
      </p:sp>
      <p:sp>
        <p:nvSpPr>
          <p:cNvPr id="147459" name="Rectangle 3"/>
          <p:cNvSpPr>
            <a:spLocks noGrp="1" noChangeArrowheads="1"/>
          </p:cNvSpPr>
          <p:nvPr>
            <p:ph type="body" idx="1"/>
          </p:nvPr>
        </p:nvSpPr>
        <p:spPr>
          <a:xfrm>
            <a:off x="1066800" y="1981200"/>
            <a:ext cx="7543800" cy="685800"/>
          </a:xfrm>
        </p:spPr>
        <p:txBody>
          <a:bodyPr/>
          <a:lstStyle/>
          <a:p>
            <a:pPr>
              <a:buFont typeface="Wingdings" panose="05000000000000000000" pitchFamily="2" charset="2"/>
              <a:buChar char="Ø"/>
            </a:pPr>
            <a:r>
              <a:rPr lang="ja-JP" altLang="en-US" sz="2800">
                <a:latin typeface="Times New Roman" panose="02020603050405020304" pitchFamily="18" charset="0"/>
              </a:rPr>
              <a:t>カルノー図の隣同士は</a:t>
            </a:r>
            <a:r>
              <a:rPr lang="en-US" altLang="ja-JP" sz="2800">
                <a:latin typeface="Times New Roman" panose="02020603050405020304" pitchFamily="18" charset="0"/>
              </a:rPr>
              <a:t>1</a:t>
            </a:r>
            <a:r>
              <a:rPr lang="ja-JP" altLang="en-US" sz="2800">
                <a:latin typeface="Times New Roman" panose="02020603050405020304" pitchFamily="18" charset="0"/>
              </a:rPr>
              <a:t>文字だけが異なる</a:t>
            </a:r>
          </a:p>
        </p:txBody>
      </p:sp>
      <p:graphicFrame>
        <p:nvGraphicFramePr>
          <p:cNvPr id="147460" name="Group 4"/>
          <p:cNvGraphicFramePr>
            <a:graphicFrameLocks noGrp="1"/>
          </p:cNvGraphicFramePr>
          <p:nvPr/>
        </p:nvGraphicFramePr>
        <p:xfrm>
          <a:off x="1828800" y="2590800"/>
          <a:ext cx="5943600" cy="2058035"/>
        </p:xfrm>
        <a:graphic>
          <a:graphicData uri="http://schemas.openxmlformats.org/drawingml/2006/table">
            <a:tbl>
              <a:tblPr/>
              <a:tblGrid>
                <a:gridCol w="1189038">
                  <a:extLst>
                    <a:ext uri="{9D8B030D-6E8A-4147-A177-3AD203B41FA5}">
                      <a16:colId xmlns:a16="http://schemas.microsoft.com/office/drawing/2014/main" val="20000"/>
                    </a:ext>
                  </a:extLst>
                </a:gridCol>
                <a:gridCol w="1189037">
                  <a:extLst>
                    <a:ext uri="{9D8B030D-6E8A-4147-A177-3AD203B41FA5}">
                      <a16:colId xmlns:a16="http://schemas.microsoft.com/office/drawing/2014/main" val="20001"/>
                    </a:ext>
                  </a:extLst>
                </a:gridCol>
                <a:gridCol w="1187450">
                  <a:extLst>
                    <a:ext uri="{9D8B030D-6E8A-4147-A177-3AD203B41FA5}">
                      <a16:colId xmlns:a16="http://schemas.microsoft.com/office/drawing/2014/main" val="20002"/>
                    </a:ext>
                  </a:extLst>
                </a:gridCol>
                <a:gridCol w="1189038">
                  <a:extLst>
                    <a:ext uri="{9D8B030D-6E8A-4147-A177-3AD203B41FA5}">
                      <a16:colId xmlns:a16="http://schemas.microsoft.com/office/drawing/2014/main" val="20003"/>
                    </a:ext>
                  </a:extLst>
                </a:gridCol>
                <a:gridCol w="1189037">
                  <a:extLst>
                    <a:ext uri="{9D8B030D-6E8A-4147-A177-3AD203B41FA5}">
                      <a16:colId xmlns:a16="http://schemas.microsoft.com/office/drawing/2014/main" val="20004"/>
                    </a:ext>
                  </a:extLst>
                </a:gridCol>
              </a:tblGrid>
              <a:tr h="777875">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X</a:t>
                      </a:r>
                      <a:r>
                        <a:rPr kumimoji="1" lang="ja-JP" altLang="en-US"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r>
                        <a:rPr kumimoji="1" lang="en-US" altLang="ja-JP" sz="20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Y</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Z</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17525">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pSp>
        <p:nvGrpSpPr>
          <p:cNvPr id="147488" name="Group 32"/>
          <p:cNvGrpSpPr>
            <a:grpSpLocks/>
          </p:cNvGrpSpPr>
          <p:nvPr/>
        </p:nvGrpSpPr>
        <p:grpSpPr bwMode="auto">
          <a:xfrm>
            <a:off x="3276600" y="3429000"/>
            <a:ext cx="609600" cy="1295400"/>
            <a:chOff x="2064" y="2160"/>
            <a:chExt cx="384" cy="816"/>
          </a:xfrm>
        </p:grpSpPr>
        <p:sp>
          <p:nvSpPr>
            <p:cNvPr id="147489" name="Oval 33"/>
            <p:cNvSpPr>
              <a:spLocks noChangeArrowheads="1"/>
            </p:cNvSpPr>
            <p:nvPr/>
          </p:nvSpPr>
          <p:spPr bwMode="auto">
            <a:xfrm>
              <a:off x="2112" y="2160"/>
              <a:ext cx="336" cy="336"/>
            </a:xfrm>
            <a:prstGeom prst="ellipse">
              <a:avLst/>
            </a:prstGeom>
            <a:noFill/>
            <a:ln w="38100" cap="rnd">
              <a:solidFill>
                <a:srgbClr val="FF99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7490" name="Line 34"/>
            <p:cNvSpPr>
              <a:spLocks noChangeShapeType="1"/>
            </p:cNvSpPr>
            <p:nvPr/>
          </p:nvSpPr>
          <p:spPr bwMode="auto">
            <a:xfrm flipH="1">
              <a:off x="2064" y="2496"/>
              <a:ext cx="240" cy="480"/>
            </a:xfrm>
            <a:prstGeom prst="line">
              <a:avLst/>
            </a:prstGeom>
            <a:noFill/>
            <a:ln w="38100" cap="rnd">
              <a:solidFill>
                <a:srgbClr val="FF99FF"/>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47496" name="Group 40"/>
          <p:cNvGrpSpPr>
            <a:grpSpLocks/>
          </p:cNvGrpSpPr>
          <p:nvPr/>
        </p:nvGrpSpPr>
        <p:grpSpPr bwMode="auto">
          <a:xfrm>
            <a:off x="4495800" y="3429000"/>
            <a:ext cx="533400" cy="1295400"/>
            <a:chOff x="2832" y="2160"/>
            <a:chExt cx="336" cy="816"/>
          </a:xfrm>
        </p:grpSpPr>
        <p:sp>
          <p:nvSpPr>
            <p:cNvPr id="147497" name="Oval 41"/>
            <p:cNvSpPr>
              <a:spLocks noChangeArrowheads="1"/>
            </p:cNvSpPr>
            <p:nvPr/>
          </p:nvSpPr>
          <p:spPr bwMode="auto">
            <a:xfrm>
              <a:off x="2832" y="2160"/>
              <a:ext cx="336" cy="336"/>
            </a:xfrm>
            <a:prstGeom prst="ellipse">
              <a:avLst/>
            </a:prstGeom>
            <a:noFill/>
            <a:ln w="38100">
              <a:solidFill>
                <a:srgbClr val="FF99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7498" name="Line 42"/>
            <p:cNvSpPr>
              <a:spLocks noChangeShapeType="1"/>
            </p:cNvSpPr>
            <p:nvPr/>
          </p:nvSpPr>
          <p:spPr bwMode="auto">
            <a:xfrm>
              <a:off x="2976" y="2496"/>
              <a:ext cx="48" cy="480"/>
            </a:xfrm>
            <a:prstGeom prst="line">
              <a:avLst/>
            </a:prstGeom>
            <a:noFill/>
            <a:ln w="38100">
              <a:solidFill>
                <a:srgbClr val="FF99FF"/>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47499" name="Line 43"/>
          <p:cNvSpPr>
            <a:spLocks noChangeShapeType="1"/>
          </p:cNvSpPr>
          <p:nvPr/>
        </p:nvSpPr>
        <p:spPr bwMode="auto">
          <a:xfrm>
            <a:off x="1828800" y="2590800"/>
            <a:ext cx="11430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aphicFrame>
        <p:nvGraphicFramePr>
          <p:cNvPr id="147511" name="Object 55"/>
          <p:cNvGraphicFramePr>
            <a:graphicFrameLocks noChangeAspect="1"/>
          </p:cNvGraphicFramePr>
          <p:nvPr/>
        </p:nvGraphicFramePr>
        <p:xfrm>
          <a:off x="2286000" y="4724400"/>
          <a:ext cx="1558925" cy="608013"/>
        </p:xfrm>
        <a:graphic>
          <a:graphicData uri="http://schemas.openxmlformats.org/presentationml/2006/ole">
            <mc:AlternateContent xmlns:mc="http://schemas.openxmlformats.org/markup-compatibility/2006">
              <mc:Choice xmlns:v="urn:schemas-microsoft-com:vml" Requires="v">
                <p:oleObj spid="_x0000_s2062" name="数式" r:id="rId4" imgW="520560" imgH="203040" progId="Equation.3">
                  <p:embed/>
                </p:oleObj>
              </mc:Choice>
              <mc:Fallback>
                <p:oleObj name="数式" r:id="rId4" imgW="520560" imgH="203040" progId="Equation.3">
                  <p:embed/>
                  <p:pic>
                    <p:nvPicPr>
                      <p:cNvPr id="0" name="Object 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4724400"/>
                        <a:ext cx="1558925" cy="608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7512" name="Object 56"/>
          <p:cNvGraphicFramePr>
            <a:graphicFrameLocks noChangeAspect="1"/>
          </p:cNvGraphicFramePr>
          <p:nvPr/>
        </p:nvGraphicFramePr>
        <p:xfrm>
          <a:off x="3810000" y="4724400"/>
          <a:ext cx="1900238" cy="608013"/>
        </p:xfrm>
        <a:graphic>
          <a:graphicData uri="http://schemas.openxmlformats.org/presentationml/2006/ole">
            <mc:AlternateContent xmlns:mc="http://schemas.openxmlformats.org/markup-compatibility/2006">
              <mc:Choice xmlns:v="urn:schemas-microsoft-com:vml" Requires="v">
                <p:oleObj spid="_x0000_s2063" name="数式" r:id="rId6" imgW="634680" imgH="203040" progId="Equation.3">
                  <p:embed/>
                </p:oleObj>
              </mc:Choice>
              <mc:Fallback>
                <p:oleObj name="数式" r:id="rId6" imgW="634680" imgH="203040" progId="Equation.3">
                  <p:embed/>
                  <p:pic>
                    <p:nvPicPr>
                      <p:cNvPr id="0" name="Object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4724400"/>
                        <a:ext cx="1900238" cy="608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7513" name="Object 57"/>
          <p:cNvGraphicFramePr>
            <a:graphicFrameLocks noChangeAspect="1"/>
          </p:cNvGraphicFramePr>
          <p:nvPr/>
        </p:nvGraphicFramePr>
        <p:xfrm>
          <a:off x="2286000" y="5257800"/>
          <a:ext cx="2933700" cy="1143000"/>
        </p:xfrm>
        <a:graphic>
          <a:graphicData uri="http://schemas.openxmlformats.org/presentationml/2006/ole">
            <mc:AlternateContent xmlns:mc="http://schemas.openxmlformats.org/markup-compatibility/2006">
              <mc:Choice xmlns:v="urn:schemas-microsoft-com:vml" Requires="v">
                <p:oleObj spid="_x0000_s2064" name="数式" r:id="rId8" imgW="977760" imgH="380880" progId="Equation.3">
                  <p:embed/>
                </p:oleObj>
              </mc:Choice>
              <mc:Fallback>
                <p:oleObj name="数式" r:id="rId8" imgW="977760" imgH="380880" progId="Equation.3">
                  <p:embed/>
                  <p:pic>
                    <p:nvPicPr>
                      <p:cNvPr id="0" name="Object 5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0" y="5257800"/>
                        <a:ext cx="29337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7514" name="AutoShape 58"/>
          <p:cNvSpPr>
            <a:spLocks noChangeArrowheads="1"/>
          </p:cNvSpPr>
          <p:nvPr/>
        </p:nvSpPr>
        <p:spPr bwMode="auto">
          <a:xfrm>
            <a:off x="5486400" y="5486400"/>
            <a:ext cx="2971800" cy="1143000"/>
          </a:xfrm>
          <a:prstGeom prst="wedgeRoundRectCallout">
            <a:avLst>
              <a:gd name="adj1" fmla="val -58495"/>
              <a:gd name="adj2" fmla="val -178750"/>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ja-JP" altLang="en-US">
                <a:effectLst>
                  <a:outerShdw blurRad="38100" dist="38100" dir="2700000" algn="tl">
                    <a:srgbClr val="000000"/>
                  </a:outerShdw>
                </a:effectLst>
                <a:latin typeface="Times New Roman" panose="02020603050405020304" pitchFamily="18" charset="0"/>
              </a:rPr>
              <a:t>この</a:t>
            </a:r>
            <a:r>
              <a:rPr lang="en-US" altLang="ja-JP">
                <a:effectLst>
                  <a:outerShdw blurRad="38100" dist="38100" dir="2700000" algn="tl">
                    <a:srgbClr val="000000"/>
                  </a:outerShdw>
                </a:effectLst>
                <a:latin typeface="Times New Roman" panose="02020603050405020304" pitchFamily="18" charset="0"/>
              </a:rPr>
              <a:t>2</a:t>
            </a:r>
            <a:r>
              <a:rPr lang="ja-JP" altLang="en-US">
                <a:effectLst>
                  <a:outerShdw blurRad="38100" dist="38100" dir="2700000" algn="tl">
                    <a:srgbClr val="000000"/>
                  </a:outerShdw>
                </a:effectLst>
                <a:latin typeface="Times New Roman" panose="02020603050405020304" pitchFamily="18" charset="0"/>
              </a:rPr>
              <a:t>マスは共に</a:t>
            </a:r>
          </a:p>
          <a:p>
            <a:pPr algn="ctr"/>
            <a:r>
              <a:rPr lang="en-US" altLang="ja-JP" sz="3200" i="1">
                <a:effectLst>
                  <a:outerShdw blurRad="38100" dist="38100" dir="2700000" algn="tl">
                    <a:srgbClr val="000000"/>
                  </a:outerShdw>
                </a:effectLst>
                <a:latin typeface="Times New Roman" panose="02020603050405020304" pitchFamily="18" charset="0"/>
              </a:rPr>
              <a:t>X </a:t>
            </a:r>
            <a:r>
              <a:rPr lang="en-US" altLang="ja-JP" sz="3200">
                <a:effectLst>
                  <a:outerShdw blurRad="38100" dist="38100" dir="2700000" algn="tl">
                    <a:srgbClr val="000000"/>
                  </a:outerShdw>
                </a:effectLst>
                <a:latin typeface="Times New Roman" panose="02020603050405020304" pitchFamily="18" charset="0"/>
              </a:rPr>
              <a:t>= 0, </a:t>
            </a:r>
            <a:r>
              <a:rPr lang="en-US" altLang="ja-JP" sz="3200" i="1">
                <a:effectLst>
                  <a:outerShdw blurRad="38100" dist="38100" dir="2700000" algn="tl">
                    <a:srgbClr val="000000"/>
                  </a:outerShdw>
                </a:effectLst>
                <a:latin typeface="Times New Roman" panose="02020603050405020304" pitchFamily="18" charset="0"/>
              </a:rPr>
              <a:t>Z </a:t>
            </a:r>
            <a:r>
              <a:rPr lang="en-US" altLang="ja-JP" sz="3200">
                <a:effectLst>
                  <a:outerShdw blurRad="38100" dist="38100" dir="2700000" algn="tl">
                    <a:srgbClr val="000000"/>
                  </a:outerShdw>
                </a:effectLst>
                <a:latin typeface="Times New Roman" panose="02020603050405020304" pitchFamily="18" charset="0"/>
              </a:rPr>
              <a:t>= 0</a:t>
            </a:r>
          </a:p>
        </p:txBody>
      </p:sp>
      <p:sp>
        <p:nvSpPr>
          <p:cNvPr id="147515" name="AutoShape 59"/>
          <p:cNvSpPr>
            <a:spLocks noChangeArrowheads="1"/>
          </p:cNvSpPr>
          <p:nvPr/>
        </p:nvSpPr>
        <p:spPr bwMode="auto">
          <a:xfrm>
            <a:off x="3124200" y="3429000"/>
            <a:ext cx="2133600" cy="609600"/>
          </a:xfrm>
          <a:prstGeom prst="roundRect">
            <a:avLst>
              <a:gd name="adj" fmla="val 16667"/>
            </a:avLst>
          </a:prstGeom>
          <a:noFill/>
          <a:ln w="38100">
            <a:solidFill>
              <a:srgbClr val="FF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47516" name="Group 60"/>
          <p:cNvGrpSpPr>
            <a:grpSpLocks/>
          </p:cNvGrpSpPr>
          <p:nvPr/>
        </p:nvGrpSpPr>
        <p:grpSpPr bwMode="auto">
          <a:xfrm>
            <a:off x="3581400" y="2743200"/>
            <a:ext cx="1600200" cy="533400"/>
            <a:chOff x="2256" y="1728"/>
            <a:chExt cx="1008" cy="336"/>
          </a:xfrm>
        </p:grpSpPr>
        <p:sp>
          <p:nvSpPr>
            <p:cNvPr id="147517" name="Oval 61"/>
            <p:cNvSpPr>
              <a:spLocks noChangeArrowheads="1"/>
            </p:cNvSpPr>
            <p:nvPr/>
          </p:nvSpPr>
          <p:spPr bwMode="auto">
            <a:xfrm>
              <a:off x="2256" y="1728"/>
              <a:ext cx="240" cy="336"/>
            </a:xfrm>
            <a:prstGeom prst="ellipse">
              <a:avLst/>
            </a:prstGeom>
            <a:noFill/>
            <a:ln w="38100">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7518" name="Oval 62"/>
            <p:cNvSpPr>
              <a:spLocks noChangeArrowheads="1"/>
            </p:cNvSpPr>
            <p:nvPr/>
          </p:nvSpPr>
          <p:spPr bwMode="auto">
            <a:xfrm>
              <a:off x="3024" y="1728"/>
              <a:ext cx="240" cy="336"/>
            </a:xfrm>
            <a:prstGeom prst="ellipse">
              <a:avLst/>
            </a:prstGeom>
            <a:noFill/>
            <a:ln w="38100">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useBgFill="1">
        <p:nvSpPr>
          <p:cNvPr id="147519" name="Text Box 63"/>
          <p:cNvSpPr txBox="1">
            <a:spLocks noChangeArrowheads="1"/>
          </p:cNvSpPr>
          <p:nvPr/>
        </p:nvSpPr>
        <p:spPr bwMode="auto">
          <a:xfrm>
            <a:off x="5791200" y="3200400"/>
            <a:ext cx="3117850" cy="10668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sz="3200" i="1">
                <a:solidFill>
                  <a:srgbClr val="FFFF99"/>
                </a:solidFill>
                <a:effectLst>
                  <a:outerShdw blurRad="38100" dist="38100" dir="2700000" algn="tl">
                    <a:srgbClr val="000000"/>
                  </a:outerShdw>
                </a:effectLst>
                <a:latin typeface="Times New Roman" panose="02020603050405020304" pitchFamily="18" charset="0"/>
              </a:rPr>
              <a:t>Y</a:t>
            </a:r>
            <a:r>
              <a:rPr lang="en-US" altLang="ja-JP" sz="3200">
                <a:solidFill>
                  <a:srgbClr val="FFFF99"/>
                </a:solidFill>
                <a:effectLst>
                  <a:outerShdw blurRad="38100" dist="38100" dir="2700000" algn="tl">
                    <a:srgbClr val="000000"/>
                  </a:outerShdw>
                </a:effectLst>
                <a:latin typeface="Times New Roman" panose="02020603050405020304" pitchFamily="18" charset="0"/>
              </a:rPr>
              <a:t> </a:t>
            </a:r>
            <a:r>
              <a:rPr lang="ja-JP" altLang="en-US" sz="3200">
                <a:solidFill>
                  <a:srgbClr val="FFFF99"/>
                </a:solidFill>
                <a:effectLst>
                  <a:outerShdw blurRad="38100" dist="38100" dir="2700000" algn="tl">
                    <a:srgbClr val="000000"/>
                  </a:outerShdw>
                </a:effectLst>
                <a:latin typeface="Times New Roman" panose="02020603050405020304" pitchFamily="18" charset="0"/>
              </a:rPr>
              <a:t>は </a:t>
            </a:r>
            <a:r>
              <a:rPr lang="en-US" altLang="ja-JP" sz="3200">
                <a:solidFill>
                  <a:srgbClr val="FFFF99"/>
                </a:solidFill>
                <a:effectLst>
                  <a:outerShdw blurRad="38100" dist="38100" dir="2700000" algn="tl">
                    <a:srgbClr val="000000"/>
                  </a:outerShdw>
                </a:effectLst>
                <a:latin typeface="Times New Roman" panose="02020603050405020304" pitchFamily="18" charset="0"/>
              </a:rPr>
              <a:t>0 </a:t>
            </a:r>
            <a:r>
              <a:rPr lang="ja-JP" altLang="en-US" sz="3200">
                <a:solidFill>
                  <a:srgbClr val="FFFF99"/>
                </a:solidFill>
                <a:effectLst>
                  <a:outerShdw blurRad="38100" dist="38100" dir="2700000" algn="tl">
                    <a:srgbClr val="000000"/>
                  </a:outerShdw>
                </a:effectLst>
                <a:latin typeface="Times New Roman" panose="02020603050405020304" pitchFamily="18" charset="0"/>
              </a:rPr>
              <a:t>でも </a:t>
            </a:r>
            <a:r>
              <a:rPr lang="en-US" altLang="ja-JP" sz="3200">
                <a:solidFill>
                  <a:srgbClr val="FFFF99"/>
                </a:solidFill>
                <a:effectLst>
                  <a:outerShdw blurRad="38100" dist="38100" dir="2700000" algn="tl">
                    <a:srgbClr val="000000"/>
                  </a:outerShdw>
                </a:effectLst>
                <a:latin typeface="Times New Roman" panose="02020603050405020304" pitchFamily="18" charset="0"/>
              </a:rPr>
              <a:t>1 </a:t>
            </a:r>
            <a:r>
              <a:rPr lang="ja-JP" altLang="en-US" sz="3200">
                <a:solidFill>
                  <a:srgbClr val="FFFF99"/>
                </a:solidFill>
                <a:effectLst>
                  <a:outerShdw blurRad="38100" dist="38100" dir="2700000" algn="tl">
                    <a:srgbClr val="000000"/>
                  </a:outerShdw>
                </a:effectLst>
                <a:latin typeface="Times New Roman" panose="02020603050405020304" pitchFamily="18" charset="0"/>
              </a:rPr>
              <a:t>でも</a:t>
            </a:r>
          </a:p>
          <a:p>
            <a:pPr>
              <a:spcBef>
                <a:spcPct val="0"/>
              </a:spcBef>
              <a:buClrTx/>
              <a:buSzTx/>
              <a:buFontTx/>
              <a:buNone/>
            </a:pPr>
            <a:r>
              <a:rPr lang="ja-JP" altLang="en-US" sz="3200">
                <a:solidFill>
                  <a:srgbClr val="FFFF99"/>
                </a:solidFill>
                <a:effectLst>
                  <a:outerShdw blurRad="38100" dist="38100" dir="2700000" algn="tl">
                    <a:srgbClr val="000000"/>
                  </a:outerShdw>
                </a:effectLst>
                <a:latin typeface="Times New Roman" panose="02020603050405020304" pitchFamily="18" charset="0"/>
              </a:rPr>
              <a:t>値は同じ</a:t>
            </a:r>
          </a:p>
        </p:txBody>
      </p:sp>
      <p:sp useBgFill="1">
        <p:nvSpPr>
          <p:cNvPr id="147520" name="Text Box 64"/>
          <p:cNvSpPr txBox="1">
            <a:spLocks noChangeArrowheads="1"/>
          </p:cNvSpPr>
          <p:nvPr/>
        </p:nvSpPr>
        <p:spPr bwMode="auto">
          <a:xfrm>
            <a:off x="6248400" y="4419600"/>
            <a:ext cx="2565400" cy="10668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sz="3200">
                <a:solidFill>
                  <a:srgbClr val="FFFF99"/>
                </a:solidFill>
                <a:effectLst>
                  <a:outerShdw blurRad="38100" dist="38100" dir="2700000" algn="tl">
                    <a:srgbClr val="000000"/>
                  </a:outerShdw>
                </a:effectLst>
                <a:latin typeface="Times New Roman" panose="02020603050405020304" pitchFamily="18" charset="0"/>
              </a:rPr>
              <a:t>⇒ </a:t>
            </a:r>
            <a:r>
              <a:rPr lang="en-US" altLang="ja-JP" sz="3200" i="1">
                <a:solidFill>
                  <a:srgbClr val="FFFF99"/>
                </a:solidFill>
                <a:effectLst>
                  <a:outerShdw blurRad="38100" dist="38100" dir="2700000" algn="tl">
                    <a:srgbClr val="000000"/>
                  </a:outerShdw>
                </a:effectLst>
                <a:latin typeface="Times New Roman" panose="02020603050405020304" pitchFamily="18" charset="0"/>
              </a:rPr>
              <a:t>Y</a:t>
            </a:r>
            <a:r>
              <a:rPr lang="en-US" altLang="ja-JP" sz="3200">
                <a:solidFill>
                  <a:srgbClr val="FFFF99"/>
                </a:solidFill>
                <a:effectLst>
                  <a:outerShdw blurRad="38100" dist="38100" dir="2700000" algn="tl">
                    <a:srgbClr val="000000"/>
                  </a:outerShdw>
                </a:effectLst>
                <a:latin typeface="Times New Roman" panose="02020603050405020304" pitchFamily="18" charset="0"/>
              </a:rPr>
              <a:t> </a:t>
            </a:r>
            <a:r>
              <a:rPr lang="ja-JP" altLang="en-US" sz="3200">
                <a:solidFill>
                  <a:srgbClr val="FFFF99"/>
                </a:solidFill>
                <a:effectLst>
                  <a:outerShdw blurRad="38100" dist="38100" dir="2700000" algn="tl">
                    <a:srgbClr val="000000"/>
                  </a:outerShdw>
                </a:effectLst>
                <a:latin typeface="Times New Roman" panose="02020603050405020304" pitchFamily="18" charset="0"/>
              </a:rPr>
              <a:t>は式から</a:t>
            </a:r>
          </a:p>
          <a:p>
            <a:pPr>
              <a:spcBef>
                <a:spcPct val="0"/>
              </a:spcBef>
              <a:buClrTx/>
              <a:buSzTx/>
              <a:buFontTx/>
              <a:buNone/>
            </a:pPr>
            <a:r>
              <a:rPr lang="ja-JP" altLang="en-US" sz="3200">
                <a:solidFill>
                  <a:srgbClr val="FFFF99"/>
                </a:solidFill>
                <a:effectLst>
                  <a:outerShdw blurRad="38100" dist="38100" dir="2700000" algn="tl">
                    <a:srgbClr val="000000"/>
                  </a:outerShdw>
                </a:effectLst>
                <a:latin typeface="Times New Roman" panose="02020603050405020304" pitchFamily="18" charset="0"/>
              </a:rPr>
              <a:t>     消してよい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47488"/>
                                        </p:tgtEl>
                                        <p:attrNameLst>
                                          <p:attrName>style.visibility</p:attrName>
                                        </p:attrNameLst>
                                      </p:cBhvr>
                                      <p:to>
                                        <p:strVal val="visible"/>
                                      </p:to>
                                    </p:set>
                                    <p:animEffect transition="in" filter="wipe(up)">
                                      <p:cBhvr>
                                        <p:cTn id="7" dur="500"/>
                                        <p:tgtEl>
                                          <p:spTgt spid="1474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47511"/>
                                        </p:tgtEl>
                                        <p:attrNameLst>
                                          <p:attrName>style.visibility</p:attrName>
                                        </p:attrNameLst>
                                      </p:cBhvr>
                                      <p:to>
                                        <p:strVal val="visible"/>
                                      </p:to>
                                    </p:set>
                                    <p:animEffect transition="in" filter="checkerboard(across)">
                                      <p:cBhvr>
                                        <p:cTn id="12" dur="500"/>
                                        <p:tgtEl>
                                          <p:spTgt spid="1475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47496"/>
                                        </p:tgtEl>
                                        <p:attrNameLst>
                                          <p:attrName>style.visibility</p:attrName>
                                        </p:attrNameLst>
                                      </p:cBhvr>
                                      <p:to>
                                        <p:strVal val="visible"/>
                                      </p:to>
                                    </p:set>
                                    <p:animEffect transition="in" filter="wipe(up)">
                                      <p:cBhvr>
                                        <p:cTn id="17" dur="500"/>
                                        <p:tgtEl>
                                          <p:spTgt spid="14749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47512"/>
                                        </p:tgtEl>
                                        <p:attrNameLst>
                                          <p:attrName>style.visibility</p:attrName>
                                        </p:attrNameLst>
                                      </p:cBhvr>
                                      <p:to>
                                        <p:strVal val="visible"/>
                                      </p:to>
                                    </p:set>
                                    <p:animEffect transition="in" filter="checkerboard(across)">
                                      <p:cBhvr>
                                        <p:cTn id="22" dur="500"/>
                                        <p:tgtEl>
                                          <p:spTgt spid="1475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47513"/>
                                        </p:tgtEl>
                                        <p:attrNameLst>
                                          <p:attrName>style.visibility</p:attrName>
                                        </p:attrNameLst>
                                      </p:cBhvr>
                                      <p:to>
                                        <p:strVal val="visible"/>
                                      </p:to>
                                    </p:set>
                                    <p:animEffect transition="in" filter="checkerboard(across)">
                                      <p:cBhvr>
                                        <p:cTn id="27" dur="500"/>
                                        <p:tgtEl>
                                          <p:spTgt spid="1475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47515"/>
                                        </p:tgtEl>
                                        <p:attrNameLst>
                                          <p:attrName>style.visibility</p:attrName>
                                        </p:attrNameLst>
                                      </p:cBhvr>
                                      <p:to>
                                        <p:strVal val="visible"/>
                                      </p:to>
                                    </p:set>
                                    <p:animEffect transition="in" filter="checkerboard(across)">
                                      <p:cBhvr>
                                        <p:cTn id="32" dur="500"/>
                                        <p:tgtEl>
                                          <p:spTgt spid="147515"/>
                                        </p:tgtEl>
                                      </p:cBhvr>
                                    </p:animEffect>
                                  </p:childTnLst>
                                </p:cTn>
                              </p:par>
                            </p:childTnLst>
                          </p:cTn>
                        </p:par>
                        <p:par>
                          <p:cTn id="33" fill="hold" nodeType="afterGroup">
                            <p:stCondLst>
                              <p:cond delay="500"/>
                            </p:stCondLst>
                            <p:childTnLst>
                              <p:par>
                                <p:cTn id="34" presetID="5" presetClass="entr" presetSubtype="10" fill="hold" grpId="0" nodeType="afterEffect">
                                  <p:stCondLst>
                                    <p:cond delay="0"/>
                                  </p:stCondLst>
                                  <p:childTnLst>
                                    <p:set>
                                      <p:cBhvr>
                                        <p:cTn id="35" dur="1" fill="hold">
                                          <p:stCondLst>
                                            <p:cond delay="0"/>
                                          </p:stCondLst>
                                        </p:cTn>
                                        <p:tgtEl>
                                          <p:spTgt spid="147514"/>
                                        </p:tgtEl>
                                        <p:attrNameLst>
                                          <p:attrName>style.visibility</p:attrName>
                                        </p:attrNameLst>
                                      </p:cBhvr>
                                      <p:to>
                                        <p:strVal val="visible"/>
                                      </p:to>
                                    </p:set>
                                    <p:animEffect transition="in" filter="checkerboard(across)">
                                      <p:cBhvr>
                                        <p:cTn id="36" dur="500"/>
                                        <p:tgtEl>
                                          <p:spTgt spid="14751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nodeType="clickEffect">
                                  <p:stCondLst>
                                    <p:cond delay="0"/>
                                  </p:stCondLst>
                                  <p:childTnLst>
                                    <p:set>
                                      <p:cBhvr>
                                        <p:cTn id="40" dur="1" fill="hold">
                                          <p:stCondLst>
                                            <p:cond delay="0"/>
                                          </p:stCondLst>
                                        </p:cTn>
                                        <p:tgtEl>
                                          <p:spTgt spid="147516"/>
                                        </p:tgtEl>
                                        <p:attrNameLst>
                                          <p:attrName>style.visibility</p:attrName>
                                        </p:attrNameLst>
                                      </p:cBhvr>
                                      <p:to>
                                        <p:strVal val="visible"/>
                                      </p:to>
                                    </p:set>
                                    <p:animEffect transition="in" filter="box(in)">
                                      <p:cBhvr>
                                        <p:cTn id="41" dur="500"/>
                                        <p:tgtEl>
                                          <p:spTgt spid="14751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147519"/>
                                        </p:tgtEl>
                                        <p:attrNameLst>
                                          <p:attrName>style.visibility</p:attrName>
                                        </p:attrNameLst>
                                      </p:cBhvr>
                                      <p:to>
                                        <p:strVal val="visible"/>
                                      </p:to>
                                    </p:set>
                                    <p:animEffect transition="in" filter="checkerboard(across)">
                                      <p:cBhvr>
                                        <p:cTn id="46" dur="500"/>
                                        <p:tgtEl>
                                          <p:spTgt spid="14751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47520"/>
                                        </p:tgtEl>
                                        <p:attrNameLst>
                                          <p:attrName>style.visibility</p:attrName>
                                        </p:attrNameLst>
                                      </p:cBhvr>
                                      <p:to>
                                        <p:strVal val="visible"/>
                                      </p:to>
                                    </p:set>
                                    <p:animEffect transition="in" filter="checkerboard(across)">
                                      <p:cBhvr>
                                        <p:cTn id="51" dur="500"/>
                                        <p:tgtEl>
                                          <p:spTgt spid="147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514" grpId="0" animBg="1" autoUpdateAnimBg="0"/>
      <p:bldP spid="147515" grpId="0" animBg="1"/>
      <p:bldP spid="147519" grpId="0" animBg="1" autoUpdateAnimBg="0"/>
      <p:bldP spid="147520"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ja-JP" altLang="en-US" sz="4000">
                <a:latin typeface="Times New Roman" panose="02020603050405020304" pitchFamily="18" charset="0"/>
              </a:rPr>
              <a:t>カルノー図による論理式の簡略化</a:t>
            </a:r>
          </a:p>
        </p:txBody>
      </p:sp>
      <p:graphicFrame>
        <p:nvGraphicFramePr>
          <p:cNvPr id="148483" name="Group 3"/>
          <p:cNvGraphicFramePr>
            <a:graphicFrameLocks noGrp="1"/>
          </p:cNvGraphicFramePr>
          <p:nvPr/>
        </p:nvGraphicFramePr>
        <p:xfrm>
          <a:off x="1676400" y="1828800"/>
          <a:ext cx="5943600" cy="2042160"/>
        </p:xfrm>
        <a:graphic>
          <a:graphicData uri="http://schemas.openxmlformats.org/drawingml/2006/table">
            <a:tbl>
              <a:tblPr/>
              <a:tblGrid>
                <a:gridCol w="1189038">
                  <a:extLst>
                    <a:ext uri="{9D8B030D-6E8A-4147-A177-3AD203B41FA5}">
                      <a16:colId xmlns:a16="http://schemas.microsoft.com/office/drawing/2014/main" val="20000"/>
                    </a:ext>
                  </a:extLst>
                </a:gridCol>
                <a:gridCol w="1189037">
                  <a:extLst>
                    <a:ext uri="{9D8B030D-6E8A-4147-A177-3AD203B41FA5}">
                      <a16:colId xmlns:a16="http://schemas.microsoft.com/office/drawing/2014/main" val="20001"/>
                    </a:ext>
                  </a:extLst>
                </a:gridCol>
                <a:gridCol w="1187450">
                  <a:extLst>
                    <a:ext uri="{9D8B030D-6E8A-4147-A177-3AD203B41FA5}">
                      <a16:colId xmlns:a16="http://schemas.microsoft.com/office/drawing/2014/main" val="20002"/>
                    </a:ext>
                  </a:extLst>
                </a:gridCol>
                <a:gridCol w="1189038">
                  <a:extLst>
                    <a:ext uri="{9D8B030D-6E8A-4147-A177-3AD203B41FA5}">
                      <a16:colId xmlns:a16="http://schemas.microsoft.com/office/drawing/2014/main" val="20003"/>
                    </a:ext>
                  </a:extLst>
                </a:gridCol>
                <a:gridCol w="1189037">
                  <a:extLst>
                    <a:ext uri="{9D8B030D-6E8A-4147-A177-3AD203B41FA5}">
                      <a16:colId xmlns:a16="http://schemas.microsoft.com/office/drawing/2014/main" val="20004"/>
                    </a:ext>
                  </a:extLst>
                </a:gridCol>
              </a:tblGrid>
              <a:tr h="762000">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1"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X</a:t>
                      </a:r>
                      <a:r>
                        <a:rPr kumimoji="1" lang="ja-JP" altLang="en-US" sz="20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r>
                        <a:rPr kumimoji="1" lang="en-US" altLang="ja-JP" sz="2000" b="0" i="1"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Y</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1"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17525">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pSp>
        <p:nvGrpSpPr>
          <p:cNvPr id="148509" name="Group 29"/>
          <p:cNvGrpSpPr>
            <a:grpSpLocks/>
          </p:cNvGrpSpPr>
          <p:nvPr/>
        </p:nvGrpSpPr>
        <p:grpSpPr bwMode="auto">
          <a:xfrm>
            <a:off x="2590800" y="2667000"/>
            <a:ext cx="2286000" cy="1371600"/>
            <a:chOff x="1632" y="1680"/>
            <a:chExt cx="1440" cy="864"/>
          </a:xfrm>
        </p:grpSpPr>
        <p:sp>
          <p:nvSpPr>
            <p:cNvPr id="148510" name="Oval 30"/>
            <p:cNvSpPr>
              <a:spLocks noChangeArrowheads="1"/>
            </p:cNvSpPr>
            <p:nvPr/>
          </p:nvSpPr>
          <p:spPr bwMode="auto">
            <a:xfrm>
              <a:off x="2736" y="1680"/>
              <a:ext cx="336" cy="336"/>
            </a:xfrm>
            <a:prstGeom prst="ellipse">
              <a:avLst/>
            </a:prstGeom>
            <a:noFill/>
            <a:ln w="38100" cap="rnd">
              <a:solidFill>
                <a:srgbClr val="FF99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8511" name="Line 31"/>
            <p:cNvSpPr>
              <a:spLocks noChangeShapeType="1"/>
            </p:cNvSpPr>
            <p:nvPr/>
          </p:nvSpPr>
          <p:spPr bwMode="auto">
            <a:xfrm flipH="1">
              <a:off x="1632" y="2016"/>
              <a:ext cx="1296" cy="528"/>
            </a:xfrm>
            <a:prstGeom prst="line">
              <a:avLst/>
            </a:prstGeom>
            <a:noFill/>
            <a:ln w="38100" cap="rnd">
              <a:solidFill>
                <a:srgbClr val="FF99FF"/>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48512" name="Group 32"/>
          <p:cNvGrpSpPr>
            <a:grpSpLocks/>
          </p:cNvGrpSpPr>
          <p:nvPr/>
        </p:nvGrpSpPr>
        <p:grpSpPr bwMode="auto">
          <a:xfrm>
            <a:off x="4191000" y="2667000"/>
            <a:ext cx="1905000" cy="1371600"/>
            <a:chOff x="3936" y="3168"/>
            <a:chExt cx="1200" cy="864"/>
          </a:xfrm>
        </p:grpSpPr>
        <p:sp>
          <p:nvSpPr>
            <p:cNvPr id="148513" name="Oval 33"/>
            <p:cNvSpPr>
              <a:spLocks noChangeArrowheads="1"/>
            </p:cNvSpPr>
            <p:nvPr/>
          </p:nvSpPr>
          <p:spPr bwMode="auto">
            <a:xfrm>
              <a:off x="4800" y="3168"/>
              <a:ext cx="336" cy="336"/>
            </a:xfrm>
            <a:prstGeom prst="ellipse">
              <a:avLst/>
            </a:prstGeom>
            <a:noFill/>
            <a:ln w="38100">
              <a:solidFill>
                <a:srgbClr val="FF99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8514" name="Line 34"/>
            <p:cNvSpPr>
              <a:spLocks noChangeShapeType="1"/>
            </p:cNvSpPr>
            <p:nvPr/>
          </p:nvSpPr>
          <p:spPr bwMode="auto">
            <a:xfrm flipH="1">
              <a:off x="3936" y="3504"/>
              <a:ext cx="1008" cy="528"/>
            </a:xfrm>
            <a:prstGeom prst="line">
              <a:avLst/>
            </a:prstGeom>
            <a:noFill/>
            <a:ln w="38100">
              <a:solidFill>
                <a:srgbClr val="FF99FF"/>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48515" name="Group 35"/>
          <p:cNvGrpSpPr>
            <a:grpSpLocks/>
          </p:cNvGrpSpPr>
          <p:nvPr/>
        </p:nvGrpSpPr>
        <p:grpSpPr bwMode="auto">
          <a:xfrm>
            <a:off x="4343400" y="3200400"/>
            <a:ext cx="1447800" cy="838200"/>
            <a:chOff x="4032" y="3504"/>
            <a:chExt cx="912" cy="528"/>
          </a:xfrm>
        </p:grpSpPr>
        <p:sp>
          <p:nvSpPr>
            <p:cNvPr id="148516" name="Oval 36"/>
            <p:cNvSpPr>
              <a:spLocks noChangeArrowheads="1"/>
            </p:cNvSpPr>
            <p:nvPr/>
          </p:nvSpPr>
          <p:spPr bwMode="auto">
            <a:xfrm>
              <a:off x="4032" y="3504"/>
              <a:ext cx="336" cy="336"/>
            </a:xfrm>
            <a:prstGeom prst="ellipse">
              <a:avLst/>
            </a:prstGeom>
            <a:noFill/>
            <a:ln w="38100">
              <a:solidFill>
                <a:srgbClr val="FF99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8517" name="Line 37"/>
            <p:cNvSpPr>
              <a:spLocks noChangeShapeType="1"/>
            </p:cNvSpPr>
            <p:nvPr/>
          </p:nvSpPr>
          <p:spPr bwMode="auto">
            <a:xfrm>
              <a:off x="4224" y="3840"/>
              <a:ext cx="720" cy="192"/>
            </a:xfrm>
            <a:prstGeom prst="line">
              <a:avLst/>
            </a:prstGeom>
            <a:noFill/>
            <a:ln w="38100">
              <a:solidFill>
                <a:srgbClr val="FF99FF"/>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48518" name="Group 38"/>
          <p:cNvGrpSpPr>
            <a:grpSpLocks/>
          </p:cNvGrpSpPr>
          <p:nvPr/>
        </p:nvGrpSpPr>
        <p:grpSpPr bwMode="auto">
          <a:xfrm>
            <a:off x="5562600" y="3200400"/>
            <a:ext cx="1676400" cy="838200"/>
            <a:chOff x="3504" y="2016"/>
            <a:chExt cx="1056" cy="528"/>
          </a:xfrm>
        </p:grpSpPr>
        <p:sp>
          <p:nvSpPr>
            <p:cNvPr id="148519" name="Oval 39"/>
            <p:cNvSpPr>
              <a:spLocks noChangeArrowheads="1"/>
            </p:cNvSpPr>
            <p:nvPr/>
          </p:nvSpPr>
          <p:spPr bwMode="auto">
            <a:xfrm>
              <a:off x="3504" y="2016"/>
              <a:ext cx="336" cy="336"/>
            </a:xfrm>
            <a:prstGeom prst="ellipse">
              <a:avLst/>
            </a:prstGeom>
            <a:noFill/>
            <a:ln w="38100">
              <a:solidFill>
                <a:srgbClr val="FF99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8520" name="Line 40"/>
            <p:cNvSpPr>
              <a:spLocks noChangeShapeType="1"/>
            </p:cNvSpPr>
            <p:nvPr/>
          </p:nvSpPr>
          <p:spPr bwMode="auto">
            <a:xfrm>
              <a:off x="3696" y="2352"/>
              <a:ext cx="864" cy="192"/>
            </a:xfrm>
            <a:prstGeom prst="line">
              <a:avLst/>
            </a:prstGeom>
            <a:noFill/>
            <a:ln w="38100">
              <a:solidFill>
                <a:srgbClr val="FF99FF"/>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48539" name="Line 59"/>
          <p:cNvSpPr>
            <a:spLocks noChangeShapeType="1"/>
          </p:cNvSpPr>
          <p:nvPr/>
        </p:nvSpPr>
        <p:spPr bwMode="auto">
          <a:xfrm>
            <a:off x="1676400" y="1828800"/>
            <a:ext cx="12192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aphicFrame>
        <p:nvGraphicFramePr>
          <p:cNvPr id="148540" name="Object 60"/>
          <p:cNvGraphicFramePr>
            <a:graphicFrameLocks noChangeAspect="1"/>
          </p:cNvGraphicFramePr>
          <p:nvPr/>
        </p:nvGraphicFramePr>
        <p:xfrm>
          <a:off x="1143000" y="4572000"/>
          <a:ext cx="6013450" cy="2130425"/>
        </p:xfrm>
        <a:graphic>
          <a:graphicData uri="http://schemas.openxmlformats.org/presentationml/2006/ole">
            <mc:AlternateContent xmlns:mc="http://schemas.openxmlformats.org/markup-compatibility/2006">
              <mc:Choice xmlns:v="urn:schemas-microsoft-com:vml" Requires="v">
                <p:oleObj spid="_x0000_s3094" name="数式" r:id="rId4" imgW="2006280" imgH="711000" progId="Equation.3">
                  <p:embed/>
                </p:oleObj>
              </mc:Choice>
              <mc:Fallback>
                <p:oleObj name="数式" r:id="rId4" imgW="2006280" imgH="711000" progId="Equation.3">
                  <p:embed/>
                  <p:pic>
                    <p:nvPicPr>
                      <p:cNvPr id="0" name="Object 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572000"/>
                        <a:ext cx="6013450" cy="2130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8541" name="Object 61"/>
          <p:cNvGraphicFramePr>
            <a:graphicFrameLocks noChangeAspect="1"/>
          </p:cNvGraphicFramePr>
          <p:nvPr/>
        </p:nvGraphicFramePr>
        <p:xfrm>
          <a:off x="1371600" y="4038600"/>
          <a:ext cx="1560513" cy="608013"/>
        </p:xfrm>
        <a:graphic>
          <a:graphicData uri="http://schemas.openxmlformats.org/presentationml/2006/ole">
            <mc:AlternateContent xmlns:mc="http://schemas.openxmlformats.org/markup-compatibility/2006">
              <mc:Choice xmlns:v="urn:schemas-microsoft-com:vml" Requires="v">
                <p:oleObj spid="_x0000_s3095" name="数式" r:id="rId6" imgW="520560" imgH="203040" progId="Equation.3">
                  <p:embed/>
                </p:oleObj>
              </mc:Choice>
              <mc:Fallback>
                <p:oleObj name="数式" r:id="rId6" imgW="520560" imgH="203040" progId="Equation.3">
                  <p:embed/>
                  <p:pic>
                    <p:nvPicPr>
                      <p:cNvPr id="0" name="Object 6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4038600"/>
                        <a:ext cx="1560513" cy="608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8542" name="Object 62"/>
          <p:cNvGraphicFramePr>
            <a:graphicFrameLocks noChangeAspect="1"/>
          </p:cNvGraphicFramePr>
          <p:nvPr/>
        </p:nvGraphicFramePr>
        <p:xfrm>
          <a:off x="2895600" y="4038600"/>
          <a:ext cx="1903413" cy="609600"/>
        </p:xfrm>
        <a:graphic>
          <a:graphicData uri="http://schemas.openxmlformats.org/presentationml/2006/ole">
            <mc:AlternateContent xmlns:mc="http://schemas.openxmlformats.org/markup-compatibility/2006">
              <mc:Choice xmlns:v="urn:schemas-microsoft-com:vml" Requires="v">
                <p:oleObj spid="_x0000_s3096" name="数式" r:id="rId8" imgW="634680" imgH="203040" progId="Equation.3">
                  <p:embed/>
                </p:oleObj>
              </mc:Choice>
              <mc:Fallback>
                <p:oleObj name="数式" r:id="rId8" imgW="634680" imgH="203040" progId="Equation.3">
                  <p:embed/>
                  <p:pic>
                    <p:nvPicPr>
                      <p:cNvPr id="0" name="Object 6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5600" y="4038600"/>
                        <a:ext cx="1903413"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8543" name="Object 63"/>
          <p:cNvGraphicFramePr>
            <a:graphicFrameLocks noChangeAspect="1"/>
          </p:cNvGraphicFramePr>
          <p:nvPr/>
        </p:nvGraphicFramePr>
        <p:xfrm>
          <a:off x="4724400" y="4038600"/>
          <a:ext cx="1901825" cy="608013"/>
        </p:xfrm>
        <a:graphic>
          <a:graphicData uri="http://schemas.openxmlformats.org/presentationml/2006/ole">
            <mc:AlternateContent xmlns:mc="http://schemas.openxmlformats.org/markup-compatibility/2006">
              <mc:Choice xmlns:v="urn:schemas-microsoft-com:vml" Requires="v">
                <p:oleObj spid="_x0000_s3097" name="数式" r:id="rId10" imgW="634680" imgH="203040" progId="Equation.3">
                  <p:embed/>
                </p:oleObj>
              </mc:Choice>
              <mc:Fallback>
                <p:oleObj name="数式" r:id="rId10" imgW="634680" imgH="203040" progId="Equation.3">
                  <p:embed/>
                  <p:pic>
                    <p:nvPicPr>
                      <p:cNvPr id="0" name="Object 6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24400" y="4038600"/>
                        <a:ext cx="1901825" cy="608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8544" name="Object 64"/>
          <p:cNvGraphicFramePr>
            <a:graphicFrameLocks noChangeAspect="1"/>
          </p:cNvGraphicFramePr>
          <p:nvPr/>
        </p:nvGraphicFramePr>
        <p:xfrm>
          <a:off x="6553200" y="4114800"/>
          <a:ext cx="1903413" cy="495300"/>
        </p:xfrm>
        <a:graphic>
          <a:graphicData uri="http://schemas.openxmlformats.org/presentationml/2006/ole">
            <mc:AlternateContent xmlns:mc="http://schemas.openxmlformats.org/markup-compatibility/2006">
              <mc:Choice xmlns:v="urn:schemas-microsoft-com:vml" Requires="v">
                <p:oleObj spid="_x0000_s3098" name="数式" r:id="rId12" imgW="634680" imgH="164880" progId="Equation.3">
                  <p:embed/>
                </p:oleObj>
              </mc:Choice>
              <mc:Fallback>
                <p:oleObj name="数式" r:id="rId12" imgW="634680" imgH="164880" progId="Equation.3">
                  <p:embed/>
                  <p:pic>
                    <p:nvPicPr>
                      <p:cNvPr id="0" name="Object 6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53200" y="4114800"/>
                        <a:ext cx="1903413"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8545" name="AutoShape 65"/>
          <p:cNvSpPr>
            <a:spLocks noChangeArrowheads="1"/>
          </p:cNvSpPr>
          <p:nvPr/>
        </p:nvSpPr>
        <p:spPr bwMode="auto">
          <a:xfrm>
            <a:off x="4191000" y="2590800"/>
            <a:ext cx="2133600" cy="1219200"/>
          </a:xfrm>
          <a:prstGeom prst="roundRect">
            <a:avLst>
              <a:gd name="adj" fmla="val 16667"/>
            </a:avLst>
          </a:prstGeom>
          <a:noFill/>
          <a:ln w="38100">
            <a:solidFill>
              <a:srgbClr val="FF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8546" name="AutoShape 66"/>
          <p:cNvSpPr>
            <a:spLocks noChangeArrowheads="1"/>
          </p:cNvSpPr>
          <p:nvPr/>
        </p:nvSpPr>
        <p:spPr bwMode="auto">
          <a:xfrm>
            <a:off x="5867400" y="5334000"/>
            <a:ext cx="2971800" cy="1143000"/>
          </a:xfrm>
          <a:prstGeom prst="wedgeRoundRectCallout">
            <a:avLst>
              <a:gd name="adj1" fmla="val -67574"/>
              <a:gd name="adj2" fmla="val -176667"/>
              <a:gd name="adj3" fmla="val 16667"/>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ja-JP" altLang="en-US">
                <a:effectLst>
                  <a:outerShdw blurRad="38100" dist="38100" dir="2700000" algn="tl">
                    <a:srgbClr val="000000"/>
                  </a:outerShdw>
                </a:effectLst>
                <a:latin typeface="Times New Roman" panose="02020603050405020304" pitchFamily="18" charset="0"/>
              </a:rPr>
              <a:t>この</a:t>
            </a:r>
            <a:r>
              <a:rPr lang="en-US" altLang="ja-JP">
                <a:effectLst>
                  <a:outerShdw blurRad="38100" dist="38100" dir="2700000" algn="tl">
                    <a:srgbClr val="000000"/>
                  </a:outerShdw>
                </a:effectLst>
                <a:latin typeface="Times New Roman" panose="02020603050405020304" pitchFamily="18" charset="0"/>
              </a:rPr>
              <a:t>4</a:t>
            </a:r>
            <a:r>
              <a:rPr lang="ja-JP" altLang="en-US">
                <a:effectLst>
                  <a:outerShdw blurRad="38100" dist="38100" dir="2700000" algn="tl">
                    <a:srgbClr val="000000"/>
                  </a:outerShdw>
                </a:effectLst>
                <a:latin typeface="Times New Roman" panose="02020603050405020304" pitchFamily="18" charset="0"/>
              </a:rPr>
              <a:t>マスは</a:t>
            </a:r>
          </a:p>
          <a:p>
            <a:pPr algn="ctr"/>
            <a:r>
              <a:rPr lang="ja-JP" altLang="en-US">
                <a:effectLst>
                  <a:outerShdw blurRad="38100" dist="38100" dir="2700000" algn="tl">
                    <a:srgbClr val="000000"/>
                  </a:outerShdw>
                </a:effectLst>
                <a:latin typeface="Times New Roman" panose="02020603050405020304" pitchFamily="18" charset="0"/>
              </a:rPr>
              <a:t>全て </a:t>
            </a:r>
            <a:r>
              <a:rPr lang="en-US" altLang="ja-JP" sz="3200" i="1">
                <a:effectLst>
                  <a:outerShdw blurRad="38100" dist="38100" dir="2700000" algn="tl">
                    <a:srgbClr val="000000"/>
                  </a:outerShdw>
                </a:effectLst>
                <a:latin typeface="Times New Roman" panose="02020603050405020304" pitchFamily="18" charset="0"/>
              </a:rPr>
              <a:t>Y </a:t>
            </a:r>
            <a:r>
              <a:rPr lang="en-US" altLang="ja-JP" sz="3200">
                <a:effectLst>
                  <a:outerShdw blurRad="38100" dist="38100" dir="2700000" algn="tl">
                    <a:srgbClr val="000000"/>
                  </a:outerShdw>
                </a:effectLst>
                <a:latin typeface="Times New Roman" panose="02020603050405020304" pitchFamily="18" charset="0"/>
              </a:rPr>
              <a:t>=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48509"/>
                                        </p:tgtEl>
                                        <p:attrNameLst>
                                          <p:attrName>style.visibility</p:attrName>
                                        </p:attrNameLst>
                                      </p:cBhvr>
                                      <p:to>
                                        <p:strVal val="visible"/>
                                      </p:to>
                                    </p:set>
                                    <p:animEffect transition="in" filter="wipe(up)">
                                      <p:cBhvr>
                                        <p:cTn id="7" dur="500"/>
                                        <p:tgtEl>
                                          <p:spTgt spid="1485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48541"/>
                                        </p:tgtEl>
                                        <p:attrNameLst>
                                          <p:attrName>style.visibility</p:attrName>
                                        </p:attrNameLst>
                                      </p:cBhvr>
                                      <p:to>
                                        <p:strVal val="visible"/>
                                      </p:to>
                                    </p:set>
                                    <p:animEffect transition="in" filter="checkerboard(across)">
                                      <p:cBhvr>
                                        <p:cTn id="12" dur="500"/>
                                        <p:tgtEl>
                                          <p:spTgt spid="1485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48512"/>
                                        </p:tgtEl>
                                        <p:attrNameLst>
                                          <p:attrName>style.visibility</p:attrName>
                                        </p:attrNameLst>
                                      </p:cBhvr>
                                      <p:to>
                                        <p:strVal val="visible"/>
                                      </p:to>
                                    </p:set>
                                    <p:animEffect transition="in" filter="wipe(up)">
                                      <p:cBhvr>
                                        <p:cTn id="17" dur="500"/>
                                        <p:tgtEl>
                                          <p:spTgt spid="1485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48542"/>
                                        </p:tgtEl>
                                        <p:attrNameLst>
                                          <p:attrName>style.visibility</p:attrName>
                                        </p:attrNameLst>
                                      </p:cBhvr>
                                      <p:to>
                                        <p:strVal val="visible"/>
                                      </p:to>
                                    </p:set>
                                    <p:animEffect transition="in" filter="checkerboard(across)">
                                      <p:cBhvr>
                                        <p:cTn id="22" dur="500"/>
                                        <p:tgtEl>
                                          <p:spTgt spid="14854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48515"/>
                                        </p:tgtEl>
                                        <p:attrNameLst>
                                          <p:attrName>style.visibility</p:attrName>
                                        </p:attrNameLst>
                                      </p:cBhvr>
                                      <p:to>
                                        <p:strVal val="visible"/>
                                      </p:to>
                                    </p:set>
                                    <p:animEffect transition="in" filter="wipe(up)">
                                      <p:cBhvr>
                                        <p:cTn id="27" dur="500"/>
                                        <p:tgtEl>
                                          <p:spTgt spid="1485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148543"/>
                                        </p:tgtEl>
                                        <p:attrNameLst>
                                          <p:attrName>style.visibility</p:attrName>
                                        </p:attrNameLst>
                                      </p:cBhvr>
                                      <p:to>
                                        <p:strVal val="visible"/>
                                      </p:to>
                                    </p:set>
                                    <p:animEffect transition="in" filter="checkerboard(across)">
                                      <p:cBhvr>
                                        <p:cTn id="32" dur="500"/>
                                        <p:tgtEl>
                                          <p:spTgt spid="14854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148518"/>
                                        </p:tgtEl>
                                        <p:attrNameLst>
                                          <p:attrName>style.visibility</p:attrName>
                                        </p:attrNameLst>
                                      </p:cBhvr>
                                      <p:to>
                                        <p:strVal val="visible"/>
                                      </p:to>
                                    </p:set>
                                    <p:animEffect transition="in" filter="wipe(up)">
                                      <p:cBhvr>
                                        <p:cTn id="37" dur="500"/>
                                        <p:tgtEl>
                                          <p:spTgt spid="14851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148544"/>
                                        </p:tgtEl>
                                        <p:attrNameLst>
                                          <p:attrName>style.visibility</p:attrName>
                                        </p:attrNameLst>
                                      </p:cBhvr>
                                      <p:to>
                                        <p:strVal val="visible"/>
                                      </p:to>
                                    </p:set>
                                    <p:animEffect transition="in" filter="checkerboard(across)">
                                      <p:cBhvr>
                                        <p:cTn id="42" dur="500"/>
                                        <p:tgtEl>
                                          <p:spTgt spid="14854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nodeType="clickEffect">
                                  <p:stCondLst>
                                    <p:cond delay="0"/>
                                  </p:stCondLst>
                                  <p:childTnLst>
                                    <p:set>
                                      <p:cBhvr>
                                        <p:cTn id="46" dur="1" fill="hold">
                                          <p:stCondLst>
                                            <p:cond delay="0"/>
                                          </p:stCondLst>
                                        </p:cTn>
                                        <p:tgtEl>
                                          <p:spTgt spid="148540"/>
                                        </p:tgtEl>
                                        <p:attrNameLst>
                                          <p:attrName>style.visibility</p:attrName>
                                        </p:attrNameLst>
                                      </p:cBhvr>
                                      <p:to>
                                        <p:strVal val="visible"/>
                                      </p:to>
                                    </p:set>
                                    <p:animEffect transition="in" filter="checkerboard(across)">
                                      <p:cBhvr>
                                        <p:cTn id="47" dur="500"/>
                                        <p:tgtEl>
                                          <p:spTgt spid="14854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48545"/>
                                        </p:tgtEl>
                                        <p:attrNameLst>
                                          <p:attrName>style.visibility</p:attrName>
                                        </p:attrNameLst>
                                      </p:cBhvr>
                                      <p:to>
                                        <p:strVal val="visible"/>
                                      </p:to>
                                    </p:set>
                                    <p:animEffect transition="in" filter="checkerboard(across)">
                                      <p:cBhvr>
                                        <p:cTn id="52" dur="500"/>
                                        <p:tgtEl>
                                          <p:spTgt spid="148545"/>
                                        </p:tgtEl>
                                      </p:cBhvr>
                                    </p:animEffect>
                                  </p:childTnLst>
                                </p:cTn>
                              </p:par>
                            </p:childTnLst>
                          </p:cTn>
                        </p:par>
                        <p:par>
                          <p:cTn id="53" fill="hold" nodeType="afterGroup">
                            <p:stCondLst>
                              <p:cond delay="500"/>
                            </p:stCondLst>
                            <p:childTnLst>
                              <p:par>
                                <p:cTn id="54" presetID="5" presetClass="entr" presetSubtype="10" fill="hold" grpId="0" nodeType="afterEffect">
                                  <p:stCondLst>
                                    <p:cond delay="0"/>
                                  </p:stCondLst>
                                  <p:childTnLst>
                                    <p:set>
                                      <p:cBhvr>
                                        <p:cTn id="55" dur="1" fill="hold">
                                          <p:stCondLst>
                                            <p:cond delay="0"/>
                                          </p:stCondLst>
                                        </p:cTn>
                                        <p:tgtEl>
                                          <p:spTgt spid="148546"/>
                                        </p:tgtEl>
                                        <p:attrNameLst>
                                          <p:attrName>style.visibility</p:attrName>
                                        </p:attrNameLst>
                                      </p:cBhvr>
                                      <p:to>
                                        <p:strVal val="visible"/>
                                      </p:to>
                                    </p:set>
                                    <p:animEffect transition="in" filter="checkerboard(across)">
                                      <p:cBhvr>
                                        <p:cTn id="56" dur="500"/>
                                        <p:tgtEl>
                                          <p:spTgt spid="148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545" grpId="0" animBg="1"/>
      <p:bldP spid="148546"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1026"/>
          <p:cNvSpPr>
            <a:spLocks noGrp="1" noChangeArrowheads="1"/>
          </p:cNvSpPr>
          <p:nvPr>
            <p:ph type="title"/>
          </p:nvPr>
        </p:nvSpPr>
        <p:spPr/>
        <p:txBody>
          <a:bodyPr/>
          <a:lstStyle/>
          <a:p>
            <a:r>
              <a:rPr lang="ja-JP" altLang="en-US" sz="4000">
                <a:latin typeface="Times New Roman" panose="02020603050405020304" pitchFamily="18" charset="0"/>
              </a:rPr>
              <a:t>カルノー図による論理式の簡略化</a:t>
            </a:r>
          </a:p>
        </p:txBody>
      </p:sp>
      <p:graphicFrame>
        <p:nvGraphicFramePr>
          <p:cNvPr id="149507" name="Group 1027"/>
          <p:cNvGraphicFramePr>
            <a:graphicFrameLocks noGrp="1"/>
          </p:cNvGraphicFramePr>
          <p:nvPr/>
        </p:nvGraphicFramePr>
        <p:xfrm>
          <a:off x="1676400" y="1828800"/>
          <a:ext cx="5943600" cy="2042160"/>
        </p:xfrm>
        <a:graphic>
          <a:graphicData uri="http://schemas.openxmlformats.org/drawingml/2006/table">
            <a:tbl>
              <a:tblPr/>
              <a:tblGrid>
                <a:gridCol w="1189038">
                  <a:extLst>
                    <a:ext uri="{9D8B030D-6E8A-4147-A177-3AD203B41FA5}">
                      <a16:colId xmlns:a16="http://schemas.microsoft.com/office/drawing/2014/main" val="20000"/>
                    </a:ext>
                  </a:extLst>
                </a:gridCol>
                <a:gridCol w="1189037">
                  <a:extLst>
                    <a:ext uri="{9D8B030D-6E8A-4147-A177-3AD203B41FA5}">
                      <a16:colId xmlns:a16="http://schemas.microsoft.com/office/drawing/2014/main" val="20001"/>
                    </a:ext>
                  </a:extLst>
                </a:gridCol>
                <a:gridCol w="1187450">
                  <a:extLst>
                    <a:ext uri="{9D8B030D-6E8A-4147-A177-3AD203B41FA5}">
                      <a16:colId xmlns:a16="http://schemas.microsoft.com/office/drawing/2014/main" val="20002"/>
                    </a:ext>
                  </a:extLst>
                </a:gridCol>
                <a:gridCol w="1189038">
                  <a:extLst>
                    <a:ext uri="{9D8B030D-6E8A-4147-A177-3AD203B41FA5}">
                      <a16:colId xmlns:a16="http://schemas.microsoft.com/office/drawing/2014/main" val="20003"/>
                    </a:ext>
                  </a:extLst>
                </a:gridCol>
                <a:gridCol w="1189037">
                  <a:extLst>
                    <a:ext uri="{9D8B030D-6E8A-4147-A177-3AD203B41FA5}">
                      <a16:colId xmlns:a16="http://schemas.microsoft.com/office/drawing/2014/main" val="20004"/>
                    </a:ext>
                  </a:extLst>
                </a:gridCol>
              </a:tblGrid>
              <a:tr h="762000">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1"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X</a:t>
                      </a:r>
                      <a:r>
                        <a:rPr kumimoji="1" lang="ja-JP" altLang="en-US" sz="20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r>
                        <a:rPr kumimoji="1" lang="en-US" altLang="ja-JP" sz="2000" b="0" i="1"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Y</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1"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17525">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pSp>
        <p:nvGrpSpPr>
          <p:cNvPr id="149533" name="Group 1053"/>
          <p:cNvGrpSpPr>
            <a:grpSpLocks/>
          </p:cNvGrpSpPr>
          <p:nvPr/>
        </p:nvGrpSpPr>
        <p:grpSpPr bwMode="auto">
          <a:xfrm>
            <a:off x="2590800" y="2667000"/>
            <a:ext cx="1143000" cy="1371600"/>
            <a:chOff x="1632" y="1680"/>
            <a:chExt cx="720" cy="864"/>
          </a:xfrm>
        </p:grpSpPr>
        <p:sp>
          <p:nvSpPr>
            <p:cNvPr id="149534" name="Oval 1054"/>
            <p:cNvSpPr>
              <a:spLocks noChangeArrowheads="1"/>
            </p:cNvSpPr>
            <p:nvPr/>
          </p:nvSpPr>
          <p:spPr bwMode="auto">
            <a:xfrm>
              <a:off x="2016" y="1680"/>
              <a:ext cx="336" cy="336"/>
            </a:xfrm>
            <a:prstGeom prst="ellipse">
              <a:avLst/>
            </a:prstGeom>
            <a:noFill/>
            <a:ln w="38100" cap="rnd">
              <a:solidFill>
                <a:srgbClr val="FF99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9535" name="Line 1055"/>
            <p:cNvSpPr>
              <a:spLocks noChangeShapeType="1"/>
            </p:cNvSpPr>
            <p:nvPr/>
          </p:nvSpPr>
          <p:spPr bwMode="auto">
            <a:xfrm flipH="1">
              <a:off x="1632" y="2016"/>
              <a:ext cx="528" cy="528"/>
            </a:xfrm>
            <a:prstGeom prst="line">
              <a:avLst/>
            </a:prstGeom>
            <a:noFill/>
            <a:ln w="38100" cap="rnd">
              <a:solidFill>
                <a:srgbClr val="FF99FF"/>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49536" name="Group 1056"/>
          <p:cNvGrpSpPr>
            <a:grpSpLocks/>
          </p:cNvGrpSpPr>
          <p:nvPr/>
        </p:nvGrpSpPr>
        <p:grpSpPr bwMode="auto">
          <a:xfrm>
            <a:off x="4191000" y="2667000"/>
            <a:ext cx="3124200" cy="1371600"/>
            <a:chOff x="2640" y="1680"/>
            <a:chExt cx="1968" cy="864"/>
          </a:xfrm>
        </p:grpSpPr>
        <p:sp>
          <p:nvSpPr>
            <p:cNvPr id="149537" name="Oval 1057"/>
            <p:cNvSpPr>
              <a:spLocks noChangeArrowheads="1"/>
            </p:cNvSpPr>
            <p:nvPr/>
          </p:nvSpPr>
          <p:spPr bwMode="auto">
            <a:xfrm>
              <a:off x="4272" y="1680"/>
              <a:ext cx="336" cy="336"/>
            </a:xfrm>
            <a:prstGeom prst="ellipse">
              <a:avLst/>
            </a:prstGeom>
            <a:noFill/>
            <a:ln w="38100">
              <a:solidFill>
                <a:srgbClr val="FF99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9538" name="Line 1058"/>
            <p:cNvSpPr>
              <a:spLocks noChangeShapeType="1"/>
            </p:cNvSpPr>
            <p:nvPr/>
          </p:nvSpPr>
          <p:spPr bwMode="auto">
            <a:xfrm flipH="1">
              <a:off x="2640" y="2016"/>
              <a:ext cx="1776" cy="528"/>
            </a:xfrm>
            <a:prstGeom prst="line">
              <a:avLst/>
            </a:prstGeom>
            <a:noFill/>
            <a:ln w="38100">
              <a:solidFill>
                <a:srgbClr val="FF99FF"/>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49539" name="Group 1059"/>
          <p:cNvGrpSpPr>
            <a:grpSpLocks/>
          </p:cNvGrpSpPr>
          <p:nvPr/>
        </p:nvGrpSpPr>
        <p:grpSpPr bwMode="auto">
          <a:xfrm>
            <a:off x="3200400" y="3200400"/>
            <a:ext cx="2514600" cy="838200"/>
            <a:chOff x="2016" y="2016"/>
            <a:chExt cx="1584" cy="528"/>
          </a:xfrm>
        </p:grpSpPr>
        <p:sp>
          <p:nvSpPr>
            <p:cNvPr id="149540" name="Oval 1060"/>
            <p:cNvSpPr>
              <a:spLocks noChangeArrowheads="1"/>
            </p:cNvSpPr>
            <p:nvPr/>
          </p:nvSpPr>
          <p:spPr bwMode="auto">
            <a:xfrm>
              <a:off x="2016" y="2016"/>
              <a:ext cx="336" cy="336"/>
            </a:xfrm>
            <a:prstGeom prst="ellipse">
              <a:avLst/>
            </a:prstGeom>
            <a:noFill/>
            <a:ln w="38100">
              <a:solidFill>
                <a:srgbClr val="FF99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9541" name="Line 1061"/>
            <p:cNvSpPr>
              <a:spLocks noChangeShapeType="1"/>
            </p:cNvSpPr>
            <p:nvPr/>
          </p:nvSpPr>
          <p:spPr bwMode="auto">
            <a:xfrm>
              <a:off x="2160" y="2352"/>
              <a:ext cx="1440" cy="192"/>
            </a:xfrm>
            <a:prstGeom prst="line">
              <a:avLst/>
            </a:prstGeom>
            <a:noFill/>
            <a:ln w="38100">
              <a:solidFill>
                <a:srgbClr val="FF99FF"/>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49542" name="Group 1062"/>
          <p:cNvGrpSpPr>
            <a:grpSpLocks/>
          </p:cNvGrpSpPr>
          <p:nvPr/>
        </p:nvGrpSpPr>
        <p:grpSpPr bwMode="auto">
          <a:xfrm>
            <a:off x="6781800" y="3200400"/>
            <a:ext cx="533400" cy="838200"/>
            <a:chOff x="4272" y="2016"/>
            <a:chExt cx="336" cy="528"/>
          </a:xfrm>
        </p:grpSpPr>
        <p:sp>
          <p:nvSpPr>
            <p:cNvPr id="149543" name="Oval 1063"/>
            <p:cNvSpPr>
              <a:spLocks noChangeArrowheads="1"/>
            </p:cNvSpPr>
            <p:nvPr/>
          </p:nvSpPr>
          <p:spPr bwMode="auto">
            <a:xfrm>
              <a:off x="4272" y="2016"/>
              <a:ext cx="336" cy="336"/>
            </a:xfrm>
            <a:prstGeom prst="ellipse">
              <a:avLst/>
            </a:prstGeom>
            <a:noFill/>
            <a:ln w="38100">
              <a:solidFill>
                <a:srgbClr val="FF99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9544" name="Line 1064"/>
            <p:cNvSpPr>
              <a:spLocks noChangeShapeType="1"/>
            </p:cNvSpPr>
            <p:nvPr/>
          </p:nvSpPr>
          <p:spPr bwMode="auto">
            <a:xfrm>
              <a:off x="4464" y="2352"/>
              <a:ext cx="96" cy="192"/>
            </a:xfrm>
            <a:prstGeom prst="line">
              <a:avLst/>
            </a:prstGeom>
            <a:noFill/>
            <a:ln w="38100">
              <a:solidFill>
                <a:srgbClr val="FF99FF"/>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49574" name="Line 1094"/>
          <p:cNvSpPr>
            <a:spLocks noChangeShapeType="1"/>
          </p:cNvSpPr>
          <p:nvPr/>
        </p:nvSpPr>
        <p:spPr bwMode="auto">
          <a:xfrm>
            <a:off x="1676400" y="1828800"/>
            <a:ext cx="12192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aphicFrame>
        <p:nvGraphicFramePr>
          <p:cNvPr id="149575" name="Object 1095"/>
          <p:cNvGraphicFramePr>
            <a:graphicFrameLocks noChangeAspect="1"/>
          </p:cNvGraphicFramePr>
          <p:nvPr/>
        </p:nvGraphicFramePr>
        <p:xfrm>
          <a:off x="1143000" y="4495800"/>
          <a:ext cx="6013450" cy="2282825"/>
        </p:xfrm>
        <a:graphic>
          <a:graphicData uri="http://schemas.openxmlformats.org/presentationml/2006/ole">
            <mc:AlternateContent xmlns:mc="http://schemas.openxmlformats.org/markup-compatibility/2006">
              <mc:Choice xmlns:v="urn:schemas-microsoft-com:vml" Requires="v">
                <p:oleObj spid="_x0000_s4118" name="数式" r:id="rId4" imgW="2006280" imgH="761760" progId="Equation.3">
                  <p:embed/>
                </p:oleObj>
              </mc:Choice>
              <mc:Fallback>
                <p:oleObj name="数式" r:id="rId4" imgW="2006280" imgH="761760" progId="Equation.3">
                  <p:embed/>
                  <p:pic>
                    <p:nvPicPr>
                      <p:cNvPr id="0" name="Object 109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495800"/>
                        <a:ext cx="6013450" cy="2282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9576" name="Object 1096"/>
          <p:cNvGraphicFramePr>
            <a:graphicFrameLocks noChangeAspect="1"/>
          </p:cNvGraphicFramePr>
          <p:nvPr/>
        </p:nvGraphicFramePr>
        <p:xfrm>
          <a:off x="1371600" y="4038600"/>
          <a:ext cx="1560513" cy="608013"/>
        </p:xfrm>
        <a:graphic>
          <a:graphicData uri="http://schemas.openxmlformats.org/presentationml/2006/ole">
            <mc:AlternateContent xmlns:mc="http://schemas.openxmlformats.org/markup-compatibility/2006">
              <mc:Choice xmlns:v="urn:schemas-microsoft-com:vml" Requires="v">
                <p:oleObj spid="_x0000_s4119" name="数式" r:id="rId6" imgW="520560" imgH="203040" progId="Equation.3">
                  <p:embed/>
                </p:oleObj>
              </mc:Choice>
              <mc:Fallback>
                <p:oleObj name="数式" r:id="rId6" imgW="520560" imgH="203040" progId="Equation.3">
                  <p:embed/>
                  <p:pic>
                    <p:nvPicPr>
                      <p:cNvPr id="0" name="Object 109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4038600"/>
                        <a:ext cx="1560513" cy="608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9577" name="Object 1097"/>
          <p:cNvGraphicFramePr>
            <a:graphicFrameLocks noChangeAspect="1"/>
          </p:cNvGraphicFramePr>
          <p:nvPr/>
        </p:nvGraphicFramePr>
        <p:xfrm>
          <a:off x="2895600" y="4038600"/>
          <a:ext cx="1903413" cy="609600"/>
        </p:xfrm>
        <a:graphic>
          <a:graphicData uri="http://schemas.openxmlformats.org/presentationml/2006/ole">
            <mc:AlternateContent xmlns:mc="http://schemas.openxmlformats.org/markup-compatibility/2006">
              <mc:Choice xmlns:v="urn:schemas-microsoft-com:vml" Requires="v">
                <p:oleObj spid="_x0000_s4120" name="数式" r:id="rId8" imgW="634680" imgH="203040" progId="Equation.3">
                  <p:embed/>
                </p:oleObj>
              </mc:Choice>
              <mc:Fallback>
                <p:oleObj name="数式" r:id="rId8" imgW="634680" imgH="203040" progId="Equation.3">
                  <p:embed/>
                  <p:pic>
                    <p:nvPicPr>
                      <p:cNvPr id="0" name="Object 109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5600" y="4038600"/>
                        <a:ext cx="1903413"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9578" name="Object 1098"/>
          <p:cNvGraphicFramePr>
            <a:graphicFrameLocks noChangeAspect="1"/>
          </p:cNvGraphicFramePr>
          <p:nvPr/>
        </p:nvGraphicFramePr>
        <p:xfrm>
          <a:off x="4724400" y="4038600"/>
          <a:ext cx="1901825" cy="608013"/>
        </p:xfrm>
        <a:graphic>
          <a:graphicData uri="http://schemas.openxmlformats.org/presentationml/2006/ole">
            <mc:AlternateContent xmlns:mc="http://schemas.openxmlformats.org/markup-compatibility/2006">
              <mc:Choice xmlns:v="urn:schemas-microsoft-com:vml" Requires="v">
                <p:oleObj spid="_x0000_s4121" name="数式" r:id="rId10" imgW="634680" imgH="203040" progId="Equation.3">
                  <p:embed/>
                </p:oleObj>
              </mc:Choice>
              <mc:Fallback>
                <p:oleObj name="数式" r:id="rId10" imgW="634680" imgH="203040" progId="Equation.3">
                  <p:embed/>
                  <p:pic>
                    <p:nvPicPr>
                      <p:cNvPr id="0" name="Object 109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24400" y="4038600"/>
                        <a:ext cx="1901825" cy="608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9579" name="Object 1099"/>
          <p:cNvGraphicFramePr>
            <a:graphicFrameLocks noChangeAspect="1"/>
          </p:cNvGraphicFramePr>
          <p:nvPr/>
        </p:nvGraphicFramePr>
        <p:xfrm>
          <a:off x="6553200" y="4038600"/>
          <a:ext cx="1903413" cy="609600"/>
        </p:xfrm>
        <a:graphic>
          <a:graphicData uri="http://schemas.openxmlformats.org/presentationml/2006/ole">
            <mc:AlternateContent xmlns:mc="http://schemas.openxmlformats.org/markup-compatibility/2006">
              <mc:Choice xmlns:v="urn:schemas-microsoft-com:vml" Requires="v">
                <p:oleObj spid="_x0000_s4122" name="数式" r:id="rId12" imgW="634680" imgH="203040" progId="Equation.3">
                  <p:embed/>
                </p:oleObj>
              </mc:Choice>
              <mc:Fallback>
                <p:oleObj name="数式" r:id="rId12" imgW="634680" imgH="203040" progId="Equation.3">
                  <p:embed/>
                  <p:pic>
                    <p:nvPicPr>
                      <p:cNvPr id="0" name="Object 109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53200" y="4038600"/>
                        <a:ext cx="1903413"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9580" name="Text Box 1100"/>
          <p:cNvSpPr txBox="1">
            <a:spLocks noChangeArrowheads="1"/>
          </p:cNvSpPr>
          <p:nvPr/>
        </p:nvSpPr>
        <p:spPr bwMode="auto">
          <a:xfrm>
            <a:off x="4953000" y="5486400"/>
            <a:ext cx="3914775"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effectLst>
                  <a:outerShdw blurRad="38100" dist="38100" dir="2700000" algn="tl">
                    <a:srgbClr val="000000"/>
                  </a:outerShdw>
                </a:effectLst>
                <a:latin typeface="Times New Roman" panose="02020603050405020304" pitchFamily="18" charset="0"/>
              </a:rPr>
              <a:t>カルノー図の上下左右は</a:t>
            </a:r>
          </a:p>
          <a:p>
            <a:r>
              <a:rPr lang="ja-JP" altLang="en-US">
                <a:effectLst>
                  <a:outerShdw blurRad="38100" dist="38100" dir="2700000" algn="tl">
                    <a:srgbClr val="000000"/>
                  </a:outerShdw>
                </a:effectLst>
                <a:latin typeface="Times New Roman" panose="02020603050405020304" pitchFamily="18" charset="0"/>
              </a:rPr>
              <a:t>隣り合っている</a:t>
            </a:r>
          </a:p>
        </p:txBody>
      </p:sp>
      <p:grpSp>
        <p:nvGrpSpPr>
          <p:cNvPr id="4" name="グループ化 3">
            <a:extLst>
              <a:ext uri="{FF2B5EF4-FFF2-40B4-BE49-F238E27FC236}">
                <a16:creationId xmlns:a16="http://schemas.microsoft.com/office/drawing/2014/main" id="{C1150FD9-7175-4039-99A6-48BB668AB40D}"/>
              </a:ext>
            </a:extLst>
          </p:cNvPr>
          <p:cNvGrpSpPr/>
          <p:nvPr/>
        </p:nvGrpSpPr>
        <p:grpSpPr>
          <a:xfrm>
            <a:off x="2859087" y="2662571"/>
            <a:ext cx="4760913" cy="1071228"/>
            <a:chOff x="2859087" y="2662571"/>
            <a:chExt cx="4760913" cy="1071228"/>
          </a:xfrm>
        </p:grpSpPr>
        <p:sp>
          <p:nvSpPr>
            <p:cNvPr id="2" name="右大かっこ 1">
              <a:extLst>
                <a:ext uri="{FF2B5EF4-FFF2-40B4-BE49-F238E27FC236}">
                  <a16:creationId xmlns:a16="http://schemas.microsoft.com/office/drawing/2014/main" id="{970E4DB0-E927-486D-A8C9-E1F956ADAB43}"/>
                </a:ext>
              </a:extLst>
            </p:cNvPr>
            <p:cNvSpPr/>
            <p:nvPr/>
          </p:nvSpPr>
          <p:spPr bwMode="auto">
            <a:xfrm>
              <a:off x="2859087" y="2682874"/>
              <a:ext cx="1066800" cy="1050925"/>
            </a:xfrm>
            <a:prstGeom prst="rightBracke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Tahoma" panose="020B0604030504040204" pitchFamily="34" charset="0"/>
                <a:ea typeface="ＭＳ Ｐゴシック" panose="020B0600070205080204" pitchFamily="50" charset="-128"/>
              </a:endParaRPr>
            </a:p>
          </p:txBody>
        </p:sp>
        <p:sp>
          <p:nvSpPr>
            <p:cNvPr id="3" name="左大かっこ 2">
              <a:extLst>
                <a:ext uri="{FF2B5EF4-FFF2-40B4-BE49-F238E27FC236}">
                  <a16:creationId xmlns:a16="http://schemas.microsoft.com/office/drawing/2014/main" id="{0CB8628A-B9A0-46E6-B2BC-8C23FB9CFBF3}"/>
                </a:ext>
              </a:extLst>
            </p:cNvPr>
            <p:cNvSpPr/>
            <p:nvPr/>
          </p:nvSpPr>
          <p:spPr bwMode="auto">
            <a:xfrm>
              <a:off x="6553200" y="2662571"/>
              <a:ext cx="1066800" cy="1050925"/>
            </a:xfrm>
            <a:prstGeom prst="leftBracket">
              <a:avLst/>
            </a:prstGeom>
            <a:noFill/>
            <a:ln w="3810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Tahoma" panose="020B0604030504040204" pitchFamily="34" charset="0"/>
                <a:ea typeface="ＭＳ Ｐゴシック" panose="020B0600070205080204" pitchFamily="50"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49533"/>
                                        </p:tgtEl>
                                        <p:attrNameLst>
                                          <p:attrName>style.visibility</p:attrName>
                                        </p:attrNameLst>
                                      </p:cBhvr>
                                      <p:to>
                                        <p:strVal val="visible"/>
                                      </p:to>
                                    </p:set>
                                    <p:animEffect transition="in" filter="wipe(up)">
                                      <p:cBhvr>
                                        <p:cTn id="7" dur="500"/>
                                        <p:tgtEl>
                                          <p:spTgt spid="1495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49576"/>
                                        </p:tgtEl>
                                        <p:attrNameLst>
                                          <p:attrName>style.visibility</p:attrName>
                                        </p:attrNameLst>
                                      </p:cBhvr>
                                      <p:to>
                                        <p:strVal val="visible"/>
                                      </p:to>
                                    </p:set>
                                    <p:animEffect transition="in" filter="checkerboard(across)">
                                      <p:cBhvr>
                                        <p:cTn id="12" dur="500"/>
                                        <p:tgtEl>
                                          <p:spTgt spid="1495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49536"/>
                                        </p:tgtEl>
                                        <p:attrNameLst>
                                          <p:attrName>style.visibility</p:attrName>
                                        </p:attrNameLst>
                                      </p:cBhvr>
                                      <p:to>
                                        <p:strVal val="visible"/>
                                      </p:to>
                                    </p:set>
                                    <p:animEffect transition="in" filter="wipe(up)">
                                      <p:cBhvr>
                                        <p:cTn id="17" dur="500"/>
                                        <p:tgtEl>
                                          <p:spTgt spid="1495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49577"/>
                                        </p:tgtEl>
                                        <p:attrNameLst>
                                          <p:attrName>style.visibility</p:attrName>
                                        </p:attrNameLst>
                                      </p:cBhvr>
                                      <p:to>
                                        <p:strVal val="visible"/>
                                      </p:to>
                                    </p:set>
                                    <p:animEffect transition="in" filter="checkerboard(across)">
                                      <p:cBhvr>
                                        <p:cTn id="22" dur="500"/>
                                        <p:tgtEl>
                                          <p:spTgt spid="1495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49539"/>
                                        </p:tgtEl>
                                        <p:attrNameLst>
                                          <p:attrName>style.visibility</p:attrName>
                                        </p:attrNameLst>
                                      </p:cBhvr>
                                      <p:to>
                                        <p:strVal val="visible"/>
                                      </p:to>
                                    </p:set>
                                    <p:animEffect transition="in" filter="wipe(up)">
                                      <p:cBhvr>
                                        <p:cTn id="27" dur="500"/>
                                        <p:tgtEl>
                                          <p:spTgt spid="14953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149578"/>
                                        </p:tgtEl>
                                        <p:attrNameLst>
                                          <p:attrName>style.visibility</p:attrName>
                                        </p:attrNameLst>
                                      </p:cBhvr>
                                      <p:to>
                                        <p:strVal val="visible"/>
                                      </p:to>
                                    </p:set>
                                    <p:animEffect transition="in" filter="checkerboard(across)">
                                      <p:cBhvr>
                                        <p:cTn id="32" dur="500"/>
                                        <p:tgtEl>
                                          <p:spTgt spid="14957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149542"/>
                                        </p:tgtEl>
                                        <p:attrNameLst>
                                          <p:attrName>style.visibility</p:attrName>
                                        </p:attrNameLst>
                                      </p:cBhvr>
                                      <p:to>
                                        <p:strVal val="visible"/>
                                      </p:to>
                                    </p:set>
                                    <p:animEffect transition="in" filter="wipe(up)">
                                      <p:cBhvr>
                                        <p:cTn id="37" dur="500"/>
                                        <p:tgtEl>
                                          <p:spTgt spid="14954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149579"/>
                                        </p:tgtEl>
                                        <p:attrNameLst>
                                          <p:attrName>style.visibility</p:attrName>
                                        </p:attrNameLst>
                                      </p:cBhvr>
                                      <p:to>
                                        <p:strVal val="visible"/>
                                      </p:to>
                                    </p:set>
                                    <p:animEffect transition="in" filter="checkerboard(across)">
                                      <p:cBhvr>
                                        <p:cTn id="42" dur="500"/>
                                        <p:tgtEl>
                                          <p:spTgt spid="14957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nodeType="clickEffect">
                                  <p:stCondLst>
                                    <p:cond delay="0"/>
                                  </p:stCondLst>
                                  <p:childTnLst>
                                    <p:set>
                                      <p:cBhvr>
                                        <p:cTn id="46" dur="1" fill="hold">
                                          <p:stCondLst>
                                            <p:cond delay="0"/>
                                          </p:stCondLst>
                                        </p:cTn>
                                        <p:tgtEl>
                                          <p:spTgt spid="149575"/>
                                        </p:tgtEl>
                                        <p:attrNameLst>
                                          <p:attrName>style.visibility</p:attrName>
                                        </p:attrNameLst>
                                      </p:cBhvr>
                                      <p:to>
                                        <p:strVal val="visible"/>
                                      </p:to>
                                    </p:set>
                                    <p:animEffect transition="in" filter="checkerboard(across)">
                                      <p:cBhvr>
                                        <p:cTn id="47" dur="500"/>
                                        <p:tgtEl>
                                          <p:spTgt spid="14957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49580"/>
                                        </p:tgtEl>
                                        <p:attrNameLst>
                                          <p:attrName>style.visibility</p:attrName>
                                        </p:attrNameLst>
                                      </p:cBhvr>
                                      <p:to>
                                        <p:strVal val="visible"/>
                                      </p:to>
                                    </p:set>
                                    <p:animEffect transition="in" filter="checkerboard(across)">
                                      <p:cBhvr>
                                        <p:cTn id="52" dur="500"/>
                                        <p:tgtEl>
                                          <p:spTgt spid="149580"/>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checkerboard(across)">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8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1026"/>
          <p:cNvSpPr>
            <a:spLocks noGrp="1" noChangeArrowheads="1"/>
          </p:cNvSpPr>
          <p:nvPr>
            <p:ph type="title"/>
          </p:nvPr>
        </p:nvSpPr>
        <p:spPr/>
        <p:txBody>
          <a:bodyPr/>
          <a:lstStyle/>
          <a:p>
            <a:r>
              <a:rPr lang="ja-JP" altLang="en-US" sz="4000">
                <a:latin typeface="Times New Roman" panose="02020603050405020304" pitchFamily="18" charset="0"/>
              </a:rPr>
              <a:t>カルノー図による論理式の簡略化</a:t>
            </a:r>
          </a:p>
        </p:txBody>
      </p:sp>
      <p:graphicFrame>
        <p:nvGraphicFramePr>
          <p:cNvPr id="150531" name="Group 1027"/>
          <p:cNvGraphicFramePr>
            <a:graphicFrameLocks noGrp="1"/>
          </p:cNvGraphicFramePr>
          <p:nvPr/>
        </p:nvGraphicFramePr>
        <p:xfrm>
          <a:off x="1447800" y="1524000"/>
          <a:ext cx="6172200" cy="2870835"/>
        </p:xfrm>
        <a:graphic>
          <a:graphicData uri="http://schemas.openxmlformats.org/drawingml/2006/table">
            <a:tbl>
              <a:tblPr/>
              <a:tblGrid>
                <a:gridCol w="1235075">
                  <a:extLst>
                    <a:ext uri="{9D8B030D-6E8A-4147-A177-3AD203B41FA5}">
                      <a16:colId xmlns:a16="http://schemas.microsoft.com/office/drawing/2014/main" val="20000"/>
                    </a:ext>
                  </a:extLst>
                </a:gridCol>
                <a:gridCol w="1233488">
                  <a:extLst>
                    <a:ext uri="{9D8B030D-6E8A-4147-A177-3AD203B41FA5}">
                      <a16:colId xmlns:a16="http://schemas.microsoft.com/office/drawing/2014/main" val="20001"/>
                    </a:ext>
                  </a:extLst>
                </a:gridCol>
                <a:gridCol w="1235075">
                  <a:extLst>
                    <a:ext uri="{9D8B030D-6E8A-4147-A177-3AD203B41FA5}">
                      <a16:colId xmlns:a16="http://schemas.microsoft.com/office/drawing/2014/main" val="20002"/>
                    </a:ext>
                  </a:extLst>
                </a:gridCol>
                <a:gridCol w="1233487">
                  <a:extLst>
                    <a:ext uri="{9D8B030D-6E8A-4147-A177-3AD203B41FA5}">
                      <a16:colId xmlns:a16="http://schemas.microsoft.com/office/drawing/2014/main" val="20003"/>
                    </a:ext>
                  </a:extLst>
                </a:gridCol>
                <a:gridCol w="1235075">
                  <a:extLst>
                    <a:ext uri="{9D8B030D-6E8A-4147-A177-3AD203B41FA5}">
                      <a16:colId xmlns:a16="http://schemas.microsoft.com/office/drawing/2014/main" val="20004"/>
                    </a:ext>
                  </a:extLst>
                </a:gridCol>
              </a:tblGrid>
              <a:tr h="695325">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X</a:t>
                      </a:r>
                      <a:r>
                        <a:rPr kumimoji="1" lang="en-US" altLang="ja-JP"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r>
                        <a:rPr kumimoji="1" lang="en-US" altLang="ja-JP" sz="20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Y</a:t>
                      </a:r>
                      <a:r>
                        <a:rPr kumimoji="1" lang="ja-JP" altLang="en-US" sz="20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endParaRPr kumimoji="1" lang="ja-JP" altLang="en-US"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Z 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23875">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3400">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3400">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2125">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50569" name="Line 1065"/>
          <p:cNvSpPr>
            <a:spLocks noChangeShapeType="1"/>
          </p:cNvSpPr>
          <p:nvPr/>
        </p:nvSpPr>
        <p:spPr bwMode="auto">
          <a:xfrm>
            <a:off x="1447800" y="1524000"/>
            <a:ext cx="12192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50570" name="Group 1066"/>
          <p:cNvGrpSpPr>
            <a:grpSpLocks/>
          </p:cNvGrpSpPr>
          <p:nvPr/>
        </p:nvGrpSpPr>
        <p:grpSpPr bwMode="auto">
          <a:xfrm>
            <a:off x="2819400" y="3886200"/>
            <a:ext cx="4572000" cy="1066800"/>
            <a:chOff x="1776" y="2448"/>
            <a:chExt cx="2880" cy="672"/>
          </a:xfrm>
        </p:grpSpPr>
        <p:sp>
          <p:nvSpPr>
            <p:cNvPr id="150571" name="AutoShape 1067"/>
            <p:cNvSpPr>
              <a:spLocks noChangeArrowheads="1"/>
            </p:cNvSpPr>
            <p:nvPr/>
          </p:nvSpPr>
          <p:spPr bwMode="auto">
            <a:xfrm>
              <a:off x="1872" y="2448"/>
              <a:ext cx="2784" cy="288"/>
            </a:xfrm>
            <a:prstGeom prst="roundRect">
              <a:avLst>
                <a:gd name="adj" fmla="val 16667"/>
              </a:avLst>
            </a:prstGeom>
            <a:noFill/>
            <a:ln w="25400">
              <a:solidFill>
                <a:srgbClr val="FF99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0572" name="Line 1068"/>
            <p:cNvSpPr>
              <a:spLocks noChangeShapeType="1"/>
            </p:cNvSpPr>
            <p:nvPr/>
          </p:nvSpPr>
          <p:spPr bwMode="auto">
            <a:xfrm flipH="1">
              <a:off x="1776" y="2736"/>
              <a:ext cx="320" cy="384"/>
            </a:xfrm>
            <a:prstGeom prst="line">
              <a:avLst/>
            </a:prstGeom>
            <a:noFill/>
            <a:ln w="25400">
              <a:solidFill>
                <a:srgbClr val="FF99FF"/>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50573" name="Group 1069"/>
          <p:cNvGrpSpPr>
            <a:grpSpLocks/>
          </p:cNvGrpSpPr>
          <p:nvPr/>
        </p:nvGrpSpPr>
        <p:grpSpPr bwMode="auto">
          <a:xfrm>
            <a:off x="4343400" y="3352800"/>
            <a:ext cx="1752600" cy="1600200"/>
            <a:chOff x="2736" y="2112"/>
            <a:chExt cx="1104" cy="1008"/>
          </a:xfrm>
        </p:grpSpPr>
        <p:sp>
          <p:nvSpPr>
            <p:cNvPr id="150574" name="AutoShape 1070"/>
            <p:cNvSpPr>
              <a:spLocks noChangeArrowheads="1"/>
            </p:cNvSpPr>
            <p:nvPr/>
          </p:nvSpPr>
          <p:spPr bwMode="auto">
            <a:xfrm>
              <a:off x="3408" y="2112"/>
              <a:ext cx="432" cy="624"/>
            </a:xfrm>
            <a:prstGeom prst="roundRect">
              <a:avLst>
                <a:gd name="adj" fmla="val 16667"/>
              </a:avLst>
            </a:prstGeom>
            <a:noFill/>
            <a:ln w="38100">
              <a:solidFill>
                <a:srgbClr val="FF99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0575" name="Line 1071"/>
            <p:cNvSpPr>
              <a:spLocks noChangeShapeType="1"/>
            </p:cNvSpPr>
            <p:nvPr/>
          </p:nvSpPr>
          <p:spPr bwMode="auto">
            <a:xfrm flipH="1">
              <a:off x="2736" y="2736"/>
              <a:ext cx="864" cy="384"/>
            </a:xfrm>
            <a:prstGeom prst="line">
              <a:avLst/>
            </a:prstGeom>
            <a:noFill/>
            <a:ln w="38100">
              <a:solidFill>
                <a:srgbClr val="FF99FF"/>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50577" name="Group 1073"/>
          <p:cNvGrpSpPr>
            <a:grpSpLocks/>
          </p:cNvGrpSpPr>
          <p:nvPr/>
        </p:nvGrpSpPr>
        <p:grpSpPr bwMode="auto">
          <a:xfrm>
            <a:off x="2819400" y="2286000"/>
            <a:ext cx="4648200" cy="2667000"/>
            <a:chOff x="1776" y="1440"/>
            <a:chExt cx="2928" cy="1680"/>
          </a:xfrm>
        </p:grpSpPr>
        <p:sp>
          <p:nvSpPr>
            <p:cNvPr id="150578" name="AutoShape 1074"/>
            <p:cNvSpPr>
              <a:spLocks/>
            </p:cNvSpPr>
            <p:nvPr/>
          </p:nvSpPr>
          <p:spPr bwMode="auto">
            <a:xfrm>
              <a:off x="1776" y="1440"/>
              <a:ext cx="432" cy="672"/>
            </a:xfrm>
            <a:prstGeom prst="rightBracket">
              <a:avLst>
                <a:gd name="adj" fmla="val 12963"/>
              </a:avLst>
            </a:prstGeom>
            <a:noFill/>
            <a:ln w="38100">
              <a:solidFill>
                <a:srgbClr val="FF99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0579" name="AutoShape 1075"/>
            <p:cNvSpPr>
              <a:spLocks/>
            </p:cNvSpPr>
            <p:nvPr/>
          </p:nvSpPr>
          <p:spPr bwMode="auto">
            <a:xfrm>
              <a:off x="4224" y="1440"/>
              <a:ext cx="480" cy="672"/>
            </a:xfrm>
            <a:prstGeom prst="leftBracket">
              <a:avLst>
                <a:gd name="adj" fmla="val 11667"/>
              </a:avLst>
            </a:prstGeom>
            <a:noFill/>
            <a:ln w="38100">
              <a:solidFill>
                <a:srgbClr val="FF99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0580" name="Line 1076"/>
            <p:cNvSpPr>
              <a:spLocks noChangeShapeType="1"/>
            </p:cNvSpPr>
            <p:nvPr/>
          </p:nvSpPr>
          <p:spPr bwMode="auto">
            <a:xfrm flipH="1">
              <a:off x="3552" y="2112"/>
              <a:ext cx="960" cy="1008"/>
            </a:xfrm>
            <a:prstGeom prst="line">
              <a:avLst/>
            </a:prstGeom>
            <a:noFill/>
            <a:ln w="38100">
              <a:solidFill>
                <a:srgbClr val="FF99FF"/>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50588" name="Text Box 1084"/>
          <p:cNvSpPr txBox="1">
            <a:spLocks noChangeArrowheads="1"/>
          </p:cNvSpPr>
          <p:nvPr/>
        </p:nvSpPr>
        <p:spPr bwMode="auto">
          <a:xfrm>
            <a:off x="914400" y="5486400"/>
            <a:ext cx="6845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dirty="0">
                <a:effectLst>
                  <a:outerShdw blurRad="38100" dist="38100" dir="2700000" algn="tl">
                    <a:srgbClr val="000000"/>
                  </a:outerShdw>
                </a:effectLst>
                <a:latin typeface="Times New Roman" panose="02020603050405020304" pitchFamily="18" charset="0"/>
              </a:rPr>
              <a:t>2</a:t>
            </a:r>
            <a:r>
              <a:rPr lang="en-US" altLang="ja-JP" i="1" baseline="30000" dirty="0">
                <a:effectLst>
                  <a:outerShdw blurRad="38100" dist="38100" dir="2700000" algn="tl">
                    <a:srgbClr val="000000"/>
                  </a:outerShdw>
                </a:effectLst>
                <a:latin typeface="Times New Roman" panose="02020603050405020304" pitchFamily="18" charset="0"/>
              </a:rPr>
              <a:t>i</a:t>
            </a:r>
            <a:r>
              <a:rPr lang="en-US" altLang="ja-JP" dirty="0">
                <a:effectLst>
                  <a:outerShdw blurRad="38100" dist="38100" dir="2700000" algn="tl">
                    <a:srgbClr val="000000"/>
                  </a:outerShdw>
                </a:effectLst>
                <a:latin typeface="Times New Roman" panose="02020603050405020304" pitchFamily="18" charset="0"/>
              </a:rPr>
              <a:t>×2</a:t>
            </a:r>
            <a:r>
              <a:rPr lang="en-US" altLang="ja-JP" i="1" baseline="30000" dirty="0">
                <a:effectLst>
                  <a:outerShdw blurRad="38100" dist="38100" dir="2700000" algn="tl">
                    <a:srgbClr val="000000"/>
                  </a:outerShdw>
                </a:effectLst>
                <a:latin typeface="Times New Roman" panose="02020603050405020304" pitchFamily="18" charset="0"/>
              </a:rPr>
              <a:t>i</a:t>
            </a:r>
            <a:r>
              <a:rPr lang="en-US" altLang="ja-JP" dirty="0">
                <a:effectLst>
                  <a:outerShdw blurRad="38100" dist="38100" dir="2700000" algn="tl">
                    <a:srgbClr val="000000"/>
                  </a:outerShdw>
                </a:effectLst>
                <a:latin typeface="Times New Roman" panose="02020603050405020304" pitchFamily="18" charset="0"/>
              </a:rPr>
              <a:t> </a:t>
            </a:r>
            <a:r>
              <a:rPr lang="ja-JP" altLang="en-US" dirty="0">
                <a:effectLst>
                  <a:outerShdw blurRad="38100" dist="38100" dir="2700000" algn="tl">
                    <a:srgbClr val="000000"/>
                  </a:outerShdw>
                </a:effectLst>
                <a:latin typeface="Times New Roman" panose="02020603050405020304" pitchFamily="18" charset="0"/>
              </a:rPr>
              <a:t>の長方形内が全て</a:t>
            </a:r>
            <a:r>
              <a:rPr lang="en-US" altLang="ja-JP" dirty="0">
                <a:effectLst>
                  <a:outerShdw blurRad="38100" dist="38100" dir="2700000" algn="tl">
                    <a:srgbClr val="000000"/>
                  </a:outerShdw>
                </a:effectLst>
                <a:latin typeface="Times New Roman" panose="02020603050405020304" pitchFamily="18" charset="0"/>
              </a:rPr>
              <a:t>1</a:t>
            </a:r>
            <a:r>
              <a:rPr lang="ja-JP" altLang="en-US" dirty="0">
                <a:effectLst>
                  <a:outerShdw blurRad="38100" dist="38100" dir="2700000" algn="tl">
                    <a:srgbClr val="000000"/>
                  </a:outerShdw>
                </a:effectLst>
                <a:latin typeface="Times New Roman" panose="02020603050405020304" pitchFamily="18" charset="0"/>
              </a:rPr>
              <a:t>ならば簡略化可能</a:t>
            </a:r>
            <a:endParaRPr lang="ja-JP" altLang="en-US" baseline="30000" dirty="0">
              <a:effectLst>
                <a:outerShdw blurRad="38100" dist="38100" dir="2700000" algn="tl">
                  <a:srgbClr val="000000"/>
                </a:outerShdw>
              </a:effectLst>
              <a:latin typeface="Times New Roman" panose="02020603050405020304" pitchFamily="18" charset="0"/>
            </a:endParaRPr>
          </a:p>
        </p:txBody>
      </p:sp>
      <p:sp>
        <p:nvSpPr>
          <p:cNvPr id="150589" name="Text Box 1085"/>
          <p:cNvSpPr txBox="1">
            <a:spLocks noChangeArrowheads="1"/>
          </p:cNvSpPr>
          <p:nvPr/>
        </p:nvSpPr>
        <p:spPr bwMode="auto">
          <a:xfrm>
            <a:off x="838200" y="6010275"/>
            <a:ext cx="79359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 typeface="Wingdings" panose="05000000000000000000" pitchFamily="2" charset="2"/>
              <a:buChar char="ü"/>
            </a:pPr>
            <a:r>
              <a:rPr lang="ja-JP" altLang="en-US" dirty="0">
                <a:effectLst>
                  <a:outerShdw blurRad="38100" dist="38100" dir="2700000" algn="tl">
                    <a:srgbClr val="000000"/>
                  </a:outerShdw>
                </a:effectLst>
                <a:latin typeface="Times New Roman" panose="02020603050405020304" pitchFamily="18" charset="0"/>
              </a:rPr>
              <a:t>カルノー図の</a:t>
            </a:r>
            <a:r>
              <a:rPr lang="ja-JP" altLang="en-US" dirty="0">
                <a:solidFill>
                  <a:srgbClr val="FFFF00"/>
                </a:solidFill>
                <a:effectLst>
                  <a:outerShdw blurRad="38100" dist="38100" dir="2700000" algn="tl">
                    <a:srgbClr val="000000"/>
                  </a:outerShdw>
                </a:effectLst>
                <a:latin typeface="Times New Roman" panose="02020603050405020304" pitchFamily="18" charset="0"/>
              </a:rPr>
              <a:t>上下・左右は繋がっている</a:t>
            </a:r>
            <a:r>
              <a:rPr lang="ja-JP" altLang="en-US" dirty="0">
                <a:effectLst>
                  <a:outerShdw blurRad="38100" dist="38100" dir="2700000" algn="tl">
                    <a:srgbClr val="000000"/>
                  </a:outerShdw>
                </a:effectLst>
                <a:latin typeface="Times New Roman" panose="02020603050405020304" pitchFamily="18" charset="0"/>
              </a:rPr>
              <a:t>ことに注意</a:t>
            </a:r>
          </a:p>
        </p:txBody>
      </p:sp>
      <p:graphicFrame>
        <p:nvGraphicFramePr>
          <p:cNvPr id="150590" name="Object 1086"/>
          <p:cNvGraphicFramePr>
            <a:graphicFrameLocks noChangeAspect="1"/>
          </p:cNvGraphicFramePr>
          <p:nvPr/>
        </p:nvGraphicFramePr>
        <p:xfrm>
          <a:off x="2209800" y="4800600"/>
          <a:ext cx="1068388" cy="649288"/>
        </p:xfrm>
        <a:graphic>
          <a:graphicData uri="http://schemas.openxmlformats.org/presentationml/2006/ole">
            <mc:AlternateContent xmlns:mc="http://schemas.openxmlformats.org/markup-compatibility/2006">
              <mc:Choice xmlns:v="urn:schemas-microsoft-com:vml" Requires="v">
                <p:oleObj spid="_x0000_s5134" name="数式" r:id="rId4" imgW="355320" imgH="215640" progId="Equation.3">
                  <p:embed/>
                </p:oleObj>
              </mc:Choice>
              <mc:Fallback>
                <p:oleObj name="数式" r:id="rId4" imgW="355320" imgH="215640" progId="Equation.3">
                  <p:embed/>
                  <p:pic>
                    <p:nvPicPr>
                      <p:cNvPr id="0" name="Object 108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4800600"/>
                        <a:ext cx="1068388"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0591" name="Object 1087"/>
          <p:cNvGraphicFramePr>
            <a:graphicFrameLocks noChangeAspect="1"/>
          </p:cNvGraphicFramePr>
          <p:nvPr/>
        </p:nvGraphicFramePr>
        <p:xfrm>
          <a:off x="3200400" y="4911725"/>
          <a:ext cx="1911350" cy="496888"/>
        </p:xfrm>
        <a:graphic>
          <a:graphicData uri="http://schemas.openxmlformats.org/presentationml/2006/ole">
            <mc:AlternateContent xmlns:mc="http://schemas.openxmlformats.org/markup-compatibility/2006">
              <mc:Choice xmlns:v="urn:schemas-microsoft-com:vml" Requires="v">
                <p:oleObj spid="_x0000_s5135" name="数式" r:id="rId6" imgW="634680" imgH="164880" progId="Equation.3">
                  <p:embed/>
                </p:oleObj>
              </mc:Choice>
              <mc:Fallback>
                <p:oleObj name="数式" r:id="rId6" imgW="634680" imgH="164880" progId="Equation.3">
                  <p:embed/>
                  <p:pic>
                    <p:nvPicPr>
                      <p:cNvPr id="0" name="Object 108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4911725"/>
                        <a:ext cx="1911350"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0592" name="Object 1088"/>
          <p:cNvGraphicFramePr>
            <a:graphicFrameLocks noChangeAspect="1"/>
          </p:cNvGraphicFramePr>
          <p:nvPr/>
        </p:nvGraphicFramePr>
        <p:xfrm>
          <a:off x="5029200" y="4800600"/>
          <a:ext cx="1290638" cy="608013"/>
        </p:xfrm>
        <a:graphic>
          <a:graphicData uri="http://schemas.openxmlformats.org/presentationml/2006/ole">
            <mc:AlternateContent xmlns:mc="http://schemas.openxmlformats.org/markup-compatibility/2006">
              <mc:Choice xmlns:v="urn:schemas-microsoft-com:vml" Requires="v">
                <p:oleObj spid="_x0000_s5136" name="数式" r:id="rId8" imgW="431640" imgH="203040" progId="Equation.3">
                  <p:embed/>
                </p:oleObj>
              </mc:Choice>
              <mc:Fallback>
                <p:oleObj name="数式" r:id="rId8" imgW="431640" imgH="203040" progId="Equation.3">
                  <p:embed/>
                  <p:pic>
                    <p:nvPicPr>
                      <p:cNvPr id="0" name="Object 108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9200" y="4800600"/>
                        <a:ext cx="1290638" cy="608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50570"/>
                                        </p:tgtEl>
                                        <p:attrNameLst>
                                          <p:attrName>style.visibility</p:attrName>
                                        </p:attrNameLst>
                                      </p:cBhvr>
                                      <p:to>
                                        <p:strVal val="visible"/>
                                      </p:to>
                                    </p:set>
                                    <p:animEffect transition="in" filter="wipe(up)">
                                      <p:cBhvr>
                                        <p:cTn id="7" dur="500"/>
                                        <p:tgtEl>
                                          <p:spTgt spid="1505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50590"/>
                                        </p:tgtEl>
                                        <p:attrNameLst>
                                          <p:attrName>style.visibility</p:attrName>
                                        </p:attrNameLst>
                                      </p:cBhvr>
                                      <p:to>
                                        <p:strVal val="visible"/>
                                      </p:to>
                                    </p:set>
                                    <p:animEffect transition="in" filter="checkerboard(across)">
                                      <p:cBhvr>
                                        <p:cTn id="12" dur="500"/>
                                        <p:tgtEl>
                                          <p:spTgt spid="1505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50573"/>
                                        </p:tgtEl>
                                        <p:attrNameLst>
                                          <p:attrName>style.visibility</p:attrName>
                                        </p:attrNameLst>
                                      </p:cBhvr>
                                      <p:to>
                                        <p:strVal val="visible"/>
                                      </p:to>
                                    </p:set>
                                    <p:animEffect transition="in" filter="wipe(up)">
                                      <p:cBhvr>
                                        <p:cTn id="17" dur="500"/>
                                        <p:tgtEl>
                                          <p:spTgt spid="1505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50591"/>
                                        </p:tgtEl>
                                        <p:attrNameLst>
                                          <p:attrName>style.visibility</p:attrName>
                                        </p:attrNameLst>
                                      </p:cBhvr>
                                      <p:to>
                                        <p:strVal val="visible"/>
                                      </p:to>
                                    </p:set>
                                    <p:animEffect transition="in" filter="checkerboard(across)">
                                      <p:cBhvr>
                                        <p:cTn id="22" dur="500"/>
                                        <p:tgtEl>
                                          <p:spTgt spid="1505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50577"/>
                                        </p:tgtEl>
                                        <p:attrNameLst>
                                          <p:attrName>style.visibility</p:attrName>
                                        </p:attrNameLst>
                                      </p:cBhvr>
                                      <p:to>
                                        <p:strVal val="visible"/>
                                      </p:to>
                                    </p:set>
                                    <p:animEffect transition="in" filter="wipe(up)">
                                      <p:cBhvr>
                                        <p:cTn id="27" dur="500"/>
                                        <p:tgtEl>
                                          <p:spTgt spid="15057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150592"/>
                                        </p:tgtEl>
                                        <p:attrNameLst>
                                          <p:attrName>style.visibility</p:attrName>
                                        </p:attrNameLst>
                                      </p:cBhvr>
                                      <p:to>
                                        <p:strVal val="visible"/>
                                      </p:to>
                                    </p:set>
                                    <p:animEffect transition="in" filter="checkerboard(across)">
                                      <p:cBhvr>
                                        <p:cTn id="32" dur="500"/>
                                        <p:tgtEl>
                                          <p:spTgt spid="15059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0588"/>
                                        </p:tgtEl>
                                        <p:attrNameLst>
                                          <p:attrName>style.visibility</p:attrName>
                                        </p:attrNameLst>
                                      </p:cBhvr>
                                      <p:to>
                                        <p:strVal val="visible"/>
                                      </p:to>
                                    </p:set>
                                    <p:anim calcmode="lin" valueType="num">
                                      <p:cBhvr additive="base">
                                        <p:cTn id="37" dur="500" fill="hold"/>
                                        <p:tgtEl>
                                          <p:spTgt spid="150588"/>
                                        </p:tgtEl>
                                        <p:attrNameLst>
                                          <p:attrName>ppt_x</p:attrName>
                                        </p:attrNameLst>
                                      </p:cBhvr>
                                      <p:tavLst>
                                        <p:tav tm="0">
                                          <p:val>
                                            <p:strVal val="#ppt_x"/>
                                          </p:val>
                                        </p:tav>
                                        <p:tav tm="100000">
                                          <p:val>
                                            <p:strVal val="#ppt_x"/>
                                          </p:val>
                                        </p:tav>
                                      </p:tavLst>
                                    </p:anim>
                                    <p:anim calcmode="lin" valueType="num">
                                      <p:cBhvr additive="base">
                                        <p:cTn id="38" dur="500" fill="hold"/>
                                        <p:tgtEl>
                                          <p:spTgt spid="150588"/>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0589"/>
                                        </p:tgtEl>
                                        <p:attrNameLst>
                                          <p:attrName>style.visibility</p:attrName>
                                        </p:attrNameLst>
                                      </p:cBhvr>
                                      <p:to>
                                        <p:strVal val="visible"/>
                                      </p:to>
                                    </p:set>
                                    <p:anim calcmode="lin" valueType="num">
                                      <p:cBhvr additive="base">
                                        <p:cTn id="43" dur="500" fill="hold"/>
                                        <p:tgtEl>
                                          <p:spTgt spid="150589"/>
                                        </p:tgtEl>
                                        <p:attrNameLst>
                                          <p:attrName>ppt_x</p:attrName>
                                        </p:attrNameLst>
                                      </p:cBhvr>
                                      <p:tavLst>
                                        <p:tav tm="0">
                                          <p:val>
                                            <p:strVal val="#ppt_x"/>
                                          </p:val>
                                        </p:tav>
                                        <p:tav tm="100000">
                                          <p:val>
                                            <p:strVal val="#ppt_x"/>
                                          </p:val>
                                        </p:tav>
                                      </p:tavLst>
                                    </p:anim>
                                    <p:anim calcmode="lin" valueType="num">
                                      <p:cBhvr additive="base">
                                        <p:cTn id="44" dur="500" fill="hold"/>
                                        <p:tgtEl>
                                          <p:spTgt spid="1505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88" grpId="0" autoUpdateAnimBg="0"/>
      <p:bldP spid="15058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ja-JP" altLang="en-US">
                <a:latin typeface="Times New Roman" panose="02020603050405020304" pitchFamily="18" charset="0"/>
              </a:rPr>
              <a:t>包含</a:t>
            </a:r>
          </a:p>
        </p:txBody>
      </p:sp>
      <p:sp>
        <p:nvSpPr>
          <p:cNvPr id="92163" name="Rectangle 3"/>
          <p:cNvSpPr>
            <a:spLocks noGrp="1" noChangeArrowheads="1"/>
          </p:cNvSpPr>
          <p:nvPr>
            <p:ph type="body" idx="1"/>
          </p:nvPr>
        </p:nvSpPr>
        <p:spPr>
          <a:xfrm>
            <a:off x="1066800" y="1524000"/>
            <a:ext cx="7543800" cy="2971800"/>
          </a:xfrm>
        </p:spPr>
        <p:txBody>
          <a:bodyPr/>
          <a:lstStyle/>
          <a:p>
            <a:pPr>
              <a:buFont typeface="Wingdings" panose="05000000000000000000" pitchFamily="2" charset="2"/>
              <a:buChar char="u"/>
            </a:pPr>
            <a:r>
              <a:rPr lang="ja-JP" altLang="en-US" dirty="0">
                <a:latin typeface="Times New Roman" panose="02020603050405020304" pitchFamily="18" charset="0"/>
              </a:rPr>
              <a:t>定義 </a:t>
            </a:r>
            <a:r>
              <a:rPr lang="en-US" altLang="ja-JP" dirty="0">
                <a:latin typeface="Times New Roman" panose="02020603050405020304" pitchFamily="18" charset="0"/>
              </a:rPr>
              <a:t>: </a:t>
            </a:r>
            <a:r>
              <a:rPr lang="ja-JP" altLang="en-US" dirty="0">
                <a:latin typeface="Times New Roman" panose="02020603050405020304" pitchFamily="18" charset="0"/>
              </a:rPr>
              <a:t>包含</a:t>
            </a:r>
            <a:endParaRPr lang="en-US" altLang="ja-JP" dirty="0">
              <a:latin typeface="Times New Roman" panose="02020603050405020304" pitchFamily="18" charset="0"/>
            </a:endParaRPr>
          </a:p>
          <a:p>
            <a:pPr lvl="1"/>
            <a:r>
              <a:rPr lang="ja-JP" altLang="en-US" dirty="0">
                <a:effectLst/>
                <a:latin typeface="Times New Roman" panose="02020603050405020304" pitchFamily="18" charset="0"/>
              </a:rPr>
              <a:t>論理積項</a:t>
            </a:r>
            <a:r>
              <a:rPr lang="en-US" altLang="ja-JP" i="1" dirty="0">
                <a:effectLst/>
                <a:latin typeface="Times New Roman" panose="02020603050405020304" pitchFamily="18" charset="0"/>
              </a:rPr>
              <a:t>Q</a:t>
            </a:r>
            <a:r>
              <a:rPr lang="en-US" altLang="ja-JP" dirty="0">
                <a:effectLst/>
                <a:latin typeface="Times New Roman" panose="02020603050405020304" pitchFamily="18" charset="0"/>
              </a:rPr>
              <a:t> </a:t>
            </a:r>
            <a:r>
              <a:rPr lang="ja-JP" altLang="en-US" dirty="0">
                <a:effectLst/>
                <a:latin typeface="Times New Roman" panose="02020603050405020304" pitchFamily="18" charset="0"/>
              </a:rPr>
              <a:t>の値を</a:t>
            </a:r>
            <a:r>
              <a:rPr lang="en-US" altLang="ja-JP" dirty="0">
                <a:effectLst/>
                <a:latin typeface="Times New Roman" panose="02020603050405020304" pitchFamily="18" charset="0"/>
              </a:rPr>
              <a:t>1</a:t>
            </a:r>
            <a:r>
              <a:rPr lang="ja-JP" altLang="en-US" dirty="0">
                <a:effectLst/>
                <a:latin typeface="Times New Roman" panose="02020603050405020304" pitchFamily="18" charset="0"/>
              </a:rPr>
              <a:t>にする入力</a:t>
            </a:r>
          </a:p>
          <a:p>
            <a:pPr lvl="1">
              <a:buFontTx/>
              <a:buNone/>
            </a:pPr>
            <a:r>
              <a:rPr lang="ja-JP" altLang="en-US" dirty="0">
                <a:effectLst/>
                <a:latin typeface="Times New Roman" panose="02020603050405020304" pitchFamily="18" charset="0"/>
              </a:rPr>
              <a:t>⇒論理積項</a:t>
            </a:r>
            <a:r>
              <a:rPr lang="en-US" altLang="ja-JP" i="1" dirty="0">
                <a:effectLst/>
                <a:latin typeface="Times New Roman" panose="02020603050405020304" pitchFamily="18" charset="0"/>
              </a:rPr>
              <a:t>P</a:t>
            </a:r>
            <a:r>
              <a:rPr lang="en-US" altLang="ja-JP" dirty="0">
                <a:effectLst/>
                <a:latin typeface="Times New Roman" panose="02020603050405020304" pitchFamily="18" charset="0"/>
              </a:rPr>
              <a:t> </a:t>
            </a:r>
            <a:r>
              <a:rPr lang="ja-JP" altLang="en-US" dirty="0">
                <a:effectLst/>
                <a:latin typeface="Times New Roman" panose="02020603050405020304" pitchFamily="18" charset="0"/>
              </a:rPr>
              <a:t>の値を</a:t>
            </a:r>
            <a:r>
              <a:rPr lang="en-US" altLang="ja-JP" dirty="0">
                <a:effectLst/>
                <a:latin typeface="Times New Roman" panose="02020603050405020304" pitchFamily="18" charset="0"/>
              </a:rPr>
              <a:t>1</a:t>
            </a:r>
            <a:r>
              <a:rPr lang="ja-JP" altLang="en-US" dirty="0">
                <a:effectLst/>
                <a:latin typeface="Times New Roman" panose="02020603050405020304" pitchFamily="18" charset="0"/>
              </a:rPr>
              <a:t>にする入力</a:t>
            </a:r>
            <a:endParaRPr lang="ja-JP" altLang="en-US" i="1" dirty="0">
              <a:effectLst/>
              <a:latin typeface="Times New Roman" panose="02020603050405020304" pitchFamily="18" charset="0"/>
            </a:endParaRPr>
          </a:p>
          <a:p>
            <a:pPr lvl="2">
              <a:buFont typeface="Wingdings" panose="05000000000000000000" pitchFamily="2" charset="2"/>
              <a:buChar char=""/>
            </a:pPr>
            <a:r>
              <a:rPr lang="ja-JP" altLang="en-US" sz="2800" dirty="0">
                <a:latin typeface="Times New Roman" panose="02020603050405020304" pitchFamily="18" charset="0"/>
              </a:rPr>
              <a:t>論理積項</a:t>
            </a:r>
            <a:r>
              <a:rPr lang="en-US" altLang="ja-JP" sz="2800" i="1" dirty="0">
                <a:latin typeface="Times New Roman" panose="02020603050405020304" pitchFamily="18" charset="0"/>
              </a:rPr>
              <a:t>P</a:t>
            </a:r>
            <a:r>
              <a:rPr lang="en-US" altLang="ja-JP" sz="2800" dirty="0">
                <a:latin typeface="Times New Roman" panose="02020603050405020304" pitchFamily="18" charset="0"/>
              </a:rPr>
              <a:t> </a:t>
            </a:r>
            <a:r>
              <a:rPr lang="ja-JP" altLang="en-US" sz="2800" dirty="0">
                <a:latin typeface="Times New Roman" panose="02020603050405020304" pitchFamily="18" charset="0"/>
              </a:rPr>
              <a:t>は論理積項</a:t>
            </a:r>
            <a:r>
              <a:rPr lang="en-US" altLang="ja-JP" sz="2800" i="1" dirty="0">
                <a:latin typeface="Times New Roman" panose="02020603050405020304" pitchFamily="18" charset="0"/>
              </a:rPr>
              <a:t>Q</a:t>
            </a:r>
            <a:r>
              <a:rPr lang="en-US" altLang="ja-JP" sz="2800" dirty="0">
                <a:latin typeface="Times New Roman" panose="02020603050405020304" pitchFamily="18" charset="0"/>
              </a:rPr>
              <a:t> </a:t>
            </a:r>
            <a:r>
              <a:rPr lang="ja-JP" altLang="en-US" sz="2800" dirty="0">
                <a:latin typeface="Times New Roman" panose="02020603050405020304" pitchFamily="18" charset="0"/>
              </a:rPr>
              <a:t>を包含する</a:t>
            </a:r>
          </a:p>
          <a:p>
            <a:pPr lvl="2">
              <a:buFont typeface="Wingdings" panose="05000000000000000000" pitchFamily="2" charset="2"/>
              <a:buChar char=""/>
            </a:pPr>
            <a:r>
              <a:rPr lang="ja-JP" altLang="en-US" sz="2800" dirty="0">
                <a:latin typeface="Times New Roman" panose="02020603050405020304" pitchFamily="18" charset="0"/>
              </a:rPr>
              <a:t>論理積項</a:t>
            </a:r>
            <a:r>
              <a:rPr lang="en-US" altLang="ja-JP" sz="2800" i="1" dirty="0">
                <a:latin typeface="Times New Roman" panose="02020603050405020304" pitchFamily="18" charset="0"/>
              </a:rPr>
              <a:t>Q</a:t>
            </a:r>
            <a:r>
              <a:rPr lang="en-US" altLang="ja-JP" sz="2800" dirty="0">
                <a:latin typeface="Times New Roman" panose="02020603050405020304" pitchFamily="18" charset="0"/>
              </a:rPr>
              <a:t> </a:t>
            </a:r>
            <a:r>
              <a:rPr lang="ja-JP" altLang="en-US" sz="2800" dirty="0">
                <a:latin typeface="Times New Roman" panose="02020603050405020304" pitchFamily="18" charset="0"/>
              </a:rPr>
              <a:t>は論理積項</a:t>
            </a:r>
            <a:r>
              <a:rPr lang="en-US" altLang="ja-JP" sz="2800" i="1" dirty="0">
                <a:latin typeface="Times New Roman" panose="02020603050405020304" pitchFamily="18" charset="0"/>
              </a:rPr>
              <a:t>P</a:t>
            </a:r>
            <a:r>
              <a:rPr lang="en-US" altLang="ja-JP" sz="2800" dirty="0">
                <a:latin typeface="Times New Roman" panose="02020603050405020304" pitchFamily="18" charset="0"/>
              </a:rPr>
              <a:t> </a:t>
            </a:r>
            <a:r>
              <a:rPr lang="ja-JP" altLang="en-US" sz="2800" dirty="0">
                <a:latin typeface="Times New Roman" panose="02020603050405020304" pitchFamily="18" charset="0"/>
              </a:rPr>
              <a:t>に包含される</a:t>
            </a:r>
          </a:p>
        </p:txBody>
      </p:sp>
      <p:sp>
        <p:nvSpPr>
          <p:cNvPr id="92164" name="Oval 4"/>
          <p:cNvSpPr>
            <a:spLocks noChangeArrowheads="1"/>
          </p:cNvSpPr>
          <p:nvPr/>
        </p:nvSpPr>
        <p:spPr bwMode="auto">
          <a:xfrm>
            <a:off x="6553200" y="1143000"/>
            <a:ext cx="1981200" cy="1143000"/>
          </a:xfrm>
          <a:prstGeom prst="ellipse">
            <a:avLst/>
          </a:prstGeom>
          <a:solidFill>
            <a:srgbClr val="00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lang="ja-JP" altLang="ja-JP">
              <a:effectLst/>
              <a:latin typeface="Times New Roman" panose="02020603050405020304" pitchFamily="18" charset="0"/>
            </a:endParaRPr>
          </a:p>
        </p:txBody>
      </p:sp>
      <p:sp>
        <p:nvSpPr>
          <p:cNvPr id="92165" name="Oval 5"/>
          <p:cNvSpPr>
            <a:spLocks noChangeArrowheads="1"/>
          </p:cNvSpPr>
          <p:nvPr/>
        </p:nvSpPr>
        <p:spPr bwMode="auto">
          <a:xfrm>
            <a:off x="7086600" y="1447800"/>
            <a:ext cx="1295400" cy="685800"/>
          </a:xfrm>
          <a:prstGeom prst="ellipse">
            <a:avLst/>
          </a:prstGeom>
          <a:solidFill>
            <a:srgbClr val="00008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r>
              <a:rPr lang="en-US" altLang="ja-JP" i="1">
                <a:effectLst/>
                <a:latin typeface="Times New Roman" panose="02020603050405020304" pitchFamily="18" charset="0"/>
              </a:rPr>
              <a:t>Q </a:t>
            </a:r>
          </a:p>
        </p:txBody>
      </p:sp>
      <p:sp>
        <p:nvSpPr>
          <p:cNvPr id="92167" name="Text Box 7"/>
          <p:cNvSpPr txBox="1">
            <a:spLocks noChangeArrowheads="1"/>
          </p:cNvSpPr>
          <p:nvPr/>
        </p:nvSpPr>
        <p:spPr bwMode="auto">
          <a:xfrm>
            <a:off x="6705600" y="1295400"/>
            <a:ext cx="473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ja-JP" i="1">
                <a:effectLst/>
                <a:latin typeface="Times New Roman" panose="02020603050405020304" pitchFamily="18" charset="0"/>
              </a:rPr>
              <a:t>P</a:t>
            </a:r>
          </a:p>
        </p:txBody>
      </p:sp>
      <p:sp>
        <p:nvSpPr>
          <p:cNvPr id="92170" name="Text Box 10"/>
          <p:cNvSpPr txBox="1">
            <a:spLocks noChangeArrowheads="1"/>
          </p:cNvSpPr>
          <p:nvPr/>
        </p:nvSpPr>
        <p:spPr bwMode="auto">
          <a:xfrm>
            <a:off x="1143000" y="5257800"/>
            <a:ext cx="340201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i="1">
                <a:effectLst/>
                <a:latin typeface="Times New Roman" panose="02020603050405020304" pitchFamily="18" charset="0"/>
              </a:rPr>
              <a:t>Q</a:t>
            </a:r>
            <a:r>
              <a:rPr lang="en-US" altLang="ja-JP">
                <a:effectLst/>
                <a:latin typeface="Times New Roman" panose="02020603050405020304" pitchFamily="18" charset="0"/>
              </a:rPr>
              <a:t> =1 </a:t>
            </a:r>
            <a:r>
              <a:rPr lang="ja-JP" altLang="en-US">
                <a:effectLst/>
                <a:latin typeface="Times New Roman" panose="02020603050405020304" pitchFamily="18" charset="0"/>
              </a:rPr>
              <a:t>となるのは</a:t>
            </a:r>
          </a:p>
          <a:p>
            <a:pPr>
              <a:spcBef>
                <a:spcPct val="0"/>
              </a:spcBef>
              <a:buClrTx/>
              <a:buSzTx/>
              <a:buFontTx/>
              <a:buNone/>
            </a:pPr>
            <a:r>
              <a:rPr lang="en-US" altLang="ja-JP">
                <a:effectLst/>
                <a:latin typeface="Times New Roman" panose="02020603050405020304" pitchFamily="18" charset="0"/>
              </a:rPr>
              <a:t>(</a:t>
            </a:r>
            <a:r>
              <a:rPr lang="en-US" altLang="ja-JP" i="1">
                <a:effectLst/>
                <a:latin typeface="Times New Roman" panose="02020603050405020304" pitchFamily="18" charset="0"/>
              </a:rPr>
              <a:t>X</a:t>
            </a:r>
            <a:r>
              <a:rPr lang="en-US" altLang="ja-JP">
                <a:effectLst/>
                <a:latin typeface="Times New Roman" panose="02020603050405020304" pitchFamily="18" charset="0"/>
              </a:rPr>
              <a:t>,</a:t>
            </a:r>
            <a:r>
              <a:rPr lang="en-US" altLang="ja-JP" i="1">
                <a:effectLst/>
                <a:latin typeface="Times New Roman" panose="02020603050405020304" pitchFamily="18" charset="0"/>
              </a:rPr>
              <a:t>Y</a:t>
            </a:r>
            <a:r>
              <a:rPr lang="en-US" altLang="ja-JP">
                <a:effectLst/>
                <a:latin typeface="Times New Roman" panose="02020603050405020304" pitchFamily="18" charset="0"/>
              </a:rPr>
              <a:t>,</a:t>
            </a:r>
            <a:r>
              <a:rPr lang="en-US" altLang="ja-JP" i="1">
                <a:effectLst/>
                <a:latin typeface="Times New Roman" panose="02020603050405020304" pitchFamily="18" charset="0"/>
              </a:rPr>
              <a:t>Z</a:t>
            </a:r>
            <a:r>
              <a:rPr lang="en-US" altLang="ja-JP">
                <a:effectLst/>
                <a:latin typeface="Times New Roman" panose="02020603050405020304" pitchFamily="18" charset="0"/>
              </a:rPr>
              <a:t> )=(1,0,1)(1,0,0)</a:t>
            </a:r>
            <a:endParaRPr lang="en-US" altLang="ja-JP" i="1">
              <a:effectLst/>
              <a:latin typeface="Times New Roman" panose="02020603050405020304" pitchFamily="18" charset="0"/>
            </a:endParaRPr>
          </a:p>
        </p:txBody>
      </p:sp>
      <p:grpSp>
        <p:nvGrpSpPr>
          <p:cNvPr id="92175" name="Group 15"/>
          <p:cNvGrpSpPr>
            <a:grpSpLocks/>
          </p:cNvGrpSpPr>
          <p:nvPr/>
        </p:nvGrpSpPr>
        <p:grpSpPr bwMode="auto">
          <a:xfrm>
            <a:off x="5029200" y="5257800"/>
            <a:ext cx="3322638" cy="946150"/>
            <a:chOff x="3168" y="3414"/>
            <a:chExt cx="2093" cy="596"/>
          </a:xfrm>
        </p:grpSpPr>
        <p:sp>
          <p:nvSpPr>
            <p:cNvPr id="92171" name="Text Box 11"/>
            <p:cNvSpPr txBox="1">
              <a:spLocks noChangeArrowheads="1"/>
            </p:cNvSpPr>
            <p:nvPr/>
          </p:nvSpPr>
          <p:spPr bwMode="auto">
            <a:xfrm>
              <a:off x="3600" y="3414"/>
              <a:ext cx="1661"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a:effectLst/>
                  <a:latin typeface="Times New Roman" panose="02020603050405020304" pitchFamily="18" charset="0"/>
                </a:rPr>
                <a:t>(1,0,1),(1,0,0)</a:t>
              </a:r>
            </a:p>
            <a:p>
              <a:pPr>
                <a:spcBef>
                  <a:spcPct val="0"/>
                </a:spcBef>
                <a:buClrTx/>
                <a:buSzTx/>
                <a:buFontTx/>
                <a:buNone/>
              </a:pPr>
              <a:r>
                <a:rPr lang="ja-JP" altLang="en-US">
                  <a:effectLst/>
                  <a:latin typeface="Times New Roman" panose="02020603050405020304" pitchFamily="18" charset="0"/>
                </a:rPr>
                <a:t>共に </a:t>
              </a:r>
              <a:r>
                <a:rPr lang="en-US" altLang="ja-JP" i="1">
                  <a:effectLst/>
                  <a:latin typeface="Times New Roman" panose="02020603050405020304" pitchFamily="18" charset="0"/>
                </a:rPr>
                <a:t>P</a:t>
              </a:r>
              <a:r>
                <a:rPr lang="en-US" altLang="ja-JP">
                  <a:effectLst/>
                  <a:latin typeface="Times New Roman" panose="02020603050405020304" pitchFamily="18" charset="0"/>
                </a:rPr>
                <a:t> =1 </a:t>
              </a:r>
              <a:r>
                <a:rPr lang="ja-JP" altLang="en-US">
                  <a:effectLst/>
                  <a:latin typeface="Times New Roman" panose="02020603050405020304" pitchFamily="18" charset="0"/>
                </a:rPr>
                <a:t>となる</a:t>
              </a:r>
            </a:p>
          </p:txBody>
        </p:sp>
        <p:sp>
          <p:nvSpPr>
            <p:cNvPr id="92174" name="AutoShape 14"/>
            <p:cNvSpPr>
              <a:spLocks noChangeArrowheads="1"/>
            </p:cNvSpPr>
            <p:nvPr/>
          </p:nvSpPr>
          <p:spPr bwMode="auto">
            <a:xfrm>
              <a:off x="3168" y="3552"/>
              <a:ext cx="432" cy="384"/>
            </a:xfrm>
            <a:prstGeom prst="rightArrow">
              <a:avLst>
                <a:gd name="adj1" fmla="val 50000"/>
                <a:gd name="adj2" fmla="val 28125"/>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92176" name="Text Box 16"/>
          <p:cNvSpPr txBox="1">
            <a:spLocks noChangeArrowheads="1"/>
          </p:cNvSpPr>
          <p:nvPr/>
        </p:nvSpPr>
        <p:spPr bwMode="auto">
          <a:xfrm>
            <a:off x="6934200" y="2298700"/>
            <a:ext cx="1479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sz="3600" i="1">
                <a:effectLst/>
                <a:latin typeface="Times New Roman" panose="02020603050405020304" pitchFamily="18" charset="0"/>
              </a:rPr>
              <a:t>P</a:t>
            </a:r>
            <a:r>
              <a:rPr lang="en-US" altLang="ja-JP" sz="3600">
                <a:effectLst/>
                <a:latin typeface="Times New Roman" panose="02020603050405020304" pitchFamily="18" charset="0"/>
              </a:rPr>
              <a:t> ⊇</a:t>
            </a:r>
            <a:r>
              <a:rPr lang="en-US" altLang="ja-JP" sz="3600" i="1">
                <a:effectLst/>
                <a:latin typeface="Times New Roman" panose="02020603050405020304" pitchFamily="18" charset="0"/>
              </a:rPr>
              <a:t>Q</a:t>
            </a:r>
            <a:r>
              <a:rPr lang="en-US" altLang="ja-JP" sz="3600">
                <a:effectLst/>
                <a:latin typeface="Times New Roman" panose="02020603050405020304" pitchFamily="18" charset="0"/>
              </a:rPr>
              <a:t> </a:t>
            </a:r>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C3E52061-6561-497B-843A-1C90C9957A09}"/>
                  </a:ext>
                </a:extLst>
              </p:cNvPr>
              <p:cNvSpPr txBox="1"/>
              <p:nvPr/>
            </p:nvSpPr>
            <p:spPr>
              <a:xfrm>
                <a:off x="1137126" y="4359155"/>
                <a:ext cx="6802183" cy="646331"/>
              </a:xfrm>
              <a:prstGeom prst="rect">
                <a:avLst/>
              </a:prstGeom>
              <a:noFill/>
            </p:spPr>
            <p:txBody>
              <a:bodyPr wrap="none" rtlCol="0">
                <a:spAutoFit/>
              </a:bodyPr>
              <a:lstStyle/>
              <a:p>
                <a:r>
                  <a:rPr kumimoji="1" lang="ja-JP" altLang="en-US" sz="3600" dirty="0">
                    <a:latin typeface="Times New Roman" panose="02020603050405020304" pitchFamily="18" charset="0"/>
                  </a:rPr>
                  <a:t>例 </a:t>
                </a:r>
                <a:r>
                  <a:rPr kumimoji="1" lang="en-US" altLang="ja-JP" sz="3600" dirty="0">
                    <a:latin typeface="Times New Roman" panose="02020603050405020304" pitchFamily="18" charset="0"/>
                  </a:rPr>
                  <a:t>: </a:t>
                </a:r>
                <a14:m>
                  <m:oMath xmlns:m="http://schemas.openxmlformats.org/officeDocument/2006/math">
                    <m:r>
                      <a:rPr kumimoji="1" lang="en-US" altLang="ja-JP" sz="3600" b="0" i="1" smtClean="0">
                        <a:latin typeface="Cambria Math" panose="02040503050406030204" pitchFamily="18" charset="0"/>
                      </a:rPr>
                      <m:t>𝑓</m:t>
                    </m:r>
                    <m:d>
                      <m:dPr>
                        <m:ctrlPr>
                          <a:rPr kumimoji="1" lang="en-US" altLang="ja-JP" sz="3600" b="0" i="1" smtClean="0">
                            <a:latin typeface="Cambria Math" panose="02040503050406030204" pitchFamily="18" charset="0"/>
                          </a:rPr>
                        </m:ctrlPr>
                      </m:dPr>
                      <m:e>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𝑌</m:t>
                        </m:r>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𝑍</m:t>
                        </m:r>
                      </m:e>
                    </m:d>
                  </m:oMath>
                </a14:m>
                <a:r>
                  <a:rPr kumimoji="1" lang="en-US" altLang="ja-JP" sz="3600" dirty="0">
                    <a:latin typeface="Times New Roman" panose="02020603050405020304" pitchFamily="18" charset="0"/>
                  </a:rPr>
                  <a:t> : </a:t>
                </a:r>
                <a14:m>
                  <m:oMath xmlns:m="http://schemas.openxmlformats.org/officeDocument/2006/math">
                    <m:r>
                      <a:rPr kumimoji="1" lang="en-US" altLang="ja-JP" sz="3600" b="0" i="1" smtClean="0">
                        <a:latin typeface="Cambria Math" panose="02040503050406030204" pitchFamily="18" charset="0"/>
                      </a:rPr>
                      <m:t>𝑃</m:t>
                    </m:r>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𝑄</m:t>
                    </m:r>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ea typeface="Cambria Math" panose="02040503050406030204" pitchFamily="18" charset="0"/>
                      </a:rPr>
                      <m:t>⋅</m:t>
                    </m:r>
                    <m:acc>
                      <m:accPr>
                        <m:chr m:val="̅"/>
                        <m:ctrlPr>
                          <a:rPr kumimoji="1" lang="en-US" altLang="ja-JP" sz="3600" b="0" i="1" smtClean="0">
                            <a:latin typeface="Cambria Math" panose="02040503050406030204" pitchFamily="18" charset="0"/>
                            <a:ea typeface="Cambria Math" panose="02040503050406030204" pitchFamily="18" charset="0"/>
                          </a:rPr>
                        </m:ctrlPr>
                      </m:accPr>
                      <m:e>
                        <m:r>
                          <a:rPr kumimoji="1" lang="en-US" altLang="ja-JP" sz="3600" b="0" i="1" smtClean="0">
                            <a:latin typeface="Cambria Math" panose="02040503050406030204" pitchFamily="18" charset="0"/>
                            <a:ea typeface="Cambria Math" panose="02040503050406030204" pitchFamily="18" charset="0"/>
                          </a:rPr>
                          <m:t> </m:t>
                        </m:r>
                        <m:r>
                          <a:rPr kumimoji="1" lang="en-US" altLang="ja-JP" sz="3600" b="0" i="1" smtClean="0">
                            <a:latin typeface="Cambria Math" panose="02040503050406030204" pitchFamily="18" charset="0"/>
                            <a:ea typeface="Cambria Math" panose="02040503050406030204" pitchFamily="18" charset="0"/>
                          </a:rPr>
                          <m:t>𝑌</m:t>
                        </m:r>
                        <m:r>
                          <a:rPr kumimoji="1" lang="en-US" altLang="ja-JP" sz="3600" b="0" i="1" smtClean="0">
                            <a:latin typeface="Cambria Math" panose="02040503050406030204" pitchFamily="18" charset="0"/>
                            <a:ea typeface="Cambria Math" panose="02040503050406030204" pitchFamily="18" charset="0"/>
                          </a:rPr>
                          <m:t> </m:t>
                        </m:r>
                      </m:e>
                    </m:acc>
                  </m:oMath>
                </a14:m>
                <a:r>
                  <a:rPr kumimoji="1" lang="en-US" altLang="ja-JP" sz="3600" dirty="0">
                    <a:latin typeface="Times New Roman" panose="02020603050405020304" pitchFamily="18" charset="0"/>
                  </a:rPr>
                  <a:t> </a:t>
                </a:r>
                <a:endParaRPr kumimoji="1" lang="ja-JP" altLang="en-US" sz="3600" dirty="0">
                  <a:latin typeface="Times New Roman" panose="02020603050405020304" pitchFamily="18" charset="0"/>
                </a:endParaRPr>
              </a:p>
            </p:txBody>
          </p:sp>
        </mc:Choice>
        <mc:Fallback xmlns="">
          <p:sp>
            <p:nvSpPr>
              <p:cNvPr id="2" name="テキスト ボックス 1">
                <a:extLst>
                  <a:ext uri="{FF2B5EF4-FFF2-40B4-BE49-F238E27FC236}">
                    <a16:creationId xmlns:a16="http://schemas.microsoft.com/office/drawing/2014/main" id="{C3E52061-6561-497B-843A-1C90C9957A09}"/>
                  </a:ext>
                </a:extLst>
              </p:cNvPr>
              <p:cNvSpPr txBox="1">
                <a:spLocks noRot="1" noChangeAspect="1" noMove="1" noResize="1" noEditPoints="1" noAdjustHandles="1" noChangeArrowheads="1" noChangeShapeType="1" noTextEdit="1"/>
              </p:cNvSpPr>
              <p:nvPr/>
            </p:nvSpPr>
            <p:spPr>
              <a:xfrm>
                <a:off x="1137126" y="4359155"/>
                <a:ext cx="6802183" cy="646331"/>
              </a:xfrm>
              <a:prstGeom prst="rect">
                <a:avLst/>
              </a:prstGeom>
              <a:blipFill>
                <a:blip r:embed="rId3"/>
                <a:stretch>
                  <a:fillRect l="-2870" t="-19811" b="-41509"/>
                </a:stretch>
              </a:blipFill>
            </p:spPr>
            <p:txBody>
              <a:bodyPr/>
              <a:lstStyle/>
              <a:p>
                <a:r>
                  <a:rPr lang="ja-JP"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176"/>
                                        </p:tgtEl>
                                        <p:attrNameLst>
                                          <p:attrName>style.visibility</p:attrName>
                                        </p:attrNameLst>
                                      </p:cBhvr>
                                      <p:to>
                                        <p:strVal val="visible"/>
                                      </p:to>
                                    </p:set>
                                    <p:animEffect transition="in" filter="checkerboard(across)">
                                      <p:cBhvr>
                                        <p:cTn id="7" dur="500"/>
                                        <p:tgtEl>
                                          <p:spTgt spid="921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92170"/>
                                        </p:tgtEl>
                                        <p:attrNameLst>
                                          <p:attrName>style.visibility</p:attrName>
                                        </p:attrNameLst>
                                      </p:cBhvr>
                                      <p:to>
                                        <p:strVal val="visible"/>
                                      </p:to>
                                    </p:set>
                                    <p:animEffect transition="in" filter="checkerboard(across)">
                                      <p:cBhvr>
                                        <p:cTn id="18" dur="500"/>
                                        <p:tgtEl>
                                          <p:spTgt spid="9217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92175"/>
                                        </p:tgtEl>
                                        <p:attrNameLst>
                                          <p:attrName>style.visibility</p:attrName>
                                        </p:attrNameLst>
                                      </p:cBhvr>
                                      <p:to>
                                        <p:strVal val="visible"/>
                                      </p:to>
                                    </p:set>
                                    <p:animEffect transition="in" filter="wipe(left)">
                                      <p:cBhvr>
                                        <p:cTn id="23" dur="500"/>
                                        <p:tgtEl>
                                          <p:spTgt spid="92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0" grpId="0" autoUpdateAnimBg="0"/>
      <p:bldP spid="92176" grpId="0" autoUpdateAnimBg="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ja-JP" altLang="en-US">
                <a:latin typeface="Times New Roman" panose="02020603050405020304" pitchFamily="18" charset="0"/>
              </a:rPr>
              <a:t>例題 </a:t>
            </a:r>
            <a:r>
              <a:rPr lang="en-US" altLang="ja-JP">
                <a:latin typeface="Times New Roman" panose="02020603050405020304" pitchFamily="18" charset="0"/>
              </a:rPr>
              <a:t>: </a:t>
            </a:r>
            <a:r>
              <a:rPr lang="ja-JP" altLang="en-US">
                <a:latin typeface="Times New Roman" panose="02020603050405020304" pitchFamily="18" charset="0"/>
              </a:rPr>
              <a:t>包含</a:t>
            </a:r>
          </a:p>
        </p:txBody>
      </p:sp>
      <p:sp>
        <p:nvSpPr>
          <p:cNvPr id="93187" name="Rectangle 3"/>
          <p:cNvSpPr>
            <a:spLocks noGrp="1" noChangeArrowheads="1"/>
          </p:cNvSpPr>
          <p:nvPr>
            <p:ph type="body" idx="1"/>
          </p:nvPr>
        </p:nvSpPr>
        <p:spPr>
          <a:xfrm>
            <a:off x="1066800" y="1600200"/>
            <a:ext cx="7543800" cy="762000"/>
          </a:xfrm>
        </p:spPr>
        <p:txBody>
          <a:bodyPr/>
          <a:lstStyle/>
          <a:p>
            <a:r>
              <a:rPr lang="ja-JP" altLang="en-US" dirty="0">
                <a:effectLst/>
                <a:latin typeface="Times New Roman" panose="02020603050405020304" pitchFamily="18" charset="0"/>
              </a:rPr>
              <a:t>例題</a:t>
            </a:r>
            <a:r>
              <a:rPr lang="en-US" altLang="ja-JP" dirty="0">
                <a:effectLst/>
                <a:latin typeface="Times New Roman" panose="02020603050405020304" pitchFamily="18" charset="0"/>
              </a:rPr>
              <a:t>: </a:t>
            </a:r>
            <a:r>
              <a:rPr lang="en-US" altLang="ja-JP" i="1" dirty="0">
                <a:effectLst/>
                <a:latin typeface="Times New Roman" panose="02020603050405020304" pitchFamily="18" charset="0"/>
              </a:rPr>
              <a:t>f</a:t>
            </a:r>
            <a:r>
              <a:rPr lang="ja-JP" altLang="en-US" i="1" dirty="0">
                <a:effectLst/>
                <a:latin typeface="Times New Roman" panose="02020603050405020304" pitchFamily="18" charset="0"/>
              </a:rPr>
              <a:t> </a:t>
            </a:r>
            <a:r>
              <a:rPr lang="en-US" altLang="ja-JP" dirty="0">
                <a:effectLst/>
                <a:latin typeface="Times New Roman" panose="02020603050405020304" pitchFamily="18" charset="0"/>
              </a:rPr>
              <a:t>(</a:t>
            </a:r>
            <a:r>
              <a:rPr lang="en-US" altLang="ja-JP" i="1" dirty="0">
                <a:effectLst/>
                <a:latin typeface="Times New Roman" panose="02020603050405020304" pitchFamily="18" charset="0"/>
              </a:rPr>
              <a:t>X</a:t>
            </a:r>
            <a:r>
              <a:rPr lang="en-US" altLang="ja-JP" dirty="0">
                <a:effectLst/>
                <a:latin typeface="Times New Roman" panose="02020603050405020304" pitchFamily="18" charset="0"/>
              </a:rPr>
              <a:t>,</a:t>
            </a:r>
            <a:r>
              <a:rPr lang="en-US" altLang="ja-JP" i="1" dirty="0">
                <a:effectLst/>
                <a:latin typeface="Times New Roman" panose="02020603050405020304" pitchFamily="18" charset="0"/>
              </a:rPr>
              <a:t>Y</a:t>
            </a:r>
            <a:r>
              <a:rPr lang="en-US" altLang="ja-JP" dirty="0">
                <a:effectLst/>
                <a:latin typeface="Times New Roman" panose="02020603050405020304" pitchFamily="18" charset="0"/>
              </a:rPr>
              <a:t>,</a:t>
            </a:r>
            <a:r>
              <a:rPr lang="en-US" altLang="ja-JP" i="1" dirty="0">
                <a:effectLst/>
                <a:latin typeface="Times New Roman" panose="02020603050405020304" pitchFamily="18" charset="0"/>
              </a:rPr>
              <a:t>Z</a:t>
            </a:r>
            <a:r>
              <a:rPr lang="en-US" altLang="ja-JP" dirty="0">
                <a:effectLst/>
                <a:latin typeface="Times New Roman" panose="02020603050405020304" pitchFamily="18" charset="0"/>
              </a:rPr>
              <a:t>) </a:t>
            </a:r>
            <a:r>
              <a:rPr lang="ja-JP" altLang="en-US" dirty="0">
                <a:effectLst/>
                <a:latin typeface="Times New Roman" panose="02020603050405020304" pitchFamily="18" charset="0"/>
              </a:rPr>
              <a:t>において</a:t>
            </a:r>
            <a:r>
              <a:rPr lang="en-US" altLang="ja-JP" i="1" dirty="0">
                <a:effectLst/>
                <a:latin typeface="Times New Roman" panose="02020603050405020304" pitchFamily="18" charset="0"/>
              </a:rPr>
              <a:t>P</a:t>
            </a:r>
            <a:r>
              <a:rPr lang="en-US" altLang="ja-JP" dirty="0">
                <a:effectLst/>
                <a:latin typeface="Times New Roman" panose="02020603050405020304" pitchFamily="18" charset="0"/>
              </a:rPr>
              <a:t> ⊇</a:t>
            </a:r>
            <a:r>
              <a:rPr lang="en-US" altLang="ja-JP" i="1" dirty="0">
                <a:effectLst/>
                <a:latin typeface="Times New Roman" panose="02020603050405020304" pitchFamily="18" charset="0"/>
              </a:rPr>
              <a:t>Q</a:t>
            </a:r>
            <a:r>
              <a:rPr lang="en-US" altLang="ja-JP" i="1" baseline="-25000" dirty="0">
                <a:effectLst/>
                <a:latin typeface="Times New Roman" panose="02020603050405020304" pitchFamily="18" charset="0"/>
              </a:rPr>
              <a:t>i</a:t>
            </a:r>
            <a:r>
              <a:rPr lang="en-US" altLang="ja-JP" sz="3600" dirty="0">
                <a:effectLst/>
                <a:latin typeface="Times New Roman" panose="02020603050405020304" pitchFamily="18" charset="0"/>
              </a:rPr>
              <a:t> </a:t>
            </a:r>
            <a:r>
              <a:rPr lang="ja-JP" altLang="en-US" dirty="0">
                <a:effectLst/>
                <a:latin typeface="Times New Roman" panose="02020603050405020304" pitchFamily="18" charset="0"/>
              </a:rPr>
              <a:t>なのは？</a:t>
            </a:r>
            <a:endParaRPr lang="ja-JP" altLang="en-US" dirty="0">
              <a:latin typeface="Times New Roman" panose="02020603050405020304" pitchFamily="18" charset="0"/>
            </a:endParaRPr>
          </a:p>
        </p:txBody>
      </p:sp>
      <p:sp>
        <p:nvSpPr>
          <p:cNvPr id="93203" name="Text Box 19"/>
          <p:cNvSpPr txBox="1">
            <a:spLocks noChangeArrowheads="1"/>
          </p:cNvSpPr>
          <p:nvPr/>
        </p:nvSpPr>
        <p:spPr bwMode="auto">
          <a:xfrm>
            <a:off x="3733800" y="3046413"/>
            <a:ext cx="11334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a:effectLst/>
                <a:latin typeface="Times New Roman" panose="02020603050405020304" pitchFamily="18" charset="0"/>
              </a:rPr>
              <a:t>(1,1,0)</a:t>
            </a:r>
          </a:p>
        </p:txBody>
      </p:sp>
      <p:sp>
        <p:nvSpPr>
          <p:cNvPr id="93204" name="Text Box 20"/>
          <p:cNvSpPr txBox="1">
            <a:spLocks noChangeArrowheads="1"/>
          </p:cNvSpPr>
          <p:nvPr/>
        </p:nvSpPr>
        <p:spPr bwMode="auto">
          <a:xfrm>
            <a:off x="5105400" y="3046413"/>
            <a:ext cx="19954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i="1">
                <a:effectLst/>
                <a:latin typeface="Times New Roman" panose="02020603050405020304" pitchFamily="18" charset="0"/>
              </a:rPr>
              <a:t>P</a:t>
            </a:r>
            <a:r>
              <a:rPr lang="en-US" altLang="ja-JP">
                <a:effectLst/>
                <a:latin typeface="Times New Roman" panose="02020603050405020304" pitchFamily="18" charset="0"/>
              </a:rPr>
              <a:t> (1,1,0) = 1</a:t>
            </a:r>
            <a:endParaRPr lang="en-US" altLang="ja-JP" i="1">
              <a:effectLst/>
              <a:latin typeface="Times New Roman" panose="02020603050405020304" pitchFamily="18" charset="0"/>
            </a:endParaRPr>
          </a:p>
        </p:txBody>
      </p:sp>
      <p:sp>
        <p:nvSpPr>
          <p:cNvPr id="93205" name="Text Box 21"/>
          <p:cNvSpPr txBox="1">
            <a:spLocks noChangeArrowheads="1"/>
          </p:cNvSpPr>
          <p:nvPr/>
        </p:nvSpPr>
        <p:spPr bwMode="auto">
          <a:xfrm>
            <a:off x="3733800" y="3960813"/>
            <a:ext cx="11334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a:effectLst/>
                <a:latin typeface="Times New Roman" panose="02020603050405020304" pitchFamily="18" charset="0"/>
              </a:rPr>
              <a:t>(1,0,0)</a:t>
            </a:r>
          </a:p>
        </p:txBody>
      </p:sp>
      <p:sp>
        <p:nvSpPr>
          <p:cNvPr id="93206" name="Text Box 22"/>
          <p:cNvSpPr txBox="1">
            <a:spLocks noChangeArrowheads="1"/>
          </p:cNvSpPr>
          <p:nvPr/>
        </p:nvSpPr>
        <p:spPr bwMode="auto">
          <a:xfrm>
            <a:off x="5105400" y="3960813"/>
            <a:ext cx="19954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i="1">
                <a:effectLst/>
                <a:latin typeface="Times New Roman" panose="02020603050405020304" pitchFamily="18" charset="0"/>
              </a:rPr>
              <a:t>P</a:t>
            </a:r>
            <a:r>
              <a:rPr lang="en-US" altLang="ja-JP">
                <a:effectLst/>
                <a:latin typeface="Times New Roman" panose="02020603050405020304" pitchFamily="18" charset="0"/>
              </a:rPr>
              <a:t> (1,0,0) = 1</a:t>
            </a:r>
            <a:endParaRPr lang="en-US" altLang="ja-JP" i="1">
              <a:effectLst/>
              <a:latin typeface="Times New Roman" panose="02020603050405020304" pitchFamily="18" charset="0"/>
            </a:endParaRPr>
          </a:p>
        </p:txBody>
      </p:sp>
      <p:sp>
        <p:nvSpPr>
          <p:cNvPr id="93207" name="Text Box 23"/>
          <p:cNvSpPr txBox="1">
            <a:spLocks noChangeArrowheads="1"/>
          </p:cNvSpPr>
          <p:nvPr/>
        </p:nvSpPr>
        <p:spPr bwMode="auto">
          <a:xfrm>
            <a:off x="3733800" y="4799013"/>
            <a:ext cx="11334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a:effectLst/>
                <a:latin typeface="Times New Roman" panose="02020603050405020304" pitchFamily="18" charset="0"/>
              </a:rPr>
              <a:t>(1,1,1)</a:t>
            </a:r>
          </a:p>
        </p:txBody>
      </p:sp>
      <p:sp>
        <p:nvSpPr>
          <p:cNvPr id="93208" name="Text Box 24"/>
          <p:cNvSpPr txBox="1">
            <a:spLocks noChangeArrowheads="1"/>
          </p:cNvSpPr>
          <p:nvPr/>
        </p:nvSpPr>
        <p:spPr bwMode="auto">
          <a:xfrm>
            <a:off x="5105400" y="4799013"/>
            <a:ext cx="19954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i="1">
                <a:effectLst/>
                <a:latin typeface="Times New Roman" panose="02020603050405020304" pitchFamily="18" charset="0"/>
              </a:rPr>
              <a:t>P</a:t>
            </a:r>
            <a:r>
              <a:rPr lang="en-US" altLang="ja-JP">
                <a:effectLst/>
                <a:latin typeface="Times New Roman" panose="02020603050405020304" pitchFamily="18" charset="0"/>
              </a:rPr>
              <a:t> (1,1,1) = 0</a:t>
            </a:r>
            <a:endParaRPr lang="en-US" altLang="ja-JP" i="1">
              <a:effectLst/>
              <a:latin typeface="Times New Roman" panose="02020603050405020304" pitchFamily="18" charset="0"/>
            </a:endParaRPr>
          </a:p>
        </p:txBody>
      </p:sp>
      <p:sp>
        <p:nvSpPr>
          <p:cNvPr id="93210" name="Text Box 26"/>
          <p:cNvSpPr txBox="1">
            <a:spLocks noChangeArrowheads="1"/>
          </p:cNvSpPr>
          <p:nvPr/>
        </p:nvSpPr>
        <p:spPr bwMode="auto">
          <a:xfrm>
            <a:off x="5105400" y="5484813"/>
            <a:ext cx="19954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i="1">
                <a:effectLst/>
                <a:latin typeface="Times New Roman" panose="02020603050405020304" pitchFamily="18" charset="0"/>
              </a:rPr>
              <a:t>P</a:t>
            </a:r>
            <a:r>
              <a:rPr lang="en-US" altLang="ja-JP">
                <a:effectLst/>
                <a:latin typeface="Times New Roman" panose="02020603050405020304" pitchFamily="18" charset="0"/>
              </a:rPr>
              <a:t> (0,0,0) = 0</a:t>
            </a:r>
          </a:p>
          <a:p>
            <a:pPr>
              <a:spcBef>
                <a:spcPct val="0"/>
              </a:spcBef>
              <a:buClrTx/>
              <a:buSzTx/>
              <a:buFontTx/>
              <a:buNone/>
            </a:pPr>
            <a:r>
              <a:rPr lang="en-US" altLang="ja-JP" i="1">
                <a:effectLst/>
                <a:latin typeface="Times New Roman" panose="02020603050405020304" pitchFamily="18" charset="0"/>
              </a:rPr>
              <a:t>P</a:t>
            </a:r>
            <a:r>
              <a:rPr lang="en-US" altLang="ja-JP">
                <a:effectLst/>
                <a:latin typeface="Times New Roman" panose="02020603050405020304" pitchFamily="18" charset="0"/>
              </a:rPr>
              <a:t> (1,0,0) = 1</a:t>
            </a:r>
          </a:p>
        </p:txBody>
      </p:sp>
      <p:grpSp>
        <p:nvGrpSpPr>
          <p:cNvPr id="93212" name="Group 28"/>
          <p:cNvGrpSpPr>
            <a:grpSpLocks/>
          </p:cNvGrpSpPr>
          <p:nvPr/>
        </p:nvGrpSpPr>
        <p:grpSpPr bwMode="auto">
          <a:xfrm>
            <a:off x="3581400" y="5484813"/>
            <a:ext cx="1285875" cy="946150"/>
            <a:chOff x="2256" y="3078"/>
            <a:chExt cx="810" cy="596"/>
          </a:xfrm>
        </p:grpSpPr>
        <p:sp>
          <p:nvSpPr>
            <p:cNvPr id="93209" name="Text Box 25"/>
            <p:cNvSpPr txBox="1">
              <a:spLocks noChangeArrowheads="1"/>
            </p:cNvSpPr>
            <p:nvPr/>
          </p:nvSpPr>
          <p:spPr bwMode="auto">
            <a:xfrm>
              <a:off x="2352" y="3078"/>
              <a:ext cx="714"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a:effectLst/>
                  <a:latin typeface="Times New Roman" panose="02020603050405020304" pitchFamily="18" charset="0"/>
                </a:rPr>
                <a:t>(0,0,0)</a:t>
              </a:r>
            </a:p>
            <a:p>
              <a:pPr>
                <a:spcBef>
                  <a:spcPct val="0"/>
                </a:spcBef>
                <a:buClrTx/>
                <a:buSzTx/>
                <a:buFontTx/>
                <a:buNone/>
              </a:pPr>
              <a:r>
                <a:rPr lang="en-US" altLang="ja-JP">
                  <a:effectLst/>
                  <a:latin typeface="Times New Roman" panose="02020603050405020304" pitchFamily="18" charset="0"/>
                </a:rPr>
                <a:t>(1,0,0)</a:t>
              </a:r>
            </a:p>
          </p:txBody>
        </p:sp>
        <p:sp>
          <p:nvSpPr>
            <p:cNvPr id="93211" name="AutoShape 27"/>
            <p:cNvSpPr>
              <a:spLocks/>
            </p:cNvSpPr>
            <p:nvPr/>
          </p:nvSpPr>
          <p:spPr bwMode="auto">
            <a:xfrm>
              <a:off x="2256" y="3120"/>
              <a:ext cx="144" cy="528"/>
            </a:xfrm>
            <a:prstGeom prst="leftBrace">
              <a:avLst>
                <a:gd name="adj1" fmla="val 30556"/>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93213" name="Text Box 29"/>
          <p:cNvSpPr txBox="1">
            <a:spLocks noChangeArrowheads="1"/>
          </p:cNvSpPr>
          <p:nvPr/>
        </p:nvSpPr>
        <p:spPr bwMode="auto">
          <a:xfrm>
            <a:off x="7239000" y="2971800"/>
            <a:ext cx="13668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sz="3200" i="1">
                <a:effectLst/>
                <a:latin typeface="Times New Roman" panose="02020603050405020304" pitchFamily="18" charset="0"/>
              </a:rPr>
              <a:t>P</a:t>
            </a:r>
            <a:r>
              <a:rPr lang="en-US" altLang="ja-JP" sz="3200">
                <a:effectLst/>
                <a:latin typeface="Times New Roman" panose="02020603050405020304" pitchFamily="18" charset="0"/>
              </a:rPr>
              <a:t> ⊇</a:t>
            </a:r>
            <a:r>
              <a:rPr lang="en-US" altLang="ja-JP" sz="3200" i="1">
                <a:effectLst/>
                <a:latin typeface="Times New Roman" panose="02020603050405020304" pitchFamily="18" charset="0"/>
              </a:rPr>
              <a:t>Q</a:t>
            </a:r>
            <a:r>
              <a:rPr lang="en-US" altLang="ja-JP" sz="3200" baseline="-25000">
                <a:effectLst/>
                <a:latin typeface="Times New Roman" panose="02020603050405020304" pitchFamily="18" charset="0"/>
              </a:rPr>
              <a:t>0</a:t>
            </a:r>
            <a:endParaRPr lang="en-US" altLang="ja-JP" sz="3200" i="1" baseline="-25000">
              <a:effectLst/>
              <a:latin typeface="Times New Roman" panose="02020603050405020304" pitchFamily="18" charset="0"/>
            </a:endParaRPr>
          </a:p>
        </p:txBody>
      </p:sp>
      <p:sp>
        <p:nvSpPr>
          <p:cNvPr id="93214" name="Text Box 30"/>
          <p:cNvSpPr txBox="1">
            <a:spLocks noChangeArrowheads="1"/>
          </p:cNvSpPr>
          <p:nvPr/>
        </p:nvSpPr>
        <p:spPr bwMode="auto">
          <a:xfrm>
            <a:off x="7239000" y="3886200"/>
            <a:ext cx="13668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sz="3200" i="1">
                <a:effectLst/>
                <a:latin typeface="Times New Roman" panose="02020603050405020304" pitchFamily="18" charset="0"/>
              </a:rPr>
              <a:t>P</a:t>
            </a:r>
            <a:r>
              <a:rPr lang="en-US" altLang="ja-JP" sz="3200">
                <a:effectLst/>
                <a:latin typeface="Times New Roman" panose="02020603050405020304" pitchFamily="18" charset="0"/>
              </a:rPr>
              <a:t> ⊇</a:t>
            </a:r>
            <a:r>
              <a:rPr lang="en-US" altLang="ja-JP" sz="3200" i="1">
                <a:effectLst/>
                <a:latin typeface="Times New Roman" panose="02020603050405020304" pitchFamily="18" charset="0"/>
              </a:rPr>
              <a:t>Q</a:t>
            </a:r>
            <a:r>
              <a:rPr lang="en-US" altLang="ja-JP" sz="3200" baseline="-25000">
                <a:effectLst/>
                <a:latin typeface="Times New Roman" panose="02020603050405020304" pitchFamily="18" charset="0"/>
              </a:rPr>
              <a:t>1</a:t>
            </a:r>
            <a:endParaRPr lang="en-US" altLang="ja-JP" sz="3200" i="1" baseline="-25000">
              <a:effectLst/>
              <a:latin typeface="Times New Roman" panose="02020603050405020304" pitchFamily="18" charset="0"/>
            </a:endParaRPr>
          </a:p>
        </p:txBody>
      </p:sp>
      <p:grpSp>
        <p:nvGrpSpPr>
          <p:cNvPr id="93217" name="Group 33"/>
          <p:cNvGrpSpPr>
            <a:grpSpLocks/>
          </p:cNvGrpSpPr>
          <p:nvPr/>
        </p:nvGrpSpPr>
        <p:grpSpPr bwMode="auto">
          <a:xfrm>
            <a:off x="7239000" y="4724400"/>
            <a:ext cx="1366838" cy="579438"/>
            <a:chOff x="4560" y="2695"/>
            <a:chExt cx="861" cy="365"/>
          </a:xfrm>
        </p:grpSpPr>
        <p:sp>
          <p:nvSpPr>
            <p:cNvPr id="93215" name="Text Box 31"/>
            <p:cNvSpPr txBox="1">
              <a:spLocks noChangeArrowheads="1"/>
            </p:cNvSpPr>
            <p:nvPr/>
          </p:nvSpPr>
          <p:spPr bwMode="auto">
            <a:xfrm>
              <a:off x="4560" y="2695"/>
              <a:ext cx="86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sz="3200" i="1">
                  <a:effectLst/>
                  <a:latin typeface="Times New Roman" panose="02020603050405020304" pitchFamily="18" charset="0"/>
                </a:rPr>
                <a:t>P</a:t>
              </a:r>
              <a:r>
                <a:rPr lang="en-US" altLang="ja-JP" sz="3200">
                  <a:effectLst/>
                  <a:latin typeface="Times New Roman" panose="02020603050405020304" pitchFamily="18" charset="0"/>
                </a:rPr>
                <a:t> ⊇</a:t>
              </a:r>
              <a:r>
                <a:rPr lang="en-US" altLang="ja-JP" sz="3200" i="1">
                  <a:effectLst/>
                  <a:latin typeface="Times New Roman" panose="02020603050405020304" pitchFamily="18" charset="0"/>
                </a:rPr>
                <a:t>Q</a:t>
              </a:r>
              <a:r>
                <a:rPr lang="en-US" altLang="ja-JP" sz="3200" baseline="-25000">
                  <a:effectLst/>
                  <a:latin typeface="Times New Roman" panose="02020603050405020304" pitchFamily="18" charset="0"/>
                </a:rPr>
                <a:t>2</a:t>
              </a:r>
              <a:endParaRPr lang="en-US" altLang="ja-JP" sz="3200" i="1" baseline="-25000">
                <a:effectLst/>
                <a:latin typeface="Times New Roman" panose="02020603050405020304" pitchFamily="18" charset="0"/>
              </a:endParaRPr>
            </a:p>
          </p:txBody>
        </p:sp>
        <p:sp>
          <p:nvSpPr>
            <p:cNvPr id="93216" name="Line 32"/>
            <p:cNvSpPr>
              <a:spLocks noChangeShapeType="1"/>
            </p:cNvSpPr>
            <p:nvPr/>
          </p:nvSpPr>
          <p:spPr bwMode="auto">
            <a:xfrm flipH="1">
              <a:off x="4896" y="2736"/>
              <a:ext cx="96"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93219" name="Group 35"/>
          <p:cNvGrpSpPr>
            <a:grpSpLocks/>
          </p:cNvGrpSpPr>
          <p:nvPr/>
        </p:nvGrpSpPr>
        <p:grpSpPr bwMode="auto">
          <a:xfrm>
            <a:off x="7239000" y="5638800"/>
            <a:ext cx="1366838" cy="579438"/>
            <a:chOff x="4560" y="2695"/>
            <a:chExt cx="861" cy="365"/>
          </a:xfrm>
        </p:grpSpPr>
        <p:sp>
          <p:nvSpPr>
            <p:cNvPr id="93220" name="Text Box 36"/>
            <p:cNvSpPr txBox="1">
              <a:spLocks noChangeArrowheads="1"/>
            </p:cNvSpPr>
            <p:nvPr/>
          </p:nvSpPr>
          <p:spPr bwMode="auto">
            <a:xfrm>
              <a:off x="4560" y="2695"/>
              <a:ext cx="86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sz="3200" i="1">
                  <a:effectLst/>
                  <a:latin typeface="Times New Roman" panose="02020603050405020304" pitchFamily="18" charset="0"/>
                </a:rPr>
                <a:t>P</a:t>
              </a:r>
              <a:r>
                <a:rPr lang="en-US" altLang="ja-JP" sz="3200">
                  <a:effectLst/>
                  <a:latin typeface="Times New Roman" panose="02020603050405020304" pitchFamily="18" charset="0"/>
                </a:rPr>
                <a:t> ⊇</a:t>
              </a:r>
              <a:r>
                <a:rPr lang="en-US" altLang="ja-JP" sz="3200" i="1">
                  <a:effectLst/>
                  <a:latin typeface="Times New Roman" panose="02020603050405020304" pitchFamily="18" charset="0"/>
                </a:rPr>
                <a:t>Q</a:t>
              </a:r>
              <a:r>
                <a:rPr lang="en-US" altLang="ja-JP" sz="3200" baseline="-25000">
                  <a:effectLst/>
                  <a:latin typeface="Times New Roman" panose="02020603050405020304" pitchFamily="18" charset="0"/>
                </a:rPr>
                <a:t>3</a:t>
              </a:r>
              <a:endParaRPr lang="en-US" altLang="ja-JP" sz="3200" i="1" baseline="-25000">
                <a:effectLst/>
                <a:latin typeface="Times New Roman" panose="02020603050405020304" pitchFamily="18" charset="0"/>
              </a:endParaRPr>
            </a:p>
          </p:txBody>
        </p:sp>
        <p:sp>
          <p:nvSpPr>
            <p:cNvPr id="93221" name="Line 37"/>
            <p:cNvSpPr>
              <a:spLocks noChangeShapeType="1"/>
            </p:cNvSpPr>
            <p:nvPr/>
          </p:nvSpPr>
          <p:spPr bwMode="auto">
            <a:xfrm flipH="1">
              <a:off x="4896" y="2736"/>
              <a:ext cx="96"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aphicFrame>
        <p:nvGraphicFramePr>
          <p:cNvPr id="93225" name="Object 41"/>
          <p:cNvGraphicFramePr>
            <a:graphicFrameLocks noChangeAspect="1"/>
          </p:cNvGraphicFramePr>
          <p:nvPr/>
        </p:nvGraphicFramePr>
        <p:xfrm>
          <a:off x="1295400" y="2286000"/>
          <a:ext cx="1824038" cy="608013"/>
        </p:xfrm>
        <a:graphic>
          <a:graphicData uri="http://schemas.openxmlformats.org/presentationml/2006/ole">
            <mc:AlternateContent xmlns:mc="http://schemas.openxmlformats.org/markup-compatibility/2006">
              <mc:Choice xmlns:v="urn:schemas-microsoft-com:vml" Requires="v">
                <p:oleObj spid="_x0000_s6166" name="数式" r:id="rId4" imgW="609480" imgH="203040" progId="Equation.3">
                  <p:embed/>
                </p:oleObj>
              </mc:Choice>
              <mc:Fallback>
                <p:oleObj name="数式" r:id="rId4" imgW="609480" imgH="203040" progId="Equation.3">
                  <p:embed/>
                  <p:pic>
                    <p:nvPicPr>
                      <p:cNvPr id="0" name="Object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286000"/>
                        <a:ext cx="1824038" cy="608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226" name="Object 42"/>
          <p:cNvGraphicFramePr>
            <a:graphicFrameLocks noChangeAspect="1"/>
          </p:cNvGraphicFramePr>
          <p:nvPr/>
        </p:nvGraphicFramePr>
        <p:xfrm>
          <a:off x="1219200" y="2971800"/>
          <a:ext cx="2519363" cy="763588"/>
        </p:xfrm>
        <a:graphic>
          <a:graphicData uri="http://schemas.openxmlformats.org/presentationml/2006/ole">
            <mc:AlternateContent xmlns:mc="http://schemas.openxmlformats.org/markup-compatibility/2006">
              <mc:Choice xmlns:v="urn:schemas-microsoft-com:vml" Requires="v">
                <p:oleObj spid="_x0000_s6167" name="数式" r:id="rId6" imgW="838080" imgH="253800" progId="Equation.3">
                  <p:embed/>
                </p:oleObj>
              </mc:Choice>
              <mc:Fallback>
                <p:oleObj name="数式" r:id="rId6" imgW="838080" imgH="253800" progId="Equation.3">
                  <p:embed/>
                  <p:pic>
                    <p:nvPicPr>
                      <p:cNvPr id="0" name="Object 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2971800"/>
                        <a:ext cx="2519363"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227" name="Object 43"/>
          <p:cNvGraphicFramePr>
            <a:graphicFrameLocks noChangeAspect="1"/>
          </p:cNvGraphicFramePr>
          <p:nvPr/>
        </p:nvGraphicFramePr>
        <p:xfrm>
          <a:off x="1219200" y="3886200"/>
          <a:ext cx="2481263" cy="725488"/>
        </p:xfrm>
        <a:graphic>
          <a:graphicData uri="http://schemas.openxmlformats.org/presentationml/2006/ole">
            <mc:AlternateContent xmlns:mc="http://schemas.openxmlformats.org/markup-compatibility/2006">
              <mc:Choice xmlns:v="urn:schemas-microsoft-com:vml" Requires="v">
                <p:oleObj spid="_x0000_s6168" name="数式" r:id="rId8" imgW="825480" imgH="241200" progId="Equation.3">
                  <p:embed/>
                </p:oleObj>
              </mc:Choice>
              <mc:Fallback>
                <p:oleObj name="数式" r:id="rId8" imgW="825480" imgH="241200" progId="Equation.3">
                  <p:embed/>
                  <p:pic>
                    <p:nvPicPr>
                      <p:cNvPr id="0" name="Object 4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3886200"/>
                        <a:ext cx="2481263" cy="725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228" name="Object 44"/>
          <p:cNvGraphicFramePr>
            <a:graphicFrameLocks noChangeAspect="1"/>
          </p:cNvGraphicFramePr>
          <p:nvPr/>
        </p:nvGraphicFramePr>
        <p:xfrm>
          <a:off x="1143000" y="4800600"/>
          <a:ext cx="2519363" cy="647700"/>
        </p:xfrm>
        <a:graphic>
          <a:graphicData uri="http://schemas.openxmlformats.org/presentationml/2006/ole">
            <mc:AlternateContent xmlns:mc="http://schemas.openxmlformats.org/markup-compatibility/2006">
              <mc:Choice xmlns:v="urn:schemas-microsoft-com:vml" Requires="v">
                <p:oleObj spid="_x0000_s6169" name="数式" r:id="rId10" imgW="838080" imgH="215640" progId="Equation.3">
                  <p:embed/>
                </p:oleObj>
              </mc:Choice>
              <mc:Fallback>
                <p:oleObj name="数式" r:id="rId10" imgW="838080" imgH="215640" progId="Equation.3">
                  <p:embed/>
                  <p:pic>
                    <p:nvPicPr>
                      <p:cNvPr id="0" name="Object 4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4800600"/>
                        <a:ext cx="2519363"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229" name="Object 45"/>
          <p:cNvGraphicFramePr>
            <a:graphicFrameLocks noChangeAspect="1"/>
          </p:cNvGraphicFramePr>
          <p:nvPr/>
        </p:nvGraphicFramePr>
        <p:xfrm>
          <a:off x="1143000" y="5562600"/>
          <a:ext cx="1909763" cy="763588"/>
        </p:xfrm>
        <a:graphic>
          <a:graphicData uri="http://schemas.openxmlformats.org/presentationml/2006/ole">
            <mc:AlternateContent xmlns:mc="http://schemas.openxmlformats.org/markup-compatibility/2006">
              <mc:Choice xmlns:v="urn:schemas-microsoft-com:vml" Requires="v">
                <p:oleObj spid="_x0000_s6170" name="数式" r:id="rId12" imgW="634680" imgH="253800" progId="Equation.3">
                  <p:embed/>
                </p:oleObj>
              </mc:Choice>
              <mc:Fallback>
                <p:oleObj name="数式" r:id="rId12" imgW="634680" imgH="253800" progId="Equation.3">
                  <p:embed/>
                  <p:pic>
                    <p:nvPicPr>
                      <p:cNvPr id="0" name="Object 4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43000" y="5562600"/>
                        <a:ext cx="1909763"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3203"/>
                                        </p:tgtEl>
                                        <p:attrNameLst>
                                          <p:attrName>style.visibility</p:attrName>
                                        </p:attrNameLst>
                                      </p:cBhvr>
                                      <p:to>
                                        <p:strVal val="visible"/>
                                      </p:to>
                                    </p:set>
                                    <p:animEffect transition="in" filter="checkerboard(across)">
                                      <p:cBhvr>
                                        <p:cTn id="7" dur="500"/>
                                        <p:tgtEl>
                                          <p:spTgt spid="932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3204"/>
                                        </p:tgtEl>
                                        <p:attrNameLst>
                                          <p:attrName>style.visibility</p:attrName>
                                        </p:attrNameLst>
                                      </p:cBhvr>
                                      <p:to>
                                        <p:strVal val="visible"/>
                                      </p:to>
                                    </p:set>
                                    <p:animEffect transition="in" filter="checkerboard(across)">
                                      <p:cBhvr>
                                        <p:cTn id="12" dur="500"/>
                                        <p:tgtEl>
                                          <p:spTgt spid="932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3213"/>
                                        </p:tgtEl>
                                        <p:attrNameLst>
                                          <p:attrName>style.visibility</p:attrName>
                                        </p:attrNameLst>
                                      </p:cBhvr>
                                      <p:to>
                                        <p:strVal val="visible"/>
                                      </p:to>
                                    </p:set>
                                    <p:animEffect transition="in" filter="checkerboard(across)">
                                      <p:cBhvr>
                                        <p:cTn id="17" dur="500"/>
                                        <p:tgtEl>
                                          <p:spTgt spid="932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3205"/>
                                        </p:tgtEl>
                                        <p:attrNameLst>
                                          <p:attrName>style.visibility</p:attrName>
                                        </p:attrNameLst>
                                      </p:cBhvr>
                                      <p:to>
                                        <p:strVal val="visible"/>
                                      </p:to>
                                    </p:set>
                                    <p:animEffect transition="in" filter="checkerboard(across)">
                                      <p:cBhvr>
                                        <p:cTn id="22" dur="500"/>
                                        <p:tgtEl>
                                          <p:spTgt spid="9320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3206"/>
                                        </p:tgtEl>
                                        <p:attrNameLst>
                                          <p:attrName>style.visibility</p:attrName>
                                        </p:attrNameLst>
                                      </p:cBhvr>
                                      <p:to>
                                        <p:strVal val="visible"/>
                                      </p:to>
                                    </p:set>
                                    <p:animEffect transition="in" filter="checkerboard(across)">
                                      <p:cBhvr>
                                        <p:cTn id="27" dur="500"/>
                                        <p:tgtEl>
                                          <p:spTgt spid="9320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93214"/>
                                        </p:tgtEl>
                                        <p:attrNameLst>
                                          <p:attrName>style.visibility</p:attrName>
                                        </p:attrNameLst>
                                      </p:cBhvr>
                                      <p:to>
                                        <p:strVal val="visible"/>
                                      </p:to>
                                    </p:set>
                                    <p:animEffect transition="in" filter="checkerboard(across)">
                                      <p:cBhvr>
                                        <p:cTn id="32" dur="500"/>
                                        <p:tgtEl>
                                          <p:spTgt spid="932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93207"/>
                                        </p:tgtEl>
                                        <p:attrNameLst>
                                          <p:attrName>style.visibility</p:attrName>
                                        </p:attrNameLst>
                                      </p:cBhvr>
                                      <p:to>
                                        <p:strVal val="visible"/>
                                      </p:to>
                                    </p:set>
                                    <p:animEffect transition="in" filter="checkerboard(across)">
                                      <p:cBhvr>
                                        <p:cTn id="37" dur="500"/>
                                        <p:tgtEl>
                                          <p:spTgt spid="9320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93208"/>
                                        </p:tgtEl>
                                        <p:attrNameLst>
                                          <p:attrName>style.visibility</p:attrName>
                                        </p:attrNameLst>
                                      </p:cBhvr>
                                      <p:to>
                                        <p:strVal val="visible"/>
                                      </p:to>
                                    </p:set>
                                    <p:animEffect transition="in" filter="checkerboard(across)">
                                      <p:cBhvr>
                                        <p:cTn id="42" dur="500"/>
                                        <p:tgtEl>
                                          <p:spTgt spid="9320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nodeType="clickEffect">
                                  <p:stCondLst>
                                    <p:cond delay="0"/>
                                  </p:stCondLst>
                                  <p:childTnLst>
                                    <p:set>
                                      <p:cBhvr>
                                        <p:cTn id="46" dur="1" fill="hold">
                                          <p:stCondLst>
                                            <p:cond delay="0"/>
                                          </p:stCondLst>
                                        </p:cTn>
                                        <p:tgtEl>
                                          <p:spTgt spid="93217"/>
                                        </p:tgtEl>
                                        <p:attrNameLst>
                                          <p:attrName>style.visibility</p:attrName>
                                        </p:attrNameLst>
                                      </p:cBhvr>
                                      <p:to>
                                        <p:strVal val="visible"/>
                                      </p:to>
                                    </p:set>
                                    <p:animEffect transition="in" filter="checkerboard(across)">
                                      <p:cBhvr>
                                        <p:cTn id="47" dur="500"/>
                                        <p:tgtEl>
                                          <p:spTgt spid="9321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nodeType="clickEffect">
                                  <p:stCondLst>
                                    <p:cond delay="0"/>
                                  </p:stCondLst>
                                  <p:childTnLst>
                                    <p:set>
                                      <p:cBhvr>
                                        <p:cTn id="51" dur="1" fill="hold">
                                          <p:stCondLst>
                                            <p:cond delay="0"/>
                                          </p:stCondLst>
                                        </p:cTn>
                                        <p:tgtEl>
                                          <p:spTgt spid="93212"/>
                                        </p:tgtEl>
                                        <p:attrNameLst>
                                          <p:attrName>style.visibility</p:attrName>
                                        </p:attrNameLst>
                                      </p:cBhvr>
                                      <p:to>
                                        <p:strVal val="visible"/>
                                      </p:to>
                                    </p:set>
                                    <p:animEffect transition="in" filter="checkerboard(across)">
                                      <p:cBhvr>
                                        <p:cTn id="52" dur="500"/>
                                        <p:tgtEl>
                                          <p:spTgt spid="9321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93210"/>
                                        </p:tgtEl>
                                        <p:attrNameLst>
                                          <p:attrName>style.visibility</p:attrName>
                                        </p:attrNameLst>
                                      </p:cBhvr>
                                      <p:to>
                                        <p:strVal val="visible"/>
                                      </p:to>
                                    </p:set>
                                    <p:animEffect transition="in" filter="checkerboard(across)">
                                      <p:cBhvr>
                                        <p:cTn id="57" dur="500"/>
                                        <p:tgtEl>
                                          <p:spTgt spid="9321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nodeType="clickEffect">
                                  <p:stCondLst>
                                    <p:cond delay="0"/>
                                  </p:stCondLst>
                                  <p:childTnLst>
                                    <p:set>
                                      <p:cBhvr>
                                        <p:cTn id="61" dur="1" fill="hold">
                                          <p:stCondLst>
                                            <p:cond delay="0"/>
                                          </p:stCondLst>
                                        </p:cTn>
                                        <p:tgtEl>
                                          <p:spTgt spid="93219"/>
                                        </p:tgtEl>
                                        <p:attrNameLst>
                                          <p:attrName>style.visibility</p:attrName>
                                        </p:attrNameLst>
                                      </p:cBhvr>
                                      <p:to>
                                        <p:strVal val="visible"/>
                                      </p:to>
                                    </p:set>
                                    <p:animEffect transition="in" filter="checkerboard(across)">
                                      <p:cBhvr>
                                        <p:cTn id="62" dur="500"/>
                                        <p:tgtEl>
                                          <p:spTgt spid="93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03" grpId="0" autoUpdateAnimBg="0"/>
      <p:bldP spid="93204" grpId="0" autoUpdateAnimBg="0"/>
      <p:bldP spid="93205" grpId="0" autoUpdateAnimBg="0"/>
      <p:bldP spid="93206" grpId="0" autoUpdateAnimBg="0"/>
      <p:bldP spid="93207" grpId="0" autoUpdateAnimBg="0"/>
      <p:bldP spid="93208" grpId="0" autoUpdateAnimBg="0"/>
      <p:bldP spid="93210" grpId="0" autoUpdateAnimBg="0"/>
      <p:bldP spid="93213" grpId="0" autoUpdateAnimBg="0"/>
      <p:bldP spid="9321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ja-JP" altLang="en-US">
                <a:latin typeface="Times New Roman" panose="02020603050405020304" pitchFamily="18" charset="0"/>
              </a:rPr>
              <a:t>回路の設計・解析</a:t>
            </a:r>
          </a:p>
        </p:txBody>
      </p:sp>
      <p:sp>
        <p:nvSpPr>
          <p:cNvPr id="83971" name="Text Box 3"/>
          <p:cNvSpPr txBox="1">
            <a:spLocks noChangeArrowheads="1"/>
          </p:cNvSpPr>
          <p:nvPr/>
        </p:nvSpPr>
        <p:spPr bwMode="auto">
          <a:xfrm>
            <a:off x="914400" y="1828800"/>
            <a:ext cx="1809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ja-JP" altLang="en-US" sz="3200">
                <a:effectLst/>
                <a:latin typeface="Times New Roman" panose="02020603050405020304" pitchFamily="18" charset="0"/>
              </a:rPr>
              <a:t>論理変数</a:t>
            </a:r>
          </a:p>
        </p:txBody>
      </p:sp>
      <p:grpSp>
        <p:nvGrpSpPr>
          <p:cNvPr id="83972" name="Group 4"/>
          <p:cNvGrpSpPr>
            <a:grpSpLocks/>
          </p:cNvGrpSpPr>
          <p:nvPr/>
        </p:nvGrpSpPr>
        <p:grpSpPr bwMode="auto">
          <a:xfrm>
            <a:off x="2667000" y="1676400"/>
            <a:ext cx="2743200" cy="838200"/>
            <a:chOff x="1680" y="1200"/>
            <a:chExt cx="1728" cy="528"/>
          </a:xfrm>
        </p:grpSpPr>
        <p:sp>
          <p:nvSpPr>
            <p:cNvPr id="83973" name="Rectangle 5"/>
            <p:cNvSpPr>
              <a:spLocks noChangeArrowheads="1"/>
            </p:cNvSpPr>
            <p:nvPr/>
          </p:nvSpPr>
          <p:spPr bwMode="auto">
            <a:xfrm>
              <a:off x="2016" y="1200"/>
              <a:ext cx="1392" cy="52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r>
                <a:rPr lang="ja-JP" altLang="en-US" sz="3200">
                  <a:effectLst/>
                  <a:latin typeface="Times New Roman" panose="02020603050405020304" pitchFamily="18" charset="0"/>
                </a:rPr>
                <a:t>論理演算</a:t>
              </a:r>
            </a:p>
          </p:txBody>
        </p:sp>
        <p:sp>
          <p:nvSpPr>
            <p:cNvPr id="83974" name="Line 6"/>
            <p:cNvSpPr>
              <a:spLocks noChangeShapeType="1"/>
            </p:cNvSpPr>
            <p:nvPr/>
          </p:nvSpPr>
          <p:spPr bwMode="auto">
            <a:xfrm>
              <a:off x="1680" y="1488"/>
              <a:ext cx="33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3975" name="Group 7"/>
          <p:cNvGrpSpPr>
            <a:grpSpLocks/>
          </p:cNvGrpSpPr>
          <p:nvPr/>
        </p:nvGrpSpPr>
        <p:grpSpPr bwMode="auto">
          <a:xfrm>
            <a:off x="5486400" y="1828800"/>
            <a:ext cx="2190750" cy="579438"/>
            <a:chOff x="3456" y="1296"/>
            <a:chExt cx="1380" cy="365"/>
          </a:xfrm>
        </p:grpSpPr>
        <p:sp>
          <p:nvSpPr>
            <p:cNvPr id="83976" name="Line 8"/>
            <p:cNvSpPr>
              <a:spLocks noChangeShapeType="1"/>
            </p:cNvSpPr>
            <p:nvPr/>
          </p:nvSpPr>
          <p:spPr bwMode="auto">
            <a:xfrm>
              <a:off x="3456" y="1488"/>
              <a:ext cx="288"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977" name="Text Box 9"/>
            <p:cNvSpPr txBox="1">
              <a:spLocks noChangeArrowheads="1"/>
            </p:cNvSpPr>
            <p:nvPr/>
          </p:nvSpPr>
          <p:spPr bwMode="auto">
            <a:xfrm>
              <a:off x="3696" y="1296"/>
              <a:ext cx="11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ja-JP" altLang="en-US" sz="3200">
                  <a:effectLst/>
                  <a:latin typeface="Times New Roman" panose="02020603050405020304" pitchFamily="18" charset="0"/>
                </a:rPr>
                <a:t>演算結果</a:t>
              </a:r>
            </a:p>
          </p:txBody>
        </p:sp>
      </p:grpSp>
      <p:sp>
        <p:nvSpPr>
          <p:cNvPr id="83978" name="Text Box 10"/>
          <p:cNvSpPr txBox="1">
            <a:spLocks noChangeArrowheads="1"/>
          </p:cNvSpPr>
          <p:nvPr/>
        </p:nvSpPr>
        <p:spPr bwMode="auto">
          <a:xfrm>
            <a:off x="914400" y="2819400"/>
            <a:ext cx="1809750"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ja-JP" altLang="en-US" sz="3200">
                <a:effectLst/>
                <a:latin typeface="Times New Roman" panose="02020603050405020304" pitchFamily="18" charset="0"/>
              </a:rPr>
              <a:t>入力信号</a:t>
            </a:r>
          </a:p>
          <a:p>
            <a:pPr>
              <a:spcBef>
                <a:spcPct val="0"/>
              </a:spcBef>
              <a:buClrTx/>
              <a:buSzTx/>
              <a:buFontTx/>
              <a:buNone/>
            </a:pPr>
            <a:r>
              <a:rPr lang="en-US" altLang="ja-JP" sz="2400">
                <a:effectLst/>
                <a:latin typeface="Times New Roman" panose="02020603050405020304" pitchFamily="18" charset="0"/>
              </a:rPr>
              <a:t>(</a:t>
            </a:r>
            <a:r>
              <a:rPr lang="ja-JP" altLang="en-US" sz="2400">
                <a:effectLst/>
                <a:latin typeface="Times New Roman" panose="02020603050405020304" pitchFamily="18" charset="0"/>
              </a:rPr>
              <a:t>直流電圧</a:t>
            </a:r>
            <a:r>
              <a:rPr lang="en-US" altLang="ja-JP" sz="2400">
                <a:effectLst/>
                <a:latin typeface="Times New Roman" panose="02020603050405020304" pitchFamily="18" charset="0"/>
              </a:rPr>
              <a:t>)</a:t>
            </a:r>
          </a:p>
        </p:txBody>
      </p:sp>
      <p:grpSp>
        <p:nvGrpSpPr>
          <p:cNvPr id="83979" name="Group 11"/>
          <p:cNvGrpSpPr>
            <a:grpSpLocks/>
          </p:cNvGrpSpPr>
          <p:nvPr/>
        </p:nvGrpSpPr>
        <p:grpSpPr bwMode="auto">
          <a:xfrm>
            <a:off x="2667000" y="2819400"/>
            <a:ext cx="2743200" cy="838200"/>
            <a:chOff x="1680" y="1920"/>
            <a:chExt cx="1728" cy="528"/>
          </a:xfrm>
        </p:grpSpPr>
        <p:sp>
          <p:nvSpPr>
            <p:cNvPr id="83980" name="Rectangle 12"/>
            <p:cNvSpPr>
              <a:spLocks noChangeArrowheads="1"/>
            </p:cNvSpPr>
            <p:nvPr/>
          </p:nvSpPr>
          <p:spPr bwMode="auto">
            <a:xfrm>
              <a:off x="2016" y="1920"/>
              <a:ext cx="1392" cy="52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r>
                <a:rPr lang="ja-JP" altLang="en-US" sz="3200">
                  <a:effectLst/>
                  <a:latin typeface="Times New Roman" panose="02020603050405020304" pitchFamily="18" charset="0"/>
                </a:rPr>
                <a:t>論理ゲート</a:t>
              </a:r>
            </a:p>
          </p:txBody>
        </p:sp>
        <p:sp>
          <p:nvSpPr>
            <p:cNvPr id="83981" name="Line 13"/>
            <p:cNvSpPr>
              <a:spLocks noChangeShapeType="1"/>
            </p:cNvSpPr>
            <p:nvPr/>
          </p:nvSpPr>
          <p:spPr bwMode="auto">
            <a:xfrm>
              <a:off x="1680" y="2208"/>
              <a:ext cx="33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3982" name="Group 14"/>
          <p:cNvGrpSpPr>
            <a:grpSpLocks/>
          </p:cNvGrpSpPr>
          <p:nvPr/>
        </p:nvGrpSpPr>
        <p:grpSpPr bwMode="auto">
          <a:xfrm>
            <a:off x="5486400" y="2819400"/>
            <a:ext cx="2190750" cy="944563"/>
            <a:chOff x="3456" y="1920"/>
            <a:chExt cx="1380" cy="595"/>
          </a:xfrm>
        </p:grpSpPr>
        <p:sp>
          <p:nvSpPr>
            <p:cNvPr id="83983" name="Line 15"/>
            <p:cNvSpPr>
              <a:spLocks noChangeShapeType="1"/>
            </p:cNvSpPr>
            <p:nvPr/>
          </p:nvSpPr>
          <p:spPr bwMode="auto">
            <a:xfrm>
              <a:off x="3456" y="2208"/>
              <a:ext cx="288"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984" name="Text Box 16"/>
            <p:cNvSpPr txBox="1">
              <a:spLocks noChangeArrowheads="1"/>
            </p:cNvSpPr>
            <p:nvPr/>
          </p:nvSpPr>
          <p:spPr bwMode="auto">
            <a:xfrm>
              <a:off x="3696" y="1920"/>
              <a:ext cx="1140" cy="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ja-JP" altLang="en-US" sz="3200">
                  <a:effectLst/>
                  <a:latin typeface="Times New Roman" panose="02020603050405020304" pitchFamily="18" charset="0"/>
                </a:rPr>
                <a:t>出力信号</a:t>
              </a:r>
            </a:p>
            <a:p>
              <a:pPr>
                <a:spcBef>
                  <a:spcPct val="0"/>
                </a:spcBef>
                <a:buClrTx/>
                <a:buSzTx/>
                <a:buFontTx/>
                <a:buNone/>
              </a:pPr>
              <a:r>
                <a:rPr lang="ja-JP" altLang="en-US" sz="2400">
                  <a:effectLst/>
                  <a:latin typeface="Times New Roman" panose="02020603050405020304" pitchFamily="18" charset="0"/>
                </a:rPr>
                <a:t>（直流電圧）</a:t>
              </a:r>
            </a:p>
          </p:txBody>
        </p:sp>
      </p:grpSp>
      <p:grpSp>
        <p:nvGrpSpPr>
          <p:cNvPr id="84034" name="Group 66"/>
          <p:cNvGrpSpPr>
            <a:grpSpLocks/>
          </p:cNvGrpSpPr>
          <p:nvPr/>
        </p:nvGrpSpPr>
        <p:grpSpPr bwMode="auto">
          <a:xfrm>
            <a:off x="4876800" y="4191000"/>
            <a:ext cx="3124200" cy="1981200"/>
            <a:chOff x="3072" y="2640"/>
            <a:chExt cx="1968" cy="1248"/>
          </a:xfrm>
        </p:grpSpPr>
        <p:grpSp>
          <p:nvGrpSpPr>
            <p:cNvPr id="84035" name="Group 67"/>
            <p:cNvGrpSpPr>
              <a:grpSpLocks/>
            </p:cNvGrpSpPr>
            <p:nvPr/>
          </p:nvGrpSpPr>
          <p:grpSpPr bwMode="auto">
            <a:xfrm>
              <a:off x="4032" y="2976"/>
              <a:ext cx="288" cy="288"/>
              <a:chOff x="3264" y="2544"/>
              <a:chExt cx="288" cy="288"/>
            </a:xfrm>
          </p:grpSpPr>
          <p:sp>
            <p:nvSpPr>
              <p:cNvPr id="84036" name="Arc 68"/>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4037" name="Arc 69"/>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4038" name="Line 70"/>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4039" name="Group 71"/>
            <p:cNvGrpSpPr>
              <a:grpSpLocks/>
            </p:cNvGrpSpPr>
            <p:nvPr/>
          </p:nvGrpSpPr>
          <p:grpSpPr bwMode="auto">
            <a:xfrm>
              <a:off x="4032" y="3456"/>
              <a:ext cx="288" cy="288"/>
              <a:chOff x="3264" y="2544"/>
              <a:chExt cx="288" cy="288"/>
            </a:xfrm>
          </p:grpSpPr>
          <p:sp>
            <p:nvSpPr>
              <p:cNvPr id="84040" name="Arc 72"/>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4041" name="Arc 73"/>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4042" name="Line 74"/>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4043" name="Group 75"/>
            <p:cNvGrpSpPr>
              <a:grpSpLocks/>
            </p:cNvGrpSpPr>
            <p:nvPr/>
          </p:nvGrpSpPr>
          <p:grpSpPr bwMode="auto">
            <a:xfrm>
              <a:off x="3648" y="3456"/>
              <a:ext cx="288" cy="192"/>
              <a:chOff x="2640" y="1968"/>
              <a:chExt cx="288" cy="192"/>
            </a:xfrm>
          </p:grpSpPr>
          <p:sp>
            <p:nvSpPr>
              <p:cNvPr id="84044" name="AutoShape 76"/>
              <p:cNvSpPr>
                <a:spLocks noChangeArrowheads="1"/>
              </p:cNvSpPr>
              <p:nvPr/>
            </p:nvSpPr>
            <p:spPr bwMode="auto">
              <a:xfrm rot="5400000">
                <a:off x="2640" y="1968"/>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4045" name="Oval 77"/>
              <p:cNvSpPr>
                <a:spLocks noChangeArrowheads="1"/>
              </p:cNvSpPr>
              <p:nvPr/>
            </p:nvSpPr>
            <p:spPr bwMode="auto">
              <a:xfrm>
                <a:off x="2832" y="20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84046" name="Group 78"/>
            <p:cNvGrpSpPr>
              <a:grpSpLocks/>
            </p:cNvGrpSpPr>
            <p:nvPr/>
          </p:nvGrpSpPr>
          <p:grpSpPr bwMode="auto">
            <a:xfrm>
              <a:off x="4608" y="3216"/>
              <a:ext cx="288" cy="288"/>
              <a:chOff x="3264" y="3648"/>
              <a:chExt cx="288" cy="288"/>
            </a:xfrm>
          </p:grpSpPr>
          <p:sp>
            <p:nvSpPr>
              <p:cNvPr id="84047" name="Arc 79"/>
              <p:cNvSpPr>
                <a:spLocks/>
              </p:cNvSpPr>
              <p:nvPr/>
            </p:nvSpPr>
            <p:spPr bwMode="auto">
              <a:xfrm>
                <a:off x="326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4048" name="Arc 80"/>
              <p:cNvSpPr>
                <a:spLocks/>
              </p:cNvSpPr>
              <p:nvPr/>
            </p:nvSpPr>
            <p:spPr bwMode="auto">
              <a:xfrm flipV="1">
                <a:off x="326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4049" name="Arc 81"/>
              <p:cNvSpPr>
                <a:spLocks/>
              </p:cNvSpPr>
              <p:nvPr/>
            </p:nvSpPr>
            <p:spPr bwMode="auto">
              <a:xfrm>
                <a:off x="326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4050" name="Arc 82"/>
              <p:cNvSpPr>
                <a:spLocks/>
              </p:cNvSpPr>
              <p:nvPr/>
            </p:nvSpPr>
            <p:spPr bwMode="auto">
              <a:xfrm flipV="1">
                <a:off x="326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84051" name="Line 83"/>
            <p:cNvSpPr>
              <a:spLocks noChangeShapeType="1"/>
            </p:cNvSpPr>
            <p:nvPr/>
          </p:nvSpPr>
          <p:spPr bwMode="auto">
            <a:xfrm>
              <a:off x="3936" y="3552"/>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052" name="Line 84"/>
            <p:cNvSpPr>
              <a:spLocks noChangeShapeType="1"/>
            </p:cNvSpPr>
            <p:nvPr/>
          </p:nvSpPr>
          <p:spPr bwMode="auto">
            <a:xfrm flipH="1">
              <a:off x="3552" y="3552"/>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053" name="Line 85"/>
            <p:cNvSpPr>
              <a:spLocks noChangeShapeType="1"/>
            </p:cNvSpPr>
            <p:nvPr/>
          </p:nvSpPr>
          <p:spPr bwMode="auto">
            <a:xfrm flipH="1">
              <a:off x="3312" y="3072"/>
              <a:ext cx="72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054" name="Line 86"/>
            <p:cNvSpPr>
              <a:spLocks noChangeShapeType="1"/>
            </p:cNvSpPr>
            <p:nvPr/>
          </p:nvSpPr>
          <p:spPr bwMode="auto">
            <a:xfrm>
              <a:off x="3552" y="3072"/>
              <a:ext cx="0" cy="48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055" name="Line 87"/>
            <p:cNvSpPr>
              <a:spLocks noChangeShapeType="1"/>
            </p:cNvSpPr>
            <p:nvPr/>
          </p:nvSpPr>
          <p:spPr bwMode="auto">
            <a:xfrm>
              <a:off x="3312" y="3360"/>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056" name="Line 88"/>
            <p:cNvSpPr>
              <a:spLocks noChangeShapeType="1"/>
            </p:cNvSpPr>
            <p:nvPr/>
          </p:nvSpPr>
          <p:spPr bwMode="auto">
            <a:xfrm>
              <a:off x="3456" y="3168"/>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057" name="Line 89"/>
            <p:cNvSpPr>
              <a:spLocks noChangeShapeType="1"/>
            </p:cNvSpPr>
            <p:nvPr/>
          </p:nvSpPr>
          <p:spPr bwMode="auto">
            <a:xfrm>
              <a:off x="3456" y="3168"/>
              <a:ext cx="57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058" name="Line 90"/>
            <p:cNvSpPr>
              <a:spLocks noChangeShapeType="1"/>
            </p:cNvSpPr>
            <p:nvPr/>
          </p:nvSpPr>
          <p:spPr bwMode="auto">
            <a:xfrm>
              <a:off x="3312" y="3648"/>
              <a:ext cx="72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059" name="Line 91"/>
            <p:cNvSpPr>
              <a:spLocks noChangeShapeType="1"/>
            </p:cNvSpPr>
            <p:nvPr/>
          </p:nvSpPr>
          <p:spPr bwMode="auto">
            <a:xfrm>
              <a:off x="4320" y="3120"/>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060" name="Line 92"/>
            <p:cNvSpPr>
              <a:spLocks noChangeShapeType="1"/>
            </p:cNvSpPr>
            <p:nvPr/>
          </p:nvSpPr>
          <p:spPr bwMode="auto">
            <a:xfrm>
              <a:off x="4320" y="3600"/>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061" name="Line 93"/>
            <p:cNvSpPr>
              <a:spLocks noChangeShapeType="1"/>
            </p:cNvSpPr>
            <p:nvPr/>
          </p:nvSpPr>
          <p:spPr bwMode="auto">
            <a:xfrm>
              <a:off x="4416" y="3120"/>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062" name="Line 94"/>
            <p:cNvSpPr>
              <a:spLocks noChangeShapeType="1"/>
            </p:cNvSpPr>
            <p:nvPr/>
          </p:nvSpPr>
          <p:spPr bwMode="auto">
            <a:xfrm>
              <a:off x="4416" y="3408"/>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063" name="Line 95"/>
            <p:cNvSpPr>
              <a:spLocks noChangeShapeType="1"/>
            </p:cNvSpPr>
            <p:nvPr/>
          </p:nvSpPr>
          <p:spPr bwMode="auto">
            <a:xfrm>
              <a:off x="4416" y="3312"/>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064" name="Line 96"/>
            <p:cNvSpPr>
              <a:spLocks noChangeShapeType="1"/>
            </p:cNvSpPr>
            <p:nvPr/>
          </p:nvSpPr>
          <p:spPr bwMode="auto">
            <a:xfrm>
              <a:off x="4416" y="3408"/>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065" name="Text Box 97"/>
            <p:cNvSpPr txBox="1">
              <a:spLocks noChangeArrowheads="1"/>
            </p:cNvSpPr>
            <p:nvPr/>
          </p:nvSpPr>
          <p:spPr bwMode="auto">
            <a:xfrm>
              <a:off x="3072" y="2933"/>
              <a:ext cx="2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sz="2400" i="1">
                  <a:effectLst/>
                  <a:latin typeface="Times New Roman" panose="02020603050405020304" pitchFamily="18" charset="0"/>
                </a:rPr>
                <a:t>X</a:t>
              </a:r>
            </a:p>
          </p:txBody>
        </p:sp>
        <p:sp>
          <p:nvSpPr>
            <p:cNvPr id="84066" name="Text Box 98"/>
            <p:cNvSpPr txBox="1">
              <a:spLocks noChangeArrowheads="1"/>
            </p:cNvSpPr>
            <p:nvPr/>
          </p:nvSpPr>
          <p:spPr bwMode="auto">
            <a:xfrm>
              <a:off x="3072" y="3221"/>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sz="2400" i="1">
                  <a:effectLst/>
                  <a:latin typeface="Times New Roman" panose="02020603050405020304" pitchFamily="18" charset="0"/>
                </a:rPr>
                <a:t>Y</a:t>
              </a:r>
            </a:p>
          </p:txBody>
        </p:sp>
        <p:sp>
          <p:nvSpPr>
            <p:cNvPr id="84067" name="Text Box 99"/>
            <p:cNvSpPr txBox="1">
              <a:spLocks noChangeArrowheads="1"/>
            </p:cNvSpPr>
            <p:nvPr/>
          </p:nvSpPr>
          <p:spPr bwMode="auto">
            <a:xfrm>
              <a:off x="3072" y="3509"/>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sz="2400" i="1">
                  <a:effectLst/>
                  <a:latin typeface="Times New Roman" panose="02020603050405020304" pitchFamily="18" charset="0"/>
                </a:rPr>
                <a:t>Z</a:t>
              </a:r>
            </a:p>
          </p:txBody>
        </p:sp>
        <p:sp>
          <p:nvSpPr>
            <p:cNvPr id="84068" name="Line 100"/>
            <p:cNvSpPr>
              <a:spLocks noChangeShapeType="1"/>
            </p:cNvSpPr>
            <p:nvPr/>
          </p:nvSpPr>
          <p:spPr bwMode="auto">
            <a:xfrm>
              <a:off x="4896" y="3360"/>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069" name="Rectangle 101"/>
            <p:cNvSpPr>
              <a:spLocks noChangeArrowheads="1"/>
            </p:cNvSpPr>
            <p:nvPr/>
          </p:nvSpPr>
          <p:spPr bwMode="auto">
            <a:xfrm>
              <a:off x="3408" y="2832"/>
              <a:ext cx="1536" cy="1056"/>
            </a:xfrm>
            <a:prstGeom prst="rect">
              <a:avLst/>
            </a:prstGeom>
            <a:noFill/>
            <a:ln w="2857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4070" name="Text Box 102"/>
            <p:cNvSpPr txBox="1">
              <a:spLocks noChangeArrowheads="1"/>
            </p:cNvSpPr>
            <p:nvPr/>
          </p:nvSpPr>
          <p:spPr bwMode="auto">
            <a:xfrm>
              <a:off x="3552" y="2640"/>
              <a:ext cx="233" cy="327"/>
            </a:xfrm>
            <a:prstGeom prst="rect">
              <a:avLst/>
            </a:prstGeom>
            <a:solidFill>
              <a:srgbClr val="00009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ja-JP" i="1">
                  <a:effectLst/>
                  <a:latin typeface="Times New Roman" panose="02020603050405020304" pitchFamily="18" charset="0"/>
                </a:rPr>
                <a:t>F</a:t>
              </a:r>
            </a:p>
          </p:txBody>
        </p:sp>
      </p:grpSp>
      <p:sp>
        <p:nvSpPr>
          <p:cNvPr id="84074" name="AutoShape 106"/>
          <p:cNvSpPr>
            <a:spLocks noChangeArrowheads="1"/>
          </p:cNvSpPr>
          <p:nvPr/>
        </p:nvSpPr>
        <p:spPr bwMode="auto">
          <a:xfrm>
            <a:off x="3733800" y="5257800"/>
            <a:ext cx="990600" cy="762000"/>
          </a:xfrm>
          <a:prstGeom prst="rightArrow">
            <a:avLst>
              <a:gd name="adj1" fmla="val 50000"/>
              <a:gd name="adj2" fmla="val 325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r>
              <a:rPr lang="ja-JP" altLang="en-US" sz="2400">
                <a:effectLst/>
                <a:latin typeface="Times New Roman" panose="02020603050405020304" pitchFamily="18" charset="0"/>
              </a:rPr>
              <a:t>設計</a:t>
            </a:r>
          </a:p>
        </p:txBody>
      </p:sp>
      <p:sp>
        <p:nvSpPr>
          <p:cNvPr id="84075" name="AutoShape 107"/>
          <p:cNvSpPr>
            <a:spLocks noChangeArrowheads="1"/>
          </p:cNvSpPr>
          <p:nvPr/>
        </p:nvSpPr>
        <p:spPr bwMode="auto">
          <a:xfrm>
            <a:off x="3657600" y="4495800"/>
            <a:ext cx="990600" cy="762000"/>
          </a:xfrm>
          <a:prstGeom prst="leftArrow">
            <a:avLst>
              <a:gd name="adj1" fmla="val 50000"/>
              <a:gd name="adj2" fmla="val 325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r>
              <a:rPr lang="ja-JP" altLang="en-US" sz="2400">
                <a:effectLst/>
                <a:latin typeface="Times New Roman" panose="02020603050405020304" pitchFamily="18" charset="0"/>
              </a:rPr>
              <a:t>解析</a:t>
            </a:r>
          </a:p>
        </p:txBody>
      </p:sp>
      <mc:AlternateContent xmlns:mc="http://schemas.openxmlformats.org/markup-compatibility/2006" xmlns:a14="http://schemas.microsoft.com/office/drawing/2010/main">
        <mc:Choice Requires="a14">
          <p:sp>
            <p:nvSpPr>
              <p:cNvPr id="59" name="テキスト ボックス 58"/>
              <p:cNvSpPr txBox="1"/>
              <p:nvPr/>
            </p:nvSpPr>
            <p:spPr>
              <a:xfrm>
                <a:off x="654419" y="4645046"/>
                <a:ext cx="3056221" cy="1077218"/>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kumimoji="1" lang="en-US" altLang="ja-JP" sz="3200" b="0" i="1" smtClean="0">
                          <a:latin typeface="Cambria Math" panose="02040503050406030204" pitchFamily="18" charset="0"/>
                        </a:rPr>
                        <m:t>𝑓</m:t>
                      </m:r>
                      <m:d>
                        <m:dPr>
                          <m:ctrlPr>
                            <a:rPr kumimoji="1" lang="en-US" altLang="ja-JP" sz="3200" b="0" i="1" smtClean="0">
                              <a:latin typeface="Cambria Math" panose="02040503050406030204" pitchFamily="18" charset="0"/>
                            </a:rPr>
                          </m:ctrlPr>
                        </m:dPr>
                        <m:e>
                          <m:r>
                            <a:rPr kumimoji="1" lang="en-US" altLang="ja-JP" sz="3200" b="0" i="1" smtClean="0">
                              <a:latin typeface="Cambria Math" panose="02040503050406030204" pitchFamily="18" charset="0"/>
                            </a:rPr>
                            <m:t>𝑋</m:t>
                          </m:r>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𝑌</m:t>
                          </m:r>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𝑋</m:t>
                          </m:r>
                        </m:e>
                      </m:d>
                    </m:oMath>
                  </m:oMathPara>
                </a14:m>
                <a:endParaRPr kumimoji="1" lang="en-US" altLang="ja-JP" sz="32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𝑋</m:t>
                      </m:r>
                      <m:r>
                        <a:rPr kumimoji="1" lang="en-US" altLang="ja-JP" sz="3200" b="0" i="1" smtClean="0">
                          <a:latin typeface="Cambria Math" panose="02040503050406030204" pitchFamily="18" charset="0"/>
                          <a:ea typeface="Cambria Math" panose="02040503050406030204" pitchFamily="18" charset="0"/>
                        </a:rPr>
                        <m:t>⋅</m:t>
                      </m:r>
                      <m:r>
                        <a:rPr kumimoji="1" lang="en-US" altLang="ja-JP" sz="3200" b="0" i="1" smtClean="0">
                          <a:latin typeface="Cambria Math" panose="02040503050406030204" pitchFamily="18" charset="0"/>
                          <a:ea typeface="Cambria Math" panose="02040503050406030204" pitchFamily="18" charset="0"/>
                        </a:rPr>
                        <m:t>𝑌</m:t>
                      </m:r>
                      <m:r>
                        <a:rPr kumimoji="1" lang="en-US" altLang="ja-JP" sz="3200" b="0" i="1" smtClean="0">
                          <a:latin typeface="Cambria Math" panose="02040503050406030204" pitchFamily="18" charset="0"/>
                          <a:ea typeface="Cambria Math" panose="02040503050406030204" pitchFamily="18" charset="0"/>
                        </a:rPr>
                        <m:t>+</m:t>
                      </m:r>
                      <m:acc>
                        <m:accPr>
                          <m:chr m:val="̅"/>
                          <m:ctrlPr>
                            <a:rPr kumimoji="1" lang="en-US" altLang="ja-JP" sz="3200" b="0" i="1" smtClean="0">
                              <a:latin typeface="Cambria Math" panose="02040503050406030204" pitchFamily="18" charset="0"/>
                              <a:ea typeface="Cambria Math" panose="02040503050406030204" pitchFamily="18" charset="0"/>
                            </a:rPr>
                          </m:ctrlPr>
                        </m:accPr>
                        <m:e>
                          <m:r>
                            <a:rPr kumimoji="1" lang="en-US" altLang="ja-JP" sz="3200" b="0" i="1" smtClean="0">
                              <a:latin typeface="Cambria Math" panose="02040503050406030204" pitchFamily="18" charset="0"/>
                              <a:ea typeface="Cambria Math" panose="02040503050406030204" pitchFamily="18" charset="0"/>
                            </a:rPr>
                            <m:t> </m:t>
                          </m:r>
                          <m:r>
                            <a:rPr kumimoji="1" lang="en-US" altLang="ja-JP" sz="3200" b="0" i="1" smtClean="0">
                              <a:latin typeface="Cambria Math" panose="02040503050406030204" pitchFamily="18" charset="0"/>
                              <a:ea typeface="Cambria Math" panose="02040503050406030204" pitchFamily="18" charset="0"/>
                            </a:rPr>
                            <m:t>𝑋</m:t>
                          </m:r>
                          <m:r>
                            <a:rPr kumimoji="1" lang="en-US" altLang="ja-JP" sz="3200" b="0" i="1" smtClean="0">
                              <a:latin typeface="Cambria Math" panose="02040503050406030204" pitchFamily="18" charset="0"/>
                              <a:ea typeface="Cambria Math" panose="02040503050406030204" pitchFamily="18" charset="0"/>
                            </a:rPr>
                            <m:t> </m:t>
                          </m:r>
                        </m:e>
                      </m:acc>
                      <m:r>
                        <a:rPr kumimoji="1" lang="en-US" altLang="ja-JP" sz="3200" b="0" i="1" smtClean="0">
                          <a:latin typeface="Cambria Math" panose="02040503050406030204" pitchFamily="18" charset="0"/>
                          <a:ea typeface="Cambria Math" panose="02040503050406030204" pitchFamily="18" charset="0"/>
                        </a:rPr>
                        <m:t>⋅</m:t>
                      </m:r>
                      <m:r>
                        <a:rPr kumimoji="1" lang="en-US" altLang="ja-JP" sz="3200" b="0" i="1" smtClean="0">
                          <a:latin typeface="Cambria Math" panose="02040503050406030204" pitchFamily="18" charset="0"/>
                          <a:ea typeface="Cambria Math" panose="02040503050406030204" pitchFamily="18" charset="0"/>
                        </a:rPr>
                        <m:t>𝑍</m:t>
                      </m:r>
                    </m:oMath>
                  </m:oMathPara>
                </a14:m>
                <a:endParaRPr kumimoji="1" lang="ja-JP" altLang="en-US" sz="3200" dirty="0"/>
              </a:p>
            </p:txBody>
          </p:sp>
        </mc:Choice>
        <mc:Fallback xmlns="">
          <p:sp>
            <p:nvSpPr>
              <p:cNvPr id="59" name="テキスト ボックス 58"/>
              <p:cNvSpPr txBox="1">
                <a:spLocks noRot="1" noChangeAspect="1" noMove="1" noResize="1" noEditPoints="1" noAdjustHandles="1" noChangeArrowheads="1" noChangeShapeType="1" noTextEdit="1"/>
              </p:cNvSpPr>
              <p:nvPr/>
            </p:nvSpPr>
            <p:spPr>
              <a:xfrm>
                <a:off x="654419" y="4645046"/>
                <a:ext cx="3056221" cy="1077218"/>
              </a:xfrm>
              <a:prstGeom prst="rect">
                <a:avLst/>
              </a:prstGeom>
              <a:blipFill rotWithShape="0">
                <a:blip r:embed="rId3"/>
                <a:stretch>
                  <a:fillRect/>
                </a:stretch>
              </a:blipFill>
            </p:spPr>
            <p:txBody>
              <a:bodyPr/>
              <a:lstStyle/>
              <a:p>
                <a:r>
                  <a:rPr lang="ja-JP"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3972"/>
                                        </p:tgtEl>
                                        <p:attrNameLst>
                                          <p:attrName>style.visibility</p:attrName>
                                        </p:attrNameLst>
                                      </p:cBhvr>
                                      <p:to>
                                        <p:strVal val="visible"/>
                                      </p:to>
                                    </p:set>
                                    <p:animEffect transition="in" filter="wipe(left)">
                                      <p:cBhvr>
                                        <p:cTn id="7" dur="500"/>
                                        <p:tgtEl>
                                          <p:spTgt spid="839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3975"/>
                                        </p:tgtEl>
                                        <p:attrNameLst>
                                          <p:attrName>style.visibility</p:attrName>
                                        </p:attrNameLst>
                                      </p:cBhvr>
                                      <p:to>
                                        <p:strVal val="visible"/>
                                      </p:to>
                                    </p:set>
                                    <p:animEffect transition="in" filter="wipe(left)">
                                      <p:cBhvr>
                                        <p:cTn id="12" dur="500"/>
                                        <p:tgtEl>
                                          <p:spTgt spid="839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3979"/>
                                        </p:tgtEl>
                                        <p:attrNameLst>
                                          <p:attrName>style.visibility</p:attrName>
                                        </p:attrNameLst>
                                      </p:cBhvr>
                                      <p:to>
                                        <p:strVal val="visible"/>
                                      </p:to>
                                    </p:set>
                                    <p:animEffect transition="in" filter="wipe(left)">
                                      <p:cBhvr>
                                        <p:cTn id="17" dur="500"/>
                                        <p:tgtEl>
                                          <p:spTgt spid="839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83982"/>
                                        </p:tgtEl>
                                        <p:attrNameLst>
                                          <p:attrName>style.visibility</p:attrName>
                                        </p:attrNameLst>
                                      </p:cBhvr>
                                      <p:to>
                                        <p:strVal val="visible"/>
                                      </p:to>
                                    </p:set>
                                    <p:animEffect transition="in" filter="wipe(left)">
                                      <p:cBhvr>
                                        <p:cTn id="22" dur="500"/>
                                        <p:tgtEl>
                                          <p:spTgt spid="8398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84075"/>
                                        </p:tgtEl>
                                        <p:attrNameLst>
                                          <p:attrName>style.visibility</p:attrName>
                                        </p:attrNameLst>
                                      </p:cBhvr>
                                      <p:to>
                                        <p:strVal val="visible"/>
                                      </p:to>
                                    </p:set>
                                    <p:animEffect transition="in" filter="wipe(right)">
                                      <p:cBhvr>
                                        <p:cTn id="27" dur="500"/>
                                        <p:tgtEl>
                                          <p:spTgt spid="8407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4074"/>
                                        </p:tgtEl>
                                        <p:attrNameLst>
                                          <p:attrName>style.visibility</p:attrName>
                                        </p:attrNameLst>
                                      </p:cBhvr>
                                      <p:to>
                                        <p:strVal val="visible"/>
                                      </p:to>
                                    </p:set>
                                    <p:animEffect transition="in" filter="wipe(left)">
                                      <p:cBhvr>
                                        <p:cTn id="32" dur="500"/>
                                        <p:tgtEl>
                                          <p:spTgt spid="84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74" grpId="0" animBg="1" autoUpdateAnimBg="0"/>
      <p:bldP spid="84075"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ja-JP" altLang="en-US">
                <a:latin typeface="Times New Roman" panose="02020603050405020304" pitchFamily="18" charset="0"/>
              </a:rPr>
              <a:t>カルノー図と包含関係</a:t>
            </a:r>
          </a:p>
        </p:txBody>
      </p:sp>
      <p:graphicFrame>
        <p:nvGraphicFramePr>
          <p:cNvPr id="95299" name="Group 67"/>
          <p:cNvGraphicFramePr>
            <a:graphicFrameLocks noGrp="1"/>
          </p:cNvGraphicFramePr>
          <p:nvPr/>
        </p:nvGraphicFramePr>
        <p:xfrm>
          <a:off x="1447800" y="1676400"/>
          <a:ext cx="5410200" cy="2362200"/>
        </p:xfrm>
        <a:graphic>
          <a:graphicData uri="http://schemas.openxmlformats.org/drawingml/2006/table">
            <a:tbl>
              <a:tblPr/>
              <a:tblGrid>
                <a:gridCol w="1082675">
                  <a:extLst>
                    <a:ext uri="{9D8B030D-6E8A-4147-A177-3AD203B41FA5}">
                      <a16:colId xmlns:a16="http://schemas.microsoft.com/office/drawing/2014/main" val="20000"/>
                    </a:ext>
                  </a:extLst>
                </a:gridCol>
                <a:gridCol w="1081088">
                  <a:extLst>
                    <a:ext uri="{9D8B030D-6E8A-4147-A177-3AD203B41FA5}">
                      <a16:colId xmlns:a16="http://schemas.microsoft.com/office/drawing/2014/main" val="20001"/>
                    </a:ext>
                  </a:extLst>
                </a:gridCol>
                <a:gridCol w="1082675">
                  <a:extLst>
                    <a:ext uri="{9D8B030D-6E8A-4147-A177-3AD203B41FA5}">
                      <a16:colId xmlns:a16="http://schemas.microsoft.com/office/drawing/2014/main" val="20002"/>
                    </a:ext>
                  </a:extLst>
                </a:gridCol>
                <a:gridCol w="1081087">
                  <a:extLst>
                    <a:ext uri="{9D8B030D-6E8A-4147-A177-3AD203B41FA5}">
                      <a16:colId xmlns:a16="http://schemas.microsoft.com/office/drawing/2014/main" val="20003"/>
                    </a:ext>
                  </a:extLst>
                </a:gridCol>
                <a:gridCol w="1082675">
                  <a:extLst>
                    <a:ext uri="{9D8B030D-6E8A-4147-A177-3AD203B41FA5}">
                      <a16:colId xmlns:a16="http://schemas.microsoft.com/office/drawing/2014/main" val="20004"/>
                    </a:ext>
                  </a:extLst>
                </a:gridCol>
              </a:tblGrid>
              <a:tr h="815975">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X</a:t>
                      </a:r>
                      <a:r>
                        <a:rPr kumimoji="1" lang="en-US" altLang="ja-JP"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r>
                        <a:rPr kumimoji="1" lang="en-US" altLang="ja-JP" sz="20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Y</a:t>
                      </a:r>
                      <a:r>
                        <a:rPr kumimoji="1" lang="ja-JP" altLang="en-US"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Z</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5175">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81050">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5267" name="Line 35"/>
          <p:cNvSpPr>
            <a:spLocks noChangeShapeType="1"/>
          </p:cNvSpPr>
          <p:nvPr/>
        </p:nvSpPr>
        <p:spPr bwMode="auto">
          <a:xfrm>
            <a:off x="1447800" y="1676400"/>
            <a:ext cx="10668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95285" name="Group 53"/>
          <p:cNvGrpSpPr>
            <a:grpSpLocks/>
          </p:cNvGrpSpPr>
          <p:nvPr/>
        </p:nvGrpSpPr>
        <p:grpSpPr bwMode="auto">
          <a:xfrm>
            <a:off x="2590800" y="2514600"/>
            <a:ext cx="3124200" cy="1981200"/>
            <a:chOff x="3552" y="2640"/>
            <a:chExt cx="1968" cy="1248"/>
          </a:xfrm>
        </p:grpSpPr>
        <p:sp>
          <p:nvSpPr>
            <p:cNvPr id="95268" name="AutoShape 36"/>
            <p:cNvSpPr>
              <a:spLocks noChangeArrowheads="1"/>
            </p:cNvSpPr>
            <p:nvPr/>
          </p:nvSpPr>
          <p:spPr bwMode="auto">
            <a:xfrm>
              <a:off x="4224" y="2640"/>
              <a:ext cx="1296" cy="912"/>
            </a:xfrm>
            <a:prstGeom prst="roundRect">
              <a:avLst>
                <a:gd name="adj" fmla="val 16667"/>
              </a:avLst>
            </a:prstGeom>
            <a:noFill/>
            <a:ln w="38100">
              <a:solidFill>
                <a:srgbClr val="FF99FF"/>
              </a:solidFill>
              <a:prstDash val="solid"/>
              <a:round/>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5269" name="Line 37"/>
            <p:cNvSpPr>
              <a:spLocks noChangeShapeType="1"/>
            </p:cNvSpPr>
            <p:nvPr/>
          </p:nvSpPr>
          <p:spPr bwMode="auto">
            <a:xfrm flipH="1">
              <a:off x="3552" y="3552"/>
              <a:ext cx="816" cy="336"/>
            </a:xfrm>
            <a:prstGeom prst="line">
              <a:avLst/>
            </a:prstGeom>
            <a:noFill/>
            <a:ln w="38100">
              <a:solidFill>
                <a:srgbClr val="FF99FF"/>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95280" name="Group 48"/>
          <p:cNvGrpSpPr>
            <a:grpSpLocks/>
          </p:cNvGrpSpPr>
          <p:nvPr/>
        </p:nvGrpSpPr>
        <p:grpSpPr bwMode="auto">
          <a:xfrm>
            <a:off x="3733800" y="2590800"/>
            <a:ext cx="914400" cy="1905000"/>
            <a:chOff x="2352" y="1632"/>
            <a:chExt cx="576" cy="1200"/>
          </a:xfrm>
        </p:grpSpPr>
        <p:sp>
          <p:nvSpPr>
            <p:cNvPr id="95273" name="AutoShape 41"/>
            <p:cNvSpPr>
              <a:spLocks noChangeArrowheads="1"/>
            </p:cNvSpPr>
            <p:nvPr/>
          </p:nvSpPr>
          <p:spPr bwMode="auto">
            <a:xfrm>
              <a:off x="2352" y="1632"/>
              <a:ext cx="576" cy="816"/>
            </a:xfrm>
            <a:prstGeom prst="roundRect">
              <a:avLst>
                <a:gd name="adj" fmla="val 16667"/>
              </a:avLst>
            </a:prstGeom>
            <a:noFill/>
            <a:ln w="38100">
              <a:solidFill>
                <a:srgbClr val="FF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5274" name="Line 42"/>
            <p:cNvSpPr>
              <a:spLocks noChangeShapeType="1"/>
            </p:cNvSpPr>
            <p:nvPr/>
          </p:nvSpPr>
          <p:spPr bwMode="auto">
            <a:xfrm flipH="1">
              <a:off x="2400" y="2448"/>
              <a:ext cx="240" cy="384"/>
            </a:xfrm>
            <a:prstGeom prst="line">
              <a:avLst/>
            </a:prstGeom>
            <a:noFill/>
            <a:ln w="38100">
              <a:solidFill>
                <a:srgbClr val="FFFF0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95283" name="Group 51"/>
          <p:cNvGrpSpPr>
            <a:grpSpLocks/>
          </p:cNvGrpSpPr>
          <p:nvPr/>
        </p:nvGrpSpPr>
        <p:grpSpPr bwMode="auto">
          <a:xfrm>
            <a:off x="3810000" y="3276600"/>
            <a:ext cx="1676400" cy="1219200"/>
            <a:chOff x="2400" y="2064"/>
            <a:chExt cx="1056" cy="768"/>
          </a:xfrm>
        </p:grpSpPr>
        <p:sp>
          <p:nvSpPr>
            <p:cNvPr id="95281" name="AutoShape 49"/>
            <p:cNvSpPr>
              <a:spLocks noChangeArrowheads="1"/>
            </p:cNvSpPr>
            <p:nvPr/>
          </p:nvSpPr>
          <p:spPr bwMode="auto">
            <a:xfrm>
              <a:off x="2400" y="2064"/>
              <a:ext cx="480" cy="336"/>
            </a:xfrm>
            <a:prstGeom prst="roundRect">
              <a:avLst>
                <a:gd name="adj" fmla="val 16667"/>
              </a:avLst>
            </a:prstGeom>
            <a:noFill/>
            <a:ln w="38100">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5282" name="Line 50"/>
            <p:cNvSpPr>
              <a:spLocks noChangeShapeType="1"/>
            </p:cNvSpPr>
            <p:nvPr/>
          </p:nvSpPr>
          <p:spPr bwMode="auto">
            <a:xfrm>
              <a:off x="2640" y="2400"/>
              <a:ext cx="816" cy="432"/>
            </a:xfrm>
            <a:prstGeom prst="line">
              <a:avLst/>
            </a:prstGeom>
            <a:noFill/>
            <a:ln w="38100">
              <a:solidFill>
                <a:srgbClr val="00FF0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95288" name="Text Box 56"/>
          <p:cNvSpPr txBox="1">
            <a:spLocks noChangeArrowheads="1"/>
          </p:cNvSpPr>
          <p:nvPr/>
        </p:nvSpPr>
        <p:spPr bwMode="auto">
          <a:xfrm>
            <a:off x="5105400" y="4886325"/>
            <a:ext cx="11334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a:effectLst/>
                <a:latin typeface="Times New Roman" panose="02020603050405020304" pitchFamily="18" charset="0"/>
              </a:rPr>
              <a:t>(0,1,1)</a:t>
            </a:r>
          </a:p>
        </p:txBody>
      </p:sp>
      <p:sp>
        <p:nvSpPr>
          <p:cNvPr id="95289" name="Text Box 57"/>
          <p:cNvSpPr txBox="1">
            <a:spLocks noChangeArrowheads="1"/>
          </p:cNvSpPr>
          <p:nvPr/>
        </p:nvSpPr>
        <p:spPr bwMode="auto">
          <a:xfrm>
            <a:off x="3429000" y="4876800"/>
            <a:ext cx="1371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ja-JP">
                <a:effectLst/>
                <a:latin typeface="Times New Roman" panose="02020603050405020304" pitchFamily="18" charset="0"/>
              </a:rPr>
              <a:t>(0,1,0)</a:t>
            </a:r>
          </a:p>
          <a:p>
            <a:pPr>
              <a:spcBef>
                <a:spcPct val="0"/>
              </a:spcBef>
              <a:buClrTx/>
              <a:buSzTx/>
              <a:buFontTx/>
              <a:buNone/>
            </a:pPr>
            <a:r>
              <a:rPr lang="en-US" altLang="ja-JP">
                <a:effectLst/>
                <a:latin typeface="Times New Roman" panose="02020603050405020304" pitchFamily="18" charset="0"/>
              </a:rPr>
              <a:t>(0,1,1)</a:t>
            </a:r>
          </a:p>
        </p:txBody>
      </p:sp>
      <p:sp>
        <p:nvSpPr>
          <p:cNvPr id="95290" name="Text Box 58"/>
          <p:cNvSpPr txBox="1">
            <a:spLocks noChangeArrowheads="1"/>
          </p:cNvSpPr>
          <p:nvPr/>
        </p:nvSpPr>
        <p:spPr bwMode="auto">
          <a:xfrm>
            <a:off x="1752600" y="4876800"/>
            <a:ext cx="13716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ja-JP">
                <a:effectLst/>
                <a:latin typeface="Times New Roman" panose="02020603050405020304" pitchFamily="18" charset="0"/>
              </a:rPr>
              <a:t>(0,1,0)</a:t>
            </a:r>
          </a:p>
          <a:p>
            <a:pPr>
              <a:spcBef>
                <a:spcPct val="0"/>
              </a:spcBef>
              <a:buClrTx/>
              <a:buSzTx/>
              <a:buFontTx/>
              <a:buNone/>
            </a:pPr>
            <a:r>
              <a:rPr lang="en-US" altLang="ja-JP">
                <a:effectLst/>
                <a:latin typeface="Times New Roman" panose="02020603050405020304" pitchFamily="18" charset="0"/>
              </a:rPr>
              <a:t>(0,1,1)</a:t>
            </a:r>
          </a:p>
          <a:p>
            <a:pPr>
              <a:spcBef>
                <a:spcPct val="0"/>
              </a:spcBef>
              <a:buClrTx/>
              <a:buSzTx/>
              <a:buFontTx/>
              <a:buNone/>
            </a:pPr>
            <a:r>
              <a:rPr lang="en-US" altLang="ja-JP">
                <a:effectLst/>
                <a:latin typeface="Times New Roman" panose="02020603050405020304" pitchFamily="18" charset="0"/>
              </a:rPr>
              <a:t>(1,1,0)</a:t>
            </a:r>
          </a:p>
          <a:p>
            <a:pPr>
              <a:spcBef>
                <a:spcPct val="0"/>
              </a:spcBef>
              <a:buClrTx/>
              <a:buSzTx/>
              <a:buFontTx/>
              <a:buNone/>
            </a:pPr>
            <a:r>
              <a:rPr lang="en-US" altLang="ja-JP">
                <a:effectLst/>
                <a:latin typeface="Times New Roman" panose="02020603050405020304" pitchFamily="18" charset="0"/>
              </a:rPr>
              <a:t>(1,1,1)</a:t>
            </a:r>
          </a:p>
        </p:txBody>
      </p:sp>
      <p:grpSp>
        <p:nvGrpSpPr>
          <p:cNvPr id="95294" name="Group 62"/>
          <p:cNvGrpSpPr>
            <a:grpSpLocks/>
          </p:cNvGrpSpPr>
          <p:nvPr/>
        </p:nvGrpSpPr>
        <p:grpSpPr bwMode="auto">
          <a:xfrm>
            <a:off x="2971800" y="5181600"/>
            <a:ext cx="2133600" cy="381000"/>
            <a:chOff x="1872" y="3264"/>
            <a:chExt cx="1344" cy="240"/>
          </a:xfrm>
        </p:grpSpPr>
        <p:sp>
          <p:nvSpPr>
            <p:cNvPr id="95291" name="Line 59"/>
            <p:cNvSpPr>
              <a:spLocks noChangeShapeType="1"/>
            </p:cNvSpPr>
            <p:nvPr/>
          </p:nvSpPr>
          <p:spPr bwMode="auto">
            <a:xfrm flipH="1">
              <a:off x="1872" y="3264"/>
              <a:ext cx="288"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292" name="Line 60"/>
            <p:cNvSpPr>
              <a:spLocks noChangeShapeType="1"/>
            </p:cNvSpPr>
            <p:nvPr/>
          </p:nvSpPr>
          <p:spPr bwMode="auto">
            <a:xfrm flipH="1">
              <a:off x="1872" y="3504"/>
              <a:ext cx="288"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293" name="Line 61"/>
            <p:cNvSpPr>
              <a:spLocks noChangeShapeType="1"/>
            </p:cNvSpPr>
            <p:nvPr/>
          </p:nvSpPr>
          <p:spPr bwMode="auto">
            <a:xfrm flipH="1">
              <a:off x="2928" y="3264"/>
              <a:ext cx="288" cy="24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95295" name="Text Box 63"/>
          <p:cNvSpPr txBox="1">
            <a:spLocks noChangeArrowheads="1"/>
          </p:cNvSpPr>
          <p:nvPr/>
        </p:nvSpPr>
        <p:spPr bwMode="auto">
          <a:xfrm>
            <a:off x="5470525" y="5530850"/>
            <a:ext cx="2330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sz="3600" i="1">
                <a:effectLst/>
                <a:latin typeface="Times New Roman" panose="02020603050405020304" pitchFamily="18" charset="0"/>
              </a:rPr>
              <a:t>P</a:t>
            </a:r>
            <a:r>
              <a:rPr lang="en-US" altLang="ja-JP" sz="3600">
                <a:effectLst/>
                <a:latin typeface="Times New Roman" panose="02020603050405020304" pitchFamily="18" charset="0"/>
              </a:rPr>
              <a:t> ⊇</a:t>
            </a:r>
            <a:r>
              <a:rPr lang="en-US" altLang="ja-JP" sz="3600" i="1">
                <a:effectLst/>
                <a:latin typeface="Times New Roman" panose="02020603050405020304" pitchFamily="18" charset="0"/>
              </a:rPr>
              <a:t>Q </a:t>
            </a:r>
            <a:r>
              <a:rPr lang="en-US" altLang="ja-JP" sz="3600">
                <a:effectLst/>
                <a:latin typeface="Times New Roman" panose="02020603050405020304" pitchFamily="18" charset="0"/>
              </a:rPr>
              <a:t>⊇</a:t>
            </a:r>
            <a:r>
              <a:rPr lang="en-US" altLang="ja-JP" sz="3600" i="1">
                <a:effectLst/>
                <a:latin typeface="Times New Roman" panose="02020603050405020304" pitchFamily="18" charset="0"/>
              </a:rPr>
              <a:t>R </a:t>
            </a:r>
          </a:p>
        </p:txBody>
      </p:sp>
      <p:graphicFrame>
        <p:nvGraphicFramePr>
          <p:cNvPr id="95301" name="Object 69"/>
          <p:cNvGraphicFramePr>
            <a:graphicFrameLocks noChangeAspect="1"/>
          </p:cNvGraphicFramePr>
          <p:nvPr/>
        </p:nvGraphicFramePr>
        <p:xfrm>
          <a:off x="1828800" y="4495800"/>
          <a:ext cx="1068388" cy="449263"/>
        </p:xfrm>
        <a:graphic>
          <a:graphicData uri="http://schemas.openxmlformats.org/presentationml/2006/ole">
            <mc:AlternateContent xmlns:mc="http://schemas.openxmlformats.org/markup-compatibility/2006">
              <mc:Choice xmlns:v="urn:schemas-microsoft-com:vml" Requires="v">
                <p:oleObj spid="_x0000_s7182" name="数式" r:id="rId4" imgW="393480" imgH="164880" progId="Equation.3">
                  <p:embed/>
                </p:oleObj>
              </mc:Choice>
              <mc:Fallback>
                <p:oleObj name="数式" r:id="rId4" imgW="393480" imgH="164880" progId="Equation.3">
                  <p:embed/>
                  <p:pic>
                    <p:nvPicPr>
                      <p:cNvPr id="0" name="Object 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4495800"/>
                        <a:ext cx="1068388"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5302" name="Object 70"/>
          <p:cNvGraphicFramePr>
            <a:graphicFrameLocks noChangeAspect="1"/>
          </p:cNvGraphicFramePr>
          <p:nvPr/>
        </p:nvGraphicFramePr>
        <p:xfrm>
          <a:off x="3048000" y="4419600"/>
          <a:ext cx="1525588" cy="603250"/>
        </p:xfrm>
        <a:graphic>
          <a:graphicData uri="http://schemas.openxmlformats.org/presentationml/2006/ole">
            <mc:AlternateContent xmlns:mc="http://schemas.openxmlformats.org/markup-compatibility/2006">
              <mc:Choice xmlns:v="urn:schemas-microsoft-com:vml" Requires="v">
                <p:oleObj spid="_x0000_s7183" name="数式" r:id="rId6" imgW="609480" imgH="241200" progId="Equation.3">
                  <p:embed/>
                </p:oleObj>
              </mc:Choice>
              <mc:Fallback>
                <p:oleObj name="数式" r:id="rId6" imgW="609480" imgH="241200" progId="Equation.3">
                  <p:embed/>
                  <p:pic>
                    <p:nvPicPr>
                      <p:cNvPr id="0" name="Object 7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4419600"/>
                        <a:ext cx="1525588" cy="60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5303" name="Object 71"/>
          <p:cNvGraphicFramePr>
            <a:graphicFrameLocks noChangeAspect="1"/>
          </p:cNvGraphicFramePr>
          <p:nvPr/>
        </p:nvGraphicFramePr>
        <p:xfrm>
          <a:off x="4724400" y="4419600"/>
          <a:ext cx="1936750" cy="508000"/>
        </p:xfrm>
        <a:graphic>
          <a:graphicData uri="http://schemas.openxmlformats.org/presentationml/2006/ole">
            <mc:AlternateContent xmlns:mc="http://schemas.openxmlformats.org/markup-compatibility/2006">
              <mc:Choice xmlns:v="urn:schemas-microsoft-com:vml" Requires="v">
                <p:oleObj spid="_x0000_s7184" name="数式" r:id="rId8" imgW="774360" imgH="203040" progId="Equation.3">
                  <p:embed/>
                </p:oleObj>
              </mc:Choice>
              <mc:Fallback>
                <p:oleObj name="数式" r:id="rId8" imgW="774360" imgH="203040" progId="Equation.3">
                  <p:embed/>
                  <p:pic>
                    <p:nvPicPr>
                      <p:cNvPr id="0" name="Object 7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400" y="4419600"/>
                        <a:ext cx="193675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95285"/>
                                        </p:tgtEl>
                                        <p:attrNameLst>
                                          <p:attrName>style.visibility</p:attrName>
                                        </p:attrNameLst>
                                      </p:cBhvr>
                                      <p:to>
                                        <p:strVal val="visible"/>
                                      </p:to>
                                    </p:set>
                                    <p:animEffect transition="in" filter="wipe(up)">
                                      <p:cBhvr>
                                        <p:cTn id="7" dur="500"/>
                                        <p:tgtEl>
                                          <p:spTgt spid="952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95301"/>
                                        </p:tgtEl>
                                        <p:attrNameLst>
                                          <p:attrName>style.visibility</p:attrName>
                                        </p:attrNameLst>
                                      </p:cBhvr>
                                      <p:to>
                                        <p:strVal val="visible"/>
                                      </p:to>
                                    </p:set>
                                    <p:animEffect transition="in" filter="checkerboard(across)">
                                      <p:cBhvr>
                                        <p:cTn id="12" dur="500"/>
                                        <p:tgtEl>
                                          <p:spTgt spid="953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95280"/>
                                        </p:tgtEl>
                                        <p:attrNameLst>
                                          <p:attrName>style.visibility</p:attrName>
                                        </p:attrNameLst>
                                      </p:cBhvr>
                                      <p:to>
                                        <p:strVal val="visible"/>
                                      </p:to>
                                    </p:set>
                                    <p:animEffect transition="in" filter="wipe(up)">
                                      <p:cBhvr>
                                        <p:cTn id="17" dur="500"/>
                                        <p:tgtEl>
                                          <p:spTgt spid="952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95302"/>
                                        </p:tgtEl>
                                        <p:attrNameLst>
                                          <p:attrName>style.visibility</p:attrName>
                                        </p:attrNameLst>
                                      </p:cBhvr>
                                      <p:to>
                                        <p:strVal val="visible"/>
                                      </p:to>
                                    </p:set>
                                    <p:animEffect transition="in" filter="checkerboard(across)">
                                      <p:cBhvr>
                                        <p:cTn id="22" dur="500"/>
                                        <p:tgtEl>
                                          <p:spTgt spid="9530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95283"/>
                                        </p:tgtEl>
                                        <p:attrNameLst>
                                          <p:attrName>style.visibility</p:attrName>
                                        </p:attrNameLst>
                                      </p:cBhvr>
                                      <p:to>
                                        <p:strVal val="visible"/>
                                      </p:to>
                                    </p:set>
                                    <p:animEffect transition="in" filter="wipe(up)">
                                      <p:cBhvr>
                                        <p:cTn id="27" dur="500"/>
                                        <p:tgtEl>
                                          <p:spTgt spid="9528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95303"/>
                                        </p:tgtEl>
                                        <p:attrNameLst>
                                          <p:attrName>style.visibility</p:attrName>
                                        </p:attrNameLst>
                                      </p:cBhvr>
                                      <p:to>
                                        <p:strVal val="visible"/>
                                      </p:to>
                                    </p:set>
                                    <p:animEffect transition="in" filter="checkerboard(across)">
                                      <p:cBhvr>
                                        <p:cTn id="32" dur="500"/>
                                        <p:tgtEl>
                                          <p:spTgt spid="9530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5290"/>
                                        </p:tgtEl>
                                        <p:attrNameLst>
                                          <p:attrName>style.visibility</p:attrName>
                                        </p:attrNameLst>
                                      </p:cBhvr>
                                      <p:to>
                                        <p:strVal val="visible"/>
                                      </p:to>
                                    </p:set>
                                    <p:anim calcmode="lin" valueType="num">
                                      <p:cBhvr additive="base">
                                        <p:cTn id="37" dur="500" fill="hold"/>
                                        <p:tgtEl>
                                          <p:spTgt spid="95290"/>
                                        </p:tgtEl>
                                        <p:attrNameLst>
                                          <p:attrName>ppt_x</p:attrName>
                                        </p:attrNameLst>
                                      </p:cBhvr>
                                      <p:tavLst>
                                        <p:tav tm="0">
                                          <p:val>
                                            <p:strVal val="#ppt_x"/>
                                          </p:val>
                                        </p:tav>
                                        <p:tav tm="100000">
                                          <p:val>
                                            <p:strVal val="#ppt_x"/>
                                          </p:val>
                                        </p:tav>
                                      </p:tavLst>
                                    </p:anim>
                                    <p:anim calcmode="lin" valueType="num">
                                      <p:cBhvr additive="base">
                                        <p:cTn id="38" dur="500" fill="hold"/>
                                        <p:tgtEl>
                                          <p:spTgt spid="9529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5289"/>
                                        </p:tgtEl>
                                        <p:attrNameLst>
                                          <p:attrName>style.visibility</p:attrName>
                                        </p:attrNameLst>
                                      </p:cBhvr>
                                      <p:to>
                                        <p:strVal val="visible"/>
                                      </p:to>
                                    </p:set>
                                    <p:anim calcmode="lin" valueType="num">
                                      <p:cBhvr additive="base">
                                        <p:cTn id="43" dur="500" fill="hold"/>
                                        <p:tgtEl>
                                          <p:spTgt spid="95289"/>
                                        </p:tgtEl>
                                        <p:attrNameLst>
                                          <p:attrName>ppt_x</p:attrName>
                                        </p:attrNameLst>
                                      </p:cBhvr>
                                      <p:tavLst>
                                        <p:tav tm="0">
                                          <p:val>
                                            <p:strVal val="#ppt_x"/>
                                          </p:val>
                                        </p:tav>
                                        <p:tav tm="100000">
                                          <p:val>
                                            <p:strVal val="#ppt_x"/>
                                          </p:val>
                                        </p:tav>
                                      </p:tavLst>
                                    </p:anim>
                                    <p:anim calcmode="lin" valueType="num">
                                      <p:cBhvr additive="base">
                                        <p:cTn id="44" dur="500" fill="hold"/>
                                        <p:tgtEl>
                                          <p:spTgt spid="95289"/>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5288"/>
                                        </p:tgtEl>
                                        <p:attrNameLst>
                                          <p:attrName>style.visibility</p:attrName>
                                        </p:attrNameLst>
                                      </p:cBhvr>
                                      <p:to>
                                        <p:strVal val="visible"/>
                                      </p:to>
                                    </p:set>
                                    <p:anim calcmode="lin" valueType="num">
                                      <p:cBhvr additive="base">
                                        <p:cTn id="49" dur="500" fill="hold"/>
                                        <p:tgtEl>
                                          <p:spTgt spid="95288"/>
                                        </p:tgtEl>
                                        <p:attrNameLst>
                                          <p:attrName>ppt_x</p:attrName>
                                        </p:attrNameLst>
                                      </p:cBhvr>
                                      <p:tavLst>
                                        <p:tav tm="0">
                                          <p:val>
                                            <p:strVal val="#ppt_x"/>
                                          </p:val>
                                        </p:tav>
                                        <p:tav tm="100000">
                                          <p:val>
                                            <p:strVal val="#ppt_x"/>
                                          </p:val>
                                        </p:tav>
                                      </p:tavLst>
                                    </p:anim>
                                    <p:anim calcmode="lin" valueType="num">
                                      <p:cBhvr additive="base">
                                        <p:cTn id="50" dur="500" fill="hold"/>
                                        <p:tgtEl>
                                          <p:spTgt spid="95288"/>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2" fill="hold" nodeType="clickEffect">
                                  <p:stCondLst>
                                    <p:cond delay="0"/>
                                  </p:stCondLst>
                                  <p:childTnLst>
                                    <p:set>
                                      <p:cBhvr>
                                        <p:cTn id="54" dur="1" fill="hold">
                                          <p:stCondLst>
                                            <p:cond delay="0"/>
                                          </p:stCondLst>
                                        </p:cTn>
                                        <p:tgtEl>
                                          <p:spTgt spid="95294"/>
                                        </p:tgtEl>
                                        <p:attrNameLst>
                                          <p:attrName>style.visibility</p:attrName>
                                        </p:attrNameLst>
                                      </p:cBhvr>
                                      <p:to>
                                        <p:strVal val="visible"/>
                                      </p:to>
                                    </p:set>
                                    <p:animEffect transition="in" filter="wipe(right)">
                                      <p:cBhvr>
                                        <p:cTn id="55" dur="500"/>
                                        <p:tgtEl>
                                          <p:spTgt spid="95294"/>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95295"/>
                                        </p:tgtEl>
                                        <p:attrNameLst>
                                          <p:attrName>style.visibility</p:attrName>
                                        </p:attrNameLst>
                                      </p:cBhvr>
                                      <p:to>
                                        <p:strVal val="visible"/>
                                      </p:to>
                                    </p:set>
                                    <p:anim calcmode="lin" valueType="num">
                                      <p:cBhvr additive="base">
                                        <p:cTn id="60" dur="500" fill="hold"/>
                                        <p:tgtEl>
                                          <p:spTgt spid="95295"/>
                                        </p:tgtEl>
                                        <p:attrNameLst>
                                          <p:attrName>ppt_x</p:attrName>
                                        </p:attrNameLst>
                                      </p:cBhvr>
                                      <p:tavLst>
                                        <p:tav tm="0">
                                          <p:val>
                                            <p:strVal val="#ppt_x"/>
                                          </p:val>
                                        </p:tav>
                                        <p:tav tm="100000">
                                          <p:val>
                                            <p:strVal val="#ppt_x"/>
                                          </p:val>
                                        </p:tav>
                                      </p:tavLst>
                                    </p:anim>
                                    <p:anim calcmode="lin" valueType="num">
                                      <p:cBhvr additive="base">
                                        <p:cTn id="61" dur="500" fill="hold"/>
                                        <p:tgtEl>
                                          <p:spTgt spid="952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88" grpId="0" autoUpdateAnimBg="0"/>
      <p:bldP spid="95289" grpId="0" autoUpdateAnimBg="0"/>
      <p:bldP spid="95290" grpId="0" autoUpdateAnimBg="0"/>
      <p:bldP spid="9529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ja-JP" altLang="en-US">
                <a:latin typeface="Times New Roman" panose="02020603050405020304" pitchFamily="18" charset="0"/>
              </a:rPr>
              <a:t>主項</a:t>
            </a:r>
          </a:p>
        </p:txBody>
      </p:sp>
      <p:sp>
        <p:nvSpPr>
          <p:cNvPr id="96259" name="Rectangle 3"/>
          <p:cNvSpPr>
            <a:spLocks noGrp="1" noChangeArrowheads="1"/>
          </p:cNvSpPr>
          <p:nvPr>
            <p:ph type="body" idx="1"/>
          </p:nvPr>
        </p:nvSpPr>
        <p:spPr>
          <a:xfrm>
            <a:off x="1066800" y="1981200"/>
            <a:ext cx="7543800" cy="2743200"/>
          </a:xfrm>
        </p:spPr>
        <p:txBody>
          <a:bodyPr/>
          <a:lstStyle/>
          <a:p>
            <a:pPr>
              <a:buFont typeface="Wingdings" panose="05000000000000000000" pitchFamily="2" charset="2"/>
              <a:buChar char="u"/>
            </a:pPr>
            <a:r>
              <a:rPr lang="ja-JP" altLang="en-US" dirty="0">
                <a:latin typeface="Times New Roman" panose="02020603050405020304" pitchFamily="18" charset="0"/>
              </a:rPr>
              <a:t>定義 </a:t>
            </a:r>
            <a:r>
              <a:rPr lang="en-US" altLang="ja-JP" dirty="0">
                <a:latin typeface="Times New Roman" panose="02020603050405020304" pitchFamily="18" charset="0"/>
              </a:rPr>
              <a:t>:</a:t>
            </a:r>
            <a:r>
              <a:rPr lang="ja-JP" altLang="en-US" dirty="0">
                <a:latin typeface="Times New Roman" panose="02020603050405020304" pitchFamily="18" charset="0"/>
              </a:rPr>
              <a:t> 主項</a:t>
            </a:r>
            <a:endParaRPr lang="en-US" altLang="ja-JP" dirty="0">
              <a:latin typeface="Times New Roman" panose="02020603050405020304" pitchFamily="18" charset="0"/>
            </a:endParaRPr>
          </a:p>
          <a:p>
            <a:pPr lvl="1">
              <a:buFontTx/>
              <a:buNone/>
            </a:pPr>
            <a:r>
              <a:rPr lang="ja-JP" altLang="en-US" dirty="0">
                <a:latin typeface="Times New Roman" panose="02020603050405020304" pitchFamily="18" charset="0"/>
              </a:rPr>
              <a:t>論理関数 </a:t>
            </a:r>
            <a:r>
              <a:rPr lang="en-US" altLang="ja-JP" i="1" dirty="0">
                <a:latin typeface="Times New Roman" panose="02020603050405020304" pitchFamily="18" charset="0"/>
              </a:rPr>
              <a:t>f</a:t>
            </a:r>
            <a:r>
              <a:rPr lang="en-US" altLang="ja-JP" dirty="0">
                <a:latin typeface="Times New Roman" panose="02020603050405020304" pitchFamily="18" charset="0"/>
              </a:rPr>
              <a:t> </a:t>
            </a:r>
            <a:r>
              <a:rPr lang="ja-JP" altLang="en-US" dirty="0">
                <a:latin typeface="Times New Roman" panose="02020603050405020304" pitchFamily="18" charset="0"/>
              </a:rPr>
              <a:t>を積和形で表現する</a:t>
            </a:r>
          </a:p>
          <a:p>
            <a:pPr lvl="1">
              <a:buFont typeface="Wingdings" panose="05000000000000000000" pitchFamily="2" charset="2"/>
              <a:buChar char="Ø"/>
            </a:pPr>
            <a:r>
              <a:rPr lang="en-US" altLang="ja-JP" i="1" dirty="0">
                <a:latin typeface="Times New Roman" panose="02020603050405020304" pitchFamily="18" charset="0"/>
              </a:rPr>
              <a:t>f</a:t>
            </a:r>
            <a:r>
              <a:rPr lang="en-US" altLang="ja-JP" dirty="0">
                <a:latin typeface="Times New Roman" panose="02020603050405020304" pitchFamily="18" charset="0"/>
              </a:rPr>
              <a:t> =</a:t>
            </a:r>
            <a:r>
              <a:rPr lang="en-US" altLang="ja-JP" i="1" dirty="0">
                <a:latin typeface="Times New Roman" panose="02020603050405020304" pitchFamily="18" charset="0"/>
              </a:rPr>
              <a:t>t</a:t>
            </a:r>
            <a:r>
              <a:rPr lang="en-US" altLang="ja-JP" baseline="-25000" dirty="0">
                <a:latin typeface="Times New Roman" panose="02020603050405020304" pitchFamily="18" charset="0"/>
              </a:rPr>
              <a:t>1</a:t>
            </a:r>
            <a:r>
              <a:rPr lang="en-US" altLang="ja-JP" dirty="0">
                <a:latin typeface="Times New Roman" panose="02020603050405020304" pitchFamily="18" charset="0"/>
              </a:rPr>
              <a:t>+</a:t>
            </a:r>
            <a:r>
              <a:rPr lang="en-US" altLang="ja-JP" i="1" dirty="0">
                <a:latin typeface="Times New Roman" panose="02020603050405020304" pitchFamily="18" charset="0"/>
              </a:rPr>
              <a:t>t</a:t>
            </a:r>
            <a:r>
              <a:rPr lang="en-US" altLang="ja-JP" baseline="-25000" dirty="0">
                <a:latin typeface="Times New Roman" panose="02020603050405020304" pitchFamily="18" charset="0"/>
              </a:rPr>
              <a:t>2</a:t>
            </a:r>
            <a:r>
              <a:rPr lang="en-US" altLang="ja-JP" dirty="0">
                <a:latin typeface="Times New Roman" panose="02020603050405020304" pitchFamily="18" charset="0"/>
              </a:rPr>
              <a:t>+…+</a:t>
            </a:r>
            <a:r>
              <a:rPr lang="en-US" altLang="ja-JP" i="1" dirty="0" err="1">
                <a:latin typeface="Times New Roman" panose="02020603050405020304" pitchFamily="18" charset="0"/>
              </a:rPr>
              <a:t>t</a:t>
            </a:r>
            <a:r>
              <a:rPr lang="en-US" altLang="ja-JP" i="1" baseline="-25000" dirty="0" err="1">
                <a:latin typeface="Times New Roman" panose="02020603050405020304" pitchFamily="18" charset="0"/>
              </a:rPr>
              <a:t>n</a:t>
            </a:r>
            <a:r>
              <a:rPr lang="en-US" altLang="ja-JP" dirty="0">
                <a:latin typeface="Times New Roman" panose="02020603050405020304" pitchFamily="18" charset="0"/>
              </a:rPr>
              <a:t> (</a:t>
            </a:r>
            <a:r>
              <a:rPr lang="en-US" altLang="ja-JP" i="1" dirty="0" err="1">
                <a:latin typeface="Times New Roman" panose="02020603050405020304" pitchFamily="18" charset="0"/>
              </a:rPr>
              <a:t>t</a:t>
            </a:r>
            <a:r>
              <a:rPr lang="en-US" altLang="ja-JP" i="1" baseline="-25000" dirty="0" err="1">
                <a:latin typeface="Times New Roman" panose="02020603050405020304" pitchFamily="18" charset="0"/>
              </a:rPr>
              <a:t>i</a:t>
            </a:r>
            <a:r>
              <a:rPr lang="en-US" altLang="ja-JP" dirty="0">
                <a:latin typeface="Times New Roman" panose="02020603050405020304" pitchFamily="18" charset="0"/>
              </a:rPr>
              <a:t> : </a:t>
            </a:r>
            <a:r>
              <a:rPr lang="en-US" altLang="ja-JP" i="1" dirty="0">
                <a:latin typeface="Times New Roman" panose="02020603050405020304" pitchFamily="18" charset="0"/>
              </a:rPr>
              <a:t>f</a:t>
            </a:r>
            <a:r>
              <a:rPr lang="en-US" altLang="ja-JP" dirty="0">
                <a:latin typeface="Times New Roman" panose="02020603050405020304" pitchFamily="18" charset="0"/>
              </a:rPr>
              <a:t> </a:t>
            </a:r>
            <a:r>
              <a:rPr lang="ja-JP" altLang="en-US" dirty="0">
                <a:latin typeface="Times New Roman" panose="02020603050405020304" pitchFamily="18" charset="0"/>
              </a:rPr>
              <a:t>の積項</a:t>
            </a:r>
            <a:r>
              <a:rPr lang="en-US" altLang="ja-JP" dirty="0">
                <a:latin typeface="Times New Roman" panose="02020603050405020304" pitchFamily="18" charset="0"/>
              </a:rPr>
              <a:t>)</a:t>
            </a:r>
          </a:p>
          <a:p>
            <a:pPr lvl="1">
              <a:buFont typeface="Wingdings" panose="05000000000000000000" pitchFamily="2" charset="2"/>
              <a:buNone/>
            </a:pPr>
            <a:r>
              <a:rPr lang="ja-JP" altLang="en-US" dirty="0">
                <a:latin typeface="Times New Roman" panose="02020603050405020304" pitchFamily="18" charset="0"/>
              </a:rPr>
              <a:t>積項</a:t>
            </a:r>
            <a:r>
              <a:rPr lang="en-US" altLang="ja-JP" i="1" dirty="0" err="1">
                <a:latin typeface="Times New Roman" panose="02020603050405020304" pitchFamily="18" charset="0"/>
              </a:rPr>
              <a:t>t</a:t>
            </a:r>
            <a:r>
              <a:rPr lang="en-US" altLang="ja-JP" i="1" baseline="-25000" dirty="0" err="1">
                <a:latin typeface="Times New Roman" panose="02020603050405020304" pitchFamily="18" charset="0"/>
              </a:rPr>
              <a:t>i</a:t>
            </a:r>
            <a:r>
              <a:rPr lang="en-US" altLang="ja-JP" dirty="0">
                <a:latin typeface="Times New Roman" panose="02020603050405020304" pitchFamily="18" charset="0"/>
              </a:rPr>
              <a:t> </a:t>
            </a:r>
            <a:r>
              <a:rPr lang="ja-JP" altLang="en-US" dirty="0">
                <a:latin typeface="Times New Roman" panose="02020603050405020304" pitchFamily="18" charset="0"/>
              </a:rPr>
              <a:t>が主項</a:t>
            </a:r>
          </a:p>
          <a:p>
            <a:pPr lvl="1">
              <a:buFont typeface="Wingdings" panose="05000000000000000000" pitchFamily="2" charset="2"/>
              <a:buNone/>
            </a:pPr>
            <a:r>
              <a:rPr lang="ja-JP" altLang="en-US" dirty="0">
                <a:latin typeface="Times New Roman" panose="02020603050405020304" pitchFamily="18" charset="0"/>
              </a:rPr>
              <a:t>	⇔ </a:t>
            </a:r>
            <a:r>
              <a:rPr lang="en-US" altLang="ja-JP" i="1" dirty="0" err="1">
                <a:latin typeface="Times New Roman" panose="02020603050405020304" pitchFamily="18" charset="0"/>
              </a:rPr>
              <a:t>t</a:t>
            </a:r>
            <a:r>
              <a:rPr lang="en-US" altLang="ja-JP" i="1" baseline="-25000" dirty="0" err="1">
                <a:latin typeface="Times New Roman" panose="02020603050405020304" pitchFamily="18" charset="0"/>
              </a:rPr>
              <a:t>i</a:t>
            </a:r>
            <a:r>
              <a:rPr lang="en-US" altLang="ja-JP" dirty="0">
                <a:latin typeface="Times New Roman" panose="02020603050405020304" pitchFamily="18" charset="0"/>
              </a:rPr>
              <a:t> </a:t>
            </a:r>
            <a:r>
              <a:rPr lang="ja-JP" altLang="en-US" dirty="0">
                <a:latin typeface="Times New Roman" panose="02020603050405020304" pitchFamily="18" charset="0"/>
              </a:rPr>
              <a:t>がそれ以外の積項</a:t>
            </a:r>
            <a:r>
              <a:rPr lang="en-US" altLang="ja-JP" i="1" dirty="0" err="1">
                <a:latin typeface="Times New Roman" panose="02020603050405020304" pitchFamily="18" charset="0"/>
              </a:rPr>
              <a:t>t</a:t>
            </a:r>
            <a:r>
              <a:rPr lang="en-US" altLang="ja-JP" i="1" baseline="-25000" dirty="0" err="1">
                <a:latin typeface="Times New Roman" panose="02020603050405020304" pitchFamily="18" charset="0"/>
              </a:rPr>
              <a:t>j</a:t>
            </a:r>
            <a:r>
              <a:rPr lang="en-US" altLang="ja-JP" dirty="0">
                <a:latin typeface="Times New Roman" panose="02020603050405020304" pitchFamily="18" charset="0"/>
              </a:rPr>
              <a:t> </a:t>
            </a:r>
            <a:r>
              <a:rPr lang="ja-JP" altLang="en-US" dirty="0">
                <a:latin typeface="Times New Roman" panose="02020603050405020304" pitchFamily="18" charset="0"/>
              </a:rPr>
              <a:t>に</a:t>
            </a:r>
            <a:r>
              <a:rPr lang="ja-JP" altLang="en-US" b="1" dirty="0">
                <a:solidFill>
                  <a:srgbClr val="FFFF00"/>
                </a:solidFill>
                <a:latin typeface="Times New Roman" panose="02020603050405020304" pitchFamily="18" charset="0"/>
              </a:rPr>
              <a:t>包含されない</a:t>
            </a:r>
            <a:endParaRPr lang="ja-JP" altLang="en-US" dirty="0">
              <a:latin typeface="Times New Roman" panose="02020603050405020304" pitchFamily="18" charset="0"/>
            </a:endParaRPr>
          </a:p>
        </p:txBody>
      </p:sp>
      <p:sp>
        <p:nvSpPr>
          <p:cNvPr id="3" name="テキスト ボックス 2">
            <a:extLst>
              <a:ext uri="{FF2B5EF4-FFF2-40B4-BE49-F238E27FC236}">
                <a16:creationId xmlns:a16="http://schemas.microsoft.com/office/drawing/2014/main" id="{C6E2473C-27DE-4BB0-8E40-3CDC0631CCFA}"/>
              </a:ext>
            </a:extLst>
          </p:cNvPr>
          <p:cNvSpPr txBox="1"/>
          <p:nvPr/>
        </p:nvSpPr>
        <p:spPr>
          <a:xfrm>
            <a:off x="1665395" y="4970012"/>
            <a:ext cx="6346609" cy="1040285"/>
          </a:xfrm>
          <a:prstGeom prst="rect">
            <a:avLst/>
          </a:prstGeom>
          <a:noFill/>
        </p:spPr>
        <p:txBody>
          <a:bodyPr wrap="none" rtlCol="0">
            <a:spAutoFit/>
          </a:bodyPr>
          <a:lstStyle/>
          <a:p>
            <a:pPr algn="l"/>
            <a:r>
              <a:rPr lang="ja-JP" altLang="en-US" dirty="0">
                <a:latin typeface="Times New Roman" panose="02020603050405020304" pitchFamily="18" charset="0"/>
              </a:rPr>
              <a:t>カルノー図で</a:t>
            </a:r>
            <a:endParaRPr lang="en-US" altLang="ja-JP" dirty="0">
              <a:latin typeface="Times New Roman" panose="02020603050405020304" pitchFamily="18" charset="0"/>
            </a:endParaRPr>
          </a:p>
          <a:p>
            <a:pPr algn="l"/>
            <a:r>
              <a:rPr lang="en-US" altLang="ja-JP" dirty="0">
                <a:latin typeface="Times New Roman" panose="02020603050405020304" pitchFamily="18" charset="0"/>
              </a:rPr>
              <a:t> </a:t>
            </a:r>
            <a:r>
              <a:rPr lang="ja-JP" altLang="en-US" dirty="0">
                <a:solidFill>
                  <a:srgbClr val="FFFF00"/>
                </a:solidFill>
                <a:latin typeface="Times New Roman" panose="02020603050405020304" pitchFamily="18" charset="0"/>
              </a:rPr>
              <a:t>より大きな長方形に包含されない長方形</a:t>
            </a:r>
            <a:endParaRPr kumimoji="1" lang="ja-JP" altLang="en-US" dirty="0">
              <a:solidFill>
                <a:srgbClr val="FFFF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ja-JP" altLang="en-US" dirty="0">
                <a:latin typeface="Times New Roman" panose="02020603050405020304" pitchFamily="18" charset="0"/>
              </a:rPr>
              <a:t>主項</a:t>
            </a:r>
          </a:p>
        </p:txBody>
      </p:sp>
      <p:grpSp>
        <p:nvGrpSpPr>
          <p:cNvPr id="96287" name="Group 31"/>
          <p:cNvGrpSpPr>
            <a:grpSpLocks/>
          </p:cNvGrpSpPr>
          <p:nvPr/>
        </p:nvGrpSpPr>
        <p:grpSpPr bwMode="auto">
          <a:xfrm>
            <a:off x="3215640" y="2222719"/>
            <a:ext cx="1066800" cy="823913"/>
            <a:chOff x="2016" y="3264"/>
            <a:chExt cx="672" cy="519"/>
          </a:xfrm>
        </p:grpSpPr>
        <p:sp>
          <p:nvSpPr>
            <p:cNvPr id="96266" name="Text Box 10"/>
            <p:cNvSpPr txBox="1">
              <a:spLocks noChangeArrowheads="1"/>
            </p:cNvSpPr>
            <p:nvPr/>
          </p:nvSpPr>
          <p:spPr bwMode="auto">
            <a:xfrm>
              <a:off x="2064" y="3456"/>
              <a:ext cx="5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ja-JP" altLang="en-US">
                  <a:effectLst/>
                  <a:latin typeface="Times New Roman" panose="02020603050405020304" pitchFamily="18" charset="0"/>
                </a:rPr>
                <a:t>主項</a:t>
              </a:r>
            </a:p>
          </p:txBody>
        </p:sp>
        <p:sp>
          <p:nvSpPr>
            <p:cNvPr id="96283" name="Line 27"/>
            <p:cNvSpPr>
              <a:spLocks noChangeShapeType="1"/>
            </p:cNvSpPr>
            <p:nvPr/>
          </p:nvSpPr>
          <p:spPr bwMode="auto">
            <a:xfrm>
              <a:off x="2016" y="3264"/>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284" name="Line 28"/>
            <p:cNvSpPr>
              <a:spLocks noChangeShapeType="1"/>
            </p:cNvSpPr>
            <p:nvPr/>
          </p:nvSpPr>
          <p:spPr bwMode="auto">
            <a:xfrm flipH="1">
              <a:off x="2688" y="3264"/>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285" name="Line 29"/>
            <p:cNvSpPr>
              <a:spLocks noChangeShapeType="1"/>
            </p:cNvSpPr>
            <p:nvPr/>
          </p:nvSpPr>
          <p:spPr bwMode="auto">
            <a:xfrm>
              <a:off x="2016" y="3360"/>
              <a:ext cx="6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286" name="Line 30"/>
            <p:cNvSpPr>
              <a:spLocks noChangeShapeType="1"/>
            </p:cNvSpPr>
            <p:nvPr/>
          </p:nvSpPr>
          <p:spPr bwMode="auto">
            <a:xfrm>
              <a:off x="2352" y="3360"/>
              <a:ext cx="0" cy="14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96289" name="Group 33"/>
          <p:cNvGrpSpPr>
            <a:grpSpLocks/>
          </p:cNvGrpSpPr>
          <p:nvPr/>
        </p:nvGrpSpPr>
        <p:grpSpPr bwMode="auto">
          <a:xfrm>
            <a:off x="3672840" y="2222719"/>
            <a:ext cx="2228850" cy="1433513"/>
            <a:chOff x="2304" y="3264"/>
            <a:chExt cx="1404" cy="903"/>
          </a:xfrm>
        </p:grpSpPr>
        <p:sp>
          <p:nvSpPr>
            <p:cNvPr id="96267" name="Text Box 11"/>
            <p:cNvSpPr txBox="1">
              <a:spLocks noChangeArrowheads="1"/>
            </p:cNvSpPr>
            <p:nvPr/>
          </p:nvSpPr>
          <p:spPr bwMode="auto">
            <a:xfrm>
              <a:off x="2304" y="3840"/>
              <a:ext cx="140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ja-JP" altLang="en-US">
                  <a:effectLst/>
                  <a:latin typeface="Times New Roman" panose="02020603050405020304" pitchFamily="18" charset="0"/>
                </a:rPr>
                <a:t>主項ではない</a:t>
              </a:r>
            </a:p>
          </p:txBody>
        </p:sp>
        <p:sp>
          <p:nvSpPr>
            <p:cNvPr id="96288" name="Line 32"/>
            <p:cNvSpPr>
              <a:spLocks noChangeShapeType="1"/>
            </p:cNvSpPr>
            <p:nvPr/>
          </p:nvSpPr>
          <p:spPr bwMode="auto">
            <a:xfrm flipH="1">
              <a:off x="3024" y="3264"/>
              <a:ext cx="576" cy="62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C2E6A0A4-4400-4EE2-943A-687A1F6CE6E4}"/>
                  </a:ext>
                </a:extLst>
              </p:cNvPr>
              <p:cNvSpPr txBox="1"/>
              <p:nvPr/>
            </p:nvSpPr>
            <p:spPr>
              <a:xfrm>
                <a:off x="548640" y="1600200"/>
                <a:ext cx="6998583" cy="646331"/>
              </a:xfrm>
              <a:prstGeom prst="rect">
                <a:avLst/>
              </a:prstGeom>
              <a:noFill/>
            </p:spPr>
            <p:txBody>
              <a:bodyPr wrap="none" rtlCol="0">
                <a:spAutoFit/>
              </a:bodyPr>
              <a:lstStyle/>
              <a:p>
                <a:r>
                  <a:rPr kumimoji="1" lang="ja-JP" altLang="en-US" sz="3600" dirty="0">
                    <a:latin typeface="Times New Roman" panose="02020603050405020304" pitchFamily="18" charset="0"/>
                  </a:rPr>
                  <a:t>例 </a:t>
                </a:r>
                <a:r>
                  <a:rPr kumimoji="1" lang="en-US" altLang="ja-JP" sz="3600" dirty="0">
                    <a:latin typeface="Times New Roman" panose="02020603050405020304" pitchFamily="18" charset="0"/>
                  </a:rPr>
                  <a:t>: </a:t>
                </a:r>
                <a14:m>
                  <m:oMath xmlns:m="http://schemas.openxmlformats.org/officeDocument/2006/math">
                    <m:r>
                      <a:rPr kumimoji="1" lang="en-US" altLang="ja-JP" sz="3600" b="0" i="1" smtClean="0">
                        <a:latin typeface="Cambria Math" panose="02040503050406030204" pitchFamily="18" charset="0"/>
                      </a:rPr>
                      <m:t>𝑓</m:t>
                    </m:r>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ea typeface="Cambria Math" panose="02040503050406030204" pitchFamily="18" charset="0"/>
                      </a:rPr>
                      <m:t>⋅</m:t>
                    </m:r>
                    <m:acc>
                      <m:accPr>
                        <m:chr m:val="̅"/>
                        <m:ctrlPr>
                          <a:rPr kumimoji="1" lang="en-US" altLang="ja-JP" sz="3600" b="0" i="1" smtClean="0">
                            <a:latin typeface="Cambria Math" panose="02040503050406030204" pitchFamily="18" charset="0"/>
                            <a:ea typeface="Cambria Math" panose="02040503050406030204" pitchFamily="18" charset="0"/>
                          </a:rPr>
                        </m:ctrlPr>
                      </m:accPr>
                      <m:e>
                        <m:r>
                          <a:rPr kumimoji="1" lang="en-US" altLang="ja-JP" sz="3600" b="0" i="1" smtClean="0">
                            <a:latin typeface="Cambria Math" panose="02040503050406030204" pitchFamily="18" charset="0"/>
                            <a:ea typeface="Cambria Math" panose="02040503050406030204" pitchFamily="18" charset="0"/>
                          </a:rPr>
                          <m:t> </m:t>
                        </m:r>
                        <m:r>
                          <a:rPr kumimoji="1" lang="en-US" altLang="ja-JP" sz="3600" b="0" i="1" smtClean="0">
                            <a:latin typeface="Cambria Math" panose="02040503050406030204" pitchFamily="18" charset="0"/>
                            <a:ea typeface="Cambria Math" panose="02040503050406030204" pitchFamily="18" charset="0"/>
                          </a:rPr>
                          <m:t>𝑍</m:t>
                        </m:r>
                        <m:r>
                          <a:rPr kumimoji="1" lang="en-US" altLang="ja-JP" sz="3600" b="0" i="1" smtClean="0">
                            <a:latin typeface="Cambria Math" panose="02040503050406030204" pitchFamily="18" charset="0"/>
                            <a:ea typeface="Cambria Math" panose="02040503050406030204" pitchFamily="18" charset="0"/>
                          </a:rPr>
                          <m:t> </m:t>
                        </m:r>
                      </m:e>
                    </m:acc>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𝑌</m:t>
                    </m:r>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𝑋</m:t>
                    </m:r>
                    <m:r>
                      <a:rPr kumimoji="1" lang="en-US" altLang="ja-JP" sz="3600" b="0" i="1" smtClean="0">
                        <a:latin typeface="Cambria Math" panose="02040503050406030204" pitchFamily="18" charset="0"/>
                        <a:ea typeface="Cambria Math" panose="02040503050406030204" pitchFamily="18" charset="0"/>
                      </a:rPr>
                      <m:t>⋅</m:t>
                    </m:r>
                    <m:acc>
                      <m:accPr>
                        <m:chr m:val="̅"/>
                        <m:ctrlPr>
                          <a:rPr kumimoji="1" lang="en-US" altLang="ja-JP" sz="3600" b="0" i="1" smtClean="0">
                            <a:latin typeface="Cambria Math" panose="02040503050406030204" pitchFamily="18" charset="0"/>
                            <a:ea typeface="Cambria Math" panose="02040503050406030204" pitchFamily="18" charset="0"/>
                          </a:rPr>
                        </m:ctrlPr>
                      </m:accPr>
                      <m:e>
                        <m:r>
                          <a:rPr kumimoji="1" lang="en-US" altLang="ja-JP" sz="3600" b="0" i="1" smtClean="0">
                            <a:latin typeface="Cambria Math" panose="02040503050406030204" pitchFamily="18" charset="0"/>
                            <a:ea typeface="Cambria Math" panose="02040503050406030204" pitchFamily="18" charset="0"/>
                          </a:rPr>
                          <m:t> </m:t>
                        </m:r>
                        <m:r>
                          <a:rPr kumimoji="1" lang="en-US" altLang="ja-JP" sz="3600" b="0" i="1" smtClean="0">
                            <a:latin typeface="Cambria Math" panose="02040503050406030204" pitchFamily="18" charset="0"/>
                            <a:ea typeface="Cambria Math" panose="02040503050406030204" pitchFamily="18" charset="0"/>
                          </a:rPr>
                          <m:t>𝑌</m:t>
                        </m:r>
                        <m:r>
                          <a:rPr kumimoji="1" lang="en-US" altLang="ja-JP" sz="3600" b="0" i="1" smtClean="0">
                            <a:latin typeface="Cambria Math" panose="02040503050406030204" pitchFamily="18" charset="0"/>
                            <a:ea typeface="Cambria Math" panose="02040503050406030204" pitchFamily="18" charset="0"/>
                          </a:rPr>
                          <m:t> </m:t>
                        </m:r>
                      </m:e>
                    </m:acc>
                    <m:r>
                      <a:rPr kumimoji="1" lang="en-US" altLang="ja-JP" sz="3600" b="0" i="1" smtClean="0">
                        <a:latin typeface="Cambria Math" panose="02040503050406030204" pitchFamily="18" charset="0"/>
                        <a:ea typeface="Cambria Math" panose="02040503050406030204" pitchFamily="18" charset="0"/>
                      </a:rPr>
                      <m:t>⋅</m:t>
                    </m:r>
                    <m:acc>
                      <m:accPr>
                        <m:chr m:val="̅"/>
                        <m:ctrlPr>
                          <a:rPr kumimoji="1" lang="en-US" altLang="ja-JP" sz="3600" b="0" i="1" smtClean="0">
                            <a:latin typeface="Cambria Math" panose="02040503050406030204" pitchFamily="18" charset="0"/>
                            <a:ea typeface="Cambria Math" panose="02040503050406030204" pitchFamily="18" charset="0"/>
                          </a:rPr>
                        </m:ctrlPr>
                      </m:accPr>
                      <m:e>
                        <m:r>
                          <a:rPr kumimoji="1" lang="en-US" altLang="ja-JP" sz="3600" b="0" i="1" smtClean="0">
                            <a:latin typeface="Cambria Math" panose="02040503050406030204" pitchFamily="18" charset="0"/>
                            <a:ea typeface="Cambria Math" panose="02040503050406030204" pitchFamily="18" charset="0"/>
                          </a:rPr>
                          <m:t> </m:t>
                        </m:r>
                        <m:r>
                          <a:rPr kumimoji="1" lang="en-US" altLang="ja-JP" sz="3600" b="0" i="1" smtClean="0">
                            <a:latin typeface="Cambria Math" panose="02040503050406030204" pitchFamily="18" charset="0"/>
                            <a:ea typeface="Cambria Math" panose="02040503050406030204" pitchFamily="18" charset="0"/>
                          </a:rPr>
                          <m:t>𝑍</m:t>
                        </m:r>
                        <m:r>
                          <a:rPr kumimoji="1" lang="en-US" altLang="ja-JP" sz="3600" b="0" i="1" smtClean="0">
                            <a:latin typeface="Cambria Math" panose="02040503050406030204" pitchFamily="18" charset="0"/>
                            <a:ea typeface="Cambria Math" panose="02040503050406030204" pitchFamily="18" charset="0"/>
                          </a:rPr>
                          <m:t> </m:t>
                        </m:r>
                      </m:e>
                    </m:acc>
                  </m:oMath>
                </a14:m>
                <a:endParaRPr kumimoji="1" lang="ja-JP" altLang="en-US" sz="3600" dirty="0">
                  <a:latin typeface="Times New Roman" panose="02020603050405020304" pitchFamily="18" charset="0"/>
                </a:endParaRPr>
              </a:p>
            </p:txBody>
          </p:sp>
        </mc:Choice>
        <mc:Fallback xmlns="">
          <p:sp>
            <p:nvSpPr>
              <p:cNvPr id="19" name="テキスト ボックス 18">
                <a:extLst>
                  <a:ext uri="{FF2B5EF4-FFF2-40B4-BE49-F238E27FC236}">
                    <a16:creationId xmlns:a16="http://schemas.microsoft.com/office/drawing/2014/main" id="{C2E6A0A4-4400-4EE2-943A-687A1F6CE6E4}"/>
                  </a:ext>
                </a:extLst>
              </p:cNvPr>
              <p:cNvSpPr txBox="1">
                <a:spLocks noRot="1" noChangeAspect="1" noMove="1" noResize="1" noEditPoints="1" noAdjustHandles="1" noChangeArrowheads="1" noChangeShapeType="1" noTextEdit="1"/>
              </p:cNvSpPr>
              <p:nvPr/>
            </p:nvSpPr>
            <p:spPr>
              <a:xfrm>
                <a:off x="548640" y="1600200"/>
                <a:ext cx="6998583" cy="646331"/>
              </a:xfrm>
              <a:prstGeom prst="rect">
                <a:avLst/>
              </a:prstGeom>
              <a:blipFill>
                <a:blip r:embed="rId3"/>
                <a:stretch>
                  <a:fillRect l="-2787" t="-19811" b="-40566"/>
                </a:stretch>
              </a:blipFill>
            </p:spPr>
            <p:txBody>
              <a:bodyPr/>
              <a:lstStyle/>
              <a:p>
                <a:r>
                  <a:rPr lang="ja-JP" altLang="en-US">
                    <a:noFill/>
                  </a:rPr>
                  <a:t> </a:t>
                </a:r>
              </a:p>
            </p:txBody>
          </p:sp>
        </mc:Fallback>
      </mc:AlternateContent>
      <p:graphicFrame>
        <p:nvGraphicFramePr>
          <p:cNvPr id="20" name="Group 3">
            <a:extLst>
              <a:ext uri="{FF2B5EF4-FFF2-40B4-BE49-F238E27FC236}">
                <a16:creationId xmlns:a16="http://schemas.microsoft.com/office/drawing/2014/main" id="{BC3F7C21-91B8-49C2-9691-E63677B8D184}"/>
              </a:ext>
            </a:extLst>
          </p:cNvPr>
          <p:cNvGraphicFramePr>
            <a:graphicFrameLocks noGrp="1"/>
          </p:cNvGraphicFramePr>
          <p:nvPr>
            <p:extLst>
              <p:ext uri="{D42A27DB-BD31-4B8C-83A1-F6EECF244321}">
                <p14:modId xmlns:p14="http://schemas.microsoft.com/office/powerpoint/2010/main" val="706291896"/>
              </p:ext>
            </p:extLst>
          </p:nvPr>
        </p:nvGraphicFramePr>
        <p:xfrm>
          <a:off x="1634103" y="4173440"/>
          <a:ext cx="5943600" cy="2042160"/>
        </p:xfrm>
        <a:graphic>
          <a:graphicData uri="http://schemas.openxmlformats.org/drawingml/2006/table">
            <a:tbl>
              <a:tblPr/>
              <a:tblGrid>
                <a:gridCol w="1189038">
                  <a:extLst>
                    <a:ext uri="{9D8B030D-6E8A-4147-A177-3AD203B41FA5}">
                      <a16:colId xmlns:a16="http://schemas.microsoft.com/office/drawing/2014/main" val="20000"/>
                    </a:ext>
                  </a:extLst>
                </a:gridCol>
                <a:gridCol w="1189037">
                  <a:extLst>
                    <a:ext uri="{9D8B030D-6E8A-4147-A177-3AD203B41FA5}">
                      <a16:colId xmlns:a16="http://schemas.microsoft.com/office/drawing/2014/main" val="20001"/>
                    </a:ext>
                  </a:extLst>
                </a:gridCol>
                <a:gridCol w="1187450">
                  <a:extLst>
                    <a:ext uri="{9D8B030D-6E8A-4147-A177-3AD203B41FA5}">
                      <a16:colId xmlns:a16="http://schemas.microsoft.com/office/drawing/2014/main" val="20002"/>
                    </a:ext>
                  </a:extLst>
                </a:gridCol>
                <a:gridCol w="1189038">
                  <a:extLst>
                    <a:ext uri="{9D8B030D-6E8A-4147-A177-3AD203B41FA5}">
                      <a16:colId xmlns:a16="http://schemas.microsoft.com/office/drawing/2014/main" val="20003"/>
                    </a:ext>
                  </a:extLst>
                </a:gridCol>
                <a:gridCol w="1189037">
                  <a:extLst>
                    <a:ext uri="{9D8B030D-6E8A-4147-A177-3AD203B41FA5}">
                      <a16:colId xmlns:a16="http://schemas.microsoft.com/office/drawing/2014/main" val="20004"/>
                    </a:ext>
                  </a:extLst>
                </a:gridCol>
              </a:tblGrid>
              <a:tr h="762000">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1"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X</a:t>
                      </a:r>
                      <a:r>
                        <a:rPr kumimoji="1" lang="ja-JP" altLang="en-US" sz="20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r>
                        <a:rPr kumimoji="1" lang="en-US" altLang="ja-JP" sz="2000" b="0" i="1"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Y</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1"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17525">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en-US" altLang="ja-JP" sz="36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endParaRPr kumimoji="1" lang="ja-JP" altLang="ja-JP" sz="36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en-US" altLang="ja-JP" sz="36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1" name="Line 59">
            <a:extLst>
              <a:ext uri="{FF2B5EF4-FFF2-40B4-BE49-F238E27FC236}">
                <a16:creationId xmlns:a16="http://schemas.microsoft.com/office/drawing/2014/main" id="{B39A4B09-0A94-4F68-AE03-89C8B1755D39}"/>
              </a:ext>
            </a:extLst>
          </p:cNvPr>
          <p:cNvSpPr>
            <a:spLocks noChangeShapeType="1"/>
          </p:cNvSpPr>
          <p:nvPr/>
        </p:nvSpPr>
        <p:spPr bwMode="auto">
          <a:xfrm>
            <a:off x="1634103" y="4173440"/>
            <a:ext cx="12192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3" name="グループ化 2">
            <a:extLst>
              <a:ext uri="{FF2B5EF4-FFF2-40B4-BE49-F238E27FC236}">
                <a16:creationId xmlns:a16="http://schemas.microsoft.com/office/drawing/2014/main" id="{E272A3F6-8C72-43E4-AA35-51C2FD5D68D1}"/>
              </a:ext>
            </a:extLst>
          </p:cNvPr>
          <p:cNvGrpSpPr/>
          <p:nvPr/>
        </p:nvGrpSpPr>
        <p:grpSpPr>
          <a:xfrm>
            <a:off x="5273040" y="2365466"/>
            <a:ext cx="3566554" cy="1259016"/>
            <a:chOff x="5273040" y="2365466"/>
            <a:chExt cx="3566554" cy="1259016"/>
          </a:xfrm>
        </p:grpSpPr>
        <p:grpSp>
          <p:nvGrpSpPr>
            <p:cNvPr id="96282" name="Group 26"/>
            <p:cNvGrpSpPr>
              <a:grpSpLocks/>
            </p:cNvGrpSpPr>
            <p:nvPr/>
          </p:nvGrpSpPr>
          <p:grpSpPr bwMode="auto">
            <a:xfrm>
              <a:off x="5942965" y="2916457"/>
              <a:ext cx="2247900" cy="708025"/>
              <a:chOff x="3734" y="3701"/>
              <a:chExt cx="1416" cy="446"/>
            </a:xfrm>
          </p:grpSpPr>
          <p:sp>
            <p:nvSpPr>
              <p:cNvPr id="96278" name="Text Box 22"/>
              <p:cNvSpPr txBox="1">
                <a:spLocks noChangeArrowheads="1"/>
              </p:cNvSpPr>
              <p:nvPr/>
            </p:nvSpPr>
            <p:spPr bwMode="auto">
              <a:xfrm>
                <a:off x="3734" y="3705"/>
                <a:ext cx="54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sz="2000" dirty="0">
                    <a:effectLst/>
                    <a:latin typeface="Times New Roman" panose="02020603050405020304" pitchFamily="18" charset="0"/>
                  </a:rPr>
                  <a:t>(1,0,0)</a:t>
                </a:r>
              </a:p>
              <a:p>
                <a:pPr>
                  <a:spcBef>
                    <a:spcPct val="0"/>
                  </a:spcBef>
                  <a:buClrTx/>
                  <a:buSzTx/>
                  <a:buFontTx/>
                  <a:buNone/>
                </a:pPr>
                <a:r>
                  <a:rPr lang="en-US" altLang="ja-JP" sz="2000" dirty="0">
                    <a:effectLst/>
                    <a:latin typeface="Times New Roman" panose="02020603050405020304" pitchFamily="18" charset="0"/>
                  </a:rPr>
                  <a:t>(1,1,0)</a:t>
                </a:r>
              </a:p>
            </p:txBody>
          </p:sp>
          <p:sp>
            <p:nvSpPr>
              <p:cNvPr id="96279" name="Text Box 23"/>
              <p:cNvSpPr txBox="1">
                <a:spLocks noChangeArrowheads="1"/>
              </p:cNvSpPr>
              <p:nvPr/>
            </p:nvSpPr>
            <p:spPr bwMode="auto">
              <a:xfrm>
                <a:off x="4608" y="3701"/>
                <a:ext cx="5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sz="2000">
                    <a:effectLst/>
                    <a:latin typeface="Times New Roman" panose="02020603050405020304" pitchFamily="18" charset="0"/>
                  </a:rPr>
                  <a:t>(1,0,0)</a:t>
                </a:r>
              </a:p>
            </p:txBody>
          </p:sp>
          <p:sp>
            <p:nvSpPr>
              <p:cNvPr id="96280" name="Line 24"/>
              <p:cNvSpPr>
                <a:spLocks noChangeShapeType="1"/>
              </p:cNvSpPr>
              <p:nvPr/>
            </p:nvSpPr>
            <p:spPr bwMode="auto">
              <a:xfrm flipH="1">
                <a:off x="4320" y="3840"/>
                <a:ext cx="2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66B47D02-3A0E-4AE2-AD98-3C1747D5D669}"/>
                    </a:ext>
                  </a:extLst>
                </p:cNvPr>
                <p:cNvSpPr txBox="1"/>
                <p:nvPr/>
              </p:nvSpPr>
              <p:spPr>
                <a:xfrm>
                  <a:off x="5273040" y="2365466"/>
                  <a:ext cx="3566554" cy="58477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𝑋</m:t>
                        </m:r>
                        <m:r>
                          <a:rPr kumimoji="1" lang="en-US" altLang="ja-JP" sz="3200" b="0" i="1" smtClean="0">
                            <a:latin typeface="Cambria Math" panose="02040503050406030204" pitchFamily="18" charset="0"/>
                            <a:ea typeface="Cambria Math" panose="02040503050406030204" pitchFamily="18" charset="0"/>
                          </a:rPr>
                          <m:t>⋅</m:t>
                        </m:r>
                        <m:acc>
                          <m:accPr>
                            <m:chr m:val="̅"/>
                            <m:ctrlPr>
                              <a:rPr kumimoji="1" lang="en-US" altLang="ja-JP" sz="3200" b="0" i="1" smtClean="0">
                                <a:latin typeface="Cambria Math" panose="02040503050406030204" pitchFamily="18" charset="0"/>
                                <a:ea typeface="Cambria Math" panose="02040503050406030204" pitchFamily="18" charset="0"/>
                              </a:rPr>
                            </m:ctrlPr>
                          </m:accPr>
                          <m:e>
                            <m:r>
                              <a:rPr kumimoji="1" lang="en-US" altLang="ja-JP" sz="3200" b="0" i="1" smtClean="0">
                                <a:latin typeface="Cambria Math" panose="02040503050406030204" pitchFamily="18" charset="0"/>
                                <a:ea typeface="Cambria Math" panose="02040503050406030204" pitchFamily="18" charset="0"/>
                              </a:rPr>
                              <m:t> </m:t>
                            </m:r>
                            <m:r>
                              <a:rPr kumimoji="1" lang="en-US" altLang="ja-JP" sz="3200" b="0" i="1" smtClean="0">
                                <a:latin typeface="Cambria Math" panose="02040503050406030204" pitchFamily="18" charset="0"/>
                                <a:ea typeface="Cambria Math" panose="02040503050406030204" pitchFamily="18" charset="0"/>
                              </a:rPr>
                              <m:t>𝑍</m:t>
                            </m:r>
                            <m:r>
                              <a:rPr kumimoji="1" lang="en-US" altLang="ja-JP" sz="3200" b="0" i="1" smtClean="0">
                                <a:latin typeface="Cambria Math" panose="02040503050406030204" pitchFamily="18" charset="0"/>
                                <a:ea typeface="Cambria Math" panose="02040503050406030204" pitchFamily="18" charset="0"/>
                              </a:rPr>
                              <m:t> </m:t>
                            </m:r>
                          </m:e>
                        </m:acc>
                        <m:r>
                          <a:rPr kumimoji="1" lang="en-US" altLang="ja-JP" sz="3200" b="0" i="1" smtClean="0">
                            <a:latin typeface="Cambria Math" panose="02040503050406030204" pitchFamily="18" charset="0"/>
                            <a:ea typeface="Cambria Math" panose="02040503050406030204" pitchFamily="18" charset="0"/>
                          </a:rPr>
                          <m:t>⊇</m:t>
                        </m:r>
                        <m:r>
                          <a:rPr kumimoji="1" lang="en-US" altLang="ja-JP" sz="3200" b="0" i="1" smtClean="0">
                            <a:latin typeface="Cambria Math" panose="02040503050406030204" pitchFamily="18" charset="0"/>
                            <a:ea typeface="Cambria Math" panose="02040503050406030204" pitchFamily="18" charset="0"/>
                          </a:rPr>
                          <m:t>𝑋</m:t>
                        </m:r>
                        <m:r>
                          <a:rPr kumimoji="1" lang="en-US" altLang="ja-JP" sz="3200" b="0" i="1" smtClean="0">
                            <a:latin typeface="Cambria Math" panose="02040503050406030204" pitchFamily="18" charset="0"/>
                            <a:ea typeface="Cambria Math" panose="02040503050406030204" pitchFamily="18" charset="0"/>
                          </a:rPr>
                          <m:t>⋅</m:t>
                        </m:r>
                        <m:acc>
                          <m:accPr>
                            <m:chr m:val="̅"/>
                            <m:ctrlPr>
                              <a:rPr kumimoji="1" lang="en-US" altLang="ja-JP" sz="3200" b="0" i="1" smtClean="0">
                                <a:latin typeface="Cambria Math" panose="02040503050406030204" pitchFamily="18" charset="0"/>
                                <a:ea typeface="Cambria Math" panose="02040503050406030204" pitchFamily="18" charset="0"/>
                              </a:rPr>
                            </m:ctrlPr>
                          </m:accPr>
                          <m:e>
                            <m:r>
                              <a:rPr kumimoji="1" lang="en-US" altLang="ja-JP" sz="3200" b="0" i="1" smtClean="0">
                                <a:latin typeface="Cambria Math" panose="02040503050406030204" pitchFamily="18" charset="0"/>
                                <a:ea typeface="Cambria Math" panose="02040503050406030204" pitchFamily="18" charset="0"/>
                              </a:rPr>
                              <m:t> </m:t>
                            </m:r>
                            <m:r>
                              <a:rPr kumimoji="1" lang="en-US" altLang="ja-JP" sz="3200" b="0" i="1" smtClean="0">
                                <a:latin typeface="Cambria Math" panose="02040503050406030204" pitchFamily="18" charset="0"/>
                                <a:ea typeface="Cambria Math" panose="02040503050406030204" pitchFamily="18" charset="0"/>
                              </a:rPr>
                              <m:t>𝑌</m:t>
                            </m:r>
                            <m:r>
                              <a:rPr kumimoji="1" lang="en-US" altLang="ja-JP" sz="3200" b="0" i="1" smtClean="0">
                                <a:latin typeface="Cambria Math" panose="02040503050406030204" pitchFamily="18" charset="0"/>
                                <a:ea typeface="Cambria Math" panose="02040503050406030204" pitchFamily="18" charset="0"/>
                              </a:rPr>
                              <m:t> </m:t>
                            </m:r>
                          </m:e>
                        </m:acc>
                        <m:r>
                          <a:rPr kumimoji="1" lang="en-US" altLang="ja-JP" sz="3200" b="0" i="1" smtClean="0">
                            <a:latin typeface="Cambria Math" panose="02040503050406030204" pitchFamily="18" charset="0"/>
                            <a:ea typeface="Cambria Math" panose="02040503050406030204" pitchFamily="18" charset="0"/>
                          </a:rPr>
                          <m:t>⋅</m:t>
                        </m:r>
                        <m:acc>
                          <m:accPr>
                            <m:chr m:val="̅"/>
                            <m:ctrlPr>
                              <a:rPr kumimoji="1" lang="en-US" altLang="ja-JP" sz="3200" b="0" i="1" smtClean="0">
                                <a:latin typeface="Cambria Math" panose="02040503050406030204" pitchFamily="18" charset="0"/>
                                <a:ea typeface="Cambria Math" panose="02040503050406030204" pitchFamily="18" charset="0"/>
                              </a:rPr>
                            </m:ctrlPr>
                          </m:accPr>
                          <m:e>
                            <m:r>
                              <a:rPr kumimoji="1" lang="en-US" altLang="ja-JP" sz="3200" b="0" i="1" smtClean="0">
                                <a:latin typeface="Cambria Math" panose="02040503050406030204" pitchFamily="18" charset="0"/>
                                <a:ea typeface="Cambria Math" panose="02040503050406030204" pitchFamily="18" charset="0"/>
                              </a:rPr>
                              <m:t> </m:t>
                            </m:r>
                            <m:r>
                              <a:rPr kumimoji="1" lang="en-US" altLang="ja-JP" sz="3200" b="0" i="1" smtClean="0">
                                <a:latin typeface="Cambria Math" panose="02040503050406030204" pitchFamily="18" charset="0"/>
                                <a:ea typeface="Cambria Math" panose="02040503050406030204" pitchFamily="18" charset="0"/>
                              </a:rPr>
                              <m:t>𝑍</m:t>
                            </m:r>
                            <m:r>
                              <a:rPr kumimoji="1" lang="en-US" altLang="ja-JP" sz="3200" b="0" i="1" smtClean="0">
                                <a:latin typeface="Cambria Math" panose="02040503050406030204" pitchFamily="18" charset="0"/>
                                <a:ea typeface="Cambria Math" panose="02040503050406030204" pitchFamily="18" charset="0"/>
                              </a:rPr>
                              <m:t> </m:t>
                            </m:r>
                          </m:e>
                        </m:acc>
                      </m:oMath>
                    </m:oMathPara>
                  </a14:m>
                  <a:endParaRPr kumimoji="1" lang="ja-JP" altLang="en-US" sz="3200" dirty="0">
                    <a:latin typeface="Times New Roman" panose="02020603050405020304" pitchFamily="18" charset="0"/>
                  </a:endParaRPr>
                </a:p>
              </p:txBody>
            </p:sp>
          </mc:Choice>
          <mc:Fallback xmlns="">
            <p:sp>
              <p:nvSpPr>
                <p:cNvPr id="2" name="テキスト ボックス 1">
                  <a:extLst>
                    <a:ext uri="{FF2B5EF4-FFF2-40B4-BE49-F238E27FC236}">
                      <a16:creationId xmlns:a16="http://schemas.microsoft.com/office/drawing/2014/main" id="{66B47D02-3A0E-4AE2-AD98-3C1747D5D669}"/>
                    </a:ext>
                  </a:extLst>
                </p:cNvPr>
                <p:cNvSpPr txBox="1">
                  <a:spLocks noRot="1" noChangeAspect="1" noMove="1" noResize="1" noEditPoints="1" noAdjustHandles="1" noChangeArrowheads="1" noChangeShapeType="1" noTextEdit="1"/>
                </p:cNvSpPr>
                <p:nvPr/>
              </p:nvSpPr>
              <p:spPr>
                <a:xfrm>
                  <a:off x="5273040" y="2365466"/>
                  <a:ext cx="3566554" cy="584775"/>
                </a:xfrm>
                <a:prstGeom prst="rect">
                  <a:avLst/>
                </a:prstGeom>
                <a:blipFill>
                  <a:blip r:embed="rId4"/>
                  <a:stretch>
                    <a:fillRect/>
                  </a:stretch>
                </a:blipFill>
              </p:spPr>
              <p:txBody>
                <a:bodyPr/>
                <a:lstStyle/>
                <a:p>
                  <a:r>
                    <a:rPr lang="ja-JP" altLang="en-US">
                      <a:noFill/>
                    </a:rPr>
                    <a:t> </a:t>
                  </a:r>
                </a:p>
              </p:txBody>
            </p:sp>
          </mc:Fallback>
        </mc:AlternateContent>
      </p:grpSp>
      <p:sp>
        <p:nvSpPr>
          <p:cNvPr id="4" name="四角形: 角を丸くする 3">
            <a:extLst>
              <a:ext uri="{FF2B5EF4-FFF2-40B4-BE49-F238E27FC236}">
                <a16:creationId xmlns:a16="http://schemas.microsoft.com/office/drawing/2014/main" id="{DEDA971D-EA72-49DA-BB64-652E8207298D}"/>
              </a:ext>
            </a:extLst>
          </p:cNvPr>
          <p:cNvSpPr/>
          <p:nvPr/>
        </p:nvSpPr>
        <p:spPr bwMode="auto">
          <a:xfrm>
            <a:off x="5273040" y="5029201"/>
            <a:ext cx="2236857" cy="425352"/>
          </a:xfrm>
          <a:prstGeom prst="roundRect">
            <a:avLst/>
          </a:prstGeom>
          <a:noFill/>
          <a:ln w="4127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Tahoma" panose="020B0604030504040204" pitchFamily="34" charset="0"/>
              <a:ea typeface="ＭＳ Ｐゴシック" panose="020B0600070205080204" pitchFamily="50" charset="-128"/>
            </a:endParaRPr>
          </a:p>
        </p:txBody>
      </p:sp>
      <p:sp>
        <p:nvSpPr>
          <p:cNvPr id="5" name="四角形: 角を丸くする 4">
            <a:extLst>
              <a:ext uri="{FF2B5EF4-FFF2-40B4-BE49-F238E27FC236}">
                <a16:creationId xmlns:a16="http://schemas.microsoft.com/office/drawing/2014/main" id="{1AC1E79E-793E-4861-AA4B-56AB34CFAA6D}"/>
              </a:ext>
            </a:extLst>
          </p:cNvPr>
          <p:cNvSpPr/>
          <p:nvPr/>
        </p:nvSpPr>
        <p:spPr bwMode="auto">
          <a:xfrm>
            <a:off x="5486400" y="4935440"/>
            <a:ext cx="609600" cy="1280160"/>
          </a:xfrm>
          <a:prstGeom prst="roundRect">
            <a:avLst/>
          </a:prstGeom>
          <a:noFill/>
          <a:ln w="41275"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Tahoma" panose="020B0604030504040204" pitchFamily="34" charset="0"/>
              <a:ea typeface="ＭＳ Ｐゴシック" panose="020B0600070205080204" pitchFamily="50" charset="-128"/>
            </a:endParaRPr>
          </a:p>
        </p:txBody>
      </p:sp>
      <p:sp>
        <p:nvSpPr>
          <p:cNvPr id="6" name="楕円 5">
            <a:extLst>
              <a:ext uri="{FF2B5EF4-FFF2-40B4-BE49-F238E27FC236}">
                <a16:creationId xmlns:a16="http://schemas.microsoft.com/office/drawing/2014/main" id="{801414D3-FDCA-44E2-95AD-F048D434CA02}"/>
              </a:ext>
            </a:extLst>
          </p:cNvPr>
          <p:cNvSpPr/>
          <p:nvPr/>
        </p:nvSpPr>
        <p:spPr bwMode="auto">
          <a:xfrm>
            <a:off x="6679800" y="4969800"/>
            <a:ext cx="576000" cy="576000"/>
          </a:xfrm>
          <a:prstGeom prst="ellipse">
            <a:avLst/>
          </a:prstGeom>
          <a:noFill/>
          <a:ln w="412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Tahoma" panose="020B0604030504040204" pitchFamily="34" charset="0"/>
              <a:ea typeface="ＭＳ Ｐゴシック" panose="020B0600070205080204" pitchFamily="50" charset="-128"/>
            </a:endParaRPr>
          </a:p>
        </p:txBody>
      </p:sp>
    </p:spTree>
    <p:extLst>
      <p:ext uri="{BB962C8B-B14F-4D97-AF65-F5344CB8AC3E}">
        <p14:creationId xmlns:p14="http://schemas.microsoft.com/office/powerpoint/2010/main" val="418612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6287"/>
                                        </p:tgtEl>
                                        <p:attrNameLst>
                                          <p:attrName>style.visibility</p:attrName>
                                        </p:attrNameLst>
                                      </p:cBhvr>
                                      <p:to>
                                        <p:strVal val="visible"/>
                                      </p:to>
                                    </p:set>
                                    <p:animEffect transition="in" filter="wipe(up)">
                                      <p:cBhvr>
                                        <p:cTn id="12" dur="500"/>
                                        <p:tgtEl>
                                          <p:spTgt spid="9628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6289"/>
                                        </p:tgtEl>
                                        <p:attrNameLst>
                                          <p:attrName>style.visibility</p:attrName>
                                        </p:attrNameLst>
                                      </p:cBhvr>
                                      <p:to>
                                        <p:strVal val="visible"/>
                                      </p:to>
                                    </p:set>
                                    <p:animEffect transition="in" filter="wipe(up)">
                                      <p:cBhvr>
                                        <p:cTn id="17" dur="500"/>
                                        <p:tgtEl>
                                          <p:spTgt spid="9628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heckerboard(across)">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heckerboard(across)">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ja-JP" altLang="en-US">
                <a:latin typeface="Times New Roman" panose="02020603050405020304" pitchFamily="18" charset="0"/>
              </a:rPr>
              <a:t>主項とカルノー図</a:t>
            </a:r>
          </a:p>
        </p:txBody>
      </p:sp>
      <p:grpSp>
        <p:nvGrpSpPr>
          <p:cNvPr id="98403" name="Group 99"/>
          <p:cNvGrpSpPr>
            <a:grpSpLocks/>
          </p:cNvGrpSpPr>
          <p:nvPr/>
        </p:nvGrpSpPr>
        <p:grpSpPr bwMode="auto">
          <a:xfrm>
            <a:off x="1524000" y="1752600"/>
            <a:ext cx="4495800" cy="2463800"/>
            <a:chOff x="960" y="1104"/>
            <a:chExt cx="2832" cy="1552"/>
          </a:xfrm>
        </p:grpSpPr>
        <p:sp>
          <p:nvSpPr>
            <p:cNvPr id="98331" name="Rectangle 27"/>
            <p:cNvSpPr>
              <a:spLocks noChangeArrowheads="1"/>
            </p:cNvSpPr>
            <p:nvPr/>
          </p:nvSpPr>
          <p:spPr bwMode="auto">
            <a:xfrm>
              <a:off x="2093" y="2352"/>
              <a:ext cx="566"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1</a:t>
              </a:r>
            </a:p>
          </p:txBody>
        </p:sp>
        <p:sp>
          <p:nvSpPr>
            <p:cNvPr id="98329" name="Rectangle 25"/>
            <p:cNvSpPr>
              <a:spLocks noChangeArrowheads="1"/>
            </p:cNvSpPr>
            <p:nvPr/>
          </p:nvSpPr>
          <p:spPr bwMode="auto">
            <a:xfrm>
              <a:off x="960" y="2352"/>
              <a:ext cx="566"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1 0</a:t>
              </a:r>
            </a:p>
          </p:txBody>
        </p:sp>
        <p:sp>
          <p:nvSpPr>
            <p:cNvPr id="98327" name="Rectangle 23"/>
            <p:cNvSpPr>
              <a:spLocks noChangeArrowheads="1"/>
            </p:cNvSpPr>
            <p:nvPr/>
          </p:nvSpPr>
          <p:spPr bwMode="auto">
            <a:xfrm>
              <a:off x="2659" y="2048"/>
              <a:ext cx="567"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1</a:t>
              </a:r>
            </a:p>
          </p:txBody>
        </p:sp>
        <p:sp>
          <p:nvSpPr>
            <p:cNvPr id="98326" name="Rectangle 22"/>
            <p:cNvSpPr>
              <a:spLocks noChangeArrowheads="1"/>
            </p:cNvSpPr>
            <p:nvPr/>
          </p:nvSpPr>
          <p:spPr bwMode="auto">
            <a:xfrm>
              <a:off x="2093" y="2048"/>
              <a:ext cx="566"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1</a:t>
              </a:r>
            </a:p>
          </p:txBody>
        </p:sp>
        <p:sp>
          <p:nvSpPr>
            <p:cNvPr id="98324" name="Rectangle 20"/>
            <p:cNvSpPr>
              <a:spLocks noChangeArrowheads="1"/>
            </p:cNvSpPr>
            <p:nvPr/>
          </p:nvSpPr>
          <p:spPr bwMode="auto">
            <a:xfrm>
              <a:off x="960" y="2048"/>
              <a:ext cx="566"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1 1</a:t>
              </a:r>
            </a:p>
          </p:txBody>
        </p:sp>
        <p:sp>
          <p:nvSpPr>
            <p:cNvPr id="98322" name="Rectangle 18"/>
            <p:cNvSpPr>
              <a:spLocks noChangeArrowheads="1"/>
            </p:cNvSpPr>
            <p:nvPr/>
          </p:nvSpPr>
          <p:spPr bwMode="auto">
            <a:xfrm>
              <a:off x="2659" y="1744"/>
              <a:ext cx="567"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1</a:t>
              </a:r>
            </a:p>
          </p:txBody>
        </p:sp>
        <p:sp>
          <p:nvSpPr>
            <p:cNvPr id="98321" name="Rectangle 17"/>
            <p:cNvSpPr>
              <a:spLocks noChangeArrowheads="1"/>
            </p:cNvSpPr>
            <p:nvPr/>
          </p:nvSpPr>
          <p:spPr bwMode="auto">
            <a:xfrm>
              <a:off x="2093" y="1744"/>
              <a:ext cx="566"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1</a:t>
              </a:r>
            </a:p>
          </p:txBody>
        </p:sp>
        <p:sp>
          <p:nvSpPr>
            <p:cNvPr id="98320" name="Rectangle 16"/>
            <p:cNvSpPr>
              <a:spLocks noChangeArrowheads="1"/>
            </p:cNvSpPr>
            <p:nvPr/>
          </p:nvSpPr>
          <p:spPr bwMode="auto">
            <a:xfrm>
              <a:off x="1526" y="1744"/>
              <a:ext cx="567"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1</a:t>
              </a:r>
            </a:p>
          </p:txBody>
        </p:sp>
        <p:sp>
          <p:nvSpPr>
            <p:cNvPr id="98319" name="Rectangle 15"/>
            <p:cNvSpPr>
              <a:spLocks noChangeArrowheads="1"/>
            </p:cNvSpPr>
            <p:nvPr/>
          </p:nvSpPr>
          <p:spPr bwMode="auto">
            <a:xfrm>
              <a:off x="960" y="1744"/>
              <a:ext cx="566"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0 1</a:t>
              </a:r>
            </a:p>
          </p:txBody>
        </p:sp>
        <p:sp>
          <p:nvSpPr>
            <p:cNvPr id="98316" name="Rectangle 12"/>
            <p:cNvSpPr>
              <a:spLocks noChangeArrowheads="1"/>
            </p:cNvSpPr>
            <p:nvPr/>
          </p:nvSpPr>
          <p:spPr bwMode="auto">
            <a:xfrm>
              <a:off x="2093" y="1440"/>
              <a:ext cx="566"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1</a:t>
              </a:r>
            </a:p>
          </p:txBody>
        </p:sp>
        <p:sp>
          <p:nvSpPr>
            <p:cNvPr id="98315" name="Rectangle 11"/>
            <p:cNvSpPr>
              <a:spLocks noChangeArrowheads="1"/>
            </p:cNvSpPr>
            <p:nvPr/>
          </p:nvSpPr>
          <p:spPr bwMode="auto">
            <a:xfrm>
              <a:off x="1526" y="1440"/>
              <a:ext cx="567"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1</a:t>
              </a:r>
            </a:p>
          </p:txBody>
        </p:sp>
        <p:sp>
          <p:nvSpPr>
            <p:cNvPr id="98314" name="Rectangle 10"/>
            <p:cNvSpPr>
              <a:spLocks noChangeArrowheads="1"/>
            </p:cNvSpPr>
            <p:nvPr/>
          </p:nvSpPr>
          <p:spPr bwMode="auto">
            <a:xfrm>
              <a:off x="960" y="1440"/>
              <a:ext cx="566"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0 0</a:t>
              </a:r>
            </a:p>
          </p:txBody>
        </p:sp>
        <p:sp>
          <p:nvSpPr>
            <p:cNvPr id="98313" name="Rectangle 9"/>
            <p:cNvSpPr>
              <a:spLocks noChangeArrowheads="1"/>
            </p:cNvSpPr>
            <p:nvPr/>
          </p:nvSpPr>
          <p:spPr bwMode="auto">
            <a:xfrm>
              <a:off x="3226" y="1104"/>
              <a:ext cx="566"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1 0</a:t>
              </a:r>
            </a:p>
          </p:txBody>
        </p:sp>
        <p:sp>
          <p:nvSpPr>
            <p:cNvPr id="98312" name="Rectangle 8"/>
            <p:cNvSpPr>
              <a:spLocks noChangeArrowheads="1"/>
            </p:cNvSpPr>
            <p:nvPr/>
          </p:nvSpPr>
          <p:spPr bwMode="auto">
            <a:xfrm>
              <a:off x="2659" y="1104"/>
              <a:ext cx="567"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1 1</a:t>
              </a:r>
            </a:p>
          </p:txBody>
        </p:sp>
        <p:sp>
          <p:nvSpPr>
            <p:cNvPr id="98311" name="Rectangle 7"/>
            <p:cNvSpPr>
              <a:spLocks noChangeArrowheads="1"/>
            </p:cNvSpPr>
            <p:nvPr/>
          </p:nvSpPr>
          <p:spPr bwMode="auto">
            <a:xfrm>
              <a:off x="2093" y="1104"/>
              <a:ext cx="566"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0 1</a:t>
              </a:r>
            </a:p>
          </p:txBody>
        </p:sp>
        <p:sp>
          <p:nvSpPr>
            <p:cNvPr id="98310" name="Rectangle 6"/>
            <p:cNvSpPr>
              <a:spLocks noChangeArrowheads="1"/>
            </p:cNvSpPr>
            <p:nvPr/>
          </p:nvSpPr>
          <p:spPr bwMode="auto">
            <a:xfrm>
              <a:off x="1526" y="1104"/>
              <a:ext cx="567"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0 0</a:t>
              </a:r>
            </a:p>
          </p:txBody>
        </p:sp>
        <p:sp>
          <p:nvSpPr>
            <p:cNvPr id="98309" name="Rectangle 5"/>
            <p:cNvSpPr>
              <a:spLocks noChangeArrowheads="1"/>
            </p:cNvSpPr>
            <p:nvPr/>
          </p:nvSpPr>
          <p:spPr bwMode="auto">
            <a:xfrm>
              <a:off x="960" y="1104"/>
              <a:ext cx="566"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r">
                <a:buFont typeface="Wingdings" panose="05000000000000000000" pitchFamily="2" charset="2"/>
                <a:buNone/>
              </a:pPr>
              <a:r>
                <a:rPr lang="en-US" altLang="ja-JP" sz="1200" i="1">
                  <a:latin typeface="Times New Roman" panose="02020603050405020304" pitchFamily="18" charset="0"/>
                </a:rPr>
                <a:t>X</a:t>
              </a:r>
              <a:r>
                <a:rPr lang="en-US" altLang="ja-JP" sz="1200">
                  <a:latin typeface="Times New Roman" panose="02020603050405020304" pitchFamily="18" charset="0"/>
                </a:rPr>
                <a:t> </a:t>
              </a:r>
              <a:r>
                <a:rPr lang="en-US" altLang="ja-JP" sz="1200" i="1">
                  <a:latin typeface="Times New Roman" panose="02020603050405020304" pitchFamily="18" charset="0"/>
                </a:rPr>
                <a:t>Y</a:t>
              </a:r>
              <a:r>
                <a:rPr lang="ja-JP" altLang="en-US" sz="1200" i="1">
                  <a:latin typeface="Times New Roman" panose="02020603050405020304" pitchFamily="18" charset="0"/>
                </a:rPr>
                <a:t>　</a:t>
              </a:r>
              <a:r>
                <a:rPr lang="ja-JP" altLang="en-US" sz="1200">
                  <a:latin typeface="Times New Roman" panose="02020603050405020304" pitchFamily="18" charset="0"/>
                </a:rPr>
                <a:t> </a:t>
              </a:r>
            </a:p>
            <a:p>
              <a:pPr>
                <a:buFont typeface="Wingdings" panose="05000000000000000000" pitchFamily="2" charset="2"/>
                <a:buNone/>
              </a:pPr>
              <a:r>
                <a:rPr lang="en-US" altLang="ja-JP" sz="1200" i="1">
                  <a:latin typeface="Times New Roman" panose="02020603050405020304" pitchFamily="18" charset="0"/>
                </a:rPr>
                <a:t>Z</a:t>
              </a:r>
              <a:r>
                <a:rPr lang="en-US" altLang="ja-JP" sz="1200">
                  <a:latin typeface="Times New Roman" panose="02020603050405020304" pitchFamily="18" charset="0"/>
                </a:rPr>
                <a:t> </a:t>
              </a:r>
              <a:r>
                <a:rPr lang="en-US" altLang="ja-JP" sz="1200" i="1">
                  <a:latin typeface="Times New Roman" panose="02020603050405020304" pitchFamily="18" charset="0"/>
                </a:rPr>
                <a:t>W</a:t>
              </a:r>
            </a:p>
          </p:txBody>
        </p:sp>
        <p:sp>
          <p:nvSpPr>
            <p:cNvPr id="98334" name="Line 30"/>
            <p:cNvSpPr>
              <a:spLocks noChangeShapeType="1"/>
            </p:cNvSpPr>
            <p:nvPr/>
          </p:nvSpPr>
          <p:spPr bwMode="auto">
            <a:xfrm>
              <a:off x="960" y="1104"/>
              <a:ext cx="2832"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35" name="Line 31"/>
            <p:cNvSpPr>
              <a:spLocks noChangeShapeType="1"/>
            </p:cNvSpPr>
            <p:nvPr/>
          </p:nvSpPr>
          <p:spPr bwMode="auto">
            <a:xfrm>
              <a:off x="960" y="1440"/>
              <a:ext cx="28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36" name="Line 32"/>
            <p:cNvSpPr>
              <a:spLocks noChangeShapeType="1"/>
            </p:cNvSpPr>
            <p:nvPr/>
          </p:nvSpPr>
          <p:spPr bwMode="auto">
            <a:xfrm>
              <a:off x="960" y="1744"/>
              <a:ext cx="28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37" name="Line 33"/>
            <p:cNvSpPr>
              <a:spLocks noChangeShapeType="1"/>
            </p:cNvSpPr>
            <p:nvPr/>
          </p:nvSpPr>
          <p:spPr bwMode="auto">
            <a:xfrm>
              <a:off x="960" y="2048"/>
              <a:ext cx="28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38" name="Line 34"/>
            <p:cNvSpPr>
              <a:spLocks noChangeShapeType="1"/>
            </p:cNvSpPr>
            <p:nvPr/>
          </p:nvSpPr>
          <p:spPr bwMode="auto">
            <a:xfrm>
              <a:off x="960" y="2352"/>
              <a:ext cx="28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39" name="Line 35"/>
            <p:cNvSpPr>
              <a:spLocks noChangeShapeType="1"/>
            </p:cNvSpPr>
            <p:nvPr/>
          </p:nvSpPr>
          <p:spPr bwMode="auto">
            <a:xfrm>
              <a:off x="960" y="2656"/>
              <a:ext cx="2832"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40" name="Line 36"/>
            <p:cNvSpPr>
              <a:spLocks noChangeShapeType="1"/>
            </p:cNvSpPr>
            <p:nvPr/>
          </p:nvSpPr>
          <p:spPr bwMode="auto">
            <a:xfrm>
              <a:off x="960" y="1104"/>
              <a:ext cx="0" cy="1552"/>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41" name="Line 37"/>
            <p:cNvSpPr>
              <a:spLocks noChangeShapeType="1"/>
            </p:cNvSpPr>
            <p:nvPr/>
          </p:nvSpPr>
          <p:spPr bwMode="auto">
            <a:xfrm>
              <a:off x="1526" y="1104"/>
              <a:ext cx="0" cy="15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42" name="Line 38"/>
            <p:cNvSpPr>
              <a:spLocks noChangeShapeType="1"/>
            </p:cNvSpPr>
            <p:nvPr/>
          </p:nvSpPr>
          <p:spPr bwMode="auto">
            <a:xfrm>
              <a:off x="2093" y="1104"/>
              <a:ext cx="0" cy="15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43" name="Line 39"/>
            <p:cNvSpPr>
              <a:spLocks noChangeShapeType="1"/>
            </p:cNvSpPr>
            <p:nvPr/>
          </p:nvSpPr>
          <p:spPr bwMode="auto">
            <a:xfrm>
              <a:off x="2659" y="1104"/>
              <a:ext cx="0" cy="15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44" name="Line 40"/>
            <p:cNvSpPr>
              <a:spLocks noChangeShapeType="1"/>
            </p:cNvSpPr>
            <p:nvPr/>
          </p:nvSpPr>
          <p:spPr bwMode="auto">
            <a:xfrm>
              <a:off x="3226" y="1104"/>
              <a:ext cx="0" cy="15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47" name="Line 43"/>
            <p:cNvSpPr>
              <a:spLocks noChangeShapeType="1"/>
            </p:cNvSpPr>
            <p:nvPr/>
          </p:nvSpPr>
          <p:spPr bwMode="auto">
            <a:xfrm>
              <a:off x="3792" y="1104"/>
              <a:ext cx="0" cy="1552"/>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51" name="Line 47"/>
            <p:cNvSpPr>
              <a:spLocks noChangeShapeType="1"/>
            </p:cNvSpPr>
            <p:nvPr/>
          </p:nvSpPr>
          <p:spPr bwMode="auto">
            <a:xfrm>
              <a:off x="960" y="1104"/>
              <a:ext cx="576"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98360" name="Group 56"/>
          <p:cNvGrpSpPr>
            <a:grpSpLocks/>
          </p:cNvGrpSpPr>
          <p:nvPr/>
        </p:nvGrpSpPr>
        <p:grpSpPr bwMode="auto">
          <a:xfrm>
            <a:off x="1828800" y="2362200"/>
            <a:ext cx="2362200" cy="2133600"/>
            <a:chOff x="1152" y="1488"/>
            <a:chExt cx="1488" cy="1344"/>
          </a:xfrm>
        </p:grpSpPr>
        <p:sp>
          <p:nvSpPr>
            <p:cNvPr id="98355" name="AutoShape 51"/>
            <p:cNvSpPr>
              <a:spLocks noChangeArrowheads="1"/>
            </p:cNvSpPr>
            <p:nvPr/>
          </p:nvSpPr>
          <p:spPr bwMode="auto">
            <a:xfrm>
              <a:off x="1536" y="1488"/>
              <a:ext cx="1104" cy="528"/>
            </a:xfrm>
            <a:prstGeom prst="roundRect">
              <a:avLst>
                <a:gd name="adj" fmla="val 16667"/>
              </a:avLst>
            </a:prstGeom>
            <a:noFill/>
            <a:ln w="38100">
              <a:solidFill>
                <a:srgbClr val="FF99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8357" name="Line 53"/>
            <p:cNvSpPr>
              <a:spLocks noChangeShapeType="1"/>
            </p:cNvSpPr>
            <p:nvPr/>
          </p:nvSpPr>
          <p:spPr bwMode="auto">
            <a:xfrm flipH="1">
              <a:off x="1152" y="2016"/>
              <a:ext cx="672" cy="816"/>
            </a:xfrm>
            <a:prstGeom prst="line">
              <a:avLst/>
            </a:prstGeom>
            <a:noFill/>
            <a:ln w="38100">
              <a:solidFill>
                <a:srgbClr val="FF99FF"/>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98359" name="Group 55"/>
          <p:cNvGrpSpPr>
            <a:grpSpLocks/>
          </p:cNvGrpSpPr>
          <p:nvPr/>
        </p:nvGrpSpPr>
        <p:grpSpPr bwMode="auto">
          <a:xfrm>
            <a:off x="2590800" y="2438400"/>
            <a:ext cx="609600" cy="2057400"/>
            <a:chOff x="1632" y="1536"/>
            <a:chExt cx="384" cy="1296"/>
          </a:xfrm>
        </p:grpSpPr>
        <p:sp>
          <p:nvSpPr>
            <p:cNvPr id="98356" name="AutoShape 52"/>
            <p:cNvSpPr>
              <a:spLocks noChangeArrowheads="1"/>
            </p:cNvSpPr>
            <p:nvPr/>
          </p:nvSpPr>
          <p:spPr bwMode="auto">
            <a:xfrm>
              <a:off x="1632" y="1536"/>
              <a:ext cx="384" cy="432"/>
            </a:xfrm>
            <a:prstGeom prst="roundRect">
              <a:avLst>
                <a:gd name="adj" fmla="val 16667"/>
              </a:avLst>
            </a:prstGeom>
            <a:noFill/>
            <a:ln w="38100">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8358" name="Line 54"/>
            <p:cNvSpPr>
              <a:spLocks noChangeShapeType="1"/>
            </p:cNvSpPr>
            <p:nvPr/>
          </p:nvSpPr>
          <p:spPr bwMode="auto">
            <a:xfrm>
              <a:off x="1824" y="1968"/>
              <a:ext cx="0" cy="864"/>
            </a:xfrm>
            <a:prstGeom prst="line">
              <a:avLst/>
            </a:prstGeom>
            <a:noFill/>
            <a:ln w="38100">
              <a:solidFill>
                <a:srgbClr val="00FF0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98375" name="Group 71"/>
          <p:cNvGrpSpPr>
            <a:grpSpLocks/>
          </p:cNvGrpSpPr>
          <p:nvPr/>
        </p:nvGrpSpPr>
        <p:grpSpPr bwMode="auto">
          <a:xfrm>
            <a:off x="3429000" y="2286000"/>
            <a:ext cx="685800" cy="2209800"/>
            <a:chOff x="2160" y="1440"/>
            <a:chExt cx="432" cy="1392"/>
          </a:xfrm>
        </p:grpSpPr>
        <p:sp>
          <p:nvSpPr>
            <p:cNvPr id="98370" name="AutoShape 66"/>
            <p:cNvSpPr>
              <a:spLocks noChangeArrowheads="1"/>
            </p:cNvSpPr>
            <p:nvPr/>
          </p:nvSpPr>
          <p:spPr bwMode="auto">
            <a:xfrm>
              <a:off x="2160" y="1440"/>
              <a:ext cx="432" cy="1200"/>
            </a:xfrm>
            <a:prstGeom prst="roundRect">
              <a:avLst>
                <a:gd name="adj" fmla="val 16667"/>
              </a:avLst>
            </a:prstGeom>
            <a:noFill/>
            <a:ln w="38100">
              <a:solidFill>
                <a:srgbClr val="FF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8371" name="Line 67"/>
            <p:cNvSpPr>
              <a:spLocks noChangeShapeType="1"/>
            </p:cNvSpPr>
            <p:nvPr/>
          </p:nvSpPr>
          <p:spPr bwMode="auto">
            <a:xfrm flipH="1">
              <a:off x="2352" y="2688"/>
              <a:ext cx="0" cy="144"/>
            </a:xfrm>
            <a:prstGeom prst="line">
              <a:avLst/>
            </a:prstGeom>
            <a:noFill/>
            <a:ln w="38100">
              <a:solidFill>
                <a:srgbClr val="FFFF0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98379" name="Group 75"/>
          <p:cNvGrpSpPr>
            <a:grpSpLocks/>
          </p:cNvGrpSpPr>
          <p:nvPr/>
        </p:nvGrpSpPr>
        <p:grpSpPr bwMode="auto">
          <a:xfrm>
            <a:off x="3352800" y="2819400"/>
            <a:ext cx="1752600" cy="1676400"/>
            <a:chOff x="2112" y="1776"/>
            <a:chExt cx="1104" cy="1056"/>
          </a:xfrm>
        </p:grpSpPr>
        <p:sp>
          <p:nvSpPr>
            <p:cNvPr id="98376" name="AutoShape 72"/>
            <p:cNvSpPr>
              <a:spLocks noChangeArrowheads="1"/>
            </p:cNvSpPr>
            <p:nvPr/>
          </p:nvSpPr>
          <p:spPr bwMode="auto">
            <a:xfrm>
              <a:off x="2112" y="1776"/>
              <a:ext cx="1104" cy="528"/>
            </a:xfrm>
            <a:prstGeom prst="roundRect">
              <a:avLst>
                <a:gd name="adj" fmla="val 16667"/>
              </a:avLst>
            </a:prstGeom>
            <a:noFill/>
            <a:ln w="38100">
              <a:solidFill>
                <a:srgbClr val="00FFFF"/>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8377" name="Line 73"/>
            <p:cNvSpPr>
              <a:spLocks noChangeShapeType="1"/>
            </p:cNvSpPr>
            <p:nvPr/>
          </p:nvSpPr>
          <p:spPr bwMode="auto">
            <a:xfrm>
              <a:off x="2640" y="2304"/>
              <a:ext cx="288" cy="528"/>
            </a:xfrm>
            <a:prstGeom prst="line">
              <a:avLst/>
            </a:prstGeom>
            <a:noFill/>
            <a:ln w="38100">
              <a:solidFill>
                <a:srgbClr val="00FFFF"/>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98402" name="Group 98"/>
          <p:cNvGrpSpPr>
            <a:grpSpLocks/>
          </p:cNvGrpSpPr>
          <p:nvPr/>
        </p:nvGrpSpPr>
        <p:grpSpPr bwMode="auto">
          <a:xfrm>
            <a:off x="4343400" y="2895600"/>
            <a:ext cx="1219200" cy="1600200"/>
            <a:chOff x="2736" y="1824"/>
            <a:chExt cx="768" cy="1008"/>
          </a:xfrm>
        </p:grpSpPr>
        <p:sp>
          <p:nvSpPr>
            <p:cNvPr id="98380" name="AutoShape 76"/>
            <p:cNvSpPr>
              <a:spLocks noChangeArrowheads="1"/>
            </p:cNvSpPr>
            <p:nvPr/>
          </p:nvSpPr>
          <p:spPr bwMode="auto">
            <a:xfrm>
              <a:off x="2736" y="1824"/>
              <a:ext cx="384" cy="432"/>
            </a:xfrm>
            <a:prstGeom prst="roundRect">
              <a:avLst>
                <a:gd name="adj" fmla="val 16667"/>
              </a:avLst>
            </a:prstGeom>
            <a:noFill/>
            <a:ln w="38100">
              <a:solidFill>
                <a:srgbClr val="FF99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8381" name="Line 77"/>
            <p:cNvSpPr>
              <a:spLocks noChangeShapeType="1"/>
            </p:cNvSpPr>
            <p:nvPr/>
          </p:nvSpPr>
          <p:spPr bwMode="auto">
            <a:xfrm>
              <a:off x="2928" y="2256"/>
              <a:ext cx="576" cy="576"/>
            </a:xfrm>
            <a:prstGeom prst="line">
              <a:avLst/>
            </a:prstGeom>
            <a:noFill/>
            <a:ln w="38100">
              <a:solidFill>
                <a:srgbClr val="FF990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98389" name="Group 85"/>
          <p:cNvGrpSpPr>
            <a:grpSpLocks/>
          </p:cNvGrpSpPr>
          <p:nvPr/>
        </p:nvGrpSpPr>
        <p:grpSpPr bwMode="auto">
          <a:xfrm>
            <a:off x="1752600" y="5029200"/>
            <a:ext cx="5619750" cy="519113"/>
            <a:chOff x="1104" y="3168"/>
            <a:chExt cx="3540" cy="327"/>
          </a:xfrm>
        </p:grpSpPr>
        <p:sp>
          <p:nvSpPr>
            <p:cNvPr id="98384" name="Line 80"/>
            <p:cNvSpPr>
              <a:spLocks noChangeShapeType="1"/>
            </p:cNvSpPr>
            <p:nvPr/>
          </p:nvSpPr>
          <p:spPr bwMode="auto">
            <a:xfrm flipV="1">
              <a:off x="1104" y="3168"/>
              <a:ext cx="0"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85" name="Line 81"/>
            <p:cNvSpPr>
              <a:spLocks noChangeShapeType="1"/>
            </p:cNvSpPr>
            <p:nvPr/>
          </p:nvSpPr>
          <p:spPr bwMode="auto">
            <a:xfrm flipV="1">
              <a:off x="2352" y="3168"/>
              <a:ext cx="0"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86" name="Line 82"/>
            <p:cNvSpPr>
              <a:spLocks noChangeShapeType="1"/>
            </p:cNvSpPr>
            <p:nvPr/>
          </p:nvSpPr>
          <p:spPr bwMode="auto">
            <a:xfrm flipV="1">
              <a:off x="2928" y="3168"/>
              <a:ext cx="0"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87" name="Line 83"/>
            <p:cNvSpPr>
              <a:spLocks noChangeShapeType="1"/>
            </p:cNvSpPr>
            <p:nvPr/>
          </p:nvSpPr>
          <p:spPr bwMode="auto">
            <a:xfrm>
              <a:off x="1104" y="3360"/>
              <a:ext cx="29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88" name="Text Box 84"/>
            <p:cNvSpPr txBox="1">
              <a:spLocks noChangeArrowheads="1"/>
            </p:cNvSpPr>
            <p:nvPr/>
          </p:nvSpPr>
          <p:spPr bwMode="auto">
            <a:xfrm>
              <a:off x="4080" y="3168"/>
              <a:ext cx="564"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effectLst>
                    <a:outerShdw blurRad="38100" dist="38100" dir="2700000" algn="tl">
                      <a:srgbClr val="000000"/>
                    </a:outerShdw>
                  </a:effectLst>
                  <a:latin typeface="Times New Roman" panose="02020603050405020304" pitchFamily="18" charset="0"/>
                </a:rPr>
                <a:t>主項</a:t>
              </a:r>
            </a:p>
          </p:txBody>
        </p:sp>
      </p:grpSp>
      <p:sp>
        <p:nvSpPr>
          <p:cNvPr id="98404" name="Text Box 100"/>
          <p:cNvSpPr txBox="1">
            <a:spLocks noChangeArrowheads="1"/>
          </p:cNvSpPr>
          <p:nvPr/>
        </p:nvSpPr>
        <p:spPr bwMode="auto">
          <a:xfrm>
            <a:off x="6115050" y="2871788"/>
            <a:ext cx="26733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ja-JP" altLang="en-US" dirty="0">
                <a:effectLst/>
                <a:latin typeface="Arial" panose="020B0604020202020204" pitchFamily="34" charset="0"/>
              </a:rPr>
              <a:t>主項以外の項は</a:t>
            </a:r>
          </a:p>
          <a:p>
            <a:pPr>
              <a:spcBef>
                <a:spcPct val="0"/>
              </a:spcBef>
              <a:buClrTx/>
              <a:buSzTx/>
              <a:buFontTx/>
              <a:buNone/>
            </a:pPr>
            <a:r>
              <a:rPr lang="ja-JP" altLang="en-US" dirty="0">
                <a:effectLst/>
                <a:latin typeface="Arial" panose="020B0604020202020204" pitchFamily="34" charset="0"/>
              </a:rPr>
              <a:t>不要</a:t>
            </a:r>
          </a:p>
        </p:txBody>
      </p:sp>
      <p:graphicFrame>
        <p:nvGraphicFramePr>
          <p:cNvPr id="98405" name="Object 101"/>
          <p:cNvGraphicFramePr>
            <a:graphicFrameLocks noChangeAspect="1"/>
          </p:cNvGraphicFramePr>
          <p:nvPr/>
        </p:nvGraphicFramePr>
        <p:xfrm>
          <a:off x="5105400" y="4511675"/>
          <a:ext cx="1484313" cy="533400"/>
        </p:xfrm>
        <a:graphic>
          <a:graphicData uri="http://schemas.openxmlformats.org/presentationml/2006/ole">
            <mc:AlternateContent xmlns:mc="http://schemas.openxmlformats.org/markup-compatibility/2006">
              <mc:Choice xmlns:v="urn:schemas-microsoft-com:vml" Requires="v">
                <p:oleObj spid="_x0000_s8226" name="数式" r:id="rId4" imgW="495000" imgH="177480" progId="Equation.3">
                  <p:embed/>
                </p:oleObj>
              </mc:Choice>
              <mc:Fallback>
                <p:oleObj name="数式" r:id="rId4" imgW="495000" imgH="177480" progId="Equation.3">
                  <p:embed/>
                  <p:pic>
                    <p:nvPicPr>
                      <p:cNvPr id="0" name="Object 1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4511675"/>
                        <a:ext cx="148431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8406" name="Object 102"/>
          <p:cNvGraphicFramePr>
            <a:graphicFrameLocks noChangeAspect="1"/>
          </p:cNvGraphicFramePr>
          <p:nvPr/>
        </p:nvGraphicFramePr>
        <p:xfrm>
          <a:off x="4419600" y="5638800"/>
          <a:ext cx="1939925" cy="477838"/>
        </p:xfrm>
        <a:graphic>
          <a:graphicData uri="http://schemas.openxmlformats.org/presentationml/2006/ole">
            <mc:AlternateContent xmlns:mc="http://schemas.openxmlformats.org/markup-compatibility/2006">
              <mc:Choice xmlns:v="urn:schemas-microsoft-com:vml" Requires="v">
                <p:oleObj spid="_x0000_s8227" name="数式" r:id="rId6" imgW="774360" imgH="190440" progId="Equation.3">
                  <p:embed/>
                </p:oleObj>
              </mc:Choice>
              <mc:Fallback>
                <p:oleObj name="数式" r:id="rId6" imgW="774360" imgH="190440" progId="Equation.3">
                  <p:embed/>
                  <p:pic>
                    <p:nvPicPr>
                      <p:cNvPr id="0" name="Object 1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5638800"/>
                        <a:ext cx="1939925"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8407" name="Object 103"/>
          <p:cNvGraphicFramePr>
            <a:graphicFrameLocks noChangeAspect="1"/>
          </p:cNvGraphicFramePr>
          <p:nvPr/>
        </p:nvGraphicFramePr>
        <p:xfrm>
          <a:off x="381000" y="4495800"/>
          <a:ext cx="836613" cy="609600"/>
        </p:xfrm>
        <a:graphic>
          <a:graphicData uri="http://schemas.openxmlformats.org/presentationml/2006/ole">
            <mc:AlternateContent xmlns:mc="http://schemas.openxmlformats.org/markup-compatibility/2006">
              <mc:Choice xmlns:v="urn:schemas-microsoft-com:vml" Requires="v">
                <p:oleObj spid="_x0000_s8228" name="数式" r:id="rId8" imgW="279360" imgH="203040" progId="Equation.3">
                  <p:embed/>
                </p:oleObj>
              </mc:Choice>
              <mc:Fallback>
                <p:oleObj name="数式" r:id="rId8" imgW="279360" imgH="203040" progId="Equation.3">
                  <p:embed/>
                  <p:pic>
                    <p:nvPicPr>
                      <p:cNvPr id="0" name="Object 10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4495800"/>
                        <a:ext cx="836613"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8408" name="Object 104"/>
          <p:cNvGraphicFramePr>
            <a:graphicFrameLocks noChangeAspect="1"/>
          </p:cNvGraphicFramePr>
          <p:nvPr/>
        </p:nvGraphicFramePr>
        <p:xfrm>
          <a:off x="1143000" y="4419600"/>
          <a:ext cx="838200" cy="609600"/>
        </p:xfrm>
        <a:graphic>
          <a:graphicData uri="http://schemas.openxmlformats.org/presentationml/2006/ole">
            <mc:AlternateContent xmlns:mc="http://schemas.openxmlformats.org/markup-compatibility/2006">
              <mc:Choice xmlns:v="urn:schemas-microsoft-com:vml" Requires="v">
                <p:oleObj spid="_x0000_s8229" name="数式" r:id="rId10" imgW="279360" imgH="203040" progId="Equation.3">
                  <p:embed/>
                </p:oleObj>
              </mc:Choice>
              <mc:Fallback>
                <p:oleObj name="数式" r:id="rId10" imgW="279360" imgH="203040" progId="Equation.3">
                  <p:embed/>
                  <p:pic>
                    <p:nvPicPr>
                      <p:cNvPr id="0" name="Object 10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4419600"/>
                        <a:ext cx="8382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8409" name="Object 105"/>
          <p:cNvGraphicFramePr>
            <a:graphicFrameLocks noChangeAspect="1"/>
          </p:cNvGraphicFramePr>
          <p:nvPr/>
        </p:nvGraphicFramePr>
        <p:xfrm>
          <a:off x="1828800" y="4419600"/>
          <a:ext cx="1484313" cy="609600"/>
        </p:xfrm>
        <a:graphic>
          <a:graphicData uri="http://schemas.openxmlformats.org/presentationml/2006/ole">
            <mc:AlternateContent xmlns:mc="http://schemas.openxmlformats.org/markup-compatibility/2006">
              <mc:Choice xmlns:v="urn:schemas-microsoft-com:vml" Requires="v">
                <p:oleObj spid="_x0000_s8230" name="数式" r:id="rId12" imgW="495000" imgH="203040" progId="Equation.3">
                  <p:embed/>
                </p:oleObj>
              </mc:Choice>
              <mc:Fallback>
                <p:oleObj name="数式" r:id="rId12" imgW="495000" imgH="203040" progId="Equation.3">
                  <p:embed/>
                  <p:pic>
                    <p:nvPicPr>
                      <p:cNvPr id="0" name="Object 10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4419600"/>
                        <a:ext cx="1484313"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8410" name="Object 106"/>
          <p:cNvGraphicFramePr>
            <a:graphicFrameLocks noChangeAspect="1"/>
          </p:cNvGraphicFramePr>
          <p:nvPr/>
        </p:nvGraphicFramePr>
        <p:xfrm>
          <a:off x="3124200" y="4419600"/>
          <a:ext cx="1141413" cy="609600"/>
        </p:xfrm>
        <a:graphic>
          <a:graphicData uri="http://schemas.openxmlformats.org/presentationml/2006/ole">
            <mc:AlternateContent xmlns:mc="http://schemas.openxmlformats.org/markup-compatibility/2006">
              <mc:Choice xmlns:v="urn:schemas-microsoft-com:vml" Requires="v">
                <p:oleObj spid="_x0000_s8231" name="数式" r:id="rId14" imgW="380880" imgH="203040" progId="Equation.3">
                  <p:embed/>
                </p:oleObj>
              </mc:Choice>
              <mc:Fallback>
                <p:oleObj name="数式" r:id="rId14" imgW="380880" imgH="203040" progId="Equation.3">
                  <p:embed/>
                  <p:pic>
                    <p:nvPicPr>
                      <p:cNvPr id="0" name="Object 10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24200" y="4419600"/>
                        <a:ext cx="1141413"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8411" name="Object 107"/>
          <p:cNvGraphicFramePr>
            <a:graphicFrameLocks noChangeAspect="1"/>
          </p:cNvGraphicFramePr>
          <p:nvPr/>
        </p:nvGraphicFramePr>
        <p:xfrm>
          <a:off x="4114800" y="4511675"/>
          <a:ext cx="1141413" cy="533400"/>
        </p:xfrm>
        <a:graphic>
          <a:graphicData uri="http://schemas.openxmlformats.org/presentationml/2006/ole">
            <mc:AlternateContent xmlns:mc="http://schemas.openxmlformats.org/markup-compatibility/2006">
              <mc:Choice xmlns:v="urn:schemas-microsoft-com:vml" Requires="v">
                <p:oleObj spid="_x0000_s8232" name="数式" r:id="rId16" imgW="380880" imgH="177480" progId="Equation.3">
                  <p:embed/>
                </p:oleObj>
              </mc:Choice>
              <mc:Fallback>
                <p:oleObj name="数式" r:id="rId16" imgW="380880" imgH="177480" progId="Equation.3">
                  <p:embed/>
                  <p:pic>
                    <p:nvPicPr>
                      <p:cNvPr id="0" name="Object 10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14800" y="4511675"/>
                        <a:ext cx="114141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8412" name="Group 108"/>
          <p:cNvGrpSpPr>
            <a:grpSpLocks/>
          </p:cNvGrpSpPr>
          <p:nvPr/>
        </p:nvGrpSpPr>
        <p:grpSpPr bwMode="auto">
          <a:xfrm>
            <a:off x="2209800" y="4800600"/>
            <a:ext cx="4343400" cy="76200"/>
            <a:chOff x="1392" y="3024"/>
            <a:chExt cx="2736" cy="48"/>
          </a:xfrm>
        </p:grpSpPr>
        <p:sp>
          <p:nvSpPr>
            <p:cNvPr id="98397" name="Line 93"/>
            <p:cNvSpPr>
              <a:spLocks noChangeShapeType="1"/>
            </p:cNvSpPr>
            <p:nvPr/>
          </p:nvSpPr>
          <p:spPr bwMode="auto">
            <a:xfrm>
              <a:off x="1392" y="3024"/>
              <a:ext cx="576"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98" name="Line 94"/>
            <p:cNvSpPr>
              <a:spLocks noChangeShapeType="1"/>
            </p:cNvSpPr>
            <p:nvPr/>
          </p:nvSpPr>
          <p:spPr bwMode="auto">
            <a:xfrm>
              <a:off x="1392" y="3072"/>
              <a:ext cx="576"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399" name="Line 95"/>
            <p:cNvSpPr>
              <a:spLocks noChangeShapeType="1"/>
            </p:cNvSpPr>
            <p:nvPr/>
          </p:nvSpPr>
          <p:spPr bwMode="auto">
            <a:xfrm>
              <a:off x="3504" y="3024"/>
              <a:ext cx="624"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400" name="Line 96"/>
            <p:cNvSpPr>
              <a:spLocks noChangeShapeType="1"/>
            </p:cNvSpPr>
            <p:nvPr/>
          </p:nvSpPr>
          <p:spPr bwMode="auto">
            <a:xfrm>
              <a:off x="3504" y="3072"/>
              <a:ext cx="624"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aphicFrame>
        <p:nvGraphicFramePr>
          <p:cNvPr id="98413" name="Object 109"/>
          <p:cNvGraphicFramePr>
            <a:graphicFrameLocks noChangeAspect="1"/>
          </p:cNvGraphicFramePr>
          <p:nvPr/>
        </p:nvGraphicFramePr>
        <p:xfrm>
          <a:off x="1524000" y="5562600"/>
          <a:ext cx="2003425" cy="573088"/>
        </p:xfrm>
        <a:graphic>
          <a:graphicData uri="http://schemas.openxmlformats.org/presentationml/2006/ole">
            <mc:AlternateContent xmlns:mc="http://schemas.openxmlformats.org/markup-compatibility/2006">
              <mc:Choice xmlns:v="urn:schemas-microsoft-com:vml" Requires="v">
                <p:oleObj spid="_x0000_s8233" name="数式" r:id="rId18" imgW="799920" imgH="228600" progId="Equation.3">
                  <p:embed/>
                </p:oleObj>
              </mc:Choice>
              <mc:Fallback>
                <p:oleObj name="数式" r:id="rId18" imgW="799920" imgH="228600" progId="Equation.3">
                  <p:embed/>
                  <p:pic>
                    <p:nvPicPr>
                      <p:cNvPr id="0" name="Object 10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24000" y="5562600"/>
                        <a:ext cx="2003425" cy="57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98360"/>
                                        </p:tgtEl>
                                        <p:attrNameLst>
                                          <p:attrName>style.visibility</p:attrName>
                                        </p:attrNameLst>
                                      </p:cBhvr>
                                      <p:to>
                                        <p:strVal val="visible"/>
                                      </p:to>
                                    </p:set>
                                    <p:animEffect transition="in" filter="wipe(up)">
                                      <p:cBhvr>
                                        <p:cTn id="7" dur="500"/>
                                        <p:tgtEl>
                                          <p:spTgt spid="983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98408"/>
                                        </p:tgtEl>
                                        <p:attrNameLst>
                                          <p:attrName>style.visibility</p:attrName>
                                        </p:attrNameLst>
                                      </p:cBhvr>
                                      <p:to>
                                        <p:strVal val="visible"/>
                                      </p:to>
                                    </p:set>
                                    <p:anim calcmode="lin" valueType="num">
                                      <p:cBhvr additive="base">
                                        <p:cTn id="12" dur="500" fill="hold"/>
                                        <p:tgtEl>
                                          <p:spTgt spid="98408"/>
                                        </p:tgtEl>
                                        <p:attrNameLst>
                                          <p:attrName>ppt_x</p:attrName>
                                        </p:attrNameLst>
                                      </p:cBhvr>
                                      <p:tavLst>
                                        <p:tav tm="0">
                                          <p:val>
                                            <p:strVal val="#ppt_x"/>
                                          </p:val>
                                        </p:tav>
                                        <p:tav tm="100000">
                                          <p:val>
                                            <p:strVal val="#ppt_x"/>
                                          </p:val>
                                        </p:tav>
                                      </p:tavLst>
                                    </p:anim>
                                    <p:anim calcmode="lin" valueType="num">
                                      <p:cBhvr additive="base">
                                        <p:cTn id="13" dur="500" fill="hold"/>
                                        <p:tgtEl>
                                          <p:spTgt spid="9840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98359"/>
                                        </p:tgtEl>
                                        <p:attrNameLst>
                                          <p:attrName>style.visibility</p:attrName>
                                        </p:attrNameLst>
                                      </p:cBhvr>
                                      <p:to>
                                        <p:strVal val="visible"/>
                                      </p:to>
                                    </p:set>
                                    <p:animEffect transition="in" filter="wipe(up)">
                                      <p:cBhvr>
                                        <p:cTn id="18" dur="500"/>
                                        <p:tgtEl>
                                          <p:spTgt spid="9835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98409"/>
                                        </p:tgtEl>
                                        <p:attrNameLst>
                                          <p:attrName>style.visibility</p:attrName>
                                        </p:attrNameLst>
                                      </p:cBhvr>
                                      <p:to>
                                        <p:strVal val="visible"/>
                                      </p:to>
                                    </p:set>
                                    <p:anim calcmode="lin" valueType="num">
                                      <p:cBhvr additive="base">
                                        <p:cTn id="23" dur="500" fill="hold"/>
                                        <p:tgtEl>
                                          <p:spTgt spid="98409"/>
                                        </p:tgtEl>
                                        <p:attrNameLst>
                                          <p:attrName>ppt_x</p:attrName>
                                        </p:attrNameLst>
                                      </p:cBhvr>
                                      <p:tavLst>
                                        <p:tav tm="0">
                                          <p:val>
                                            <p:strVal val="#ppt_x"/>
                                          </p:val>
                                        </p:tav>
                                        <p:tav tm="100000">
                                          <p:val>
                                            <p:strVal val="#ppt_x"/>
                                          </p:val>
                                        </p:tav>
                                      </p:tavLst>
                                    </p:anim>
                                    <p:anim calcmode="lin" valueType="num">
                                      <p:cBhvr additive="base">
                                        <p:cTn id="24" dur="500" fill="hold"/>
                                        <p:tgtEl>
                                          <p:spTgt spid="98409"/>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nodeType="clickEffect">
                                  <p:stCondLst>
                                    <p:cond delay="0"/>
                                  </p:stCondLst>
                                  <p:childTnLst>
                                    <p:set>
                                      <p:cBhvr>
                                        <p:cTn id="28" dur="1" fill="hold">
                                          <p:stCondLst>
                                            <p:cond delay="0"/>
                                          </p:stCondLst>
                                        </p:cTn>
                                        <p:tgtEl>
                                          <p:spTgt spid="98375"/>
                                        </p:tgtEl>
                                        <p:attrNameLst>
                                          <p:attrName>style.visibility</p:attrName>
                                        </p:attrNameLst>
                                      </p:cBhvr>
                                      <p:to>
                                        <p:strVal val="visible"/>
                                      </p:to>
                                    </p:set>
                                    <p:animEffect transition="in" filter="wipe(up)">
                                      <p:cBhvr>
                                        <p:cTn id="29" dur="500"/>
                                        <p:tgtEl>
                                          <p:spTgt spid="9837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98410"/>
                                        </p:tgtEl>
                                        <p:attrNameLst>
                                          <p:attrName>style.visibility</p:attrName>
                                        </p:attrNameLst>
                                      </p:cBhvr>
                                      <p:to>
                                        <p:strVal val="visible"/>
                                      </p:to>
                                    </p:set>
                                    <p:anim calcmode="lin" valueType="num">
                                      <p:cBhvr additive="base">
                                        <p:cTn id="34" dur="500" fill="hold"/>
                                        <p:tgtEl>
                                          <p:spTgt spid="98410"/>
                                        </p:tgtEl>
                                        <p:attrNameLst>
                                          <p:attrName>ppt_x</p:attrName>
                                        </p:attrNameLst>
                                      </p:cBhvr>
                                      <p:tavLst>
                                        <p:tav tm="0">
                                          <p:val>
                                            <p:strVal val="#ppt_x"/>
                                          </p:val>
                                        </p:tav>
                                        <p:tav tm="100000">
                                          <p:val>
                                            <p:strVal val="#ppt_x"/>
                                          </p:val>
                                        </p:tav>
                                      </p:tavLst>
                                    </p:anim>
                                    <p:anim calcmode="lin" valueType="num">
                                      <p:cBhvr additive="base">
                                        <p:cTn id="35" dur="500" fill="hold"/>
                                        <p:tgtEl>
                                          <p:spTgt spid="98410"/>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nodeType="clickEffect">
                                  <p:stCondLst>
                                    <p:cond delay="0"/>
                                  </p:stCondLst>
                                  <p:childTnLst>
                                    <p:set>
                                      <p:cBhvr>
                                        <p:cTn id="39" dur="1" fill="hold">
                                          <p:stCondLst>
                                            <p:cond delay="0"/>
                                          </p:stCondLst>
                                        </p:cTn>
                                        <p:tgtEl>
                                          <p:spTgt spid="98379"/>
                                        </p:tgtEl>
                                        <p:attrNameLst>
                                          <p:attrName>style.visibility</p:attrName>
                                        </p:attrNameLst>
                                      </p:cBhvr>
                                      <p:to>
                                        <p:strVal val="visible"/>
                                      </p:to>
                                    </p:set>
                                    <p:animEffect transition="in" filter="wipe(up)">
                                      <p:cBhvr>
                                        <p:cTn id="40" dur="500"/>
                                        <p:tgtEl>
                                          <p:spTgt spid="9837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98411"/>
                                        </p:tgtEl>
                                        <p:attrNameLst>
                                          <p:attrName>style.visibility</p:attrName>
                                        </p:attrNameLst>
                                      </p:cBhvr>
                                      <p:to>
                                        <p:strVal val="visible"/>
                                      </p:to>
                                    </p:set>
                                    <p:anim calcmode="lin" valueType="num">
                                      <p:cBhvr additive="base">
                                        <p:cTn id="45" dur="500" fill="hold"/>
                                        <p:tgtEl>
                                          <p:spTgt spid="98411"/>
                                        </p:tgtEl>
                                        <p:attrNameLst>
                                          <p:attrName>ppt_x</p:attrName>
                                        </p:attrNameLst>
                                      </p:cBhvr>
                                      <p:tavLst>
                                        <p:tav tm="0">
                                          <p:val>
                                            <p:strVal val="#ppt_x"/>
                                          </p:val>
                                        </p:tav>
                                        <p:tav tm="100000">
                                          <p:val>
                                            <p:strVal val="#ppt_x"/>
                                          </p:val>
                                        </p:tav>
                                      </p:tavLst>
                                    </p:anim>
                                    <p:anim calcmode="lin" valueType="num">
                                      <p:cBhvr additive="base">
                                        <p:cTn id="46" dur="500" fill="hold"/>
                                        <p:tgtEl>
                                          <p:spTgt spid="98411"/>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1" fill="hold" nodeType="clickEffect">
                                  <p:stCondLst>
                                    <p:cond delay="0"/>
                                  </p:stCondLst>
                                  <p:childTnLst>
                                    <p:set>
                                      <p:cBhvr>
                                        <p:cTn id="50" dur="1" fill="hold">
                                          <p:stCondLst>
                                            <p:cond delay="0"/>
                                          </p:stCondLst>
                                        </p:cTn>
                                        <p:tgtEl>
                                          <p:spTgt spid="98402"/>
                                        </p:tgtEl>
                                        <p:attrNameLst>
                                          <p:attrName>style.visibility</p:attrName>
                                        </p:attrNameLst>
                                      </p:cBhvr>
                                      <p:to>
                                        <p:strVal val="visible"/>
                                      </p:to>
                                    </p:set>
                                    <p:animEffect transition="in" filter="wipe(up)">
                                      <p:cBhvr>
                                        <p:cTn id="51" dur="500"/>
                                        <p:tgtEl>
                                          <p:spTgt spid="9840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98405"/>
                                        </p:tgtEl>
                                        <p:attrNameLst>
                                          <p:attrName>style.visibility</p:attrName>
                                        </p:attrNameLst>
                                      </p:cBhvr>
                                      <p:to>
                                        <p:strVal val="visible"/>
                                      </p:to>
                                    </p:set>
                                    <p:anim calcmode="lin" valueType="num">
                                      <p:cBhvr additive="base">
                                        <p:cTn id="56" dur="500" fill="hold"/>
                                        <p:tgtEl>
                                          <p:spTgt spid="98405"/>
                                        </p:tgtEl>
                                        <p:attrNameLst>
                                          <p:attrName>ppt_x</p:attrName>
                                        </p:attrNameLst>
                                      </p:cBhvr>
                                      <p:tavLst>
                                        <p:tav tm="0">
                                          <p:val>
                                            <p:strVal val="#ppt_x"/>
                                          </p:val>
                                        </p:tav>
                                        <p:tav tm="100000">
                                          <p:val>
                                            <p:strVal val="#ppt_x"/>
                                          </p:val>
                                        </p:tav>
                                      </p:tavLst>
                                    </p:anim>
                                    <p:anim calcmode="lin" valueType="num">
                                      <p:cBhvr additive="base">
                                        <p:cTn id="57" dur="500" fill="hold"/>
                                        <p:tgtEl>
                                          <p:spTgt spid="98405"/>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98389"/>
                                        </p:tgtEl>
                                        <p:attrNameLst>
                                          <p:attrName>style.visibility</p:attrName>
                                        </p:attrNameLst>
                                      </p:cBhvr>
                                      <p:to>
                                        <p:strVal val="visible"/>
                                      </p:to>
                                    </p:set>
                                    <p:animEffect transition="in" filter="wipe(left)">
                                      <p:cBhvr>
                                        <p:cTn id="62" dur="500"/>
                                        <p:tgtEl>
                                          <p:spTgt spid="9838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98413"/>
                                        </p:tgtEl>
                                        <p:attrNameLst>
                                          <p:attrName>style.visibility</p:attrName>
                                        </p:attrNameLst>
                                      </p:cBhvr>
                                      <p:to>
                                        <p:strVal val="visible"/>
                                      </p:to>
                                    </p:set>
                                    <p:anim calcmode="lin" valueType="num">
                                      <p:cBhvr additive="base">
                                        <p:cTn id="67" dur="500" fill="hold"/>
                                        <p:tgtEl>
                                          <p:spTgt spid="98413"/>
                                        </p:tgtEl>
                                        <p:attrNameLst>
                                          <p:attrName>ppt_x</p:attrName>
                                        </p:attrNameLst>
                                      </p:cBhvr>
                                      <p:tavLst>
                                        <p:tav tm="0">
                                          <p:val>
                                            <p:strVal val="#ppt_x"/>
                                          </p:val>
                                        </p:tav>
                                        <p:tav tm="100000">
                                          <p:val>
                                            <p:strVal val="#ppt_x"/>
                                          </p:val>
                                        </p:tav>
                                      </p:tavLst>
                                    </p:anim>
                                    <p:anim calcmode="lin" valueType="num">
                                      <p:cBhvr additive="base">
                                        <p:cTn id="68" dur="500" fill="hold"/>
                                        <p:tgtEl>
                                          <p:spTgt spid="98413"/>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98406"/>
                                        </p:tgtEl>
                                        <p:attrNameLst>
                                          <p:attrName>style.visibility</p:attrName>
                                        </p:attrNameLst>
                                      </p:cBhvr>
                                      <p:to>
                                        <p:strVal val="visible"/>
                                      </p:to>
                                    </p:set>
                                    <p:anim calcmode="lin" valueType="num">
                                      <p:cBhvr additive="base">
                                        <p:cTn id="73" dur="500" fill="hold"/>
                                        <p:tgtEl>
                                          <p:spTgt spid="98406"/>
                                        </p:tgtEl>
                                        <p:attrNameLst>
                                          <p:attrName>ppt_x</p:attrName>
                                        </p:attrNameLst>
                                      </p:cBhvr>
                                      <p:tavLst>
                                        <p:tav tm="0">
                                          <p:val>
                                            <p:strVal val="#ppt_x"/>
                                          </p:val>
                                        </p:tav>
                                        <p:tav tm="100000">
                                          <p:val>
                                            <p:strVal val="#ppt_x"/>
                                          </p:val>
                                        </p:tav>
                                      </p:tavLst>
                                    </p:anim>
                                    <p:anim calcmode="lin" valueType="num">
                                      <p:cBhvr additive="base">
                                        <p:cTn id="74" dur="500" fill="hold"/>
                                        <p:tgtEl>
                                          <p:spTgt spid="98406"/>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5" presetClass="entr" presetSubtype="10" fill="hold" nodeType="clickEffect">
                                  <p:stCondLst>
                                    <p:cond delay="0"/>
                                  </p:stCondLst>
                                  <p:childTnLst>
                                    <p:set>
                                      <p:cBhvr>
                                        <p:cTn id="78" dur="1" fill="hold">
                                          <p:stCondLst>
                                            <p:cond delay="0"/>
                                          </p:stCondLst>
                                        </p:cTn>
                                        <p:tgtEl>
                                          <p:spTgt spid="98412"/>
                                        </p:tgtEl>
                                        <p:attrNameLst>
                                          <p:attrName>style.visibility</p:attrName>
                                        </p:attrNameLst>
                                      </p:cBhvr>
                                      <p:to>
                                        <p:strVal val="visible"/>
                                      </p:to>
                                    </p:set>
                                    <p:animEffect transition="in" filter="checkerboard(across)">
                                      <p:cBhvr>
                                        <p:cTn id="79" dur="500"/>
                                        <p:tgtEl>
                                          <p:spTgt spid="98412"/>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 presetClass="entr" presetSubtype="10" fill="hold" grpId="0" nodeType="clickEffect">
                                  <p:stCondLst>
                                    <p:cond delay="0"/>
                                  </p:stCondLst>
                                  <p:childTnLst>
                                    <p:set>
                                      <p:cBhvr>
                                        <p:cTn id="83" dur="1" fill="hold">
                                          <p:stCondLst>
                                            <p:cond delay="0"/>
                                          </p:stCondLst>
                                        </p:cTn>
                                        <p:tgtEl>
                                          <p:spTgt spid="98404"/>
                                        </p:tgtEl>
                                        <p:attrNameLst>
                                          <p:attrName>style.visibility</p:attrName>
                                        </p:attrNameLst>
                                      </p:cBhvr>
                                      <p:to>
                                        <p:strVal val="visible"/>
                                      </p:to>
                                    </p:set>
                                    <p:animEffect transition="in" filter="checkerboard(across)">
                                      <p:cBhvr>
                                        <p:cTn id="84" dur="500"/>
                                        <p:tgtEl>
                                          <p:spTgt spid="98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40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C760535A-36A2-4138-B888-54EE71C628F5}"/>
                  </a:ext>
                </a:extLst>
              </p:cNvPr>
              <p:cNvSpPr txBox="1"/>
              <p:nvPr/>
            </p:nvSpPr>
            <p:spPr>
              <a:xfrm>
                <a:off x="1722802" y="2857796"/>
                <a:ext cx="5059142" cy="1606594"/>
              </a:xfrm>
              <a:prstGeom prst="rect">
                <a:avLst/>
              </a:prstGeom>
              <a:noFill/>
            </p:spPr>
            <p:txBody>
              <a:bodyPr wrap="none" rtlCol="0">
                <a:spAutoFit/>
              </a:bodyPr>
              <a:lstStyle/>
              <a:p>
                <a:r>
                  <a:rPr lang="ja-JP" altLang="en-US" dirty="0">
                    <a:latin typeface="Times New Roman" panose="02020603050405020304" pitchFamily="18" charset="0"/>
                  </a:rPr>
                  <a:t>例 </a:t>
                </a:r>
                <a:r>
                  <a:rPr lang="en-US" altLang="ja-JP" dirty="0">
                    <a:latin typeface="Times New Roman" panose="02020603050405020304" pitchFamily="18" charset="0"/>
                  </a:rPr>
                  <a:t>: </a:t>
                </a:r>
              </a:p>
              <a:p>
                <a:r>
                  <a:rPr lang="en-US" altLang="ja-JP" dirty="0">
                    <a:latin typeface="Times New Roman" panose="02020603050405020304" pitchFamily="18" charset="0"/>
                  </a:rPr>
                  <a:t> </a:t>
                </a:r>
                <a14:m>
                  <m:oMath xmlns:m="http://schemas.openxmlformats.org/officeDocument/2006/math">
                    <m:r>
                      <a:rPr lang="en-US" altLang="ja-JP" sz="3200" b="0" i="1" smtClean="0">
                        <a:latin typeface="Cambria Math" panose="02040503050406030204" pitchFamily="18" charset="0"/>
                      </a:rPr>
                      <m:t>𝑓</m:t>
                    </m:r>
                    <m:r>
                      <a:rPr lang="en-US" altLang="ja-JP" sz="3200" b="0" i="1" smtClean="0">
                        <a:latin typeface="Cambria Math" panose="02040503050406030204" pitchFamily="18" charset="0"/>
                      </a:rPr>
                      <m:t>=</m:t>
                    </m:r>
                    <m:acc>
                      <m:accPr>
                        <m:chr m:val="̅"/>
                        <m:ctrlPr>
                          <a:rPr lang="en-US" altLang="ja-JP" sz="3200" b="0" i="1" smtClean="0">
                            <a:latin typeface="Cambria Math" panose="02040503050406030204" pitchFamily="18" charset="0"/>
                          </a:rPr>
                        </m:ctrlPr>
                      </m:accPr>
                      <m:e>
                        <m:r>
                          <a:rPr lang="en-US" altLang="ja-JP" sz="3200" b="0" i="1" smtClean="0">
                            <a:latin typeface="Cambria Math" panose="02040503050406030204" pitchFamily="18" charset="0"/>
                          </a:rPr>
                          <m:t> </m:t>
                        </m:r>
                        <m:r>
                          <a:rPr lang="en-US" altLang="ja-JP" sz="3200" b="0" i="1" smtClean="0">
                            <a:latin typeface="Cambria Math" panose="02040503050406030204" pitchFamily="18" charset="0"/>
                          </a:rPr>
                          <m:t>𝑋</m:t>
                        </m:r>
                        <m:r>
                          <a:rPr lang="en-US" altLang="ja-JP" sz="3200" b="0" i="1" smtClean="0">
                            <a:latin typeface="Cambria Math" panose="02040503050406030204" pitchFamily="18" charset="0"/>
                          </a:rPr>
                          <m:t> </m:t>
                        </m:r>
                      </m:e>
                    </m:acc>
                    <m:r>
                      <a:rPr lang="en-US" altLang="ja-JP" sz="3200" b="0" i="1" smtClean="0">
                        <a:latin typeface="Cambria Math" panose="02040503050406030204" pitchFamily="18" charset="0"/>
                        <a:ea typeface="Cambria Math" panose="02040503050406030204" pitchFamily="18" charset="0"/>
                      </a:rPr>
                      <m:t>⋅</m:t>
                    </m:r>
                    <m:acc>
                      <m:accPr>
                        <m:chr m:val="̅"/>
                        <m:ctrlPr>
                          <a:rPr lang="en-US" altLang="ja-JP" sz="3200" b="0" i="1" smtClean="0">
                            <a:latin typeface="Cambria Math" panose="02040503050406030204" pitchFamily="18" charset="0"/>
                            <a:ea typeface="Cambria Math" panose="02040503050406030204" pitchFamily="18" charset="0"/>
                          </a:rPr>
                        </m:ctrlPr>
                      </m:accPr>
                      <m:e>
                        <m:r>
                          <a:rPr lang="en-US" altLang="ja-JP" sz="3200" b="0" i="1" smtClean="0">
                            <a:latin typeface="Cambria Math" panose="02040503050406030204" pitchFamily="18" charset="0"/>
                            <a:ea typeface="Cambria Math" panose="02040503050406030204" pitchFamily="18" charset="0"/>
                          </a:rPr>
                          <m:t> </m:t>
                        </m:r>
                        <m:r>
                          <a:rPr lang="en-US" altLang="ja-JP" sz="3200" b="0" i="1" smtClean="0">
                            <a:latin typeface="Cambria Math" panose="02040503050406030204" pitchFamily="18" charset="0"/>
                            <a:ea typeface="Cambria Math" panose="02040503050406030204" pitchFamily="18" charset="0"/>
                          </a:rPr>
                          <m:t>𝑍</m:t>
                        </m:r>
                        <m:r>
                          <a:rPr lang="en-US" altLang="ja-JP" sz="3200" b="0" i="1" smtClean="0">
                            <a:latin typeface="Cambria Math" panose="02040503050406030204" pitchFamily="18" charset="0"/>
                            <a:ea typeface="Cambria Math" panose="02040503050406030204" pitchFamily="18" charset="0"/>
                          </a:rPr>
                          <m:t> </m:t>
                        </m:r>
                      </m:e>
                    </m:acc>
                    <m:r>
                      <a:rPr lang="en-US" altLang="ja-JP" sz="3200" b="0" i="1" smtClean="0">
                        <a:latin typeface="Cambria Math" panose="02040503050406030204" pitchFamily="18" charset="0"/>
                      </a:rPr>
                      <m:t>+</m:t>
                    </m:r>
                    <m:r>
                      <a:rPr lang="en-US" altLang="ja-JP" sz="3200" b="0" i="1" smtClean="0">
                        <a:latin typeface="Cambria Math" panose="02040503050406030204" pitchFamily="18" charset="0"/>
                      </a:rPr>
                      <m:t>𝑌</m:t>
                    </m:r>
                    <m:r>
                      <a:rPr lang="en-US" altLang="ja-JP" sz="3200" b="0" i="1" smtClean="0">
                        <a:latin typeface="Cambria Math" panose="02040503050406030204" pitchFamily="18" charset="0"/>
                        <a:ea typeface="Cambria Math" panose="02040503050406030204" pitchFamily="18" charset="0"/>
                      </a:rPr>
                      <m:t>⋅</m:t>
                    </m:r>
                    <m:r>
                      <a:rPr lang="en-US" altLang="ja-JP" sz="3200" b="0" i="1" smtClean="0">
                        <a:latin typeface="Cambria Math" panose="02040503050406030204" pitchFamily="18" charset="0"/>
                        <a:ea typeface="Cambria Math" panose="02040503050406030204" pitchFamily="18" charset="0"/>
                      </a:rPr>
                      <m:t>𝑍</m:t>
                    </m:r>
                  </m:oMath>
                </a14:m>
                <a:endParaRPr kumimoji="1" lang="en-US" altLang="ja-JP" sz="3200" dirty="0">
                  <a:latin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altLang="ja-JP" sz="3200" b="0" i="1" smtClean="0">
                          <a:latin typeface="Cambria Math" panose="02040503050406030204" pitchFamily="18" charset="0"/>
                        </a:rPr>
                        <m:t>𝑔</m:t>
                      </m:r>
                      <m:r>
                        <a:rPr lang="en-US" altLang="ja-JP" sz="3200" i="1">
                          <a:latin typeface="Cambria Math" panose="02040503050406030204" pitchFamily="18" charset="0"/>
                        </a:rPr>
                        <m:t>=</m:t>
                      </m:r>
                      <m:acc>
                        <m:accPr>
                          <m:chr m:val="̅"/>
                          <m:ctrlPr>
                            <a:rPr lang="en-US" altLang="ja-JP" sz="3200" i="1">
                              <a:latin typeface="Cambria Math" panose="02040503050406030204" pitchFamily="18" charset="0"/>
                            </a:rPr>
                          </m:ctrlPr>
                        </m:accPr>
                        <m:e>
                          <m:r>
                            <a:rPr lang="en-US" altLang="ja-JP" sz="3200" i="1">
                              <a:latin typeface="Cambria Math" panose="02040503050406030204" pitchFamily="18" charset="0"/>
                            </a:rPr>
                            <m:t> </m:t>
                          </m:r>
                          <m:r>
                            <a:rPr lang="en-US" altLang="ja-JP" sz="3200" i="1">
                              <a:latin typeface="Cambria Math" panose="02040503050406030204" pitchFamily="18" charset="0"/>
                            </a:rPr>
                            <m:t>𝑋</m:t>
                          </m:r>
                          <m:r>
                            <a:rPr lang="en-US" altLang="ja-JP" sz="3200" i="1">
                              <a:latin typeface="Cambria Math" panose="02040503050406030204" pitchFamily="18" charset="0"/>
                            </a:rPr>
                            <m:t> </m:t>
                          </m:r>
                        </m:e>
                      </m:acc>
                      <m:r>
                        <a:rPr lang="en-US" altLang="ja-JP" sz="3200" i="1">
                          <a:latin typeface="Cambria Math" panose="02040503050406030204" pitchFamily="18" charset="0"/>
                          <a:ea typeface="Cambria Math" panose="02040503050406030204" pitchFamily="18" charset="0"/>
                        </a:rPr>
                        <m:t>⋅</m:t>
                      </m:r>
                      <m:acc>
                        <m:accPr>
                          <m:chr m:val="̅"/>
                          <m:ctrlPr>
                            <a:rPr lang="en-US" altLang="ja-JP" sz="3200" i="1">
                              <a:latin typeface="Cambria Math" panose="02040503050406030204" pitchFamily="18" charset="0"/>
                              <a:ea typeface="Cambria Math" panose="02040503050406030204" pitchFamily="18" charset="0"/>
                            </a:rPr>
                          </m:ctrlPr>
                        </m:accPr>
                        <m:e>
                          <m:r>
                            <a:rPr lang="en-US" altLang="ja-JP" sz="3200" i="1">
                              <a:latin typeface="Cambria Math" panose="02040503050406030204" pitchFamily="18" charset="0"/>
                              <a:ea typeface="Cambria Math" panose="02040503050406030204" pitchFamily="18" charset="0"/>
                            </a:rPr>
                            <m:t> </m:t>
                          </m:r>
                          <m:r>
                            <a:rPr lang="en-US" altLang="ja-JP" sz="3200" i="1">
                              <a:latin typeface="Cambria Math" panose="02040503050406030204" pitchFamily="18" charset="0"/>
                              <a:ea typeface="Cambria Math" panose="02040503050406030204" pitchFamily="18" charset="0"/>
                            </a:rPr>
                            <m:t>𝑍</m:t>
                          </m:r>
                          <m:r>
                            <a:rPr lang="en-US" altLang="ja-JP" sz="3200" i="1">
                              <a:latin typeface="Cambria Math" panose="02040503050406030204" pitchFamily="18" charset="0"/>
                              <a:ea typeface="Cambria Math" panose="02040503050406030204" pitchFamily="18" charset="0"/>
                            </a:rPr>
                            <m:t> </m:t>
                          </m:r>
                        </m:e>
                      </m:acc>
                      <m:r>
                        <a:rPr lang="en-US" altLang="ja-JP" sz="3200" i="1">
                          <a:latin typeface="Cambria Math" panose="02040503050406030204" pitchFamily="18" charset="0"/>
                        </a:rPr>
                        <m:t>+</m:t>
                      </m:r>
                      <m:r>
                        <a:rPr lang="en-US" altLang="ja-JP" sz="3200" i="1">
                          <a:latin typeface="Cambria Math" panose="02040503050406030204" pitchFamily="18" charset="0"/>
                        </a:rPr>
                        <m:t>𝑌</m:t>
                      </m:r>
                      <m:r>
                        <a:rPr lang="en-US" altLang="ja-JP" sz="3200" i="1">
                          <a:latin typeface="Cambria Math" panose="02040503050406030204" pitchFamily="18" charset="0"/>
                          <a:ea typeface="Cambria Math" panose="02040503050406030204" pitchFamily="18" charset="0"/>
                        </a:rPr>
                        <m:t>⋅</m:t>
                      </m:r>
                      <m:r>
                        <a:rPr lang="en-US" altLang="ja-JP" sz="3200" i="1">
                          <a:latin typeface="Cambria Math" panose="02040503050406030204" pitchFamily="18" charset="0"/>
                          <a:ea typeface="Cambria Math" panose="02040503050406030204" pitchFamily="18" charset="0"/>
                        </a:rPr>
                        <m:t>𝑍</m:t>
                      </m:r>
                      <m:r>
                        <a:rPr lang="en-US" altLang="ja-JP" sz="3200" b="0" i="1" smtClean="0">
                          <a:latin typeface="Cambria Math" panose="02040503050406030204" pitchFamily="18" charset="0"/>
                          <a:ea typeface="Cambria Math" panose="02040503050406030204" pitchFamily="18" charset="0"/>
                        </a:rPr>
                        <m:t>+</m:t>
                      </m:r>
                      <m:acc>
                        <m:accPr>
                          <m:chr m:val="̅"/>
                          <m:ctrlPr>
                            <a:rPr lang="en-US" altLang="ja-JP" sz="3200" b="0" i="1" smtClean="0">
                              <a:latin typeface="Cambria Math" panose="02040503050406030204" pitchFamily="18" charset="0"/>
                              <a:ea typeface="Cambria Math" panose="02040503050406030204" pitchFamily="18" charset="0"/>
                            </a:rPr>
                          </m:ctrlPr>
                        </m:accPr>
                        <m:e>
                          <m:r>
                            <a:rPr lang="en-US" altLang="ja-JP" sz="3200" b="0" i="1" smtClean="0">
                              <a:latin typeface="Cambria Math" panose="02040503050406030204" pitchFamily="18" charset="0"/>
                              <a:ea typeface="Cambria Math" panose="02040503050406030204" pitchFamily="18" charset="0"/>
                            </a:rPr>
                            <m:t> </m:t>
                          </m:r>
                          <m:r>
                            <a:rPr lang="en-US" altLang="ja-JP" sz="3200" b="0" i="1" smtClean="0">
                              <a:latin typeface="Cambria Math" panose="02040503050406030204" pitchFamily="18" charset="0"/>
                              <a:ea typeface="Cambria Math" panose="02040503050406030204" pitchFamily="18" charset="0"/>
                            </a:rPr>
                            <m:t>𝑋</m:t>
                          </m:r>
                          <m:r>
                            <a:rPr lang="en-US" altLang="ja-JP" sz="3200" b="0" i="1" smtClean="0">
                              <a:latin typeface="Cambria Math" panose="02040503050406030204" pitchFamily="18" charset="0"/>
                              <a:ea typeface="Cambria Math" panose="02040503050406030204" pitchFamily="18" charset="0"/>
                            </a:rPr>
                            <m:t> </m:t>
                          </m:r>
                        </m:e>
                      </m:acc>
                      <m:r>
                        <a:rPr lang="en-US" altLang="ja-JP" sz="3200" b="0" i="1" smtClean="0">
                          <a:latin typeface="Cambria Math" panose="02040503050406030204" pitchFamily="18" charset="0"/>
                          <a:ea typeface="Cambria Math" panose="02040503050406030204" pitchFamily="18" charset="0"/>
                        </a:rPr>
                        <m:t>⋅</m:t>
                      </m:r>
                      <m:r>
                        <a:rPr lang="en-US" altLang="ja-JP" sz="3200" b="0" i="1" smtClean="0">
                          <a:latin typeface="Cambria Math" panose="02040503050406030204" pitchFamily="18" charset="0"/>
                          <a:ea typeface="Cambria Math" panose="02040503050406030204" pitchFamily="18" charset="0"/>
                        </a:rPr>
                        <m:t>𝑌</m:t>
                      </m:r>
                    </m:oMath>
                  </m:oMathPara>
                </a14:m>
                <a:endParaRPr kumimoji="1" lang="ja-JP" altLang="en-US" sz="3200" dirty="0">
                  <a:latin typeface="Times New Roman" panose="02020603050405020304" pitchFamily="18" charset="0"/>
                </a:endParaRPr>
              </a:p>
            </p:txBody>
          </p:sp>
        </mc:Choice>
        <mc:Fallback xmlns="">
          <p:sp>
            <p:nvSpPr>
              <p:cNvPr id="2" name="テキスト ボックス 1">
                <a:extLst>
                  <a:ext uri="{FF2B5EF4-FFF2-40B4-BE49-F238E27FC236}">
                    <a16:creationId xmlns:a16="http://schemas.microsoft.com/office/drawing/2014/main" id="{C760535A-36A2-4138-B888-54EE71C628F5}"/>
                  </a:ext>
                </a:extLst>
              </p:cNvPr>
              <p:cNvSpPr txBox="1">
                <a:spLocks noRot="1" noChangeAspect="1" noMove="1" noResize="1" noEditPoints="1" noAdjustHandles="1" noChangeArrowheads="1" noChangeShapeType="1" noTextEdit="1"/>
              </p:cNvSpPr>
              <p:nvPr/>
            </p:nvSpPr>
            <p:spPr>
              <a:xfrm>
                <a:off x="1722802" y="2857796"/>
                <a:ext cx="5059142" cy="1606594"/>
              </a:xfrm>
              <a:prstGeom prst="rect">
                <a:avLst/>
              </a:prstGeom>
              <a:blipFill>
                <a:blip r:embed="rId3"/>
                <a:stretch>
                  <a:fillRect l="-2651" t="-5703"/>
                </a:stretch>
              </a:blipFill>
            </p:spPr>
            <p:txBody>
              <a:bodyPr/>
              <a:lstStyle/>
              <a:p>
                <a:r>
                  <a:rPr lang="ja-JP" altLang="en-US">
                    <a:noFill/>
                  </a:rPr>
                  <a:t> </a:t>
                </a:r>
              </a:p>
            </p:txBody>
          </p:sp>
        </mc:Fallback>
      </mc:AlternateContent>
      <p:sp>
        <p:nvSpPr>
          <p:cNvPr id="97282" name="Rectangle 2"/>
          <p:cNvSpPr>
            <a:spLocks noGrp="1" noChangeArrowheads="1"/>
          </p:cNvSpPr>
          <p:nvPr>
            <p:ph type="title"/>
          </p:nvPr>
        </p:nvSpPr>
        <p:spPr>
          <a:xfrm>
            <a:off x="1066800" y="304801"/>
            <a:ext cx="7543800" cy="1066800"/>
          </a:xfrm>
        </p:spPr>
        <p:txBody>
          <a:bodyPr/>
          <a:lstStyle/>
          <a:p>
            <a:r>
              <a:rPr lang="ja-JP" altLang="en-US" dirty="0">
                <a:latin typeface="Times New Roman" panose="02020603050405020304" pitchFamily="18" charset="0"/>
              </a:rPr>
              <a:t>最小積和形</a:t>
            </a:r>
          </a:p>
        </p:txBody>
      </p:sp>
      <p:sp>
        <p:nvSpPr>
          <p:cNvPr id="97283" name="Rectangle 3"/>
          <p:cNvSpPr>
            <a:spLocks noGrp="1" noChangeArrowheads="1"/>
          </p:cNvSpPr>
          <p:nvPr>
            <p:ph type="body" idx="1"/>
          </p:nvPr>
        </p:nvSpPr>
        <p:spPr>
          <a:xfrm>
            <a:off x="1076498" y="1302847"/>
            <a:ext cx="7543800" cy="1676400"/>
          </a:xfrm>
        </p:spPr>
        <p:txBody>
          <a:bodyPr/>
          <a:lstStyle/>
          <a:p>
            <a:pPr>
              <a:buFont typeface="Wingdings" panose="05000000000000000000" pitchFamily="2" charset="2"/>
              <a:buChar char="u"/>
            </a:pPr>
            <a:r>
              <a:rPr lang="ja-JP" altLang="en-US" dirty="0">
                <a:latin typeface="Times New Roman" panose="02020603050405020304" pitchFamily="18" charset="0"/>
              </a:rPr>
              <a:t>定義 </a:t>
            </a:r>
            <a:r>
              <a:rPr lang="en-US" altLang="ja-JP" dirty="0">
                <a:latin typeface="Times New Roman" panose="02020603050405020304" pitchFamily="18" charset="0"/>
              </a:rPr>
              <a:t>: </a:t>
            </a:r>
            <a:r>
              <a:rPr lang="ja-JP" altLang="en-US" dirty="0">
                <a:latin typeface="Times New Roman" panose="02020603050405020304" pitchFamily="18" charset="0"/>
              </a:rPr>
              <a:t>最小積和形</a:t>
            </a:r>
            <a:r>
              <a:rPr lang="en-US" altLang="ja-JP" dirty="0">
                <a:latin typeface="Times New Roman" panose="02020603050405020304" pitchFamily="18" charset="0"/>
              </a:rPr>
              <a:t>, </a:t>
            </a:r>
            <a:r>
              <a:rPr lang="ja-JP" altLang="en-US" dirty="0">
                <a:latin typeface="Times New Roman" panose="02020603050405020304" pitchFamily="18" charset="0"/>
              </a:rPr>
              <a:t>最簡積和形</a:t>
            </a:r>
            <a:endParaRPr lang="en-US" altLang="ja-JP" dirty="0">
              <a:latin typeface="Times New Roman" panose="02020603050405020304" pitchFamily="18" charset="0"/>
            </a:endParaRPr>
          </a:p>
          <a:p>
            <a:pPr lvl="1"/>
            <a:r>
              <a:rPr lang="ja-JP" altLang="en-US" dirty="0">
                <a:latin typeface="Times New Roman" panose="02020603050405020304" pitchFamily="18" charset="0"/>
              </a:rPr>
              <a:t>主項だけで構成する積和形のうち項数が最小のもの</a:t>
            </a:r>
          </a:p>
        </p:txBody>
      </p:sp>
      <p:grpSp>
        <p:nvGrpSpPr>
          <p:cNvPr id="97397" name="Group 117"/>
          <p:cNvGrpSpPr>
            <a:grpSpLocks/>
          </p:cNvGrpSpPr>
          <p:nvPr/>
        </p:nvGrpSpPr>
        <p:grpSpPr bwMode="auto">
          <a:xfrm>
            <a:off x="5299508" y="4770380"/>
            <a:ext cx="3505200" cy="1651000"/>
            <a:chOff x="1584" y="3072"/>
            <a:chExt cx="2208" cy="1040"/>
          </a:xfrm>
        </p:grpSpPr>
        <p:sp>
          <p:nvSpPr>
            <p:cNvPr id="97383" name="Rectangle 103"/>
            <p:cNvSpPr>
              <a:spLocks noChangeArrowheads="1"/>
            </p:cNvSpPr>
            <p:nvPr/>
          </p:nvSpPr>
          <p:spPr bwMode="auto">
            <a:xfrm>
              <a:off x="3350" y="3765"/>
              <a:ext cx="442"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400">
                <a:latin typeface="Times New Roman" panose="02020603050405020304" pitchFamily="18" charset="0"/>
              </a:endParaRPr>
            </a:p>
          </p:txBody>
        </p:sp>
        <p:sp>
          <p:nvSpPr>
            <p:cNvPr id="97382" name="Rectangle 102"/>
            <p:cNvSpPr>
              <a:spLocks noChangeArrowheads="1"/>
            </p:cNvSpPr>
            <p:nvPr/>
          </p:nvSpPr>
          <p:spPr bwMode="auto">
            <a:xfrm>
              <a:off x="2909" y="3765"/>
              <a:ext cx="441"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1</a:t>
              </a:r>
            </a:p>
          </p:txBody>
        </p:sp>
        <p:sp>
          <p:nvSpPr>
            <p:cNvPr id="97381" name="Rectangle 101"/>
            <p:cNvSpPr>
              <a:spLocks noChangeArrowheads="1"/>
            </p:cNvSpPr>
            <p:nvPr/>
          </p:nvSpPr>
          <p:spPr bwMode="auto">
            <a:xfrm>
              <a:off x="2467" y="3765"/>
              <a:ext cx="442"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1</a:t>
              </a:r>
            </a:p>
          </p:txBody>
        </p:sp>
        <p:sp>
          <p:nvSpPr>
            <p:cNvPr id="97380" name="Rectangle 100"/>
            <p:cNvSpPr>
              <a:spLocks noChangeArrowheads="1"/>
            </p:cNvSpPr>
            <p:nvPr/>
          </p:nvSpPr>
          <p:spPr bwMode="auto">
            <a:xfrm>
              <a:off x="2026" y="3765"/>
              <a:ext cx="441"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400">
                <a:latin typeface="Times New Roman" panose="02020603050405020304" pitchFamily="18" charset="0"/>
              </a:endParaRPr>
            </a:p>
          </p:txBody>
        </p:sp>
        <p:sp>
          <p:nvSpPr>
            <p:cNvPr id="97379" name="Rectangle 99"/>
            <p:cNvSpPr>
              <a:spLocks noChangeArrowheads="1"/>
            </p:cNvSpPr>
            <p:nvPr/>
          </p:nvSpPr>
          <p:spPr bwMode="auto">
            <a:xfrm>
              <a:off x="1584" y="3765"/>
              <a:ext cx="442"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1</a:t>
              </a:r>
            </a:p>
          </p:txBody>
        </p:sp>
        <p:sp>
          <p:nvSpPr>
            <p:cNvPr id="97378" name="Rectangle 98"/>
            <p:cNvSpPr>
              <a:spLocks noChangeArrowheads="1"/>
            </p:cNvSpPr>
            <p:nvPr/>
          </p:nvSpPr>
          <p:spPr bwMode="auto">
            <a:xfrm>
              <a:off x="3350" y="3419"/>
              <a:ext cx="442"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400">
                <a:latin typeface="Times New Roman" panose="02020603050405020304" pitchFamily="18" charset="0"/>
              </a:endParaRPr>
            </a:p>
          </p:txBody>
        </p:sp>
        <p:sp>
          <p:nvSpPr>
            <p:cNvPr id="97377" name="Rectangle 97"/>
            <p:cNvSpPr>
              <a:spLocks noChangeArrowheads="1"/>
            </p:cNvSpPr>
            <p:nvPr/>
          </p:nvSpPr>
          <p:spPr bwMode="auto">
            <a:xfrm>
              <a:off x="2909" y="3419"/>
              <a:ext cx="441"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400">
                <a:latin typeface="Times New Roman" panose="02020603050405020304" pitchFamily="18" charset="0"/>
              </a:endParaRPr>
            </a:p>
          </p:txBody>
        </p:sp>
        <p:sp>
          <p:nvSpPr>
            <p:cNvPr id="97376" name="Rectangle 96"/>
            <p:cNvSpPr>
              <a:spLocks noChangeArrowheads="1"/>
            </p:cNvSpPr>
            <p:nvPr/>
          </p:nvSpPr>
          <p:spPr bwMode="auto">
            <a:xfrm>
              <a:off x="2467" y="3419"/>
              <a:ext cx="442"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1</a:t>
              </a:r>
            </a:p>
          </p:txBody>
        </p:sp>
        <p:sp>
          <p:nvSpPr>
            <p:cNvPr id="97375" name="Rectangle 95"/>
            <p:cNvSpPr>
              <a:spLocks noChangeArrowheads="1"/>
            </p:cNvSpPr>
            <p:nvPr/>
          </p:nvSpPr>
          <p:spPr bwMode="auto">
            <a:xfrm>
              <a:off x="2026" y="3419"/>
              <a:ext cx="441"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1</a:t>
              </a:r>
            </a:p>
          </p:txBody>
        </p:sp>
        <p:sp>
          <p:nvSpPr>
            <p:cNvPr id="97374" name="Rectangle 94"/>
            <p:cNvSpPr>
              <a:spLocks noChangeArrowheads="1"/>
            </p:cNvSpPr>
            <p:nvPr/>
          </p:nvSpPr>
          <p:spPr bwMode="auto">
            <a:xfrm>
              <a:off x="1584" y="3419"/>
              <a:ext cx="442"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0</a:t>
              </a:r>
            </a:p>
          </p:txBody>
        </p:sp>
        <p:sp>
          <p:nvSpPr>
            <p:cNvPr id="97373" name="Rectangle 93"/>
            <p:cNvSpPr>
              <a:spLocks noChangeArrowheads="1"/>
            </p:cNvSpPr>
            <p:nvPr/>
          </p:nvSpPr>
          <p:spPr bwMode="auto">
            <a:xfrm>
              <a:off x="3350" y="3072"/>
              <a:ext cx="442"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1 0</a:t>
              </a:r>
            </a:p>
          </p:txBody>
        </p:sp>
        <p:sp>
          <p:nvSpPr>
            <p:cNvPr id="97372" name="Rectangle 92"/>
            <p:cNvSpPr>
              <a:spLocks noChangeArrowheads="1"/>
            </p:cNvSpPr>
            <p:nvPr/>
          </p:nvSpPr>
          <p:spPr bwMode="auto">
            <a:xfrm>
              <a:off x="2909" y="3072"/>
              <a:ext cx="441"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1 1</a:t>
              </a:r>
            </a:p>
          </p:txBody>
        </p:sp>
        <p:sp>
          <p:nvSpPr>
            <p:cNvPr id="97371" name="Rectangle 91"/>
            <p:cNvSpPr>
              <a:spLocks noChangeArrowheads="1"/>
            </p:cNvSpPr>
            <p:nvPr/>
          </p:nvSpPr>
          <p:spPr bwMode="auto">
            <a:xfrm>
              <a:off x="2467" y="3072"/>
              <a:ext cx="442"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0 1</a:t>
              </a:r>
            </a:p>
          </p:txBody>
        </p:sp>
        <p:sp>
          <p:nvSpPr>
            <p:cNvPr id="97370" name="Rectangle 90"/>
            <p:cNvSpPr>
              <a:spLocks noChangeArrowheads="1"/>
            </p:cNvSpPr>
            <p:nvPr/>
          </p:nvSpPr>
          <p:spPr bwMode="auto">
            <a:xfrm>
              <a:off x="2026" y="3072"/>
              <a:ext cx="441"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0 0</a:t>
              </a:r>
            </a:p>
          </p:txBody>
        </p:sp>
        <p:sp>
          <p:nvSpPr>
            <p:cNvPr id="97369" name="Rectangle 89"/>
            <p:cNvSpPr>
              <a:spLocks noChangeArrowheads="1"/>
            </p:cNvSpPr>
            <p:nvPr/>
          </p:nvSpPr>
          <p:spPr bwMode="auto">
            <a:xfrm>
              <a:off x="1584" y="3072"/>
              <a:ext cx="442"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r">
                <a:buFont typeface="Wingdings" panose="05000000000000000000" pitchFamily="2" charset="2"/>
                <a:buNone/>
              </a:pPr>
              <a:r>
                <a:rPr lang="en-US" altLang="ja-JP" sz="1200" i="1">
                  <a:latin typeface="Times New Roman" panose="02020603050405020304" pitchFamily="18" charset="0"/>
                </a:rPr>
                <a:t>X</a:t>
              </a:r>
              <a:r>
                <a:rPr lang="en-US" altLang="ja-JP" sz="1200">
                  <a:latin typeface="Times New Roman" panose="02020603050405020304" pitchFamily="18" charset="0"/>
                </a:rPr>
                <a:t> </a:t>
              </a:r>
              <a:r>
                <a:rPr lang="en-US" altLang="ja-JP" sz="1200" i="1">
                  <a:latin typeface="Times New Roman" panose="02020603050405020304" pitchFamily="18" charset="0"/>
                </a:rPr>
                <a:t>Y</a:t>
              </a:r>
              <a:r>
                <a:rPr lang="ja-JP" altLang="en-US" sz="1200" i="1">
                  <a:latin typeface="Times New Roman" panose="02020603050405020304" pitchFamily="18" charset="0"/>
                </a:rPr>
                <a:t>　</a:t>
              </a:r>
            </a:p>
            <a:p>
              <a:pPr>
                <a:buFont typeface="Wingdings" panose="05000000000000000000" pitchFamily="2" charset="2"/>
                <a:buNone/>
              </a:pPr>
              <a:r>
                <a:rPr lang="en-US" altLang="ja-JP" sz="1200" i="1">
                  <a:latin typeface="Times New Roman" panose="02020603050405020304" pitchFamily="18" charset="0"/>
                </a:rPr>
                <a:t>Z</a:t>
              </a:r>
            </a:p>
          </p:txBody>
        </p:sp>
        <p:sp>
          <p:nvSpPr>
            <p:cNvPr id="97384" name="Line 104"/>
            <p:cNvSpPr>
              <a:spLocks noChangeShapeType="1"/>
            </p:cNvSpPr>
            <p:nvPr/>
          </p:nvSpPr>
          <p:spPr bwMode="auto">
            <a:xfrm>
              <a:off x="1584" y="3072"/>
              <a:ext cx="2208"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385" name="Line 105"/>
            <p:cNvSpPr>
              <a:spLocks noChangeShapeType="1"/>
            </p:cNvSpPr>
            <p:nvPr/>
          </p:nvSpPr>
          <p:spPr bwMode="auto">
            <a:xfrm>
              <a:off x="1584" y="3419"/>
              <a:ext cx="22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386" name="Line 106"/>
            <p:cNvSpPr>
              <a:spLocks noChangeShapeType="1"/>
            </p:cNvSpPr>
            <p:nvPr/>
          </p:nvSpPr>
          <p:spPr bwMode="auto">
            <a:xfrm>
              <a:off x="1584" y="3765"/>
              <a:ext cx="22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387" name="Line 107"/>
            <p:cNvSpPr>
              <a:spLocks noChangeShapeType="1"/>
            </p:cNvSpPr>
            <p:nvPr/>
          </p:nvSpPr>
          <p:spPr bwMode="auto">
            <a:xfrm>
              <a:off x="1584" y="4112"/>
              <a:ext cx="2208"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388" name="Line 108"/>
            <p:cNvSpPr>
              <a:spLocks noChangeShapeType="1"/>
            </p:cNvSpPr>
            <p:nvPr/>
          </p:nvSpPr>
          <p:spPr bwMode="auto">
            <a:xfrm>
              <a:off x="1584" y="3072"/>
              <a:ext cx="0" cy="104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389" name="Line 109"/>
            <p:cNvSpPr>
              <a:spLocks noChangeShapeType="1"/>
            </p:cNvSpPr>
            <p:nvPr/>
          </p:nvSpPr>
          <p:spPr bwMode="auto">
            <a:xfrm>
              <a:off x="2026" y="3072"/>
              <a:ext cx="0" cy="10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390" name="Line 110"/>
            <p:cNvSpPr>
              <a:spLocks noChangeShapeType="1"/>
            </p:cNvSpPr>
            <p:nvPr/>
          </p:nvSpPr>
          <p:spPr bwMode="auto">
            <a:xfrm>
              <a:off x="2467" y="3072"/>
              <a:ext cx="0" cy="10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391" name="Line 111"/>
            <p:cNvSpPr>
              <a:spLocks noChangeShapeType="1"/>
            </p:cNvSpPr>
            <p:nvPr/>
          </p:nvSpPr>
          <p:spPr bwMode="auto">
            <a:xfrm>
              <a:off x="2909" y="3072"/>
              <a:ext cx="0" cy="10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392" name="Line 112"/>
            <p:cNvSpPr>
              <a:spLocks noChangeShapeType="1"/>
            </p:cNvSpPr>
            <p:nvPr/>
          </p:nvSpPr>
          <p:spPr bwMode="auto">
            <a:xfrm>
              <a:off x="3350" y="3072"/>
              <a:ext cx="0" cy="10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393" name="Line 113"/>
            <p:cNvSpPr>
              <a:spLocks noChangeShapeType="1"/>
            </p:cNvSpPr>
            <p:nvPr/>
          </p:nvSpPr>
          <p:spPr bwMode="auto">
            <a:xfrm>
              <a:off x="3792" y="3072"/>
              <a:ext cx="0" cy="104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396" name="Line 116"/>
            <p:cNvSpPr>
              <a:spLocks noChangeShapeType="1"/>
            </p:cNvSpPr>
            <p:nvPr/>
          </p:nvSpPr>
          <p:spPr bwMode="auto">
            <a:xfrm>
              <a:off x="1584" y="3072"/>
              <a:ext cx="432"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97400" name="AutoShape 120"/>
          <p:cNvSpPr>
            <a:spLocks noChangeArrowheads="1"/>
          </p:cNvSpPr>
          <p:nvPr/>
        </p:nvSpPr>
        <p:spPr bwMode="auto">
          <a:xfrm>
            <a:off x="6061508" y="5379980"/>
            <a:ext cx="1295400" cy="457200"/>
          </a:xfrm>
          <a:prstGeom prst="roundRect">
            <a:avLst>
              <a:gd name="adj" fmla="val 16667"/>
            </a:avLst>
          </a:prstGeom>
          <a:noFill/>
          <a:ln w="38100">
            <a:solidFill>
              <a:srgbClr val="FF99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97403" name="Group 123"/>
          <p:cNvGrpSpPr>
            <a:grpSpLocks/>
          </p:cNvGrpSpPr>
          <p:nvPr/>
        </p:nvGrpSpPr>
        <p:grpSpPr bwMode="auto">
          <a:xfrm>
            <a:off x="2678111" y="3428200"/>
            <a:ext cx="1209715" cy="1044048"/>
            <a:chOff x="1728" y="2400"/>
            <a:chExt cx="480" cy="576"/>
          </a:xfrm>
        </p:grpSpPr>
        <p:sp>
          <p:nvSpPr>
            <p:cNvPr id="97401" name="AutoShape 121"/>
            <p:cNvSpPr>
              <a:spLocks noChangeArrowheads="1"/>
            </p:cNvSpPr>
            <p:nvPr/>
          </p:nvSpPr>
          <p:spPr bwMode="auto">
            <a:xfrm>
              <a:off x="1728" y="2400"/>
              <a:ext cx="480" cy="288"/>
            </a:xfrm>
            <a:prstGeom prst="roundRect">
              <a:avLst>
                <a:gd name="adj" fmla="val 16667"/>
              </a:avLst>
            </a:prstGeom>
            <a:noFill/>
            <a:ln w="38100">
              <a:solidFill>
                <a:srgbClr val="FF99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7402" name="AutoShape 122"/>
            <p:cNvSpPr>
              <a:spLocks noChangeArrowheads="1"/>
            </p:cNvSpPr>
            <p:nvPr/>
          </p:nvSpPr>
          <p:spPr bwMode="auto">
            <a:xfrm>
              <a:off x="1728" y="2688"/>
              <a:ext cx="480" cy="288"/>
            </a:xfrm>
            <a:prstGeom prst="roundRect">
              <a:avLst>
                <a:gd name="adj" fmla="val 16667"/>
              </a:avLst>
            </a:prstGeom>
            <a:noFill/>
            <a:ln w="38100">
              <a:solidFill>
                <a:srgbClr val="FF99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97404" name="AutoShape 124"/>
          <p:cNvSpPr>
            <a:spLocks noChangeArrowheads="1"/>
          </p:cNvSpPr>
          <p:nvPr/>
        </p:nvSpPr>
        <p:spPr bwMode="auto">
          <a:xfrm>
            <a:off x="6747308" y="5913380"/>
            <a:ext cx="1295400" cy="457200"/>
          </a:xfrm>
          <a:prstGeom prst="roundRect">
            <a:avLst>
              <a:gd name="adj" fmla="val 16667"/>
            </a:avLst>
          </a:prstGeom>
          <a:noFill/>
          <a:ln w="38100">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97407" name="Group 127"/>
          <p:cNvGrpSpPr>
            <a:grpSpLocks/>
          </p:cNvGrpSpPr>
          <p:nvPr/>
        </p:nvGrpSpPr>
        <p:grpSpPr bwMode="auto">
          <a:xfrm>
            <a:off x="4192132" y="3429000"/>
            <a:ext cx="1145970" cy="1043247"/>
            <a:chOff x="2304" y="2400"/>
            <a:chExt cx="432" cy="576"/>
          </a:xfrm>
        </p:grpSpPr>
        <p:sp>
          <p:nvSpPr>
            <p:cNvPr id="97405" name="AutoShape 125"/>
            <p:cNvSpPr>
              <a:spLocks noChangeArrowheads="1"/>
            </p:cNvSpPr>
            <p:nvPr/>
          </p:nvSpPr>
          <p:spPr bwMode="auto">
            <a:xfrm>
              <a:off x="2304" y="2400"/>
              <a:ext cx="432" cy="288"/>
            </a:xfrm>
            <a:prstGeom prst="roundRect">
              <a:avLst>
                <a:gd name="adj" fmla="val 16667"/>
              </a:avLst>
            </a:prstGeom>
            <a:noFill/>
            <a:ln w="38100">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7406" name="AutoShape 126"/>
            <p:cNvSpPr>
              <a:spLocks noChangeArrowheads="1"/>
            </p:cNvSpPr>
            <p:nvPr/>
          </p:nvSpPr>
          <p:spPr bwMode="auto">
            <a:xfrm>
              <a:off x="2304" y="2688"/>
              <a:ext cx="432" cy="288"/>
            </a:xfrm>
            <a:prstGeom prst="roundRect">
              <a:avLst>
                <a:gd name="adj" fmla="val 16667"/>
              </a:avLst>
            </a:prstGeom>
            <a:noFill/>
            <a:ln w="38100">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97408" name="AutoShape 128"/>
          <p:cNvSpPr>
            <a:spLocks noChangeArrowheads="1"/>
          </p:cNvSpPr>
          <p:nvPr/>
        </p:nvSpPr>
        <p:spPr bwMode="auto">
          <a:xfrm>
            <a:off x="6823508" y="5303780"/>
            <a:ext cx="457200" cy="1143000"/>
          </a:xfrm>
          <a:prstGeom prst="roundRect">
            <a:avLst>
              <a:gd name="adj" fmla="val 16667"/>
            </a:avLst>
          </a:prstGeom>
          <a:noFill/>
          <a:ln w="38100">
            <a:solidFill>
              <a:srgbClr val="FF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7409" name="AutoShape 129"/>
          <p:cNvSpPr>
            <a:spLocks noChangeArrowheads="1"/>
          </p:cNvSpPr>
          <p:nvPr/>
        </p:nvSpPr>
        <p:spPr bwMode="auto">
          <a:xfrm>
            <a:off x="5642407" y="3942765"/>
            <a:ext cx="1058864" cy="521624"/>
          </a:xfrm>
          <a:prstGeom prst="roundRect">
            <a:avLst>
              <a:gd name="adj" fmla="val 16667"/>
            </a:avLst>
          </a:prstGeom>
          <a:noFill/>
          <a:ln w="38100">
            <a:solidFill>
              <a:srgbClr val="FF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7415" name="Text Box 135"/>
          <p:cNvSpPr txBox="1">
            <a:spLocks noChangeArrowheads="1"/>
          </p:cNvSpPr>
          <p:nvPr/>
        </p:nvSpPr>
        <p:spPr bwMode="auto">
          <a:xfrm>
            <a:off x="882650" y="5423694"/>
            <a:ext cx="41576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sz="3200" i="1" dirty="0">
                <a:effectLst/>
                <a:latin typeface="Times New Roman" panose="02020603050405020304" pitchFamily="18" charset="0"/>
              </a:rPr>
              <a:t>f</a:t>
            </a:r>
            <a:r>
              <a:rPr lang="en-US" altLang="ja-JP" sz="3200" dirty="0">
                <a:effectLst/>
                <a:latin typeface="Times New Roman" panose="02020603050405020304" pitchFamily="18" charset="0"/>
              </a:rPr>
              <a:t> : </a:t>
            </a:r>
            <a:r>
              <a:rPr lang="ja-JP" altLang="en-US" sz="3200" dirty="0">
                <a:effectLst/>
                <a:latin typeface="Times New Roman" panose="02020603050405020304" pitchFamily="18" charset="0"/>
              </a:rPr>
              <a:t>最小積和形</a:t>
            </a:r>
          </a:p>
          <a:p>
            <a:pPr>
              <a:spcBef>
                <a:spcPct val="0"/>
              </a:spcBef>
              <a:buClrTx/>
              <a:buSzTx/>
              <a:buFontTx/>
              <a:buNone/>
            </a:pPr>
            <a:r>
              <a:rPr lang="en-US" altLang="ja-JP" sz="3200" i="1" dirty="0">
                <a:effectLst/>
                <a:latin typeface="Times New Roman" panose="02020603050405020304" pitchFamily="18" charset="0"/>
              </a:rPr>
              <a:t>g</a:t>
            </a:r>
            <a:r>
              <a:rPr lang="en-US" altLang="ja-JP" sz="3200" dirty="0">
                <a:effectLst/>
                <a:latin typeface="Times New Roman" panose="02020603050405020304" pitchFamily="18" charset="0"/>
              </a:rPr>
              <a:t>: </a:t>
            </a:r>
            <a:r>
              <a:rPr lang="ja-JP" altLang="en-US" sz="3200" dirty="0">
                <a:effectLst/>
                <a:latin typeface="Times New Roman" panose="02020603050405020304" pitchFamily="18" charset="0"/>
              </a:rPr>
              <a:t>最小積和形ではない</a:t>
            </a:r>
            <a:endParaRPr lang="ja-JP" altLang="en-US" sz="3200" i="1" dirty="0">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45" name="テキスト ボックス 44">
                <a:extLst>
                  <a:ext uri="{FF2B5EF4-FFF2-40B4-BE49-F238E27FC236}">
                    <a16:creationId xmlns:a16="http://schemas.microsoft.com/office/drawing/2014/main" id="{B14F4FAE-8F45-45C4-A413-53D2B2B79D1B}"/>
                  </a:ext>
                </a:extLst>
              </p:cNvPr>
              <p:cNvSpPr txBox="1"/>
              <p:nvPr/>
            </p:nvSpPr>
            <p:spPr>
              <a:xfrm>
                <a:off x="427197" y="4798023"/>
                <a:ext cx="4569008" cy="523220"/>
              </a:xfrm>
              <a:prstGeom prst="rect">
                <a:avLst/>
              </a:prstGeom>
              <a:noFill/>
            </p:spPr>
            <p:txBody>
              <a:bodyPr wrap="none" rtlCol="0">
                <a:spAutoFit/>
              </a:bodyPr>
              <a:lstStyle/>
              <a:p>
                <a14:m>
                  <m:oMath xmlns:m="http://schemas.openxmlformats.org/officeDocument/2006/math">
                    <m:acc>
                      <m:accPr>
                        <m:chr m:val="̅"/>
                        <m:ctrlPr>
                          <a:rPr lang="en-US" altLang="ja-JP" i="1" smtClean="0">
                            <a:latin typeface="Cambria Math" panose="02040503050406030204" pitchFamily="18" charset="0"/>
                          </a:rPr>
                        </m:ctrlPr>
                      </m:accPr>
                      <m:e>
                        <m:r>
                          <a:rPr lang="en-US" altLang="ja-JP" i="1">
                            <a:latin typeface="Cambria Math" panose="02040503050406030204" pitchFamily="18" charset="0"/>
                          </a:rPr>
                          <m:t> </m:t>
                        </m:r>
                        <m:r>
                          <a:rPr lang="en-US" altLang="ja-JP" i="1">
                            <a:latin typeface="Cambria Math" panose="02040503050406030204" pitchFamily="18" charset="0"/>
                          </a:rPr>
                          <m:t>𝑋</m:t>
                        </m:r>
                        <m:r>
                          <a:rPr lang="en-US" altLang="ja-JP" i="1">
                            <a:latin typeface="Cambria Math" panose="02040503050406030204" pitchFamily="18" charset="0"/>
                          </a:rPr>
                          <m:t> </m:t>
                        </m:r>
                      </m:e>
                    </m:acc>
                    <m:r>
                      <a:rPr lang="en-US" altLang="ja-JP" i="1">
                        <a:latin typeface="Cambria Math" panose="02040503050406030204" pitchFamily="18" charset="0"/>
                        <a:ea typeface="Cambria Math" panose="02040503050406030204" pitchFamily="18" charset="0"/>
                      </a:rPr>
                      <m:t>⋅</m:t>
                    </m:r>
                    <m:acc>
                      <m:accPr>
                        <m:chr m:val="̅"/>
                        <m:ctrlPr>
                          <a:rPr lang="en-US" altLang="ja-JP" i="1">
                            <a:latin typeface="Cambria Math" panose="02040503050406030204" pitchFamily="18" charset="0"/>
                            <a:ea typeface="Cambria Math" panose="02040503050406030204" pitchFamily="18" charset="0"/>
                          </a:rPr>
                        </m:ctrlPr>
                      </m:accPr>
                      <m:e>
                        <m:r>
                          <a:rPr lang="en-US" altLang="ja-JP" i="1">
                            <a:latin typeface="Cambria Math" panose="02040503050406030204" pitchFamily="18" charset="0"/>
                            <a:ea typeface="Cambria Math" panose="02040503050406030204" pitchFamily="18" charset="0"/>
                          </a:rPr>
                          <m:t> </m:t>
                        </m:r>
                        <m:r>
                          <a:rPr lang="en-US" altLang="ja-JP" i="1">
                            <a:latin typeface="Cambria Math" panose="02040503050406030204" pitchFamily="18" charset="0"/>
                            <a:ea typeface="Cambria Math" panose="02040503050406030204" pitchFamily="18" charset="0"/>
                          </a:rPr>
                          <m:t>𝑍</m:t>
                        </m:r>
                        <m:r>
                          <a:rPr lang="en-US" altLang="ja-JP" i="1">
                            <a:latin typeface="Cambria Math" panose="02040503050406030204" pitchFamily="18" charset="0"/>
                            <a:ea typeface="Cambria Math" panose="02040503050406030204" pitchFamily="18" charset="0"/>
                          </a:rPr>
                          <m:t> </m:t>
                        </m:r>
                      </m:e>
                    </m:acc>
                    <m:r>
                      <a:rPr lang="en-US" altLang="ja-JP" b="0" i="1" smtClean="0">
                        <a:latin typeface="Cambria Math" panose="02040503050406030204" pitchFamily="18" charset="0"/>
                        <a:ea typeface="Cambria Math" panose="02040503050406030204" pitchFamily="18" charset="0"/>
                      </a:rPr>
                      <m:t>,</m:t>
                    </m:r>
                    <m:r>
                      <a:rPr lang="en-US" altLang="ja-JP" i="1">
                        <a:latin typeface="Cambria Math" panose="02040503050406030204" pitchFamily="18" charset="0"/>
                      </a:rPr>
                      <m:t>𝑌</m:t>
                    </m:r>
                    <m:r>
                      <a:rPr lang="en-US" altLang="ja-JP" i="1">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𝑍</m:t>
                    </m:r>
                    <m:r>
                      <a:rPr lang="en-US" altLang="ja-JP" b="0" i="1" smtClean="0">
                        <a:latin typeface="Cambria Math" panose="02040503050406030204" pitchFamily="18" charset="0"/>
                        <a:ea typeface="Cambria Math" panose="02040503050406030204" pitchFamily="18" charset="0"/>
                      </a:rPr>
                      <m:t>,</m:t>
                    </m:r>
                    <m:acc>
                      <m:accPr>
                        <m:chr m:val="̅"/>
                        <m:ctrlPr>
                          <a:rPr lang="en-US" altLang="ja-JP" b="0" i="1" smtClean="0">
                            <a:latin typeface="Cambria Math" panose="02040503050406030204" pitchFamily="18" charset="0"/>
                            <a:ea typeface="Cambria Math" panose="02040503050406030204" pitchFamily="18" charset="0"/>
                          </a:rPr>
                        </m:ctrlPr>
                      </m:accPr>
                      <m:e>
                        <m:r>
                          <a:rPr lang="en-US" altLang="ja-JP" b="0" i="1" smtClean="0">
                            <a:latin typeface="Cambria Math" panose="02040503050406030204" pitchFamily="18" charset="0"/>
                            <a:ea typeface="Cambria Math" panose="02040503050406030204" pitchFamily="18" charset="0"/>
                          </a:rPr>
                          <m:t> </m:t>
                        </m:r>
                        <m:r>
                          <a:rPr lang="en-US" altLang="ja-JP" b="0" i="1" smtClean="0">
                            <a:latin typeface="Cambria Math" panose="02040503050406030204" pitchFamily="18" charset="0"/>
                            <a:ea typeface="Cambria Math" panose="02040503050406030204" pitchFamily="18" charset="0"/>
                          </a:rPr>
                          <m:t>𝑋</m:t>
                        </m:r>
                        <m:r>
                          <a:rPr lang="en-US" altLang="ja-JP" b="0" i="1" smtClean="0">
                            <a:latin typeface="Cambria Math" panose="02040503050406030204" pitchFamily="18" charset="0"/>
                            <a:ea typeface="Cambria Math" panose="02040503050406030204" pitchFamily="18" charset="0"/>
                          </a:rPr>
                          <m:t> </m:t>
                        </m:r>
                      </m:e>
                    </m:acc>
                    <m:r>
                      <a:rPr lang="en-US" altLang="ja-JP" b="0"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𝑌</m:t>
                    </m:r>
                  </m:oMath>
                </a14:m>
                <a:r>
                  <a:rPr kumimoji="1" lang="ja-JP" altLang="en-US" dirty="0">
                    <a:latin typeface="Times New Roman" panose="02020603050405020304" pitchFamily="18" charset="0"/>
                  </a:rPr>
                  <a:t> 全て主項</a:t>
                </a:r>
              </a:p>
            </p:txBody>
          </p:sp>
        </mc:Choice>
        <mc:Fallback xmlns="">
          <p:sp>
            <p:nvSpPr>
              <p:cNvPr id="45" name="テキスト ボックス 44">
                <a:extLst>
                  <a:ext uri="{FF2B5EF4-FFF2-40B4-BE49-F238E27FC236}">
                    <a16:creationId xmlns:a16="http://schemas.microsoft.com/office/drawing/2014/main" id="{B14F4FAE-8F45-45C4-A413-53D2B2B79D1B}"/>
                  </a:ext>
                </a:extLst>
              </p:cNvPr>
              <p:cNvSpPr txBox="1">
                <a:spLocks noRot="1" noChangeAspect="1" noMove="1" noResize="1" noEditPoints="1" noAdjustHandles="1" noChangeArrowheads="1" noChangeShapeType="1" noTextEdit="1"/>
              </p:cNvSpPr>
              <p:nvPr/>
            </p:nvSpPr>
            <p:spPr>
              <a:xfrm>
                <a:off x="427197" y="4798023"/>
                <a:ext cx="4569008" cy="523220"/>
              </a:xfrm>
              <a:prstGeom prst="rect">
                <a:avLst/>
              </a:prstGeom>
              <a:blipFill>
                <a:blip r:embed="rId4"/>
                <a:stretch>
                  <a:fillRect t="-16279" r="-2267" b="-34884"/>
                </a:stretch>
              </a:blipFill>
            </p:spPr>
            <p:txBody>
              <a:bodyPr/>
              <a:lstStyle/>
              <a:p>
                <a:r>
                  <a:rPr lang="ja-JP"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7397"/>
                                        </p:tgtEl>
                                        <p:attrNameLst>
                                          <p:attrName>style.visibility</p:attrName>
                                        </p:attrNameLst>
                                      </p:cBhvr>
                                      <p:to>
                                        <p:strVal val="visible"/>
                                      </p:to>
                                    </p:set>
                                    <p:animEffect transition="in" filter="checkerboard(across)">
                                      <p:cBhvr>
                                        <p:cTn id="7" dur="500"/>
                                        <p:tgtEl>
                                          <p:spTgt spid="973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7400"/>
                                        </p:tgtEl>
                                        <p:attrNameLst>
                                          <p:attrName>style.visibility</p:attrName>
                                        </p:attrNameLst>
                                      </p:cBhvr>
                                      <p:to>
                                        <p:strVal val="visible"/>
                                      </p:to>
                                    </p:set>
                                    <p:animEffect transition="in" filter="checkerboard(across)">
                                      <p:cBhvr>
                                        <p:cTn id="12" dur="500"/>
                                        <p:tgtEl>
                                          <p:spTgt spid="974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97403"/>
                                        </p:tgtEl>
                                        <p:attrNameLst>
                                          <p:attrName>style.visibility</p:attrName>
                                        </p:attrNameLst>
                                      </p:cBhvr>
                                      <p:to>
                                        <p:strVal val="visible"/>
                                      </p:to>
                                    </p:set>
                                    <p:animEffect transition="in" filter="checkerboard(across)">
                                      <p:cBhvr>
                                        <p:cTn id="17" dur="500"/>
                                        <p:tgtEl>
                                          <p:spTgt spid="974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7404"/>
                                        </p:tgtEl>
                                        <p:attrNameLst>
                                          <p:attrName>style.visibility</p:attrName>
                                        </p:attrNameLst>
                                      </p:cBhvr>
                                      <p:to>
                                        <p:strVal val="visible"/>
                                      </p:to>
                                    </p:set>
                                    <p:animEffect transition="in" filter="checkerboard(across)">
                                      <p:cBhvr>
                                        <p:cTn id="22" dur="500"/>
                                        <p:tgtEl>
                                          <p:spTgt spid="9740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97407"/>
                                        </p:tgtEl>
                                        <p:attrNameLst>
                                          <p:attrName>style.visibility</p:attrName>
                                        </p:attrNameLst>
                                      </p:cBhvr>
                                      <p:to>
                                        <p:strVal val="visible"/>
                                      </p:to>
                                    </p:set>
                                    <p:animEffect transition="in" filter="checkerboard(across)">
                                      <p:cBhvr>
                                        <p:cTn id="27" dur="500"/>
                                        <p:tgtEl>
                                          <p:spTgt spid="9740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97408"/>
                                        </p:tgtEl>
                                        <p:attrNameLst>
                                          <p:attrName>style.visibility</p:attrName>
                                        </p:attrNameLst>
                                      </p:cBhvr>
                                      <p:to>
                                        <p:strVal val="visible"/>
                                      </p:to>
                                    </p:set>
                                    <p:animEffect transition="in" filter="checkerboard(across)">
                                      <p:cBhvr>
                                        <p:cTn id="32" dur="500"/>
                                        <p:tgtEl>
                                          <p:spTgt spid="9740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97409"/>
                                        </p:tgtEl>
                                        <p:attrNameLst>
                                          <p:attrName>style.visibility</p:attrName>
                                        </p:attrNameLst>
                                      </p:cBhvr>
                                      <p:to>
                                        <p:strVal val="visible"/>
                                      </p:to>
                                    </p:set>
                                    <p:animEffect transition="in" filter="checkerboard(across)">
                                      <p:cBhvr>
                                        <p:cTn id="37" dur="500"/>
                                        <p:tgtEl>
                                          <p:spTgt spid="9740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500" fill="hold"/>
                                        <p:tgtEl>
                                          <p:spTgt spid="45"/>
                                        </p:tgtEl>
                                        <p:attrNameLst>
                                          <p:attrName>ppt_x</p:attrName>
                                        </p:attrNameLst>
                                      </p:cBhvr>
                                      <p:tavLst>
                                        <p:tav tm="0">
                                          <p:val>
                                            <p:strVal val="#ppt_x"/>
                                          </p:val>
                                        </p:tav>
                                        <p:tav tm="100000">
                                          <p:val>
                                            <p:strVal val="#ppt_x"/>
                                          </p:val>
                                        </p:tav>
                                      </p:tavLst>
                                    </p:anim>
                                    <p:anim calcmode="lin" valueType="num">
                                      <p:cBhvr additive="base">
                                        <p:cTn id="43"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7415"/>
                                        </p:tgtEl>
                                        <p:attrNameLst>
                                          <p:attrName>style.visibility</p:attrName>
                                        </p:attrNameLst>
                                      </p:cBhvr>
                                      <p:to>
                                        <p:strVal val="visible"/>
                                      </p:to>
                                    </p:set>
                                    <p:anim calcmode="lin" valueType="num">
                                      <p:cBhvr additive="base">
                                        <p:cTn id="48" dur="500" fill="hold"/>
                                        <p:tgtEl>
                                          <p:spTgt spid="97415"/>
                                        </p:tgtEl>
                                        <p:attrNameLst>
                                          <p:attrName>ppt_x</p:attrName>
                                        </p:attrNameLst>
                                      </p:cBhvr>
                                      <p:tavLst>
                                        <p:tav tm="0">
                                          <p:val>
                                            <p:strVal val="#ppt_x"/>
                                          </p:val>
                                        </p:tav>
                                        <p:tav tm="100000">
                                          <p:val>
                                            <p:strVal val="#ppt_x"/>
                                          </p:val>
                                        </p:tav>
                                      </p:tavLst>
                                    </p:anim>
                                    <p:anim calcmode="lin" valueType="num">
                                      <p:cBhvr additive="base">
                                        <p:cTn id="49" dur="500" fill="hold"/>
                                        <p:tgtEl>
                                          <p:spTgt spid="974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400" grpId="0" animBg="1"/>
      <p:bldP spid="97404" grpId="0" animBg="1"/>
      <p:bldP spid="97408" grpId="0" animBg="1"/>
      <p:bldP spid="97409" grpId="0" animBg="1"/>
      <p:bldP spid="97415" grpId="0" autoUpdateAnimBg="0"/>
      <p:bldP spid="4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ja-JP" altLang="en-US">
                <a:latin typeface="Times New Roman" panose="02020603050405020304" pitchFamily="18" charset="0"/>
              </a:rPr>
              <a:t>必須主項と特異最小項</a:t>
            </a:r>
          </a:p>
        </p:txBody>
      </p:sp>
      <p:sp>
        <p:nvSpPr>
          <p:cNvPr id="100355" name="Rectangle 3"/>
          <p:cNvSpPr>
            <a:spLocks noGrp="1" noChangeArrowheads="1"/>
          </p:cNvSpPr>
          <p:nvPr>
            <p:ph type="body" idx="1"/>
          </p:nvPr>
        </p:nvSpPr>
        <p:spPr>
          <a:xfrm>
            <a:off x="1066800" y="1981200"/>
            <a:ext cx="7543800" cy="1676400"/>
          </a:xfrm>
        </p:spPr>
        <p:txBody>
          <a:bodyPr/>
          <a:lstStyle/>
          <a:p>
            <a:pPr>
              <a:buFont typeface="Wingdings" panose="05000000000000000000" pitchFamily="2" charset="2"/>
              <a:buChar char="u"/>
            </a:pPr>
            <a:r>
              <a:rPr lang="ja-JP" altLang="en-US" dirty="0">
                <a:latin typeface="Times New Roman" panose="02020603050405020304" pitchFamily="18" charset="0"/>
              </a:rPr>
              <a:t>定義 </a:t>
            </a:r>
            <a:r>
              <a:rPr lang="en-US" altLang="ja-JP" dirty="0">
                <a:latin typeface="Times New Roman" panose="02020603050405020304" pitchFamily="18" charset="0"/>
              </a:rPr>
              <a:t>:</a:t>
            </a:r>
            <a:r>
              <a:rPr lang="ja-JP" altLang="en-US" dirty="0">
                <a:latin typeface="Times New Roman" panose="02020603050405020304" pitchFamily="18" charset="0"/>
              </a:rPr>
              <a:t> 必須主項と特異最小項</a:t>
            </a:r>
            <a:endParaRPr lang="en-US" altLang="ja-JP" dirty="0">
              <a:latin typeface="Times New Roman" panose="02020603050405020304" pitchFamily="18" charset="0"/>
            </a:endParaRPr>
          </a:p>
          <a:p>
            <a:pPr lvl="1"/>
            <a:r>
              <a:rPr lang="ja-JP" altLang="en-US" dirty="0">
                <a:latin typeface="Times New Roman" panose="02020603050405020304" pitchFamily="18" charset="0"/>
              </a:rPr>
              <a:t>特異最小項</a:t>
            </a:r>
            <a:r>
              <a:rPr lang="en-US" altLang="ja-JP" dirty="0">
                <a:latin typeface="Times New Roman" panose="02020603050405020304" pitchFamily="18" charset="0"/>
              </a:rPr>
              <a:t>: </a:t>
            </a:r>
            <a:r>
              <a:rPr lang="ja-JP" altLang="en-US" dirty="0">
                <a:latin typeface="Times New Roman" panose="02020603050405020304" pitchFamily="18" charset="0"/>
              </a:rPr>
              <a:t>ただ</a:t>
            </a:r>
            <a:r>
              <a:rPr lang="en-US" altLang="ja-JP" dirty="0">
                <a:latin typeface="Times New Roman" panose="02020603050405020304" pitchFamily="18" charset="0"/>
              </a:rPr>
              <a:t>1</a:t>
            </a:r>
            <a:r>
              <a:rPr lang="ja-JP" altLang="en-US" dirty="0">
                <a:latin typeface="Times New Roman" panose="02020603050405020304" pitchFamily="18" charset="0"/>
              </a:rPr>
              <a:t>つの主項に包含される</a:t>
            </a:r>
          </a:p>
          <a:p>
            <a:pPr lvl="1"/>
            <a:r>
              <a:rPr lang="ja-JP" altLang="en-US" dirty="0">
                <a:latin typeface="Times New Roman" panose="02020603050405020304" pitchFamily="18" charset="0"/>
              </a:rPr>
              <a:t>必須主項</a:t>
            </a:r>
            <a:r>
              <a:rPr lang="en-US" altLang="ja-JP" dirty="0">
                <a:latin typeface="Times New Roman" panose="02020603050405020304" pitchFamily="18" charset="0"/>
              </a:rPr>
              <a:t>:    </a:t>
            </a:r>
            <a:r>
              <a:rPr lang="ja-JP" altLang="en-US" dirty="0">
                <a:latin typeface="Times New Roman" panose="02020603050405020304" pitchFamily="18" charset="0"/>
              </a:rPr>
              <a:t>特異最小項を包含する</a:t>
            </a:r>
          </a:p>
        </p:txBody>
      </p:sp>
      <p:graphicFrame>
        <p:nvGraphicFramePr>
          <p:cNvPr id="54" name="Group 3">
            <a:extLst>
              <a:ext uri="{FF2B5EF4-FFF2-40B4-BE49-F238E27FC236}">
                <a16:creationId xmlns:a16="http://schemas.microsoft.com/office/drawing/2014/main" id="{60E037C2-E44A-47BC-AAE8-8B48421F86C5}"/>
              </a:ext>
            </a:extLst>
          </p:cNvPr>
          <p:cNvGraphicFramePr>
            <a:graphicFrameLocks noGrp="1"/>
          </p:cNvGraphicFramePr>
          <p:nvPr>
            <p:extLst>
              <p:ext uri="{D42A27DB-BD31-4B8C-83A1-F6EECF244321}">
                <p14:modId xmlns:p14="http://schemas.microsoft.com/office/powerpoint/2010/main" val="687291400"/>
              </p:ext>
            </p:extLst>
          </p:nvPr>
        </p:nvGraphicFramePr>
        <p:xfrm>
          <a:off x="1634103" y="4173440"/>
          <a:ext cx="5943600" cy="2042160"/>
        </p:xfrm>
        <a:graphic>
          <a:graphicData uri="http://schemas.openxmlformats.org/drawingml/2006/table">
            <a:tbl>
              <a:tblPr/>
              <a:tblGrid>
                <a:gridCol w="1189038">
                  <a:extLst>
                    <a:ext uri="{9D8B030D-6E8A-4147-A177-3AD203B41FA5}">
                      <a16:colId xmlns:a16="http://schemas.microsoft.com/office/drawing/2014/main" val="20000"/>
                    </a:ext>
                  </a:extLst>
                </a:gridCol>
                <a:gridCol w="1189037">
                  <a:extLst>
                    <a:ext uri="{9D8B030D-6E8A-4147-A177-3AD203B41FA5}">
                      <a16:colId xmlns:a16="http://schemas.microsoft.com/office/drawing/2014/main" val="20001"/>
                    </a:ext>
                  </a:extLst>
                </a:gridCol>
                <a:gridCol w="1187450">
                  <a:extLst>
                    <a:ext uri="{9D8B030D-6E8A-4147-A177-3AD203B41FA5}">
                      <a16:colId xmlns:a16="http://schemas.microsoft.com/office/drawing/2014/main" val="20002"/>
                    </a:ext>
                  </a:extLst>
                </a:gridCol>
                <a:gridCol w="1189038">
                  <a:extLst>
                    <a:ext uri="{9D8B030D-6E8A-4147-A177-3AD203B41FA5}">
                      <a16:colId xmlns:a16="http://schemas.microsoft.com/office/drawing/2014/main" val="20003"/>
                    </a:ext>
                  </a:extLst>
                </a:gridCol>
                <a:gridCol w="1189037">
                  <a:extLst>
                    <a:ext uri="{9D8B030D-6E8A-4147-A177-3AD203B41FA5}">
                      <a16:colId xmlns:a16="http://schemas.microsoft.com/office/drawing/2014/main" val="20004"/>
                    </a:ext>
                  </a:extLst>
                </a:gridCol>
              </a:tblGrid>
              <a:tr h="762000">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1"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X</a:t>
                      </a:r>
                      <a:r>
                        <a:rPr kumimoji="1" lang="ja-JP" altLang="en-US" sz="20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r>
                        <a:rPr kumimoji="1" lang="en-US" altLang="ja-JP" sz="2000" b="0" i="1"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Y</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1"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17525">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en-US" altLang="ja-JP" sz="36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endParaRPr kumimoji="1" lang="ja-JP" altLang="ja-JP" sz="36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5" name="Line 59">
            <a:extLst>
              <a:ext uri="{FF2B5EF4-FFF2-40B4-BE49-F238E27FC236}">
                <a16:creationId xmlns:a16="http://schemas.microsoft.com/office/drawing/2014/main" id="{A2334A52-0AE1-4CE9-83A8-01A3A0858384}"/>
              </a:ext>
            </a:extLst>
          </p:cNvPr>
          <p:cNvSpPr>
            <a:spLocks noChangeShapeType="1"/>
          </p:cNvSpPr>
          <p:nvPr/>
        </p:nvSpPr>
        <p:spPr bwMode="auto">
          <a:xfrm>
            <a:off x="1634103" y="4173440"/>
            <a:ext cx="12192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 name="AutoShape 120">
            <a:extLst>
              <a:ext uri="{FF2B5EF4-FFF2-40B4-BE49-F238E27FC236}">
                <a16:creationId xmlns:a16="http://schemas.microsoft.com/office/drawing/2014/main" id="{DB2E72FE-E14E-4804-95B9-D6DD1CA188FC}"/>
              </a:ext>
            </a:extLst>
          </p:cNvPr>
          <p:cNvSpPr>
            <a:spLocks noChangeArrowheads="1"/>
          </p:cNvSpPr>
          <p:nvPr/>
        </p:nvSpPr>
        <p:spPr bwMode="auto">
          <a:xfrm>
            <a:off x="4114801" y="5646680"/>
            <a:ext cx="2167502" cy="457200"/>
          </a:xfrm>
          <a:prstGeom prst="roundRect">
            <a:avLst>
              <a:gd name="adj" fmla="val 16667"/>
            </a:avLst>
          </a:prstGeom>
          <a:noFill/>
          <a:ln w="38100">
            <a:solidFill>
              <a:srgbClr val="FF99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0" name="AutoShape 124">
            <a:extLst>
              <a:ext uri="{FF2B5EF4-FFF2-40B4-BE49-F238E27FC236}">
                <a16:creationId xmlns:a16="http://schemas.microsoft.com/office/drawing/2014/main" id="{D586A75D-B97A-4B0E-B9D7-0F9DE5855E0B}"/>
              </a:ext>
            </a:extLst>
          </p:cNvPr>
          <p:cNvSpPr>
            <a:spLocks noChangeArrowheads="1"/>
          </p:cNvSpPr>
          <p:nvPr/>
        </p:nvSpPr>
        <p:spPr bwMode="auto">
          <a:xfrm>
            <a:off x="5236649" y="5066184"/>
            <a:ext cx="2273247" cy="457200"/>
          </a:xfrm>
          <a:prstGeom prst="roundRect">
            <a:avLst>
              <a:gd name="adj" fmla="val 16667"/>
            </a:avLst>
          </a:prstGeom>
          <a:noFill/>
          <a:ln w="38100">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 name="AutoShape 128">
            <a:extLst>
              <a:ext uri="{FF2B5EF4-FFF2-40B4-BE49-F238E27FC236}">
                <a16:creationId xmlns:a16="http://schemas.microsoft.com/office/drawing/2014/main" id="{9EAFFB93-42A0-493F-AE16-6907E6F34A80}"/>
              </a:ext>
            </a:extLst>
          </p:cNvPr>
          <p:cNvSpPr>
            <a:spLocks noChangeArrowheads="1"/>
          </p:cNvSpPr>
          <p:nvPr/>
        </p:nvSpPr>
        <p:spPr bwMode="auto">
          <a:xfrm>
            <a:off x="5525336" y="4920200"/>
            <a:ext cx="570664" cy="1295400"/>
          </a:xfrm>
          <a:prstGeom prst="roundRect">
            <a:avLst>
              <a:gd name="adj" fmla="val 16667"/>
            </a:avLst>
          </a:prstGeom>
          <a:noFill/>
          <a:ln w="38100">
            <a:solidFill>
              <a:srgbClr val="FF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 name="楕円 1">
            <a:extLst>
              <a:ext uri="{FF2B5EF4-FFF2-40B4-BE49-F238E27FC236}">
                <a16:creationId xmlns:a16="http://schemas.microsoft.com/office/drawing/2014/main" id="{E32D80BF-A2E7-400B-8F11-B3F89252BCE2}"/>
              </a:ext>
            </a:extLst>
          </p:cNvPr>
          <p:cNvSpPr/>
          <p:nvPr/>
        </p:nvSpPr>
        <p:spPr bwMode="auto">
          <a:xfrm>
            <a:off x="6674727" y="4953602"/>
            <a:ext cx="648000" cy="648000"/>
          </a:xfrm>
          <a:prstGeom prst="ellipse">
            <a:avLst/>
          </a:prstGeom>
          <a:noFill/>
          <a:ln w="4127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Tahoma" panose="020B0604030504040204" pitchFamily="34" charset="0"/>
              <a:ea typeface="ＭＳ Ｐゴシック" panose="020B0600070205080204" pitchFamily="50" charset="-128"/>
            </a:endParaRPr>
          </a:p>
        </p:txBody>
      </p:sp>
      <p:sp>
        <p:nvSpPr>
          <p:cNvPr id="62" name="楕円 61">
            <a:extLst>
              <a:ext uri="{FF2B5EF4-FFF2-40B4-BE49-F238E27FC236}">
                <a16:creationId xmlns:a16="http://schemas.microsoft.com/office/drawing/2014/main" id="{A474328A-A2E5-4410-9B19-ED72051B4F20}"/>
              </a:ext>
            </a:extLst>
          </p:cNvPr>
          <p:cNvSpPr/>
          <p:nvPr/>
        </p:nvSpPr>
        <p:spPr bwMode="auto">
          <a:xfrm>
            <a:off x="4298609" y="5600426"/>
            <a:ext cx="648000" cy="648000"/>
          </a:xfrm>
          <a:prstGeom prst="ellipse">
            <a:avLst/>
          </a:prstGeom>
          <a:noFill/>
          <a:ln w="4127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Tahoma" panose="020B0604030504040204" pitchFamily="34" charset="0"/>
              <a:ea typeface="ＭＳ Ｐゴシック" panose="020B0600070205080204" pitchFamily="50" charset="-128"/>
            </a:endParaRPr>
          </a:p>
        </p:txBody>
      </p:sp>
      <p:sp>
        <p:nvSpPr>
          <p:cNvPr id="63" name="AutoShape 120">
            <a:extLst>
              <a:ext uri="{FF2B5EF4-FFF2-40B4-BE49-F238E27FC236}">
                <a16:creationId xmlns:a16="http://schemas.microsoft.com/office/drawing/2014/main" id="{F9019290-C5D6-41DA-BA6D-01586E11D469}"/>
              </a:ext>
            </a:extLst>
          </p:cNvPr>
          <p:cNvSpPr>
            <a:spLocks noChangeArrowheads="1"/>
          </p:cNvSpPr>
          <p:nvPr/>
        </p:nvSpPr>
        <p:spPr bwMode="auto">
          <a:xfrm>
            <a:off x="4114801" y="5663093"/>
            <a:ext cx="2167502" cy="457200"/>
          </a:xfrm>
          <a:prstGeom prst="roundRect">
            <a:avLst>
              <a:gd name="adj" fmla="val 16667"/>
            </a:avLst>
          </a:prstGeom>
          <a:noFill/>
          <a:ln w="82550">
            <a:solidFill>
              <a:srgbClr val="FF99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4" name="AutoShape 124">
            <a:extLst>
              <a:ext uri="{FF2B5EF4-FFF2-40B4-BE49-F238E27FC236}">
                <a16:creationId xmlns:a16="http://schemas.microsoft.com/office/drawing/2014/main" id="{C38B25BE-1584-4856-8FA8-ECD8C42A9A22}"/>
              </a:ext>
            </a:extLst>
          </p:cNvPr>
          <p:cNvSpPr>
            <a:spLocks noChangeArrowheads="1"/>
          </p:cNvSpPr>
          <p:nvPr/>
        </p:nvSpPr>
        <p:spPr bwMode="auto">
          <a:xfrm>
            <a:off x="5236649" y="5049002"/>
            <a:ext cx="2273247" cy="457200"/>
          </a:xfrm>
          <a:prstGeom prst="roundRect">
            <a:avLst>
              <a:gd name="adj" fmla="val 16667"/>
            </a:avLst>
          </a:prstGeom>
          <a:noFill/>
          <a:ln w="76200">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421467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checkerboard(across)">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checkerboard(across)">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checkerboard(across)">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checkerboard(across)">
                                      <p:cBhvr>
                                        <p:cTn id="22" dur="500"/>
                                        <p:tgtEl>
                                          <p:spTgt spid="62"/>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heckerboard(across)">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checkerboard(across)">
                                      <p:cBhvr>
                                        <p:cTn id="30" dur="500"/>
                                        <p:tgtEl>
                                          <p:spTgt spid="63"/>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checkerboard(across)">
                                      <p:cBhvr>
                                        <p:cTn id="3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2" grpId="0" animBg="1"/>
      <p:bldP spid="62" grpId="0" animBg="1"/>
      <p:bldP spid="63" grpId="0" animBg="1"/>
      <p:bldP spid="6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BD2A3A4A-F015-4C25-8D7E-095A3E8E0ECF}"/>
                  </a:ext>
                </a:extLst>
              </p:cNvPr>
              <p:cNvSpPr txBox="1"/>
              <p:nvPr/>
            </p:nvSpPr>
            <p:spPr>
              <a:xfrm>
                <a:off x="273348" y="3675103"/>
                <a:ext cx="8749703" cy="553998"/>
              </a:xfrm>
              <a:prstGeom prst="rect">
                <a:avLst/>
              </a:prstGeom>
              <a:noFill/>
            </p:spPr>
            <p:txBody>
              <a:bodyPr wrap="none" rtlCol="0">
                <a:spAutoFit/>
              </a:bodyPr>
              <a:lstStyle/>
              <a:p>
                <a:pPr algn="l"/>
                <a:r>
                  <a:rPr lang="ja-JP" altLang="en-US" dirty="0">
                    <a:latin typeface="Times New Roman" panose="02020603050405020304" pitchFamily="18" charset="0"/>
                  </a:rPr>
                  <a:t>例 </a:t>
                </a:r>
                <a:r>
                  <a:rPr lang="en-US" altLang="ja-JP" dirty="0">
                    <a:latin typeface="Times New Roman" panose="02020603050405020304" pitchFamily="18" charset="0"/>
                  </a:rPr>
                  <a:t>: </a:t>
                </a:r>
                <a14:m>
                  <m:oMath xmlns:m="http://schemas.openxmlformats.org/officeDocument/2006/math">
                    <m:acc>
                      <m:accPr>
                        <m:chr m:val="̅"/>
                        <m:ctrlPr>
                          <a:rPr lang="en-US" altLang="ja-JP" sz="3000" i="1" smtClean="0">
                            <a:latin typeface="Cambria Math" panose="02040503050406030204" pitchFamily="18" charset="0"/>
                          </a:rPr>
                        </m:ctrlPr>
                      </m:accPr>
                      <m:e>
                        <m:r>
                          <a:rPr lang="en-US" altLang="ja-JP" sz="3000" b="0" i="1" smtClean="0">
                            <a:latin typeface="Cambria Math" panose="02040503050406030204" pitchFamily="18" charset="0"/>
                          </a:rPr>
                          <m:t> </m:t>
                        </m:r>
                        <m:r>
                          <a:rPr lang="en-US" altLang="ja-JP" sz="3000" b="0" i="1" smtClean="0">
                            <a:latin typeface="Cambria Math" panose="02040503050406030204" pitchFamily="18" charset="0"/>
                          </a:rPr>
                          <m:t>𝑋</m:t>
                        </m:r>
                        <m:r>
                          <a:rPr lang="en-US" altLang="ja-JP" sz="3000" b="0" i="1" smtClean="0">
                            <a:latin typeface="Cambria Math" panose="02040503050406030204" pitchFamily="18" charset="0"/>
                          </a:rPr>
                          <m:t> </m:t>
                        </m:r>
                      </m:e>
                    </m:acc>
                    <m:r>
                      <a:rPr lang="en-US" altLang="ja-JP" sz="3000" i="1" smtClean="0">
                        <a:latin typeface="Cambria Math" panose="02040503050406030204" pitchFamily="18" charset="0"/>
                        <a:ea typeface="Cambria Math" panose="02040503050406030204" pitchFamily="18" charset="0"/>
                      </a:rPr>
                      <m:t>⋅</m:t>
                    </m:r>
                    <m:acc>
                      <m:accPr>
                        <m:chr m:val="̅"/>
                        <m:ctrlPr>
                          <a:rPr lang="en-US" altLang="ja-JP" sz="3000" i="1" smtClean="0">
                            <a:latin typeface="Cambria Math" panose="02040503050406030204" pitchFamily="18" charset="0"/>
                            <a:ea typeface="Cambria Math" panose="02040503050406030204" pitchFamily="18" charset="0"/>
                          </a:rPr>
                        </m:ctrlPr>
                      </m:accPr>
                      <m:e>
                        <m:r>
                          <a:rPr lang="en-US" altLang="ja-JP" sz="3000" b="0" i="1" smtClean="0">
                            <a:latin typeface="Cambria Math" panose="02040503050406030204" pitchFamily="18" charset="0"/>
                            <a:ea typeface="Cambria Math" panose="02040503050406030204" pitchFamily="18" charset="0"/>
                          </a:rPr>
                          <m:t> </m:t>
                        </m:r>
                        <m:r>
                          <a:rPr lang="en-US" altLang="ja-JP" sz="3000" b="0" i="1" smtClean="0">
                            <a:latin typeface="Cambria Math" panose="02040503050406030204" pitchFamily="18" charset="0"/>
                            <a:ea typeface="Cambria Math" panose="02040503050406030204" pitchFamily="18" charset="0"/>
                          </a:rPr>
                          <m:t>𝑍</m:t>
                        </m:r>
                        <m:r>
                          <a:rPr lang="en-US" altLang="ja-JP" sz="3000" b="0" i="1" smtClean="0">
                            <a:latin typeface="Cambria Math" panose="02040503050406030204" pitchFamily="18" charset="0"/>
                            <a:ea typeface="Cambria Math" panose="02040503050406030204" pitchFamily="18" charset="0"/>
                          </a:rPr>
                          <m:t> </m:t>
                        </m:r>
                      </m:e>
                    </m:acc>
                    <m:r>
                      <a:rPr lang="en-US" altLang="ja-JP" sz="3000" b="0" i="1" smtClean="0">
                        <a:latin typeface="Cambria Math" panose="02040503050406030204" pitchFamily="18" charset="0"/>
                      </a:rPr>
                      <m:t>+</m:t>
                    </m:r>
                    <m:acc>
                      <m:accPr>
                        <m:chr m:val="̅"/>
                        <m:ctrlPr>
                          <a:rPr lang="en-US" altLang="ja-JP" sz="3000" b="0" i="1" smtClean="0">
                            <a:latin typeface="Cambria Math" panose="02040503050406030204" pitchFamily="18" charset="0"/>
                          </a:rPr>
                        </m:ctrlPr>
                      </m:accPr>
                      <m:e>
                        <m:r>
                          <a:rPr lang="en-US" altLang="ja-JP" sz="3000" b="0" i="1" smtClean="0">
                            <a:latin typeface="Cambria Math" panose="02040503050406030204" pitchFamily="18" charset="0"/>
                          </a:rPr>
                          <m:t> </m:t>
                        </m:r>
                        <m:r>
                          <a:rPr lang="en-US" altLang="ja-JP" sz="3000" b="0" i="1" smtClean="0">
                            <a:latin typeface="Cambria Math" panose="02040503050406030204" pitchFamily="18" charset="0"/>
                          </a:rPr>
                          <m:t>𝑋</m:t>
                        </m:r>
                        <m:r>
                          <a:rPr lang="en-US" altLang="ja-JP" sz="3000" b="0" i="1" smtClean="0">
                            <a:latin typeface="Cambria Math" panose="02040503050406030204" pitchFamily="18" charset="0"/>
                          </a:rPr>
                          <m:t> </m:t>
                        </m:r>
                      </m:e>
                    </m:acc>
                    <m:r>
                      <a:rPr lang="en-US" altLang="ja-JP" sz="3000" i="1" smtClean="0">
                        <a:latin typeface="Cambria Math" panose="02040503050406030204" pitchFamily="18" charset="0"/>
                        <a:ea typeface="Cambria Math" panose="02040503050406030204" pitchFamily="18" charset="0"/>
                      </a:rPr>
                      <m:t>⋅</m:t>
                    </m:r>
                    <m:acc>
                      <m:accPr>
                        <m:chr m:val="̅"/>
                        <m:ctrlPr>
                          <a:rPr lang="en-US" altLang="ja-JP" sz="3000" i="1" smtClean="0">
                            <a:latin typeface="Cambria Math" panose="02040503050406030204" pitchFamily="18" charset="0"/>
                            <a:ea typeface="Cambria Math" panose="02040503050406030204" pitchFamily="18" charset="0"/>
                          </a:rPr>
                        </m:ctrlPr>
                      </m:accPr>
                      <m:e>
                        <m:r>
                          <a:rPr lang="en-US" altLang="ja-JP" sz="3000" b="0" i="1" smtClean="0">
                            <a:latin typeface="Cambria Math" panose="02040503050406030204" pitchFamily="18" charset="0"/>
                            <a:ea typeface="Cambria Math" panose="02040503050406030204" pitchFamily="18" charset="0"/>
                          </a:rPr>
                          <m:t> </m:t>
                        </m:r>
                        <m:r>
                          <a:rPr lang="en-US" altLang="ja-JP" sz="3000" b="0" i="1" smtClean="0">
                            <a:latin typeface="Cambria Math" panose="02040503050406030204" pitchFamily="18" charset="0"/>
                            <a:ea typeface="Cambria Math" panose="02040503050406030204" pitchFamily="18" charset="0"/>
                          </a:rPr>
                          <m:t>𝑌</m:t>
                        </m:r>
                        <m:r>
                          <a:rPr lang="en-US" altLang="ja-JP" sz="3000" b="0" i="1" smtClean="0">
                            <a:latin typeface="Cambria Math" panose="02040503050406030204" pitchFamily="18" charset="0"/>
                            <a:ea typeface="Cambria Math" panose="02040503050406030204" pitchFamily="18" charset="0"/>
                          </a:rPr>
                          <m:t> </m:t>
                        </m:r>
                      </m:e>
                    </m:acc>
                    <m:r>
                      <a:rPr lang="en-US" altLang="ja-JP" sz="3000" i="1" smtClean="0">
                        <a:latin typeface="Cambria Math" panose="02040503050406030204" pitchFamily="18" charset="0"/>
                        <a:ea typeface="Cambria Math" panose="02040503050406030204" pitchFamily="18" charset="0"/>
                      </a:rPr>
                      <m:t>⋅</m:t>
                    </m:r>
                    <m:acc>
                      <m:accPr>
                        <m:chr m:val="̅"/>
                        <m:ctrlPr>
                          <a:rPr lang="en-US" altLang="ja-JP" sz="3000" i="1" smtClean="0">
                            <a:latin typeface="Cambria Math" panose="02040503050406030204" pitchFamily="18" charset="0"/>
                            <a:ea typeface="Cambria Math" panose="02040503050406030204" pitchFamily="18" charset="0"/>
                          </a:rPr>
                        </m:ctrlPr>
                      </m:accPr>
                      <m:e>
                        <m:r>
                          <a:rPr lang="en-US" altLang="ja-JP" sz="3000" b="0" i="1" smtClean="0">
                            <a:latin typeface="Cambria Math" panose="02040503050406030204" pitchFamily="18" charset="0"/>
                            <a:ea typeface="Cambria Math" panose="02040503050406030204" pitchFamily="18" charset="0"/>
                          </a:rPr>
                          <m:t> </m:t>
                        </m:r>
                        <m:r>
                          <a:rPr lang="en-US" altLang="ja-JP" sz="3000" b="0" i="1" smtClean="0">
                            <a:latin typeface="Cambria Math" panose="02040503050406030204" pitchFamily="18" charset="0"/>
                            <a:ea typeface="Cambria Math" panose="02040503050406030204" pitchFamily="18" charset="0"/>
                          </a:rPr>
                          <m:t>𝑍</m:t>
                        </m:r>
                        <m:r>
                          <a:rPr lang="en-US" altLang="ja-JP" sz="3000" b="0" i="1" smtClean="0">
                            <a:latin typeface="Cambria Math" panose="02040503050406030204" pitchFamily="18" charset="0"/>
                            <a:ea typeface="Cambria Math" panose="02040503050406030204" pitchFamily="18" charset="0"/>
                          </a:rPr>
                          <m:t> </m:t>
                        </m:r>
                      </m:e>
                    </m:acc>
                    <m:r>
                      <a:rPr lang="en-US" altLang="ja-JP" sz="3000" b="0" i="1" smtClean="0">
                        <a:latin typeface="Cambria Math" panose="02040503050406030204" pitchFamily="18" charset="0"/>
                      </a:rPr>
                      <m:t>+</m:t>
                    </m:r>
                    <m:r>
                      <a:rPr lang="en-US" altLang="ja-JP" sz="3000" b="0" i="1" smtClean="0">
                        <a:latin typeface="Cambria Math" panose="02040503050406030204" pitchFamily="18" charset="0"/>
                      </a:rPr>
                      <m:t>𝑌</m:t>
                    </m:r>
                    <m:r>
                      <a:rPr lang="en-US" altLang="ja-JP" sz="3000" b="0" i="1" smtClean="0">
                        <a:latin typeface="Cambria Math" panose="02040503050406030204" pitchFamily="18" charset="0"/>
                        <a:ea typeface="Cambria Math" panose="02040503050406030204" pitchFamily="18" charset="0"/>
                      </a:rPr>
                      <m:t>⋅</m:t>
                    </m:r>
                    <m:r>
                      <a:rPr lang="en-US" altLang="ja-JP" sz="3000" b="0" i="1" smtClean="0">
                        <a:latin typeface="Cambria Math" panose="02040503050406030204" pitchFamily="18" charset="0"/>
                        <a:ea typeface="Cambria Math" panose="02040503050406030204" pitchFamily="18" charset="0"/>
                      </a:rPr>
                      <m:t>𝑍</m:t>
                    </m:r>
                    <m:r>
                      <a:rPr lang="en-US" altLang="ja-JP" sz="3000" b="0" i="1" smtClean="0">
                        <a:latin typeface="Cambria Math" panose="02040503050406030204" pitchFamily="18" charset="0"/>
                        <a:ea typeface="Cambria Math" panose="02040503050406030204" pitchFamily="18" charset="0"/>
                      </a:rPr>
                      <m:t>+</m:t>
                    </m:r>
                    <m:acc>
                      <m:accPr>
                        <m:chr m:val="̅"/>
                        <m:ctrlPr>
                          <a:rPr lang="en-US" altLang="ja-JP" sz="3000" b="0" i="1" smtClean="0">
                            <a:latin typeface="Cambria Math" panose="02040503050406030204" pitchFamily="18" charset="0"/>
                            <a:ea typeface="Cambria Math" panose="02040503050406030204" pitchFamily="18" charset="0"/>
                          </a:rPr>
                        </m:ctrlPr>
                      </m:accPr>
                      <m:e>
                        <m:r>
                          <a:rPr lang="en-US" altLang="ja-JP" sz="3000" b="0" i="1" smtClean="0">
                            <a:latin typeface="Cambria Math" panose="02040503050406030204" pitchFamily="18" charset="0"/>
                            <a:ea typeface="Cambria Math" panose="02040503050406030204" pitchFamily="18" charset="0"/>
                          </a:rPr>
                          <m:t> </m:t>
                        </m:r>
                        <m:r>
                          <a:rPr lang="en-US" altLang="ja-JP" sz="3000" b="0" i="1" smtClean="0">
                            <a:latin typeface="Cambria Math" panose="02040503050406030204" pitchFamily="18" charset="0"/>
                            <a:ea typeface="Cambria Math" panose="02040503050406030204" pitchFamily="18" charset="0"/>
                          </a:rPr>
                          <m:t>𝑋</m:t>
                        </m:r>
                        <m:r>
                          <a:rPr lang="en-US" altLang="ja-JP" sz="3000" b="0" i="1" smtClean="0">
                            <a:latin typeface="Cambria Math" panose="02040503050406030204" pitchFamily="18" charset="0"/>
                            <a:ea typeface="Cambria Math" panose="02040503050406030204" pitchFamily="18" charset="0"/>
                          </a:rPr>
                          <m:t> </m:t>
                        </m:r>
                      </m:e>
                    </m:acc>
                    <m:r>
                      <a:rPr lang="en-US" altLang="ja-JP" sz="3000" i="1" smtClean="0">
                        <a:latin typeface="Cambria Math" panose="02040503050406030204" pitchFamily="18" charset="0"/>
                        <a:ea typeface="Cambria Math" panose="02040503050406030204" pitchFamily="18" charset="0"/>
                      </a:rPr>
                      <m:t>⋅</m:t>
                    </m:r>
                    <m:r>
                      <a:rPr lang="en-US" altLang="ja-JP" sz="3000" b="0" i="1" smtClean="0">
                        <a:latin typeface="Cambria Math" panose="02040503050406030204" pitchFamily="18" charset="0"/>
                        <a:ea typeface="Cambria Math" panose="02040503050406030204" pitchFamily="18" charset="0"/>
                      </a:rPr>
                      <m:t>𝑌</m:t>
                    </m:r>
                    <m:r>
                      <a:rPr lang="en-US" altLang="ja-JP" sz="3000" b="0" i="1" smtClean="0">
                        <a:latin typeface="Cambria Math" panose="02040503050406030204" pitchFamily="18" charset="0"/>
                        <a:ea typeface="Cambria Math" panose="02040503050406030204" pitchFamily="18" charset="0"/>
                      </a:rPr>
                      <m:t>⋅</m:t>
                    </m:r>
                    <m:r>
                      <a:rPr lang="en-US" altLang="ja-JP" sz="3000" b="0" i="1" smtClean="0">
                        <a:latin typeface="Cambria Math" panose="02040503050406030204" pitchFamily="18" charset="0"/>
                        <a:ea typeface="Cambria Math" panose="02040503050406030204" pitchFamily="18" charset="0"/>
                      </a:rPr>
                      <m:t>𝑍</m:t>
                    </m:r>
                    <m:r>
                      <a:rPr lang="en-US" altLang="ja-JP" sz="3000" b="0" i="1" smtClean="0">
                        <a:latin typeface="Cambria Math" panose="02040503050406030204" pitchFamily="18" charset="0"/>
                        <a:ea typeface="Cambria Math" panose="02040503050406030204" pitchFamily="18" charset="0"/>
                      </a:rPr>
                      <m:t>+</m:t>
                    </m:r>
                    <m:acc>
                      <m:accPr>
                        <m:chr m:val="̅"/>
                        <m:ctrlPr>
                          <a:rPr lang="en-US" altLang="ja-JP" sz="3000" b="0" i="1" smtClean="0">
                            <a:latin typeface="Cambria Math" panose="02040503050406030204" pitchFamily="18" charset="0"/>
                            <a:ea typeface="Cambria Math" panose="02040503050406030204" pitchFamily="18" charset="0"/>
                          </a:rPr>
                        </m:ctrlPr>
                      </m:accPr>
                      <m:e>
                        <m:r>
                          <a:rPr lang="en-US" altLang="ja-JP" sz="3000" b="0" i="1" smtClean="0">
                            <a:latin typeface="Cambria Math" panose="02040503050406030204" pitchFamily="18" charset="0"/>
                            <a:ea typeface="Cambria Math" panose="02040503050406030204" pitchFamily="18" charset="0"/>
                          </a:rPr>
                          <m:t> </m:t>
                        </m:r>
                        <m:r>
                          <a:rPr lang="en-US" altLang="ja-JP" sz="3000" b="0" i="1" smtClean="0">
                            <a:latin typeface="Cambria Math" panose="02040503050406030204" pitchFamily="18" charset="0"/>
                            <a:ea typeface="Cambria Math" panose="02040503050406030204" pitchFamily="18" charset="0"/>
                          </a:rPr>
                          <m:t>𝑋</m:t>
                        </m:r>
                        <m:r>
                          <a:rPr lang="en-US" altLang="ja-JP" sz="3000" b="0" i="1" smtClean="0">
                            <a:latin typeface="Cambria Math" panose="02040503050406030204" pitchFamily="18" charset="0"/>
                            <a:ea typeface="Cambria Math" panose="02040503050406030204" pitchFamily="18" charset="0"/>
                          </a:rPr>
                          <m:t> </m:t>
                        </m:r>
                      </m:e>
                    </m:acc>
                    <m:r>
                      <a:rPr lang="en-US" altLang="ja-JP" sz="3000" i="1" smtClean="0">
                        <a:latin typeface="Cambria Math" panose="02040503050406030204" pitchFamily="18" charset="0"/>
                        <a:ea typeface="Cambria Math" panose="02040503050406030204" pitchFamily="18" charset="0"/>
                      </a:rPr>
                      <m:t>⋅</m:t>
                    </m:r>
                    <m:r>
                      <a:rPr lang="en-US" altLang="ja-JP" sz="3000" b="0" i="1" smtClean="0">
                        <a:latin typeface="Cambria Math" panose="02040503050406030204" pitchFamily="18" charset="0"/>
                        <a:ea typeface="Cambria Math" panose="02040503050406030204" pitchFamily="18" charset="0"/>
                      </a:rPr>
                      <m:t>𝑌</m:t>
                    </m:r>
                  </m:oMath>
                </a14:m>
                <a:endParaRPr kumimoji="1" lang="ja-JP" altLang="en-US" sz="3000" dirty="0">
                  <a:latin typeface="Times New Roman" panose="02020603050405020304" pitchFamily="18" charset="0"/>
                </a:endParaRPr>
              </a:p>
            </p:txBody>
          </p:sp>
        </mc:Choice>
        <mc:Fallback xmlns="">
          <p:sp>
            <p:nvSpPr>
              <p:cNvPr id="2" name="テキスト ボックス 1">
                <a:extLst>
                  <a:ext uri="{FF2B5EF4-FFF2-40B4-BE49-F238E27FC236}">
                    <a16:creationId xmlns:a16="http://schemas.microsoft.com/office/drawing/2014/main" id="{BD2A3A4A-F015-4C25-8D7E-095A3E8E0ECF}"/>
                  </a:ext>
                </a:extLst>
              </p:cNvPr>
              <p:cNvSpPr txBox="1">
                <a:spLocks noRot="1" noChangeAspect="1" noMove="1" noResize="1" noEditPoints="1" noAdjustHandles="1" noChangeArrowheads="1" noChangeShapeType="1" noTextEdit="1"/>
              </p:cNvSpPr>
              <p:nvPr/>
            </p:nvSpPr>
            <p:spPr>
              <a:xfrm>
                <a:off x="273348" y="3675103"/>
                <a:ext cx="8749703" cy="553998"/>
              </a:xfrm>
              <a:prstGeom prst="rect">
                <a:avLst/>
              </a:prstGeom>
              <a:blipFill>
                <a:blip r:embed="rId3"/>
                <a:stretch>
                  <a:fillRect l="-1533" t="-13187" b="-35165"/>
                </a:stretch>
              </a:blipFill>
            </p:spPr>
            <p:txBody>
              <a:bodyPr/>
              <a:lstStyle/>
              <a:p>
                <a:r>
                  <a:rPr lang="ja-JP" altLang="en-US">
                    <a:noFill/>
                  </a:rPr>
                  <a:t> </a:t>
                </a:r>
              </a:p>
            </p:txBody>
          </p:sp>
        </mc:Fallback>
      </mc:AlternateContent>
      <p:sp>
        <p:nvSpPr>
          <p:cNvPr id="101378" name="Rectangle 2"/>
          <p:cNvSpPr>
            <a:spLocks noGrp="1" noChangeArrowheads="1"/>
          </p:cNvSpPr>
          <p:nvPr>
            <p:ph type="title"/>
          </p:nvPr>
        </p:nvSpPr>
        <p:spPr/>
        <p:txBody>
          <a:bodyPr/>
          <a:lstStyle/>
          <a:p>
            <a:r>
              <a:rPr lang="ja-JP" altLang="en-US">
                <a:latin typeface="Times New Roman" panose="02020603050405020304" pitchFamily="18" charset="0"/>
              </a:rPr>
              <a:t>最小積和形の積項の条件</a:t>
            </a:r>
          </a:p>
        </p:txBody>
      </p:sp>
      <p:sp>
        <p:nvSpPr>
          <p:cNvPr id="101379" name="Rectangle 3"/>
          <p:cNvSpPr>
            <a:spLocks noGrp="1" noChangeArrowheads="1"/>
          </p:cNvSpPr>
          <p:nvPr>
            <p:ph type="body" idx="1"/>
          </p:nvPr>
        </p:nvSpPr>
        <p:spPr>
          <a:xfrm>
            <a:off x="1066800" y="1647032"/>
            <a:ext cx="7543800" cy="1828800"/>
          </a:xfrm>
        </p:spPr>
        <p:txBody>
          <a:bodyPr/>
          <a:lstStyle/>
          <a:p>
            <a:pPr marL="609600" indent="-609600"/>
            <a:r>
              <a:rPr lang="ja-JP" altLang="en-US" dirty="0">
                <a:latin typeface="Times New Roman" panose="02020603050405020304" pitchFamily="18" charset="0"/>
              </a:rPr>
              <a:t>最小積和形の積項の条件</a:t>
            </a:r>
          </a:p>
          <a:p>
            <a:pPr marL="990600" lvl="1" indent="-533400"/>
            <a:r>
              <a:rPr lang="ja-JP" altLang="en-US" dirty="0">
                <a:latin typeface="Times New Roman" panose="02020603050405020304" pitchFamily="18" charset="0"/>
              </a:rPr>
              <a:t>主項以外の項は不要 </a:t>
            </a:r>
          </a:p>
          <a:p>
            <a:pPr marL="990600" lvl="1" indent="-533400"/>
            <a:r>
              <a:rPr lang="ja-JP" altLang="en-US" dirty="0">
                <a:latin typeface="Times New Roman" panose="02020603050405020304" pitchFamily="18" charset="0"/>
              </a:rPr>
              <a:t>必須主項は必要</a:t>
            </a:r>
          </a:p>
        </p:txBody>
      </p:sp>
      <p:grpSp>
        <p:nvGrpSpPr>
          <p:cNvPr id="101410" name="Group 34"/>
          <p:cNvGrpSpPr>
            <a:grpSpLocks/>
          </p:cNvGrpSpPr>
          <p:nvPr/>
        </p:nvGrpSpPr>
        <p:grpSpPr bwMode="auto">
          <a:xfrm>
            <a:off x="1143000" y="5029200"/>
            <a:ext cx="3505200" cy="1651000"/>
            <a:chOff x="1584" y="3072"/>
            <a:chExt cx="2208" cy="1040"/>
          </a:xfrm>
        </p:grpSpPr>
        <p:sp>
          <p:nvSpPr>
            <p:cNvPr id="101411" name="Rectangle 35"/>
            <p:cNvSpPr>
              <a:spLocks noChangeArrowheads="1"/>
            </p:cNvSpPr>
            <p:nvPr/>
          </p:nvSpPr>
          <p:spPr bwMode="auto">
            <a:xfrm>
              <a:off x="3350" y="3765"/>
              <a:ext cx="442"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400">
                <a:latin typeface="Times New Roman" panose="02020603050405020304" pitchFamily="18" charset="0"/>
              </a:endParaRPr>
            </a:p>
          </p:txBody>
        </p:sp>
        <p:sp>
          <p:nvSpPr>
            <p:cNvPr id="101412" name="Rectangle 36"/>
            <p:cNvSpPr>
              <a:spLocks noChangeArrowheads="1"/>
            </p:cNvSpPr>
            <p:nvPr/>
          </p:nvSpPr>
          <p:spPr bwMode="auto">
            <a:xfrm>
              <a:off x="2909" y="3765"/>
              <a:ext cx="441"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1</a:t>
              </a:r>
            </a:p>
          </p:txBody>
        </p:sp>
        <p:sp>
          <p:nvSpPr>
            <p:cNvPr id="101413" name="Rectangle 37"/>
            <p:cNvSpPr>
              <a:spLocks noChangeArrowheads="1"/>
            </p:cNvSpPr>
            <p:nvPr/>
          </p:nvSpPr>
          <p:spPr bwMode="auto">
            <a:xfrm>
              <a:off x="2467" y="3765"/>
              <a:ext cx="442"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1</a:t>
              </a:r>
            </a:p>
          </p:txBody>
        </p:sp>
        <p:sp>
          <p:nvSpPr>
            <p:cNvPr id="101414" name="Rectangle 38"/>
            <p:cNvSpPr>
              <a:spLocks noChangeArrowheads="1"/>
            </p:cNvSpPr>
            <p:nvPr/>
          </p:nvSpPr>
          <p:spPr bwMode="auto">
            <a:xfrm>
              <a:off x="2026" y="3765"/>
              <a:ext cx="441"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400">
                <a:latin typeface="Times New Roman" panose="02020603050405020304" pitchFamily="18" charset="0"/>
              </a:endParaRPr>
            </a:p>
          </p:txBody>
        </p:sp>
        <p:sp>
          <p:nvSpPr>
            <p:cNvPr id="101415" name="Rectangle 39"/>
            <p:cNvSpPr>
              <a:spLocks noChangeArrowheads="1"/>
            </p:cNvSpPr>
            <p:nvPr/>
          </p:nvSpPr>
          <p:spPr bwMode="auto">
            <a:xfrm>
              <a:off x="1584" y="3765"/>
              <a:ext cx="442"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1</a:t>
              </a:r>
            </a:p>
          </p:txBody>
        </p:sp>
        <p:sp>
          <p:nvSpPr>
            <p:cNvPr id="101416" name="Rectangle 40"/>
            <p:cNvSpPr>
              <a:spLocks noChangeArrowheads="1"/>
            </p:cNvSpPr>
            <p:nvPr/>
          </p:nvSpPr>
          <p:spPr bwMode="auto">
            <a:xfrm>
              <a:off x="3350" y="3419"/>
              <a:ext cx="442"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400">
                <a:latin typeface="Times New Roman" panose="02020603050405020304" pitchFamily="18" charset="0"/>
              </a:endParaRPr>
            </a:p>
          </p:txBody>
        </p:sp>
        <p:sp>
          <p:nvSpPr>
            <p:cNvPr id="101417" name="Rectangle 41"/>
            <p:cNvSpPr>
              <a:spLocks noChangeArrowheads="1"/>
            </p:cNvSpPr>
            <p:nvPr/>
          </p:nvSpPr>
          <p:spPr bwMode="auto">
            <a:xfrm>
              <a:off x="2909" y="3419"/>
              <a:ext cx="441"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400">
                <a:latin typeface="Times New Roman" panose="02020603050405020304" pitchFamily="18" charset="0"/>
              </a:endParaRPr>
            </a:p>
          </p:txBody>
        </p:sp>
        <p:sp>
          <p:nvSpPr>
            <p:cNvPr id="101418" name="Rectangle 42"/>
            <p:cNvSpPr>
              <a:spLocks noChangeArrowheads="1"/>
            </p:cNvSpPr>
            <p:nvPr/>
          </p:nvSpPr>
          <p:spPr bwMode="auto">
            <a:xfrm>
              <a:off x="2467" y="3419"/>
              <a:ext cx="442"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1</a:t>
              </a:r>
            </a:p>
          </p:txBody>
        </p:sp>
        <p:sp>
          <p:nvSpPr>
            <p:cNvPr id="101419" name="Rectangle 43"/>
            <p:cNvSpPr>
              <a:spLocks noChangeArrowheads="1"/>
            </p:cNvSpPr>
            <p:nvPr/>
          </p:nvSpPr>
          <p:spPr bwMode="auto">
            <a:xfrm>
              <a:off x="2026" y="3419"/>
              <a:ext cx="441"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1</a:t>
              </a:r>
            </a:p>
          </p:txBody>
        </p:sp>
        <p:sp>
          <p:nvSpPr>
            <p:cNvPr id="101420" name="Rectangle 44"/>
            <p:cNvSpPr>
              <a:spLocks noChangeArrowheads="1"/>
            </p:cNvSpPr>
            <p:nvPr/>
          </p:nvSpPr>
          <p:spPr bwMode="auto">
            <a:xfrm>
              <a:off x="1584" y="3419"/>
              <a:ext cx="442"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0</a:t>
              </a:r>
            </a:p>
          </p:txBody>
        </p:sp>
        <p:sp>
          <p:nvSpPr>
            <p:cNvPr id="101421" name="Rectangle 45"/>
            <p:cNvSpPr>
              <a:spLocks noChangeArrowheads="1"/>
            </p:cNvSpPr>
            <p:nvPr/>
          </p:nvSpPr>
          <p:spPr bwMode="auto">
            <a:xfrm>
              <a:off x="3350" y="3072"/>
              <a:ext cx="442"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1 0</a:t>
              </a:r>
            </a:p>
          </p:txBody>
        </p:sp>
        <p:sp>
          <p:nvSpPr>
            <p:cNvPr id="101422" name="Rectangle 46"/>
            <p:cNvSpPr>
              <a:spLocks noChangeArrowheads="1"/>
            </p:cNvSpPr>
            <p:nvPr/>
          </p:nvSpPr>
          <p:spPr bwMode="auto">
            <a:xfrm>
              <a:off x="2909" y="3072"/>
              <a:ext cx="441"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1 1</a:t>
              </a:r>
            </a:p>
          </p:txBody>
        </p:sp>
        <p:sp>
          <p:nvSpPr>
            <p:cNvPr id="101423" name="Rectangle 47"/>
            <p:cNvSpPr>
              <a:spLocks noChangeArrowheads="1"/>
            </p:cNvSpPr>
            <p:nvPr/>
          </p:nvSpPr>
          <p:spPr bwMode="auto">
            <a:xfrm>
              <a:off x="2467" y="3072"/>
              <a:ext cx="442"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0 1</a:t>
              </a:r>
            </a:p>
          </p:txBody>
        </p:sp>
        <p:sp>
          <p:nvSpPr>
            <p:cNvPr id="101424" name="Rectangle 48"/>
            <p:cNvSpPr>
              <a:spLocks noChangeArrowheads="1"/>
            </p:cNvSpPr>
            <p:nvPr/>
          </p:nvSpPr>
          <p:spPr bwMode="auto">
            <a:xfrm>
              <a:off x="2026" y="3072"/>
              <a:ext cx="441"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0 0</a:t>
              </a:r>
            </a:p>
          </p:txBody>
        </p:sp>
        <p:sp>
          <p:nvSpPr>
            <p:cNvPr id="101425" name="Rectangle 49"/>
            <p:cNvSpPr>
              <a:spLocks noChangeArrowheads="1"/>
            </p:cNvSpPr>
            <p:nvPr/>
          </p:nvSpPr>
          <p:spPr bwMode="auto">
            <a:xfrm>
              <a:off x="1584" y="3072"/>
              <a:ext cx="442"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r">
                <a:buFont typeface="Wingdings" panose="05000000000000000000" pitchFamily="2" charset="2"/>
                <a:buNone/>
              </a:pPr>
              <a:r>
                <a:rPr lang="en-US" altLang="ja-JP" sz="1200" i="1">
                  <a:latin typeface="Times New Roman" panose="02020603050405020304" pitchFamily="18" charset="0"/>
                </a:rPr>
                <a:t>X</a:t>
              </a:r>
              <a:r>
                <a:rPr lang="en-US" altLang="ja-JP" sz="1200">
                  <a:latin typeface="Times New Roman" panose="02020603050405020304" pitchFamily="18" charset="0"/>
                </a:rPr>
                <a:t> </a:t>
              </a:r>
              <a:r>
                <a:rPr lang="en-US" altLang="ja-JP" sz="1200" i="1">
                  <a:latin typeface="Times New Roman" panose="02020603050405020304" pitchFamily="18" charset="0"/>
                </a:rPr>
                <a:t>Y</a:t>
              </a:r>
              <a:r>
                <a:rPr lang="ja-JP" altLang="en-US" sz="1200" i="1">
                  <a:latin typeface="Times New Roman" panose="02020603050405020304" pitchFamily="18" charset="0"/>
                </a:rPr>
                <a:t>　</a:t>
              </a:r>
            </a:p>
            <a:p>
              <a:pPr>
                <a:buFont typeface="Wingdings" panose="05000000000000000000" pitchFamily="2" charset="2"/>
                <a:buNone/>
              </a:pPr>
              <a:r>
                <a:rPr lang="en-US" altLang="ja-JP" sz="1200" i="1">
                  <a:latin typeface="Times New Roman" panose="02020603050405020304" pitchFamily="18" charset="0"/>
                </a:rPr>
                <a:t>Z</a:t>
              </a:r>
            </a:p>
          </p:txBody>
        </p:sp>
        <p:sp>
          <p:nvSpPr>
            <p:cNvPr id="101426" name="Line 50"/>
            <p:cNvSpPr>
              <a:spLocks noChangeShapeType="1"/>
            </p:cNvSpPr>
            <p:nvPr/>
          </p:nvSpPr>
          <p:spPr bwMode="auto">
            <a:xfrm>
              <a:off x="1584" y="3072"/>
              <a:ext cx="2208"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1427" name="Line 51"/>
            <p:cNvSpPr>
              <a:spLocks noChangeShapeType="1"/>
            </p:cNvSpPr>
            <p:nvPr/>
          </p:nvSpPr>
          <p:spPr bwMode="auto">
            <a:xfrm>
              <a:off x="1584" y="3419"/>
              <a:ext cx="22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1428" name="Line 52"/>
            <p:cNvSpPr>
              <a:spLocks noChangeShapeType="1"/>
            </p:cNvSpPr>
            <p:nvPr/>
          </p:nvSpPr>
          <p:spPr bwMode="auto">
            <a:xfrm>
              <a:off x="1584" y="3765"/>
              <a:ext cx="22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1429" name="Line 53"/>
            <p:cNvSpPr>
              <a:spLocks noChangeShapeType="1"/>
            </p:cNvSpPr>
            <p:nvPr/>
          </p:nvSpPr>
          <p:spPr bwMode="auto">
            <a:xfrm>
              <a:off x="1584" y="4112"/>
              <a:ext cx="2208"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1430" name="Line 54"/>
            <p:cNvSpPr>
              <a:spLocks noChangeShapeType="1"/>
            </p:cNvSpPr>
            <p:nvPr/>
          </p:nvSpPr>
          <p:spPr bwMode="auto">
            <a:xfrm>
              <a:off x="1584" y="3072"/>
              <a:ext cx="0" cy="104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1431" name="Line 55"/>
            <p:cNvSpPr>
              <a:spLocks noChangeShapeType="1"/>
            </p:cNvSpPr>
            <p:nvPr/>
          </p:nvSpPr>
          <p:spPr bwMode="auto">
            <a:xfrm>
              <a:off x="2026" y="3072"/>
              <a:ext cx="0" cy="10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1432" name="Line 56"/>
            <p:cNvSpPr>
              <a:spLocks noChangeShapeType="1"/>
            </p:cNvSpPr>
            <p:nvPr/>
          </p:nvSpPr>
          <p:spPr bwMode="auto">
            <a:xfrm>
              <a:off x="2467" y="3072"/>
              <a:ext cx="0" cy="10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1433" name="Line 57"/>
            <p:cNvSpPr>
              <a:spLocks noChangeShapeType="1"/>
            </p:cNvSpPr>
            <p:nvPr/>
          </p:nvSpPr>
          <p:spPr bwMode="auto">
            <a:xfrm>
              <a:off x="2909" y="3072"/>
              <a:ext cx="0" cy="10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1434" name="Line 58"/>
            <p:cNvSpPr>
              <a:spLocks noChangeShapeType="1"/>
            </p:cNvSpPr>
            <p:nvPr/>
          </p:nvSpPr>
          <p:spPr bwMode="auto">
            <a:xfrm>
              <a:off x="3350" y="3072"/>
              <a:ext cx="0" cy="10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1435" name="Line 59"/>
            <p:cNvSpPr>
              <a:spLocks noChangeShapeType="1"/>
            </p:cNvSpPr>
            <p:nvPr/>
          </p:nvSpPr>
          <p:spPr bwMode="auto">
            <a:xfrm>
              <a:off x="3792" y="3072"/>
              <a:ext cx="0" cy="104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1436" name="Line 60"/>
            <p:cNvSpPr>
              <a:spLocks noChangeShapeType="1"/>
            </p:cNvSpPr>
            <p:nvPr/>
          </p:nvSpPr>
          <p:spPr bwMode="auto">
            <a:xfrm>
              <a:off x="1584" y="3072"/>
              <a:ext cx="432"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grpSp>
      <p:grpSp>
        <p:nvGrpSpPr>
          <p:cNvPr id="101491" name="Group 115"/>
          <p:cNvGrpSpPr>
            <a:grpSpLocks/>
          </p:cNvGrpSpPr>
          <p:nvPr/>
        </p:nvGrpSpPr>
        <p:grpSpPr bwMode="auto">
          <a:xfrm>
            <a:off x="1523999" y="4206879"/>
            <a:ext cx="7123113" cy="771526"/>
            <a:chOff x="960" y="2640"/>
            <a:chExt cx="4487" cy="486"/>
          </a:xfrm>
        </p:grpSpPr>
        <p:sp>
          <p:nvSpPr>
            <p:cNvPr id="101443" name="Line 67"/>
            <p:cNvSpPr>
              <a:spLocks noChangeShapeType="1"/>
            </p:cNvSpPr>
            <p:nvPr/>
          </p:nvSpPr>
          <p:spPr bwMode="auto">
            <a:xfrm flipV="1">
              <a:off x="982" y="2654"/>
              <a:ext cx="0" cy="14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444" name="Line 68"/>
            <p:cNvSpPr>
              <a:spLocks noChangeShapeType="1"/>
            </p:cNvSpPr>
            <p:nvPr/>
          </p:nvSpPr>
          <p:spPr bwMode="auto">
            <a:xfrm flipV="1">
              <a:off x="3264" y="2640"/>
              <a:ext cx="0" cy="14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445" name="Line 69"/>
            <p:cNvSpPr>
              <a:spLocks noChangeShapeType="1"/>
            </p:cNvSpPr>
            <p:nvPr/>
          </p:nvSpPr>
          <p:spPr bwMode="auto">
            <a:xfrm flipV="1">
              <a:off x="5184" y="2664"/>
              <a:ext cx="0" cy="14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446" name="Line 70"/>
            <p:cNvSpPr>
              <a:spLocks noChangeShapeType="1"/>
            </p:cNvSpPr>
            <p:nvPr/>
          </p:nvSpPr>
          <p:spPr bwMode="auto">
            <a:xfrm>
              <a:off x="960" y="2808"/>
              <a:ext cx="422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447" name="Text Box 71"/>
            <p:cNvSpPr txBox="1">
              <a:spLocks noChangeArrowheads="1"/>
            </p:cNvSpPr>
            <p:nvPr/>
          </p:nvSpPr>
          <p:spPr bwMode="auto">
            <a:xfrm>
              <a:off x="4883" y="2799"/>
              <a:ext cx="564"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a:effectLst>
                    <a:outerShdw blurRad="38100" dist="38100" dir="2700000" algn="tl">
                      <a:srgbClr val="000000"/>
                    </a:outerShdw>
                  </a:effectLst>
                  <a:latin typeface="Times New Roman" panose="02020603050405020304" pitchFamily="18" charset="0"/>
                </a:rPr>
                <a:t>主項</a:t>
              </a:r>
            </a:p>
          </p:txBody>
        </p:sp>
      </p:grpSp>
      <p:grpSp>
        <p:nvGrpSpPr>
          <p:cNvPr id="101490" name="Group 114"/>
          <p:cNvGrpSpPr>
            <a:grpSpLocks/>
          </p:cNvGrpSpPr>
          <p:nvPr/>
        </p:nvGrpSpPr>
        <p:grpSpPr bwMode="auto">
          <a:xfrm>
            <a:off x="2628900" y="3943382"/>
            <a:ext cx="4826001" cy="65088"/>
            <a:chOff x="2352" y="2544"/>
            <a:chExt cx="3040" cy="41"/>
          </a:xfrm>
        </p:grpSpPr>
        <p:sp>
          <p:nvSpPr>
            <p:cNvPr id="101450" name="Line 74"/>
            <p:cNvSpPr>
              <a:spLocks noChangeShapeType="1"/>
            </p:cNvSpPr>
            <p:nvPr/>
          </p:nvSpPr>
          <p:spPr bwMode="auto">
            <a:xfrm>
              <a:off x="2352" y="2544"/>
              <a:ext cx="1111"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451" name="Line 75"/>
            <p:cNvSpPr>
              <a:spLocks noChangeShapeType="1"/>
            </p:cNvSpPr>
            <p:nvPr/>
          </p:nvSpPr>
          <p:spPr bwMode="auto">
            <a:xfrm flipV="1">
              <a:off x="2352" y="2585"/>
              <a:ext cx="1111"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452" name="Line 76"/>
            <p:cNvSpPr>
              <a:spLocks noChangeShapeType="1"/>
            </p:cNvSpPr>
            <p:nvPr/>
          </p:nvSpPr>
          <p:spPr bwMode="auto">
            <a:xfrm flipV="1">
              <a:off x="4440" y="2544"/>
              <a:ext cx="952"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453" name="Line 77"/>
            <p:cNvSpPr>
              <a:spLocks noChangeShapeType="1"/>
            </p:cNvSpPr>
            <p:nvPr/>
          </p:nvSpPr>
          <p:spPr bwMode="auto">
            <a:xfrm flipV="1">
              <a:off x="4440" y="2585"/>
              <a:ext cx="952"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01482" name="Group 106"/>
          <p:cNvGrpSpPr>
            <a:grpSpLocks/>
          </p:cNvGrpSpPr>
          <p:nvPr/>
        </p:nvGrpSpPr>
        <p:grpSpPr bwMode="auto">
          <a:xfrm>
            <a:off x="1524000" y="4173542"/>
            <a:ext cx="5813425" cy="935039"/>
            <a:chOff x="960" y="2773"/>
            <a:chExt cx="3662" cy="589"/>
          </a:xfrm>
        </p:grpSpPr>
        <p:sp>
          <p:nvSpPr>
            <p:cNvPr id="101463" name="Line 87"/>
            <p:cNvSpPr>
              <a:spLocks noChangeShapeType="1"/>
            </p:cNvSpPr>
            <p:nvPr/>
          </p:nvSpPr>
          <p:spPr bwMode="auto">
            <a:xfrm flipV="1">
              <a:off x="960" y="2773"/>
              <a:ext cx="0" cy="432"/>
            </a:xfrm>
            <a:prstGeom prst="line">
              <a:avLst/>
            </a:prstGeom>
            <a:noFill/>
            <a:ln w="190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464" name="Line 88"/>
            <p:cNvSpPr>
              <a:spLocks noChangeShapeType="1"/>
            </p:cNvSpPr>
            <p:nvPr/>
          </p:nvSpPr>
          <p:spPr bwMode="auto">
            <a:xfrm flipV="1">
              <a:off x="3264" y="2784"/>
              <a:ext cx="0" cy="432"/>
            </a:xfrm>
            <a:prstGeom prst="line">
              <a:avLst/>
            </a:prstGeom>
            <a:noFill/>
            <a:ln w="190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465" name="Line 89"/>
            <p:cNvSpPr>
              <a:spLocks noChangeShapeType="1"/>
            </p:cNvSpPr>
            <p:nvPr/>
          </p:nvSpPr>
          <p:spPr bwMode="auto">
            <a:xfrm>
              <a:off x="960" y="3192"/>
              <a:ext cx="2640" cy="0"/>
            </a:xfrm>
            <a:prstGeom prst="line">
              <a:avLst/>
            </a:prstGeom>
            <a:noFill/>
            <a:ln w="190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466" name="Text Box 90"/>
            <p:cNvSpPr txBox="1">
              <a:spLocks noChangeArrowheads="1"/>
            </p:cNvSpPr>
            <p:nvPr/>
          </p:nvSpPr>
          <p:spPr bwMode="auto">
            <a:xfrm>
              <a:off x="3610" y="3035"/>
              <a:ext cx="101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a:effectLst>
                    <a:outerShdw blurRad="38100" dist="38100" dir="2700000" algn="tl">
                      <a:srgbClr val="000000"/>
                    </a:outerShdw>
                  </a:effectLst>
                  <a:latin typeface="Times New Roman" panose="02020603050405020304" pitchFamily="18" charset="0"/>
                </a:rPr>
                <a:t>必須主項</a:t>
              </a:r>
            </a:p>
          </p:txBody>
        </p:sp>
      </p:grpSp>
      <p:grpSp>
        <p:nvGrpSpPr>
          <p:cNvPr id="101489" name="Group 113"/>
          <p:cNvGrpSpPr>
            <a:grpSpLocks/>
          </p:cNvGrpSpPr>
          <p:nvPr/>
        </p:nvGrpSpPr>
        <p:grpSpPr bwMode="auto">
          <a:xfrm>
            <a:off x="882650" y="3640141"/>
            <a:ext cx="5003800" cy="550863"/>
            <a:chOff x="556" y="2341"/>
            <a:chExt cx="3152" cy="347"/>
          </a:xfrm>
        </p:grpSpPr>
        <p:sp>
          <p:nvSpPr>
            <p:cNvPr id="101467" name="Oval 91"/>
            <p:cNvSpPr>
              <a:spLocks noChangeArrowheads="1"/>
            </p:cNvSpPr>
            <p:nvPr/>
          </p:nvSpPr>
          <p:spPr bwMode="auto">
            <a:xfrm>
              <a:off x="556" y="2341"/>
              <a:ext cx="816" cy="336"/>
            </a:xfrm>
            <a:prstGeom prst="ellipse">
              <a:avLst/>
            </a:prstGeom>
            <a:noFill/>
            <a:ln w="254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1469" name="Oval 93"/>
            <p:cNvSpPr>
              <a:spLocks noChangeArrowheads="1"/>
            </p:cNvSpPr>
            <p:nvPr/>
          </p:nvSpPr>
          <p:spPr bwMode="auto">
            <a:xfrm>
              <a:off x="2892" y="2352"/>
              <a:ext cx="816" cy="336"/>
            </a:xfrm>
            <a:prstGeom prst="ellipse">
              <a:avLst/>
            </a:prstGeom>
            <a:noFill/>
            <a:ln w="254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01471" name="Group 95"/>
          <p:cNvGrpSpPr>
            <a:grpSpLocks/>
          </p:cNvGrpSpPr>
          <p:nvPr/>
        </p:nvGrpSpPr>
        <p:grpSpPr bwMode="auto">
          <a:xfrm>
            <a:off x="1905000" y="5562600"/>
            <a:ext cx="1981200" cy="1143000"/>
            <a:chOff x="3936" y="2688"/>
            <a:chExt cx="1248" cy="720"/>
          </a:xfrm>
        </p:grpSpPr>
        <p:sp>
          <p:nvSpPr>
            <p:cNvPr id="101472" name="AutoShape 96"/>
            <p:cNvSpPr>
              <a:spLocks noChangeArrowheads="1"/>
            </p:cNvSpPr>
            <p:nvPr/>
          </p:nvSpPr>
          <p:spPr bwMode="auto">
            <a:xfrm>
              <a:off x="3936" y="2736"/>
              <a:ext cx="816" cy="288"/>
            </a:xfrm>
            <a:prstGeom prst="roundRect">
              <a:avLst>
                <a:gd name="adj" fmla="val 16667"/>
              </a:avLst>
            </a:prstGeom>
            <a:noFill/>
            <a:ln w="38100">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1473" name="AutoShape 97"/>
            <p:cNvSpPr>
              <a:spLocks noChangeArrowheads="1"/>
            </p:cNvSpPr>
            <p:nvPr/>
          </p:nvSpPr>
          <p:spPr bwMode="auto">
            <a:xfrm>
              <a:off x="4368" y="3072"/>
              <a:ext cx="816" cy="288"/>
            </a:xfrm>
            <a:prstGeom prst="roundRect">
              <a:avLst>
                <a:gd name="adj" fmla="val 16667"/>
              </a:avLst>
            </a:prstGeom>
            <a:noFill/>
            <a:ln w="38100">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1474" name="AutoShape 98"/>
            <p:cNvSpPr>
              <a:spLocks noChangeArrowheads="1"/>
            </p:cNvSpPr>
            <p:nvPr/>
          </p:nvSpPr>
          <p:spPr bwMode="auto">
            <a:xfrm>
              <a:off x="4416" y="2688"/>
              <a:ext cx="288" cy="720"/>
            </a:xfrm>
            <a:prstGeom prst="roundRect">
              <a:avLst>
                <a:gd name="adj" fmla="val 16667"/>
              </a:avLst>
            </a:prstGeom>
            <a:noFill/>
            <a:ln w="38100">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01475" name="Group 99"/>
          <p:cNvGrpSpPr>
            <a:grpSpLocks/>
          </p:cNvGrpSpPr>
          <p:nvPr/>
        </p:nvGrpSpPr>
        <p:grpSpPr bwMode="auto">
          <a:xfrm>
            <a:off x="1905000" y="5638800"/>
            <a:ext cx="1981200" cy="990600"/>
            <a:chOff x="1920" y="2304"/>
            <a:chExt cx="1248" cy="624"/>
          </a:xfrm>
        </p:grpSpPr>
        <p:sp>
          <p:nvSpPr>
            <p:cNvPr id="101476" name="AutoShape 100"/>
            <p:cNvSpPr>
              <a:spLocks noChangeArrowheads="1"/>
            </p:cNvSpPr>
            <p:nvPr/>
          </p:nvSpPr>
          <p:spPr bwMode="auto">
            <a:xfrm>
              <a:off x="1920" y="2304"/>
              <a:ext cx="816" cy="288"/>
            </a:xfrm>
            <a:prstGeom prst="roundRect">
              <a:avLst>
                <a:gd name="adj" fmla="val 16667"/>
              </a:avLst>
            </a:pr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1477" name="AutoShape 101"/>
            <p:cNvSpPr>
              <a:spLocks noChangeArrowheads="1"/>
            </p:cNvSpPr>
            <p:nvPr/>
          </p:nvSpPr>
          <p:spPr bwMode="auto">
            <a:xfrm>
              <a:off x="2352" y="2640"/>
              <a:ext cx="816" cy="288"/>
            </a:xfrm>
            <a:prstGeom prst="roundRect">
              <a:avLst>
                <a:gd name="adj" fmla="val 16667"/>
              </a:avLst>
            </a:pr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01478" name="Group 102"/>
          <p:cNvGrpSpPr>
            <a:grpSpLocks/>
          </p:cNvGrpSpPr>
          <p:nvPr/>
        </p:nvGrpSpPr>
        <p:grpSpPr bwMode="auto">
          <a:xfrm>
            <a:off x="1981200" y="5638800"/>
            <a:ext cx="1828800" cy="990600"/>
            <a:chOff x="1632" y="2688"/>
            <a:chExt cx="1152" cy="624"/>
          </a:xfrm>
        </p:grpSpPr>
        <p:sp>
          <p:nvSpPr>
            <p:cNvPr id="101479" name="Oval 103"/>
            <p:cNvSpPr>
              <a:spLocks noChangeArrowheads="1"/>
            </p:cNvSpPr>
            <p:nvPr/>
          </p:nvSpPr>
          <p:spPr bwMode="auto">
            <a:xfrm>
              <a:off x="1632" y="2688"/>
              <a:ext cx="288" cy="288"/>
            </a:xfrm>
            <a:prstGeom prst="ellipse">
              <a:avLst/>
            </a:prstGeom>
            <a:noFill/>
            <a:ln w="38100">
              <a:solidFill>
                <a:srgbClr val="FF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1480" name="Oval 104"/>
            <p:cNvSpPr>
              <a:spLocks noChangeArrowheads="1"/>
            </p:cNvSpPr>
            <p:nvPr/>
          </p:nvSpPr>
          <p:spPr bwMode="auto">
            <a:xfrm>
              <a:off x="2496" y="3024"/>
              <a:ext cx="288" cy="288"/>
            </a:xfrm>
            <a:prstGeom prst="ellipse">
              <a:avLst/>
            </a:prstGeom>
            <a:noFill/>
            <a:ln w="38100">
              <a:solidFill>
                <a:srgbClr val="FF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01484" name="Text Box 108"/>
          <p:cNvSpPr txBox="1">
            <a:spLocks noChangeArrowheads="1"/>
          </p:cNvSpPr>
          <p:nvPr/>
        </p:nvSpPr>
        <p:spPr bwMode="auto">
          <a:xfrm>
            <a:off x="4724400" y="5419725"/>
            <a:ext cx="4030663"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anose="05000000000000000000" pitchFamily="2" charset="2"/>
              <a:buChar char="Ø"/>
            </a:pPr>
            <a:r>
              <a:rPr lang="en-US" altLang="ja-JP">
                <a:effectLst>
                  <a:outerShdw blurRad="38100" dist="38100" dir="2700000" algn="tl">
                    <a:srgbClr val="000000"/>
                  </a:outerShdw>
                </a:effectLst>
                <a:latin typeface="Times New Roman" panose="02020603050405020304" pitchFamily="18" charset="0"/>
              </a:rPr>
              <a:t> </a:t>
            </a:r>
            <a:r>
              <a:rPr lang="ja-JP" altLang="en-US">
                <a:effectLst>
                  <a:outerShdw blurRad="38100" dist="38100" dir="2700000" algn="tl">
                    <a:srgbClr val="000000"/>
                  </a:outerShdw>
                </a:effectLst>
                <a:latin typeface="Times New Roman" panose="02020603050405020304" pitchFamily="18" charset="0"/>
              </a:rPr>
              <a:t>必須主項以外の主項は</a:t>
            </a:r>
          </a:p>
          <a:p>
            <a:r>
              <a:rPr lang="ja-JP" altLang="en-US">
                <a:effectLst>
                  <a:outerShdw blurRad="38100" dist="38100" dir="2700000" algn="tl">
                    <a:srgbClr val="000000"/>
                  </a:outerShdw>
                </a:effectLst>
                <a:latin typeface="Times New Roman" panose="02020603050405020304" pitchFamily="18" charset="0"/>
              </a:rPr>
              <a:t>   必要？　不要？</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1410"/>
                                        </p:tgtEl>
                                        <p:attrNameLst>
                                          <p:attrName>style.visibility</p:attrName>
                                        </p:attrNameLst>
                                      </p:cBhvr>
                                      <p:to>
                                        <p:strVal val="visible"/>
                                      </p:to>
                                    </p:set>
                                    <p:animEffect transition="in" filter="checkerboard(across)">
                                      <p:cBhvr>
                                        <p:cTn id="7" dur="500"/>
                                        <p:tgtEl>
                                          <p:spTgt spid="101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01471"/>
                                        </p:tgtEl>
                                        <p:attrNameLst>
                                          <p:attrName>style.visibility</p:attrName>
                                        </p:attrNameLst>
                                      </p:cBhvr>
                                      <p:to>
                                        <p:strVal val="visible"/>
                                      </p:to>
                                    </p:set>
                                    <p:animEffect transition="in" filter="checkerboard(across)">
                                      <p:cBhvr>
                                        <p:cTn id="12" dur="500"/>
                                        <p:tgtEl>
                                          <p:spTgt spid="1014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01491"/>
                                        </p:tgtEl>
                                        <p:attrNameLst>
                                          <p:attrName>style.visibility</p:attrName>
                                        </p:attrNameLst>
                                      </p:cBhvr>
                                      <p:to>
                                        <p:strVal val="visible"/>
                                      </p:to>
                                    </p:set>
                                    <p:animEffect transition="in" filter="checkerboard(across)">
                                      <p:cBhvr>
                                        <p:cTn id="17" dur="500"/>
                                        <p:tgtEl>
                                          <p:spTgt spid="1014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01490"/>
                                        </p:tgtEl>
                                        <p:attrNameLst>
                                          <p:attrName>style.visibility</p:attrName>
                                        </p:attrNameLst>
                                      </p:cBhvr>
                                      <p:to>
                                        <p:strVal val="visible"/>
                                      </p:to>
                                    </p:set>
                                    <p:animEffect transition="in" filter="checkerboard(across)">
                                      <p:cBhvr>
                                        <p:cTn id="22" dur="500"/>
                                        <p:tgtEl>
                                          <p:spTgt spid="10149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01478"/>
                                        </p:tgtEl>
                                        <p:attrNameLst>
                                          <p:attrName>style.visibility</p:attrName>
                                        </p:attrNameLst>
                                      </p:cBhvr>
                                      <p:to>
                                        <p:strVal val="visible"/>
                                      </p:to>
                                    </p:set>
                                    <p:animEffect transition="in" filter="checkerboard(across)">
                                      <p:cBhvr>
                                        <p:cTn id="27" dur="500"/>
                                        <p:tgtEl>
                                          <p:spTgt spid="10147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101475"/>
                                        </p:tgtEl>
                                        <p:attrNameLst>
                                          <p:attrName>style.visibility</p:attrName>
                                        </p:attrNameLst>
                                      </p:cBhvr>
                                      <p:to>
                                        <p:strVal val="visible"/>
                                      </p:to>
                                    </p:set>
                                    <p:animEffect transition="in" filter="checkerboard(across)">
                                      <p:cBhvr>
                                        <p:cTn id="32" dur="500"/>
                                        <p:tgtEl>
                                          <p:spTgt spid="10147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101489"/>
                                        </p:tgtEl>
                                        <p:attrNameLst>
                                          <p:attrName>style.visibility</p:attrName>
                                        </p:attrNameLst>
                                      </p:cBhvr>
                                      <p:to>
                                        <p:strVal val="visible"/>
                                      </p:to>
                                    </p:set>
                                    <p:animEffect transition="in" filter="checkerboard(across)">
                                      <p:cBhvr>
                                        <p:cTn id="37" dur="500"/>
                                        <p:tgtEl>
                                          <p:spTgt spid="10148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101482"/>
                                        </p:tgtEl>
                                        <p:attrNameLst>
                                          <p:attrName>style.visibility</p:attrName>
                                        </p:attrNameLst>
                                      </p:cBhvr>
                                      <p:to>
                                        <p:strVal val="visible"/>
                                      </p:to>
                                    </p:set>
                                    <p:animEffect transition="in" filter="checkerboard(across)">
                                      <p:cBhvr>
                                        <p:cTn id="42" dur="500"/>
                                        <p:tgtEl>
                                          <p:spTgt spid="10148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1484"/>
                                        </p:tgtEl>
                                        <p:attrNameLst>
                                          <p:attrName>style.visibility</p:attrName>
                                        </p:attrNameLst>
                                      </p:cBhvr>
                                      <p:to>
                                        <p:strVal val="visible"/>
                                      </p:to>
                                    </p:set>
                                    <p:anim calcmode="lin" valueType="num">
                                      <p:cBhvr additive="base">
                                        <p:cTn id="47" dur="500" fill="hold"/>
                                        <p:tgtEl>
                                          <p:spTgt spid="101484"/>
                                        </p:tgtEl>
                                        <p:attrNameLst>
                                          <p:attrName>ppt_x</p:attrName>
                                        </p:attrNameLst>
                                      </p:cBhvr>
                                      <p:tavLst>
                                        <p:tav tm="0">
                                          <p:val>
                                            <p:strVal val="#ppt_x"/>
                                          </p:val>
                                        </p:tav>
                                        <p:tav tm="100000">
                                          <p:val>
                                            <p:strVal val="#ppt_x"/>
                                          </p:val>
                                        </p:tav>
                                      </p:tavLst>
                                    </p:anim>
                                    <p:anim calcmode="lin" valueType="num">
                                      <p:cBhvr additive="base">
                                        <p:cTn id="48" dur="500" fill="hold"/>
                                        <p:tgtEl>
                                          <p:spTgt spid="1014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8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ja-JP" altLang="en-US">
                <a:latin typeface="Times New Roman" panose="02020603050405020304" pitchFamily="18" charset="0"/>
              </a:rPr>
              <a:t>最小積和形を求める手順</a:t>
            </a:r>
          </a:p>
        </p:txBody>
      </p:sp>
      <p:sp>
        <p:nvSpPr>
          <p:cNvPr id="103427" name="Rectangle 3"/>
          <p:cNvSpPr>
            <a:spLocks noGrp="1" noChangeArrowheads="1"/>
          </p:cNvSpPr>
          <p:nvPr>
            <p:ph type="body" idx="1"/>
          </p:nvPr>
        </p:nvSpPr>
        <p:spPr>
          <a:xfrm>
            <a:off x="1066800" y="1600200"/>
            <a:ext cx="7543800" cy="4953000"/>
          </a:xfrm>
        </p:spPr>
        <p:txBody>
          <a:bodyPr/>
          <a:lstStyle/>
          <a:p>
            <a:pPr marL="609600" indent="-609600">
              <a:buFont typeface="Wingdings" panose="05000000000000000000" pitchFamily="2" charset="2"/>
              <a:buAutoNum type="arabicPeriod"/>
            </a:pPr>
            <a:r>
              <a:rPr lang="ja-JP" altLang="en-US">
                <a:latin typeface="Times New Roman" panose="02020603050405020304" pitchFamily="18" charset="0"/>
              </a:rPr>
              <a:t>標準積和形に変形</a:t>
            </a:r>
          </a:p>
          <a:p>
            <a:pPr marL="609600" indent="-609600">
              <a:buFont typeface="Wingdings" panose="05000000000000000000" pitchFamily="2" charset="2"/>
              <a:buAutoNum type="arabicPeriod"/>
            </a:pPr>
            <a:r>
              <a:rPr lang="ja-JP" altLang="en-US">
                <a:latin typeface="Times New Roman" panose="02020603050405020304" pitchFamily="18" charset="0"/>
              </a:rPr>
              <a:t>カルノー図を描く</a:t>
            </a:r>
          </a:p>
          <a:p>
            <a:pPr marL="609600" indent="-609600">
              <a:buFont typeface="Wingdings" panose="05000000000000000000" pitchFamily="2" charset="2"/>
              <a:buAutoNum type="arabicPeriod"/>
            </a:pPr>
            <a:r>
              <a:rPr lang="ja-JP" altLang="en-US">
                <a:latin typeface="Times New Roman" panose="02020603050405020304" pitchFamily="18" charset="0"/>
              </a:rPr>
              <a:t>主項を求める</a:t>
            </a:r>
          </a:p>
          <a:p>
            <a:pPr marL="609600" indent="-609600">
              <a:buFont typeface="Wingdings" panose="05000000000000000000" pitchFamily="2" charset="2"/>
              <a:buAutoNum type="arabicPeriod"/>
            </a:pPr>
            <a:r>
              <a:rPr lang="ja-JP" altLang="en-US">
                <a:latin typeface="Times New Roman" panose="02020603050405020304" pitchFamily="18" charset="0"/>
              </a:rPr>
              <a:t>特異最小項を探す</a:t>
            </a:r>
          </a:p>
          <a:p>
            <a:pPr marL="609600" indent="-609600">
              <a:buFont typeface="Wingdings" panose="05000000000000000000" pitchFamily="2" charset="2"/>
              <a:buAutoNum type="arabicPeriod"/>
            </a:pPr>
            <a:r>
              <a:rPr lang="ja-JP" altLang="en-US">
                <a:latin typeface="Times New Roman" panose="02020603050405020304" pitchFamily="18" charset="0"/>
              </a:rPr>
              <a:t>必須主項を選択</a:t>
            </a:r>
          </a:p>
          <a:p>
            <a:pPr marL="609600" indent="-609600">
              <a:buFont typeface="Wingdings" panose="05000000000000000000" pitchFamily="2" charset="2"/>
              <a:buAutoNum type="arabicPeriod"/>
            </a:pPr>
            <a:r>
              <a:rPr lang="ja-JP" altLang="en-US">
                <a:latin typeface="Times New Roman" panose="02020603050405020304" pitchFamily="18" charset="0"/>
              </a:rPr>
              <a:t>必須主項が包含しない最小項を包含する主項を選択</a:t>
            </a:r>
            <a:r>
              <a:rPr lang="en-US" altLang="ja-JP" sz="2400">
                <a:latin typeface="Times New Roman" panose="02020603050405020304" pitchFamily="18" charset="0"/>
              </a:rPr>
              <a:t>(</a:t>
            </a:r>
            <a:r>
              <a:rPr lang="ja-JP" altLang="en-US" sz="2400">
                <a:latin typeface="Times New Roman" panose="02020603050405020304" pitchFamily="18" charset="0"/>
              </a:rPr>
              <a:t>項数が最小になるように</a:t>
            </a:r>
            <a:r>
              <a:rPr lang="en-US" altLang="ja-JP" sz="2400">
                <a:latin typeface="Times New Roman" panose="02020603050405020304" pitchFamily="18" charset="0"/>
              </a:rPr>
              <a:t>)</a:t>
            </a:r>
            <a:endParaRPr lang="en-US" altLang="ja-JP" sz="2800">
              <a:latin typeface="Times New Roman" panose="02020603050405020304" pitchFamily="18" charset="0"/>
            </a:endParaRPr>
          </a:p>
          <a:p>
            <a:pPr marL="609600" indent="-609600">
              <a:buFont typeface="Wingdings" panose="05000000000000000000" pitchFamily="2" charset="2"/>
              <a:buAutoNum type="arabicPeriod"/>
            </a:pPr>
            <a:r>
              <a:rPr lang="en-US" altLang="ja-JP">
                <a:latin typeface="Times New Roman" panose="02020603050405020304" pitchFamily="18" charset="0"/>
              </a:rPr>
              <a:t>5.</a:t>
            </a:r>
            <a:r>
              <a:rPr lang="ja-JP" altLang="en-US">
                <a:latin typeface="Times New Roman" panose="02020603050405020304" pitchFamily="18" charset="0"/>
              </a:rPr>
              <a:t>と</a:t>
            </a:r>
            <a:r>
              <a:rPr lang="en-US" altLang="ja-JP">
                <a:latin typeface="Times New Roman" panose="02020603050405020304" pitchFamily="18" charset="0"/>
              </a:rPr>
              <a:t>6.</a:t>
            </a:r>
            <a:r>
              <a:rPr lang="ja-JP" altLang="en-US">
                <a:latin typeface="Times New Roman" panose="02020603050405020304" pitchFamily="18" charset="0"/>
              </a:rPr>
              <a:t>で選択した主項を</a:t>
            </a:r>
            <a:r>
              <a:rPr lang="en-US" altLang="ja-JP">
                <a:latin typeface="Times New Roman" panose="02020603050405020304" pitchFamily="18" charset="0"/>
              </a:rPr>
              <a:t>OR</a:t>
            </a:r>
            <a:r>
              <a:rPr lang="ja-JP" altLang="en-US">
                <a:latin typeface="Times New Roman" panose="02020603050405020304" pitchFamily="18" charset="0"/>
              </a:rPr>
              <a:t>で結ぶ</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1026"/>
          <p:cNvSpPr>
            <a:spLocks noGrp="1" noChangeArrowheads="1"/>
          </p:cNvSpPr>
          <p:nvPr>
            <p:ph type="title"/>
          </p:nvPr>
        </p:nvSpPr>
        <p:spPr/>
        <p:txBody>
          <a:bodyPr/>
          <a:lstStyle/>
          <a:p>
            <a:r>
              <a:rPr lang="ja-JP" altLang="en-US">
                <a:latin typeface="Times New Roman" panose="02020603050405020304" pitchFamily="18" charset="0"/>
              </a:rPr>
              <a:t>カルノー図による最小化</a:t>
            </a:r>
          </a:p>
        </p:txBody>
      </p:sp>
      <p:grpSp>
        <p:nvGrpSpPr>
          <p:cNvPr id="151555" name="Group 1027"/>
          <p:cNvGrpSpPr>
            <a:grpSpLocks/>
          </p:cNvGrpSpPr>
          <p:nvPr/>
        </p:nvGrpSpPr>
        <p:grpSpPr bwMode="auto">
          <a:xfrm>
            <a:off x="4343400" y="3048000"/>
            <a:ext cx="4495800" cy="3505200"/>
            <a:chOff x="768" y="1920"/>
            <a:chExt cx="2832" cy="2208"/>
          </a:xfrm>
        </p:grpSpPr>
        <p:sp>
          <p:nvSpPr>
            <p:cNvPr id="151556" name="Rectangle 1028"/>
            <p:cNvSpPr>
              <a:spLocks noChangeArrowheads="1"/>
            </p:cNvSpPr>
            <p:nvPr/>
          </p:nvSpPr>
          <p:spPr bwMode="auto">
            <a:xfrm>
              <a:off x="3033" y="3686"/>
              <a:ext cx="56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dirty="0">
                  <a:latin typeface="Times New Roman" panose="02020603050405020304" pitchFamily="18" charset="0"/>
                </a:rPr>
                <a:t>1</a:t>
              </a:r>
            </a:p>
          </p:txBody>
        </p:sp>
        <p:sp>
          <p:nvSpPr>
            <p:cNvPr id="151557" name="Rectangle 1029"/>
            <p:cNvSpPr>
              <a:spLocks noChangeArrowheads="1"/>
            </p:cNvSpPr>
            <p:nvPr/>
          </p:nvSpPr>
          <p:spPr bwMode="auto">
            <a:xfrm>
              <a:off x="2467" y="3686"/>
              <a:ext cx="56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151558" name="Rectangle 1030"/>
            <p:cNvSpPr>
              <a:spLocks noChangeArrowheads="1"/>
            </p:cNvSpPr>
            <p:nvPr/>
          </p:nvSpPr>
          <p:spPr bwMode="auto">
            <a:xfrm>
              <a:off x="1901" y="3686"/>
              <a:ext cx="56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151559" name="Rectangle 1031"/>
            <p:cNvSpPr>
              <a:spLocks noChangeArrowheads="1"/>
            </p:cNvSpPr>
            <p:nvPr/>
          </p:nvSpPr>
          <p:spPr bwMode="auto">
            <a:xfrm>
              <a:off x="1335" y="3686"/>
              <a:ext cx="56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a:latin typeface="Times New Roman" panose="02020603050405020304" pitchFamily="18" charset="0"/>
              </a:endParaRPr>
            </a:p>
          </p:txBody>
        </p:sp>
        <p:sp>
          <p:nvSpPr>
            <p:cNvPr id="151560" name="Rectangle 1032"/>
            <p:cNvSpPr>
              <a:spLocks noChangeArrowheads="1"/>
            </p:cNvSpPr>
            <p:nvPr/>
          </p:nvSpPr>
          <p:spPr bwMode="auto">
            <a:xfrm>
              <a:off x="768" y="3686"/>
              <a:ext cx="56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1 0</a:t>
              </a:r>
            </a:p>
          </p:txBody>
        </p:sp>
        <p:sp>
          <p:nvSpPr>
            <p:cNvPr id="151561" name="Rectangle 1033"/>
            <p:cNvSpPr>
              <a:spLocks noChangeArrowheads="1"/>
            </p:cNvSpPr>
            <p:nvPr/>
          </p:nvSpPr>
          <p:spPr bwMode="auto">
            <a:xfrm>
              <a:off x="3033" y="3245"/>
              <a:ext cx="567" cy="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151562" name="Rectangle 1034"/>
            <p:cNvSpPr>
              <a:spLocks noChangeArrowheads="1"/>
            </p:cNvSpPr>
            <p:nvPr/>
          </p:nvSpPr>
          <p:spPr bwMode="auto">
            <a:xfrm>
              <a:off x="2467" y="3245"/>
              <a:ext cx="566" cy="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a:latin typeface="Times New Roman" panose="02020603050405020304" pitchFamily="18" charset="0"/>
              </a:endParaRPr>
            </a:p>
          </p:txBody>
        </p:sp>
        <p:sp>
          <p:nvSpPr>
            <p:cNvPr id="151563" name="Rectangle 1035"/>
            <p:cNvSpPr>
              <a:spLocks noChangeArrowheads="1"/>
            </p:cNvSpPr>
            <p:nvPr/>
          </p:nvSpPr>
          <p:spPr bwMode="auto">
            <a:xfrm>
              <a:off x="1901" y="3245"/>
              <a:ext cx="566" cy="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a:latin typeface="Times New Roman" panose="02020603050405020304" pitchFamily="18" charset="0"/>
              </a:endParaRPr>
            </a:p>
          </p:txBody>
        </p:sp>
        <p:sp>
          <p:nvSpPr>
            <p:cNvPr id="151564" name="Rectangle 1036"/>
            <p:cNvSpPr>
              <a:spLocks noChangeArrowheads="1"/>
            </p:cNvSpPr>
            <p:nvPr/>
          </p:nvSpPr>
          <p:spPr bwMode="auto">
            <a:xfrm>
              <a:off x="1335" y="3245"/>
              <a:ext cx="566" cy="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151565" name="Rectangle 1037"/>
            <p:cNvSpPr>
              <a:spLocks noChangeArrowheads="1"/>
            </p:cNvSpPr>
            <p:nvPr/>
          </p:nvSpPr>
          <p:spPr bwMode="auto">
            <a:xfrm>
              <a:off x="768" y="3245"/>
              <a:ext cx="567" cy="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1 1</a:t>
              </a:r>
            </a:p>
          </p:txBody>
        </p:sp>
        <p:sp>
          <p:nvSpPr>
            <p:cNvPr id="151566" name="Rectangle 1038"/>
            <p:cNvSpPr>
              <a:spLocks noChangeArrowheads="1"/>
            </p:cNvSpPr>
            <p:nvPr/>
          </p:nvSpPr>
          <p:spPr bwMode="auto">
            <a:xfrm>
              <a:off x="3033" y="2803"/>
              <a:ext cx="56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151567" name="Rectangle 1039"/>
            <p:cNvSpPr>
              <a:spLocks noChangeArrowheads="1"/>
            </p:cNvSpPr>
            <p:nvPr/>
          </p:nvSpPr>
          <p:spPr bwMode="auto">
            <a:xfrm>
              <a:off x="2467" y="2803"/>
              <a:ext cx="56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a:latin typeface="Times New Roman" panose="02020603050405020304" pitchFamily="18" charset="0"/>
              </a:endParaRPr>
            </a:p>
          </p:txBody>
        </p:sp>
        <p:sp>
          <p:nvSpPr>
            <p:cNvPr id="151568" name="Rectangle 1040"/>
            <p:cNvSpPr>
              <a:spLocks noChangeArrowheads="1"/>
            </p:cNvSpPr>
            <p:nvPr/>
          </p:nvSpPr>
          <p:spPr bwMode="auto">
            <a:xfrm>
              <a:off x="1901" y="2803"/>
              <a:ext cx="56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a:latin typeface="Times New Roman" panose="02020603050405020304" pitchFamily="18" charset="0"/>
              </a:endParaRPr>
            </a:p>
          </p:txBody>
        </p:sp>
        <p:sp>
          <p:nvSpPr>
            <p:cNvPr id="151569" name="Rectangle 1041"/>
            <p:cNvSpPr>
              <a:spLocks noChangeArrowheads="1"/>
            </p:cNvSpPr>
            <p:nvPr/>
          </p:nvSpPr>
          <p:spPr bwMode="auto">
            <a:xfrm>
              <a:off x="1335" y="2803"/>
              <a:ext cx="56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151570" name="Rectangle 1042"/>
            <p:cNvSpPr>
              <a:spLocks noChangeArrowheads="1"/>
            </p:cNvSpPr>
            <p:nvPr/>
          </p:nvSpPr>
          <p:spPr bwMode="auto">
            <a:xfrm>
              <a:off x="768" y="2803"/>
              <a:ext cx="56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0 1</a:t>
              </a:r>
            </a:p>
          </p:txBody>
        </p:sp>
        <p:sp>
          <p:nvSpPr>
            <p:cNvPr id="151571" name="Rectangle 1043"/>
            <p:cNvSpPr>
              <a:spLocks noChangeArrowheads="1"/>
            </p:cNvSpPr>
            <p:nvPr/>
          </p:nvSpPr>
          <p:spPr bwMode="auto">
            <a:xfrm>
              <a:off x="3033" y="2362"/>
              <a:ext cx="567" cy="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151572" name="Rectangle 1044"/>
            <p:cNvSpPr>
              <a:spLocks noChangeArrowheads="1"/>
            </p:cNvSpPr>
            <p:nvPr/>
          </p:nvSpPr>
          <p:spPr bwMode="auto">
            <a:xfrm>
              <a:off x="2467" y="2362"/>
              <a:ext cx="566" cy="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a:latin typeface="Times New Roman" panose="02020603050405020304" pitchFamily="18" charset="0"/>
              </a:endParaRPr>
            </a:p>
          </p:txBody>
        </p:sp>
        <p:sp>
          <p:nvSpPr>
            <p:cNvPr id="151573" name="Rectangle 1045"/>
            <p:cNvSpPr>
              <a:spLocks noChangeArrowheads="1"/>
            </p:cNvSpPr>
            <p:nvPr/>
          </p:nvSpPr>
          <p:spPr bwMode="auto">
            <a:xfrm>
              <a:off x="1901" y="2362"/>
              <a:ext cx="566" cy="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151574" name="Rectangle 1046"/>
            <p:cNvSpPr>
              <a:spLocks noChangeArrowheads="1"/>
            </p:cNvSpPr>
            <p:nvPr/>
          </p:nvSpPr>
          <p:spPr bwMode="auto">
            <a:xfrm>
              <a:off x="1335" y="2362"/>
              <a:ext cx="566" cy="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a:latin typeface="Times New Roman" panose="02020603050405020304" pitchFamily="18" charset="0"/>
              </a:endParaRPr>
            </a:p>
          </p:txBody>
        </p:sp>
        <p:sp>
          <p:nvSpPr>
            <p:cNvPr id="151575" name="Rectangle 1047"/>
            <p:cNvSpPr>
              <a:spLocks noChangeArrowheads="1"/>
            </p:cNvSpPr>
            <p:nvPr/>
          </p:nvSpPr>
          <p:spPr bwMode="auto">
            <a:xfrm>
              <a:off x="768" y="2362"/>
              <a:ext cx="567" cy="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0 0</a:t>
              </a:r>
            </a:p>
          </p:txBody>
        </p:sp>
        <p:sp>
          <p:nvSpPr>
            <p:cNvPr id="151576" name="Rectangle 1048"/>
            <p:cNvSpPr>
              <a:spLocks noChangeArrowheads="1"/>
            </p:cNvSpPr>
            <p:nvPr/>
          </p:nvSpPr>
          <p:spPr bwMode="auto">
            <a:xfrm>
              <a:off x="3033" y="1920"/>
              <a:ext cx="56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1 0</a:t>
              </a:r>
            </a:p>
          </p:txBody>
        </p:sp>
        <p:sp>
          <p:nvSpPr>
            <p:cNvPr id="151577" name="Rectangle 1049"/>
            <p:cNvSpPr>
              <a:spLocks noChangeArrowheads="1"/>
            </p:cNvSpPr>
            <p:nvPr/>
          </p:nvSpPr>
          <p:spPr bwMode="auto">
            <a:xfrm>
              <a:off x="2467" y="1920"/>
              <a:ext cx="56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1 1</a:t>
              </a:r>
            </a:p>
          </p:txBody>
        </p:sp>
        <p:sp>
          <p:nvSpPr>
            <p:cNvPr id="151578" name="Rectangle 1050"/>
            <p:cNvSpPr>
              <a:spLocks noChangeArrowheads="1"/>
            </p:cNvSpPr>
            <p:nvPr/>
          </p:nvSpPr>
          <p:spPr bwMode="auto">
            <a:xfrm>
              <a:off x="1901" y="1920"/>
              <a:ext cx="56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0 1</a:t>
              </a:r>
            </a:p>
          </p:txBody>
        </p:sp>
        <p:sp>
          <p:nvSpPr>
            <p:cNvPr id="151579" name="Rectangle 1051"/>
            <p:cNvSpPr>
              <a:spLocks noChangeArrowheads="1"/>
            </p:cNvSpPr>
            <p:nvPr/>
          </p:nvSpPr>
          <p:spPr bwMode="auto">
            <a:xfrm>
              <a:off x="1335" y="1920"/>
              <a:ext cx="56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0 0</a:t>
              </a:r>
            </a:p>
          </p:txBody>
        </p:sp>
        <p:sp>
          <p:nvSpPr>
            <p:cNvPr id="151580" name="Rectangle 1052"/>
            <p:cNvSpPr>
              <a:spLocks noChangeArrowheads="1"/>
            </p:cNvSpPr>
            <p:nvPr/>
          </p:nvSpPr>
          <p:spPr bwMode="auto">
            <a:xfrm>
              <a:off x="768" y="1920"/>
              <a:ext cx="56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r">
                <a:buFont typeface="Wingdings" panose="05000000000000000000" pitchFamily="2" charset="2"/>
                <a:buNone/>
              </a:pPr>
              <a:r>
                <a:rPr lang="en-US" altLang="ja-JP" sz="1600" i="1">
                  <a:latin typeface="Times New Roman" panose="02020603050405020304" pitchFamily="18" charset="0"/>
                </a:rPr>
                <a:t>X</a:t>
              </a:r>
              <a:r>
                <a:rPr lang="en-US" altLang="ja-JP" sz="1600">
                  <a:latin typeface="Times New Roman" panose="02020603050405020304" pitchFamily="18" charset="0"/>
                </a:rPr>
                <a:t> </a:t>
              </a:r>
              <a:r>
                <a:rPr lang="en-US" altLang="ja-JP" sz="1600" i="1">
                  <a:latin typeface="Times New Roman" panose="02020603050405020304" pitchFamily="18" charset="0"/>
                </a:rPr>
                <a:t>Y</a:t>
              </a:r>
              <a:r>
                <a:rPr lang="ja-JP" altLang="en-US" sz="1600">
                  <a:latin typeface="Times New Roman" panose="02020603050405020304" pitchFamily="18" charset="0"/>
                </a:rPr>
                <a:t>　</a:t>
              </a:r>
            </a:p>
            <a:p>
              <a:pPr>
                <a:buFont typeface="Wingdings" panose="05000000000000000000" pitchFamily="2" charset="2"/>
                <a:buNone/>
              </a:pPr>
              <a:r>
                <a:rPr lang="en-US" altLang="ja-JP" sz="1600" i="1">
                  <a:latin typeface="Times New Roman" panose="02020603050405020304" pitchFamily="18" charset="0"/>
                </a:rPr>
                <a:t>Z</a:t>
              </a:r>
              <a:r>
                <a:rPr lang="en-US" altLang="ja-JP" sz="1600">
                  <a:latin typeface="Times New Roman" panose="02020603050405020304" pitchFamily="18" charset="0"/>
                </a:rPr>
                <a:t> </a:t>
              </a:r>
              <a:r>
                <a:rPr lang="en-US" altLang="ja-JP" sz="1600" i="1">
                  <a:latin typeface="Times New Roman" panose="02020603050405020304" pitchFamily="18" charset="0"/>
                </a:rPr>
                <a:t>W </a:t>
              </a:r>
              <a:r>
                <a:rPr lang="en-US" altLang="ja-JP" sz="2000" i="1">
                  <a:latin typeface="Times New Roman" panose="02020603050405020304" pitchFamily="18" charset="0"/>
                </a:rPr>
                <a:t> </a:t>
              </a:r>
              <a:endParaRPr lang="en-US" altLang="ja-JP" sz="1600" i="1">
                <a:latin typeface="Times New Roman" panose="02020603050405020304" pitchFamily="18" charset="0"/>
              </a:endParaRPr>
            </a:p>
          </p:txBody>
        </p:sp>
        <p:sp>
          <p:nvSpPr>
            <p:cNvPr id="151581" name="Line 1053"/>
            <p:cNvSpPr>
              <a:spLocks noChangeShapeType="1"/>
            </p:cNvSpPr>
            <p:nvPr/>
          </p:nvSpPr>
          <p:spPr bwMode="auto">
            <a:xfrm>
              <a:off x="768" y="1920"/>
              <a:ext cx="2832"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51582" name="Line 1054"/>
            <p:cNvSpPr>
              <a:spLocks noChangeShapeType="1"/>
            </p:cNvSpPr>
            <p:nvPr/>
          </p:nvSpPr>
          <p:spPr bwMode="auto">
            <a:xfrm>
              <a:off x="768" y="2362"/>
              <a:ext cx="28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51583" name="Line 1055"/>
            <p:cNvSpPr>
              <a:spLocks noChangeShapeType="1"/>
            </p:cNvSpPr>
            <p:nvPr/>
          </p:nvSpPr>
          <p:spPr bwMode="auto">
            <a:xfrm>
              <a:off x="768" y="2803"/>
              <a:ext cx="28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51584" name="Line 1056"/>
            <p:cNvSpPr>
              <a:spLocks noChangeShapeType="1"/>
            </p:cNvSpPr>
            <p:nvPr/>
          </p:nvSpPr>
          <p:spPr bwMode="auto">
            <a:xfrm>
              <a:off x="768" y="3245"/>
              <a:ext cx="28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51585" name="Line 1057"/>
            <p:cNvSpPr>
              <a:spLocks noChangeShapeType="1"/>
            </p:cNvSpPr>
            <p:nvPr/>
          </p:nvSpPr>
          <p:spPr bwMode="auto">
            <a:xfrm>
              <a:off x="768" y="3686"/>
              <a:ext cx="28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51586" name="Line 1058"/>
            <p:cNvSpPr>
              <a:spLocks noChangeShapeType="1"/>
            </p:cNvSpPr>
            <p:nvPr/>
          </p:nvSpPr>
          <p:spPr bwMode="auto">
            <a:xfrm>
              <a:off x="768" y="4128"/>
              <a:ext cx="2832"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51587" name="Line 1059"/>
            <p:cNvSpPr>
              <a:spLocks noChangeShapeType="1"/>
            </p:cNvSpPr>
            <p:nvPr/>
          </p:nvSpPr>
          <p:spPr bwMode="auto">
            <a:xfrm>
              <a:off x="768" y="1920"/>
              <a:ext cx="0" cy="2208"/>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51588" name="Line 1060"/>
            <p:cNvSpPr>
              <a:spLocks noChangeShapeType="1"/>
            </p:cNvSpPr>
            <p:nvPr/>
          </p:nvSpPr>
          <p:spPr bwMode="auto">
            <a:xfrm>
              <a:off x="1335" y="1920"/>
              <a:ext cx="0" cy="2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51589" name="Line 1061"/>
            <p:cNvSpPr>
              <a:spLocks noChangeShapeType="1"/>
            </p:cNvSpPr>
            <p:nvPr/>
          </p:nvSpPr>
          <p:spPr bwMode="auto">
            <a:xfrm>
              <a:off x="1901" y="1920"/>
              <a:ext cx="0" cy="2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51590" name="Line 1062"/>
            <p:cNvSpPr>
              <a:spLocks noChangeShapeType="1"/>
            </p:cNvSpPr>
            <p:nvPr/>
          </p:nvSpPr>
          <p:spPr bwMode="auto">
            <a:xfrm>
              <a:off x="2467" y="1920"/>
              <a:ext cx="0" cy="2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51591" name="Line 1063"/>
            <p:cNvSpPr>
              <a:spLocks noChangeShapeType="1"/>
            </p:cNvSpPr>
            <p:nvPr/>
          </p:nvSpPr>
          <p:spPr bwMode="auto">
            <a:xfrm>
              <a:off x="3033" y="1920"/>
              <a:ext cx="0" cy="2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51592" name="Line 1064"/>
            <p:cNvSpPr>
              <a:spLocks noChangeShapeType="1"/>
            </p:cNvSpPr>
            <p:nvPr/>
          </p:nvSpPr>
          <p:spPr bwMode="auto">
            <a:xfrm>
              <a:off x="3600" y="1920"/>
              <a:ext cx="0" cy="2208"/>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51593" name="Line 1065"/>
            <p:cNvSpPr>
              <a:spLocks noChangeShapeType="1"/>
            </p:cNvSpPr>
            <p:nvPr/>
          </p:nvSpPr>
          <p:spPr bwMode="auto">
            <a:xfrm flipH="1" flipV="1">
              <a:off x="768" y="1920"/>
              <a:ext cx="576"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grpSp>
      <p:sp>
        <p:nvSpPr>
          <p:cNvPr id="151615" name="AutoShape 1087"/>
          <p:cNvSpPr>
            <a:spLocks noChangeArrowheads="1"/>
          </p:cNvSpPr>
          <p:nvPr/>
        </p:nvSpPr>
        <p:spPr bwMode="auto">
          <a:xfrm>
            <a:off x="8077200" y="3733800"/>
            <a:ext cx="609600" cy="2819400"/>
          </a:xfrm>
          <a:prstGeom prst="roundRect">
            <a:avLst>
              <a:gd name="adj" fmla="val 16667"/>
            </a:avLst>
          </a:prstGeom>
          <a:noFill/>
          <a:ln w="38100" cmpd="sng">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1616" name="Text Box 1088"/>
          <p:cNvSpPr txBox="1">
            <a:spLocks noChangeArrowheads="1"/>
          </p:cNvSpPr>
          <p:nvPr/>
        </p:nvSpPr>
        <p:spPr bwMode="auto">
          <a:xfrm>
            <a:off x="1143000" y="3733800"/>
            <a:ext cx="7286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1">
                <a:effectLst>
                  <a:outerShdw blurRad="38100" dist="38100" dir="2700000" algn="tl">
                    <a:srgbClr val="000000"/>
                  </a:outerShdw>
                </a:effectLst>
                <a:latin typeface="Times New Roman" panose="02020603050405020304" pitchFamily="18" charset="0"/>
              </a:rPr>
              <a:t> f </a:t>
            </a:r>
            <a:r>
              <a:rPr lang="en-US" altLang="ja-JP" sz="3200">
                <a:effectLst>
                  <a:outerShdw blurRad="38100" dist="38100" dir="2700000" algn="tl">
                    <a:srgbClr val="000000"/>
                  </a:outerShdw>
                </a:effectLst>
                <a:latin typeface="Times New Roman" panose="02020603050405020304" pitchFamily="18" charset="0"/>
              </a:rPr>
              <a:t>=</a:t>
            </a:r>
          </a:p>
        </p:txBody>
      </p:sp>
      <p:grpSp>
        <p:nvGrpSpPr>
          <p:cNvPr id="151620" name="Group 1092"/>
          <p:cNvGrpSpPr>
            <a:grpSpLocks/>
          </p:cNvGrpSpPr>
          <p:nvPr/>
        </p:nvGrpSpPr>
        <p:grpSpPr bwMode="auto">
          <a:xfrm>
            <a:off x="5257800" y="4572000"/>
            <a:ext cx="3581400" cy="1143000"/>
            <a:chOff x="3312" y="2832"/>
            <a:chExt cx="2256" cy="816"/>
          </a:xfrm>
        </p:grpSpPr>
        <p:sp>
          <p:nvSpPr>
            <p:cNvPr id="151621" name="AutoShape 1093"/>
            <p:cNvSpPr>
              <a:spLocks/>
            </p:cNvSpPr>
            <p:nvPr/>
          </p:nvSpPr>
          <p:spPr bwMode="auto">
            <a:xfrm>
              <a:off x="3312" y="2832"/>
              <a:ext cx="528" cy="816"/>
            </a:xfrm>
            <a:prstGeom prst="rightBracket">
              <a:avLst>
                <a:gd name="adj" fmla="val 12879"/>
              </a:avLst>
            </a:prstGeom>
            <a:noFill/>
            <a:ln w="38100">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1622" name="AutoShape 1094"/>
            <p:cNvSpPr>
              <a:spLocks/>
            </p:cNvSpPr>
            <p:nvPr/>
          </p:nvSpPr>
          <p:spPr bwMode="auto">
            <a:xfrm>
              <a:off x="5040" y="2832"/>
              <a:ext cx="528" cy="816"/>
            </a:xfrm>
            <a:prstGeom prst="leftBracket">
              <a:avLst>
                <a:gd name="adj" fmla="val 12879"/>
              </a:avLst>
            </a:prstGeom>
            <a:noFill/>
            <a:ln w="38100">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51629" name="Oval 1101"/>
          <p:cNvSpPr>
            <a:spLocks noChangeArrowheads="1"/>
          </p:cNvSpPr>
          <p:nvPr/>
        </p:nvSpPr>
        <p:spPr bwMode="auto">
          <a:xfrm>
            <a:off x="6172200" y="5943600"/>
            <a:ext cx="1752600" cy="533400"/>
          </a:xfrm>
          <a:prstGeom prst="ellipse">
            <a:avLst/>
          </a:prstGeom>
          <a:noFill/>
          <a:ln w="38100">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1630" name="Oval 1102"/>
          <p:cNvSpPr>
            <a:spLocks noChangeArrowheads="1"/>
          </p:cNvSpPr>
          <p:nvPr/>
        </p:nvSpPr>
        <p:spPr bwMode="auto">
          <a:xfrm>
            <a:off x="7010400" y="5943600"/>
            <a:ext cx="1752600" cy="533400"/>
          </a:xfrm>
          <a:prstGeom prst="ellipse">
            <a:avLst/>
          </a:prstGeom>
          <a:noFill/>
          <a:ln w="38100">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51631" name="Group 1103"/>
          <p:cNvGrpSpPr>
            <a:grpSpLocks/>
          </p:cNvGrpSpPr>
          <p:nvPr/>
        </p:nvGrpSpPr>
        <p:grpSpPr bwMode="auto">
          <a:xfrm>
            <a:off x="6248400" y="3733800"/>
            <a:ext cx="685800" cy="2819400"/>
            <a:chOff x="3936" y="2352"/>
            <a:chExt cx="432" cy="1776"/>
          </a:xfrm>
        </p:grpSpPr>
        <p:sp>
          <p:nvSpPr>
            <p:cNvPr id="151632" name="AutoShape 1104"/>
            <p:cNvSpPr>
              <a:spLocks/>
            </p:cNvSpPr>
            <p:nvPr/>
          </p:nvSpPr>
          <p:spPr bwMode="auto">
            <a:xfrm rot="5400000">
              <a:off x="3936" y="2352"/>
              <a:ext cx="432" cy="432"/>
            </a:xfrm>
            <a:prstGeom prst="rightBracket">
              <a:avLst>
                <a:gd name="adj" fmla="val 8333"/>
              </a:avLst>
            </a:prstGeom>
            <a:noFill/>
            <a:ln w="38100">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1633" name="AutoShape 1105"/>
            <p:cNvSpPr>
              <a:spLocks/>
            </p:cNvSpPr>
            <p:nvPr/>
          </p:nvSpPr>
          <p:spPr bwMode="auto">
            <a:xfrm rot="-5400000">
              <a:off x="3936" y="3696"/>
              <a:ext cx="432" cy="432"/>
            </a:xfrm>
            <a:prstGeom prst="rightBracket">
              <a:avLst>
                <a:gd name="adj" fmla="val 8333"/>
              </a:avLst>
            </a:prstGeom>
            <a:noFill/>
            <a:ln w="38100">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51641" name="Text Box 1113"/>
          <p:cNvSpPr txBox="1">
            <a:spLocks noChangeArrowheads="1"/>
          </p:cNvSpPr>
          <p:nvPr/>
        </p:nvSpPr>
        <p:spPr bwMode="auto">
          <a:xfrm>
            <a:off x="914400" y="3124200"/>
            <a:ext cx="1911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effectLst>
                  <a:outerShdw blurRad="38100" dist="38100" dir="2700000" algn="tl">
                    <a:srgbClr val="000000"/>
                  </a:outerShdw>
                </a:effectLst>
                <a:latin typeface="Times New Roman" panose="02020603050405020304" pitchFamily="18" charset="0"/>
              </a:rPr>
              <a:t>主項を選択</a:t>
            </a:r>
          </a:p>
        </p:txBody>
      </p:sp>
      <p:graphicFrame>
        <p:nvGraphicFramePr>
          <p:cNvPr id="151642" name="Object 1114"/>
          <p:cNvGraphicFramePr>
            <a:graphicFrameLocks noChangeAspect="1"/>
          </p:cNvGraphicFramePr>
          <p:nvPr/>
        </p:nvGraphicFramePr>
        <p:xfrm>
          <a:off x="609600" y="1600200"/>
          <a:ext cx="7956550" cy="1144588"/>
        </p:xfrm>
        <a:graphic>
          <a:graphicData uri="http://schemas.openxmlformats.org/presentationml/2006/ole">
            <mc:AlternateContent xmlns:mc="http://schemas.openxmlformats.org/markup-compatibility/2006">
              <mc:Choice xmlns:v="urn:schemas-microsoft-com:vml" Requires="v">
                <p:oleObj spid="_x0000_s9242" name="数式" r:id="rId4" imgW="3174840" imgH="457200" progId="Equation.3">
                  <p:embed/>
                </p:oleObj>
              </mc:Choice>
              <mc:Fallback>
                <p:oleObj name="数式" r:id="rId4" imgW="3174840" imgH="457200" progId="Equation.3">
                  <p:embed/>
                  <p:pic>
                    <p:nvPicPr>
                      <p:cNvPr id="0" name="Object 11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600200"/>
                        <a:ext cx="7956550" cy="1144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1643" name="Object 1115"/>
          <p:cNvGraphicFramePr>
            <a:graphicFrameLocks noChangeAspect="1"/>
          </p:cNvGraphicFramePr>
          <p:nvPr/>
        </p:nvGraphicFramePr>
        <p:xfrm>
          <a:off x="1828800" y="3657600"/>
          <a:ext cx="835025" cy="606425"/>
        </p:xfrm>
        <a:graphic>
          <a:graphicData uri="http://schemas.openxmlformats.org/presentationml/2006/ole">
            <mc:AlternateContent xmlns:mc="http://schemas.openxmlformats.org/markup-compatibility/2006">
              <mc:Choice xmlns:v="urn:schemas-microsoft-com:vml" Requires="v">
                <p:oleObj spid="_x0000_s9243" name="数式" r:id="rId6" imgW="279360" imgH="203040" progId="Equation.3">
                  <p:embed/>
                </p:oleObj>
              </mc:Choice>
              <mc:Fallback>
                <p:oleObj name="数式" r:id="rId6" imgW="279360" imgH="203040" progId="Equation.3">
                  <p:embed/>
                  <p:pic>
                    <p:nvPicPr>
                      <p:cNvPr id="0" name="Object 11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3657600"/>
                        <a:ext cx="835025"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1644" name="Object 1116"/>
          <p:cNvGraphicFramePr>
            <a:graphicFrameLocks noChangeAspect="1"/>
          </p:cNvGraphicFramePr>
          <p:nvPr/>
        </p:nvGraphicFramePr>
        <p:xfrm>
          <a:off x="1524000" y="4191000"/>
          <a:ext cx="1141413" cy="647700"/>
        </p:xfrm>
        <a:graphic>
          <a:graphicData uri="http://schemas.openxmlformats.org/presentationml/2006/ole">
            <mc:AlternateContent xmlns:mc="http://schemas.openxmlformats.org/markup-compatibility/2006">
              <mc:Choice xmlns:v="urn:schemas-microsoft-com:vml" Requires="v">
                <p:oleObj spid="_x0000_s9244" name="数式" r:id="rId8" imgW="380880" imgH="215640" progId="Equation.3">
                  <p:embed/>
                </p:oleObj>
              </mc:Choice>
              <mc:Fallback>
                <p:oleObj name="数式" r:id="rId8" imgW="380880" imgH="215640" progId="Equation.3">
                  <p:embed/>
                  <p:pic>
                    <p:nvPicPr>
                      <p:cNvPr id="0" name="Object 11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4191000"/>
                        <a:ext cx="1141413"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1645" name="Object 1117"/>
          <p:cNvGraphicFramePr>
            <a:graphicFrameLocks noChangeAspect="1"/>
          </p:cNvGraphicFramePr>
          <p:nvPr/>
        </p:nvGraphicFramePr>
        <p:xfrm>
          <a:off x="1524000" y="4724400"/>
          <a:ext cx="1409700" cy="646113"/>
        </p:xfrm>
        <a:graphic>
          <a:graphicData uri="http://schemas.openxmlformats.org/presentationml/2006/ole">
            <mc:AlternateContent xmlns:mc="http://schemas.openxmlformats.org/markup-compatibility/2006">
              <mc:Choice xmlns:v="urn:schemas-microsoft-com:vml" Requires="v">
                <p:oleObj spid="_x0000_s9245" name="数式" r:id="rId10" imgW="469800" imgH="215640" progId="Equation.3">
                  <p:embed/>
                </p:oleObj>
              </mc:Choice>
              <mc:Fallback>
                <p:oleObj name="数式" r:id="rId10" imgW="469800" imgH="215640" progId="Equation.3">
                  <p:embed/>
                  <p:pic>
                    <p:nvPicPr>
                      <p:cNvPr id="0" name="Object 11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4724400"/>
                        <a:ext cx="1409700"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1646" name="Object 1118"/>
          <p:cNvGraphicFramePr>
            <a:graphicFrameLocks noChangeAspect="1"/>
          </p:cNvGraphicFramePr>
          <p:nvPr>
            <p:extLst>
              <p:ext uri="{D42A27DB-BD31-4B8C-83A1-F6EECF244321}">
                <p14:modId xmlns:p14="http://schemas.microsoft.com/office/powerpoint/2010/main" val="1533505779"/>
              </p:ext>
            </p:extLst>
          </p:nvPr>
        </p:nvGraphicFramePr>
        <p:xfrm>
          <a:off x="1507331" y="5345112"/>
          <a:ext cx="1524000" cy="646113"/>
        </p:xfrm>
        <a:graphic>
          <a:graphicData uri="http://schemas.openxmlformats.org/presentationml/2006/ole">
            <mc:AlternateContent xmlns:mc="http://schemas.openxmlformats.org/markup-compatibility/2006">
              <mc:Choice xmlns:v="urn:schemas-microsoft-com:vml" Requires="v">
                <p:oleObj spid="_x0000_s9246" name="数式" r:id="rId12" imgW="507960" imgH="215640" progId="Equation.3">
                  <p:embed/>
                </p:oleObj>
              </mc:Choice>
              <mc:Fallback>
                <p:oleObj name="数式" r:id="rId12" imgW="507960" imgH="215640" progId="Equation.3">
                  <p:embed/>
                  <p:pic>
                    <p:nvPicPr>
                      <p:cNvPr id="0" name="Object 11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07331" y="5345112"/>
                        <a:ext cx="1524000"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1647" name="Object 1119"/>
          <p:cNvGraphicFramePr>
            <a:graphicFrameLocks noChangeAspect="1"/>
          </p:cNvGraphicFramePr>
          <p:nvPr>
            <p:extLst>
              <p:ext uri="{D42A27DB-BD31-4B8C-83A1-F6EECF244321}">
                <p14:modId xmlns:p14="http://schemas.microsoft.com/office/powerpoint/2010/main" val="535892731"/>
              </p:ext>
            </p:extLst>
          </p:nvPr>
        </p:nvGraphicFramePr>
        <p:xfrm>
          <a:off x="1521619" y="5947009"/>
          <a:ext cx="1524000" cy="646113"/>
        </p:xfrm>
        <a:graphic>
          <a:graphicData uri="http://schemas.openxmlformats.org/presentationml/2006/ole">
            <mc:AlternateContent xmlns:mc="http://schemas.openxmlformats.org/markup-compatibility/2006">
              <mc:Choice xmlns:v="urn:schemas-microsoft-com:vml" Requires="v">
                <p:oleObj spid="_x0000_s9247" name="数式" r:id="rId14" imgW="507960" imgH="215640" progId="Equation.3">
                  <p:embed/>
                </p:oleObj>
              </mc:Choice>
              <mc:Fallback>
                <p:oleObj name="数式" r:id="rId14" imgW="507960" imgH="215640" progId="Equation.3">
                  <p:embed/>
                  <p:pic>
                    <p:nvPicPr>
                      <p:cNvPr id="0" name="Object 11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1619" y="5947009"/>
                        <a:ext cx="1524000"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51555"/>
                                        </p:tgtEl>
                                        <p:attrNameLst>
                                          <p:attrName>style.visibility</p:attrName>
                                        </p:attrNameLst>
                                      </p:cBhvr>
                                      <p:to>
                                        <p:strVal val="visible"/>
                                      </p:to>
                                    </p:set>
                                    <p:animEffect transition="in" filter="checkerboard(across)">
                                      <p:cBhvr>
                                        <p:cTn id="7" dur="500"/>
                                        <p:tgtEl>
                                          <p:spTgt spid="1515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1641"/>
                                        </p:tgtEl>
                                        <p:attrNameLst>
                                          <p:attrName>style.visibility</p:attrName>
                                        </p:attrNameLst>
                                      </p:cBhvr>
                                      <p:to>
                                        <p:strVal val="visible"/>
                                      </p:to>
                                    </p:set>
                                    <p:animEffect transition="in" filter="checkerboard(across)">
                                      <p:cBhvr>
                                        <p:cTn id="12" dur="500"/>
                                        <p:tgtEl>
                                          <p:spTgt spid="1516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1616"/>
                                        </p:tgtEl>
                                        <p:attrNameLst>
                                          <p:attrName>style.visibility</p:attrName>
                                        </p:attrNameLst>
                                      </p:cBhvr>
                                      <p:to>
                                        <p:strVal val="visible"/>
                                      </p:to>
                                    </p:set>
                                    <p:animEffect transition="in" filter="checkerboard(across)">
                                      <p:cBhvr>
                                        <p:cTn id="17" dur="500"/>
                                        <p:tgtEl>
                                          <p:spTgt spid="1516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51615"/>
                                        </p:tgtEl>
                                        <p:attrNameLst>
                                          <p:attrName>style.visibility</p:attrName>
                                        </p:attrNameLst>
                                      </p:cBhvr>
                                      <p:to>
                                        <p:strVal val="visible"/>
                                      </p:to>
                                    </p:set>
                                    <p:animEffect transition="in" filter="checkerboard(across)">
                                      <p:cBhvr>
                                        <p:cTn id="22" dur="500"/>
                                        <p:tgtEl>
                                          <p:spTgt spid="1516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51643"/>
                                        </p:tgtEl>
                                        <p:attrNameLst>
                                          <p:attrName>style.visibility</p:attrName>
                                        </p:attrNameLst>
                                      </p:cBhvr>
                                      <p:to>
                                        <p:strVal val="visible"/>
                                      </p:to>
                                    </p:set>
                                    <p:animEffect transition="in" filter="checkerboard(across)">
                                      <p:cBhvr>
                                        <p:cTn id="27" dur="500"/>
                                        <p:tgtEl>
                                          <p:spTgt spid="15164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151620"/>
                                        </p:tgtEl>
                                        <p:attrNameLst>
                                          <p:attrName>style.visibility</p:attrName>
                                        </p:attrNameLst>
                                      </p:cBhvr>
                                      <p:to>
                                        <p:strVal val="visible"/>
                                      </p:to>
                                    </p:set>
                                    <p:animEffect transition="in" filter="checkerboard(across)">
                                      <p:cBhvr>
                                        <p:cTn id="32" dur="500"/>
                                        <p:tgtEl>
                                          <p:spTgt spid="1516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151644"/>
                                        </p:tgtEl>
                                        <p:attrNameLst>
                                          <p:attrName>style.visibility</p:attrName>
                                        </p:attrNameLst>
                                      </p:cBhvr>
                                      <p:to>
                                        <p:strVal val="visible"/>
                                      </p:to>
                                    </p:set>
                                    <p:animEffect transition="in" filter="checkerboard(across)">
                                      <p:cBhvr>
                                        <p:cTn id="37" dur="500"/>
                                        <p:tgtEl>
                                          <p:spTgt spid="15164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51629"/>
                                        </p:tgtEl>
                                        <p:attrNameLst>
                                          <p:attrName>style.visibility</p:attrName>
                                        </p:attrNameLst>
                                      </p:cBhvr>
                                      <p:to>
                                        <p:strVal val="visible"/>
                                      </p:to>
                                    </p:set>
                                    <p:animEffect transition="in" filter="checkerboard(across)">
                                      <p:cBhvr>
                                        <p:cTn id="42" dur="500"/>
                                        <p:tgtEl>
                                          <p:spTgt spid="15162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nodeType="clickEffect">
                                  <p:stCondLst>
                                    <p:cond delay="0"/>
                                  </p:stCondLst>
                                  <p:childTnLst>
                                    <p:set>
                                      <p:cBhvr>
                                        <p:cTn id="46" dur="1" fill="hold">
                                          <p:stCondLst>
                                            <p:cond delay="0"/>
                                          </p:stCondLst>
                                        </p:cTn>
                                        <p:tgtEl>
                                          <p:spTgt spid="151645"/>
                                        </p:tgtEl>
                                        <p:attrNameLst>
                                          <p:attrName>style.visibility</p:attrName>
                                        </p:attrNameLst>
                                      </p:cBhvr>
                                      <p:to>
                                        <p:strVal val="visible"/>
                                      </p:to>
                                    </p:set>
                                    <p:animEffect transition="in" filter="checkerboard(across)">
                                      <p:cBhvr>
                                        <p:cTn id="47" dur="500"/>
                                        <p:tgtEl>
                                          <p:spTgt spid="15164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51630"/>
                                        </p:tgtEl>
                                        <p:attrNameLst>
                                          <p:attrName>style.visibility</p:attrName>
                                        </p:attrNameLst>
                                      </p:cBhvr>
                                      <p:to>
                                        <p:strVal val="visible"/>
                                      </p:to>
                                    </p:set>
                                    <p:animEffect transition="in" filter="checkerboard(across)">
                                      <p:cBhvr>
                                        <p:cTn id="52" dur="500"/>
                                        <p:tgtEl>
                                          <p:spTgt spid="15163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nodeType="clickEffect">
                                  <p:stCondLst>
                                    <p:cond delay="0"/>
                                  </p:stCondLst>
                                  <p:childTnLst>
                                    <p:set>
                                      <p:cBhvr>
                                        <p:cTn id="56" dur="1" fill="hold">
                                          <p:stCondLst>
                                            <p:cond delay="0"/>
                                          </p:stCondLst>
                                        </p:cTn>
                                        <p:tgtEl>
                                          <p:spTgt spid="151646"/>
                                        </p:tgtEl>
                                        <p:attrNameLst>
                                          <p:attrName>style.visibility</p:attrName>
                                        </p:attrNameLst>
                                      </p:cBhvr>
                                      <p:to>
                                        <p:strVal val="visible"/>
                                      </p:to>
                                    </p:set>
                                    <p:animEffect transition="in" filter="checkerboard(across)">
                                      <p:cBhvr>
                                        <p:cTn id="57" dur="500"/>
                                        <p:tgtEl>
                                          <p:spTgt spid="151646"/>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151631"/>
                                        </p:tgtEl>
                                        <p:attrNameLst>
                                          <p:attrName>style.visibility</p:attrName>
                                        </p:attrNameLst>
                                      </p:cBhvr>
                                      <p:to>
                                        <p:strVal val="visible"/>
                                      </p:to>
                                    </p:set>
                                    <p:animEffect transition="in" filter="checkerboard(across)">
                                      <p:cBhvr>
                                        <p:cTn id="62" dur="500"/>
                                        <p:tgtEl>
                                          <p:spTgt spid="151631"/>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nodeType="clickEffect">
                                  <p:stCondLst>
                                    <p:cond delay="0"/>
                                  </p:stCondLst>
                                  <p:childTnLst>
                                    <p:set>
                                      <p:cBhvr>
                                        <p:cTn id="66" dur="1" fill="hold">
                                          <p:stCondLst>
                                            <p:cond delay="0"/>
                                          </p:stCondLst>
                                        </p:cTn>
                                        <p:tgtEl>
                                          <p:spTgt spid="151647"/>
                                        </p:tgtEl>
                                        <p:attrNameLst>
                                          <p:attrName>style.visibility</p:attrName>
                                        </p:attrNameLst>
                                      </p:cBhvr>
                                      <p:to>
                                        <p:strVal val="visible"/>
                                      </p:to>
                                    </p:set>
                                    <p:animEffect transition="in" filter="checkerboard(across)">
                                      <p:cBhvr>
                                        <p:cTn id="67" dur="500"/>
                                        <p:tgtEl>
                                          <p:spTgt spid="151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615" grpId="0" animBg="1"/>
      <p:bldP spid="151616" grpId="0" autoUpdateAnimBg="0"/>
      <p:bldP spid="151629" grpId="0" animBg="1"/>
      <p:bldP spid="151630" grpId="0" animBg="1"/>
      <p:bldP spid="151641"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ja-JP" altLang="en-US">
                <a:latin typeface="Times New Roman" panose="02020603050405020304" pitchFamily="18" charset="0"/>
              </a:rPr>
              <a:t>カルノー図による最小化</a:t>
            </a:r>
          </a:p>
        </p:txBody>
      </p:sp>
      <p:grpSp>
        <p:nvGrpSpPr>
          <p:cNvPr id="105589" name="Group 117"/>
          <p:cNvGrpSpPr>
            <a:grpSpLocks/>
          </p:cNvGrpSpPr>
          <p:nvPr/>
        </p:nvGrpSpPr>
        <p:grpSpPr bwMode="auto">
          <a:xfrm>
            <a:off x="4343400" y="3048000"/>
            <a:ext cx="4495800" cy="3505200"/>
            <a:chOff x="2736" y="1920"/>
            <a:chExt cx="2832" cy="2208"/>
          </a:xfrm>
        </p:grpSpPr>
        <p:grpSp>
          <p:nvGrpSpPr>
            <p:cNvPr id="105558" name="Group 86"/>
            <p:cNvGrpSpPr>
              <a:grpSpLocks/>
            </p:cNvGrpSpPr>
            <p:nvPr/>
          </p:nvGrpSpPr>
          <p:grpSpPr bwMode="auto">
            <a:xfrm>
              <a:off x="2736" y="1920"/>
              <a:ext cx="2832" cy="2208"/>
              <a:chOff x="768" y="1920"/>
              <a:chExt cx="2832" cy="2208"/>
            </a:xfrm>
          </p:grpSpPr>
          <p:sp>
            <p:nvSpPr>
              <p:cNvPr id="105477" name="Rectangle 5"/>
              <p:cNvSpPr>
                <a:spLocks noChangeArrowheads="1"/>
              </p:cNvSpPr>
              <p:nvPr/>
            </p:nvSpPr>
            <p:spPr bwMode="auto">
              <a:xfrm>
                <a:off x="3033" y="3686"/>
                <a:ext cx="567" cy="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105478" name="Rectangle 6"/>
              <p:cNvSpPr>
                <a:spLocks noChangeArrowheads="1"/>
              </p:cNvSpPr>
              <p:nvPr/>
            </p:nvSpPr>
            <p:spPr bwMode="auto">
              <a:xfrm>
                <a:off x="2467" y="3686"/>
                <a:ext cx="566" cy="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105479" name="Rectangle 7"/>
              <p:cNvSpPr>
                <a:spLocks noChangeArrowheads="1"/>
              </p:cNvSpPr>
              <p:nvPr/>
            </p:nvSpPr>
            <p:spPr bwMode="auto">
              <a:xfrm>
                <a:off x="1901" y="3686"/>
                <a:ext cx="566" cy="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105480" name="Rectangle 8"/>
              <p:cNvSpPr>
                <a:spLocks noChangeArrowheads="1"/>
              </p:cNvSpPr>
              <p:nvPr/>
            </p:nvSpPr>
            <p:spPr bwMode="auto">
              <a:xfrm>
                <a:off x="1335" y="3686"/>
                <a:ext cx="566" cy="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a:latin typeface="Times New Roman" panose="02020603050405020304" pitchFamily="18" charset="0"/>
                </a:endParaRPr>
              </a:p>
            </p:txBody>
          </p:sp>
          <p:sp>
            <p:nvSpPr>
              <p:cNvPr id="105481" name="Rectangle 9"/>
              <p:cNvSpPr>
                <a:spLocks noChangeArrowheads="1"/>
              </p:cNvSpPr>
              <p:nvPr/>
            </p:nvSpPr>
            <p:spPr bwMode="auto">
              <a:xfrm>
                <a:off x="768" y="3686"/>
                <a:ext cx="567" cy="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1 0</a:t>
                </a:r>
              </a:p>
            </p:txBody>
          </p:sp>
          <p:sp>
            <p:nvSpPr>
              <p:cNvPr id="105482" name="Rectangle 10"/>
              <p:cNvSpPr>
                <a:spLocks noChangeArrowheads="1"/>
              </p:cNvSpPr>
              <p:nvPr/>
            </p:nvSpPr>
            <p:spPr bwMode="auto">
              <a:xfrm>
                <a:off x="3033" y="3245"/>
                <a:ext cx="567" cy="4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105483" name="Rectangle 11"/>
              <p:cNvSpPr>
                <a:spLocks noChangeArrowheads="1"/>
              </p:cNvSpPr>
              <p:nvPr/>
            </p:nvSpPr>
            <p:spPr bwMode="auto">
              <a:xfrm>
                <a:off x="2467" y="3245"/>
                <a:ext cx="566" cy="4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a:latin typeface="Times New Roman" panose="02020603050405020304" pitchFamily="18" charset="0"/>
                </a:endParaRPr>
              </a:p>
            </p:txBody>
          </p:sp>
          <p:sp>
            <p:nvSpPr>
              <p:cNvPr id="105484" name="Rectangle 12"/>
              <p:cNvSpPr>
                <a:spLocks noChangeArrowheads="1"/>
              </p:cNvSpPr>
              <p:nvPr/>
            </p:nvSpPr>
            <p:spPr bwMode="auto">
              <a:xfrm>
                <a:off x="1901" y="3245"/>
                <a:ext cx="566" cy="4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a:latin typeface="Times New Roman" panose="02020603050405020304" pitchFamily="18" charset="0"/>
                </a:endParaRPr>
              </a:p>
            </p:txBody>
          </p:sp>
          <p:sp>
            <p:nvSpPr>
              <p:cNvPr id="105485" name="Rectangle 13"/>
              <p:cNvSpPr>
                <a:spLocks noChangeArrowheads="1"/>
              </p:cNvSpPr>
              <p:nvPr/>
            </p:nvSpPr>
            <p:spPr bwMode="auto">
              <a:xfrm>
                <a:off x="1335" y="3245"/>
                <a:ext cx="566" cy="4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105486" name="Rectangle 14"/>
              <p:cNvSpPr>
                <a:spLocks noChangeArrowheads="1"/>
              </p:cNvSpPr>
              <p:nvPr/>
            </p:nvSpPr>
            <p:spPr bwMode="auto">
              <a:xfrm>
                <a:off x="768" y="3245"/>
                <a:ext cx="567" cy="4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1 1</a:t>
                </a:r>
              </a:p>
            </p:txBody>
          </p:sp>
          <p:sp>
            <p:nvSpPr>
              <p:cNvPr id="105487" name="Rectangle 15"/>
              <p:cNvSpPr>
                <a:spLocks noChangeArrowheads="1"/>
              </p:cNvSpPr>
              <p:nvPr/>
            </p:nvSpPr>
            <p:spPr bwMode="auto">
              <a:xfrm>
                <a:off x="3033" y="2803"/>
                <a:ext cx="567" cy="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105488" name="Rectangle 16"/>
              <p:cNvSpPr>
                <a:spLocks noChangeArrowheads="1"/>
              </p:cNvSpPr>
              <p:nvPr/>
            </p:nvSpPr>
            <p:spPr bwMode="auto">
              <a:xfrm>
                <a:off x="2467" y="2803"/>
                <a:ext cx="566" cy="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a:latin typeface="Times New Roman" panose="02020603050405020304" pitchFamily="18" charset="0"/>
                </a:endParaRPr>
              </a:p>
            </p:txBody>
          </p:sp>
          <p:sp>
            <p:nvSpPr>
              <p:cNvPr id="105489" name="Rectangle 17"/>
              <p:cNvSpPr>
                <a:spLocks noChangeArrowheads="1"/>
              </p:cNvSpPr>
              <p:nvPr/>
            </p:nvSpPr>
            <p:spPr bwMode="auto">
              <a:xfrm>
                <a:off x="1901" y="2803"/>
                <a:ext cx="566" cy="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a:latin typeface="Times New Roman" panose="02020603050405020304" pitchFamily="18" charset="0"/>
                </a:endParaRPr>
              </a:p>
            </p:txBody>
          </p:sp>
          <p:sp>
            <p:nvSpPr>
              <p:cNvPr id="105490" name="Rectangle 18"/>
              <p:cNvSpPr>
                <a:spLocks noChangeArrowheads="1"/>
              </p:cNvSpPr>
              <p:nvPr/>
            </p:nvSpPr>
            <p:spPr bwMode="auto">
              <a:xfrm>
                <a:off x="1335" y="2803"/>
                <a:ext cx="566" cy="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105491" name="Rectangle 19"/>
              <p:cNvSpPr>
                <a:spLocks noChangeArrowheads="1"/>
              </p:cNvSpPr>
              <p:nvPr/>
            </p:nvSpPr>
            <p:spPr bwMode="auto">
              <a:xfrm>
                <a:off x="768" y="2803"/>
                <a:ext cx="567" cy="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0 1</a:t>
                </a:r>
              </a:p>
            </p:txBody>
          </p:sp>
          <p:sp>
            <p:nvSpPr>
              <p:cNvPr id="105492" name="Rectangle 20"/>
              <p:cNvSpPr>
                <a:spLocks noChangeArrowheads="1"/>
              </p:cNvSpPr>
              <p:nvPr/>
            </p:nvSpPr>
            <p:spPr bwMode="auto">
              <a:xfrm>
                <a:off x="3033" y="2362"/>
                <a:ext cx="567" cy="4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105493" name="Rectangle 21"/>
              <p:cNvSpPr>
                <a:spLocks noChangeArrowheads="1"/>
              </p:cNvSpPr>
              <p:nvPr/>
            </p:nvSpPr>
            <p:spPr bwMode="auto">
              <a:xfrm>
                <a:off x="2467" y="2362"/>
                <a:ext cx="566" cy="4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a:latin typeface="Times New Roman" panose="02020603050405020304" pitchFamily="18" charset="0"/>
                </a:endParaRPr>
              </a:p>
            </p:txBody>
          </p:sp>
          <p:sp>
            <p:nvSpPr>
              <p:cNvPr id="105494" name="Rectangle 22"/>
              <p:cNvSpPr>
                <a:spLocks noChangeArrowheads="1"/>
              </p:cNvSpPr>
              <p:nvPr/>
            </p:nvSpPr>
            <p:spPr bwMode="auto">
              <a:xfrm>
                <a:off x="1901" y="2362"/>
                <a:ext cx="566" cy="4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105495" name="Rectangle 23"/>
              <p:cNvSpPr>
                <a:spLocks noChangeArrowheads="1"/>
              </p:cNvSpPr>
              <p:nvPr/>
            </p:nvSpPr>
            <p:spPr bwMode="auto">
              <a:xfrm>
                <a:off x="1335" y="2362"/>
                <a:ext cx="566" cy="4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a:latin typeface="Times New Roman" panose="02020603050405020304" pitchFamily="18" charset="0"/>
                </a:endParaRPr>
              </a:p>
            </p:txBody>
          </p:sp>
          <p:sp>
            <p:nvSpPr>
              <p:cNvPr id="105496" name="Rectangle 24"/>
              <p:cNvSpPr>
                <a:spLocks noChangeArrowheads="1"/>
              </p:cNvSpPr>
              <p:nvPr/>
            </p:nvSpPr>
            <p:spPr bwMode="auto">
              <a:xfrm>
                <a:off x="768" y="2362"/>
                <a:ext cx="567" cy="4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0 0</a:t>
                </a:r>
              </a:p>
            </p:txBody>
          </p:sp>
          <p:sp>
            <p:nvSpPr>
              <p:cNvPr id="105497" name="Rectangle 25"/>
              <p:cNvSpPr>
                <a:spLocks noChangeArrowheads="1"/>
              </p:cNvSpPr>
              <p:nvPr/>
            </p:nvSpPr>
            <p:spPr bwMode="auto">
              <a:xfrm>
                <a:off x="3033" y="1920"/>
                <a:ext cx="567" cy="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1 0</a:t>
                </a:r>
              </a:p>
            </p:txBody>
          </p:sp>
          <p:sp>
            <p:nvSpPr>
              <p:cNvPr id="105498" name="Rectangle 26"/>
              <p:cNvSpPr>
                <a:spLocks noChangeArrowheads="1"/>
              </p:cNvSpPr>
              <p:nvPr/>
            </p:nvSpPr>
            <p:spPr bwMode="auto">
              <a:xfrm>
                <a:off x="2467" y="1920"/>
                <a:ext cx="566" cy="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1 1</a:t>
                </a:r>
              </a:p>
            </p:txBody>
          </p:sp>
          <p:sp>
            <p:nvSpPr>
              <p:cNvPr id="105499" name="Rectangle 27"/>
              <p:cNvSpPr>
                <a:spLocks noChangeArrowheads="1"/>
              </p:cNvSpPr>
              <p:nvPr/>
            </p:nvSpPr>
            <p:spPr bwMode="auto">
              <a:xfrm>
                <a:off x="1901" y="1920"/>
                <a:ext cx="566" cy="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0 1</a:t>
                </a:r>
              </a:p>
            </p:txBody>
          </p:sp>
          <p:sp>
            <p:nvSpPr>
              <p:cNvPr id="105500" name="Rectangle 28"/>
              <p:cNvSpPr>
                <a:spLocks noChangeArrowheads="1"/>
              </p:cNvSpPr>
              <p:nvPr/>
            </p:nvSpPr>
            <p:spPr bwMode="auto">
              <a:xfrm>
                <a:off x="1335" y="1920"/>
                <a:ext cx="566" cy="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0 0</a:t>
                </a:r>
              </a:p>
            </p:txBody>
          </p:sp>
          <p:sp>
            <p:nvSpPr>
              <p:cNvPr id="105501" name="Rectangle 29"/>
              <p:cNvSpPr>
                <a:spLocks noChangeArrowheads="1"/>
              </p:cNvSpPr>
              <p:nvPr/>
            </p:nvSpPr>
            <p:spPr bwMode="auto">
              <a:xfrm>
                <a:off x="768" y="1920"/>
                <a:ext cx="567" cy="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r">
                  <a:buFont typeface="Wingdings" panose="05000000000000000000" pitchFamily="2" charset="2"/>
                  <a:buNone/>
                </a:pPr>
                <a:r>
                  <a:rPr lang="en-US" altLang="ja-JP" sz="1600" i="1">
                    <a:latin typeface="Times New Roman" panose="02020603050405020304" pitchFamily="18" charset="0"/>
                  </a:rPr>
                  <a:t>X</a:t>
                </a:r>
                <a:r>
                  <a:rPr lang="en-US" altLang="ja-JP" sz="1600">
                    <a:latin typeface="Times New Roman" panose="02020603050405020304" pitchFamily="18" charset="0"/>
                  </a:rPr>
                  <a:t> </a:t>
                </a:r>
                <a:r>
                  <a:rPr lang="en-US" altLang="ja-JP" sz="1600" i="1">
                    <a:latin typeface="Times New Roman" panose="02020603050405020304" pitchFamily="18" charset="0"/>
                  </a:rPr>
                  <a:t>Y</a:t>
                </a:r>
                <a:r>
                  <a:rPr lang="ja-JP" altLang="en-US" sz="1600">
                    <a:latin typeface="Times New Roman" panose="02020603050405020304" pitchFamily="18" charset="0"/>
                  </a:rPr>
                  <a:t>　</a:t>
                </a:r>
              </a:p>
              <a:p>
                <a:pPr>
                  <a:buFont typeface="Wingdings" panose="05000000000000000000" pitchFamily="2" charset="2"/>
                  <a:buNone/>
                </a:pPr>
                <a:r>
                  <a:rPr lang="en-US" altLang="ja-JP" sz="1600" i="1">
                    <a:latin typeface="Times New Roman" panose="02020603050405020304" pitchFamily="18" charset="0"/>
                  </a:rPr>
                  <a:t>Z</a:t>
                </a:r>
                <a:r>
                  <a:rPr lang="en-US" altLang="ja-JP" sz="1600">
                    <a:latin typeface="Times New Roman" panose="02020603050405020304" pitchFamily="18" charset="0"/>
                  </a:rPr>
                  <a:t> </a:t>
                </a:r>
                <a:r>
                  <a:rPr lang="en-US" altLang="ja-JP" sz="1600" i="1">
                    <a:latin typeface="Times New Roman" panose="02020603050405020304" pitchFamily="18" charset="0"/>
                  </a:rPr>
                  <a:t>W </a:t>
                </a:r>
                <a:r>
                  <a:rPr lang="en-US" altLang="ja-JP" sz="2000" i="1">
                    <a:latin typeface="Times New Roman" panose="02020603050405020304" pitchFamily="18" charset="0"/>
                  </a:rPr>
                  <a:t> </a:t>
                </a:r>
                <a:endParaRPr lang="en-US" altLang="ja-JP" sz="1600" i="1">
                  <a:latin typeface="Times New Roman" panose="02020603050405020304" pitchFamily="18" charset="0"/>
                </a:endParaRPr>
              </a:p>
            </p:txBody>
          </p:sp>
          <p:sp>
            <p:nvSpPr>
              <p:cNvPr id="105502" name="Line 30"/>
              <p:cNvSpPr>
                <a:spLocks noChangeShapeType="1"/>
              </p:cNvSpPr>
              <p:nvPr/>
            </p:nvSpPr>
            <p:spPr bwMode="auto">
              <a:xfrm>
                <a:off x="768" y="1920"/>
                <a:ext cx="2832"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5503" name="Line 31"/>
              <p:cNvSpPr>
                <a:spLocks noChangeShapeType="1"/>
              </p:cNvSpPr>
              <p:nvPr/>
            </p:nvSpPr>
            <p:spPr bwMode="auto">
              <a:xfrm>
                <a:off x="768" y="2362"/>
                <a:ext cx="28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5504" name="Line 32"/>
              <p:cNvSpPr>
                <a:spLocks noChangeShapeType="1"/>
              </p:cNvSpPr>
              <p:nvPr/>
            </p:nvSpPr>
            <p:spPr bwMode="auto">
              <a:xfrm>
                <a:off x="768" y="2803"/>
                <a:ext cx="28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5505" name="Line 33"/>
              <p:cNvSpPr>
                <a:spLocks noChangeShapeType="1"/>
              </p:cNvSpPr>
              <p:nvPr/>
            </p:nvSpPr>
            <p:spPr bwMode="auto">
              <a:xfrm>
                <a:off x="768" y="3245"/>
                <a:ext cx="28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5506" name="Line 34"/>
              <p:cNvSpPr>
                <a:spLocks noChangeShapeType="1"/>
              </p:cNvSpPr>
              <p:nvPr/>
            </p:nvSpPr>
            <p:spPr bwMode="auto">
              <a:xfrm>
                <a:off x="768" y="3686"/>
                <a:ext cx="28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5507" name="Line 35"/>
              <p:cNvSpPr>
                <a:spLocks noChangeShapeType="1"/>
              </p:cNvSpPr>
              <p:nvPr/>
            </p:nvSpPr>
            <p:spPr bwMode="auto">
              <a:xfrm>
                <a:off x="768" y="4128"/>
                <a:ext cx="2832"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5508" name="Line 36"/>
              <p:cNvSpPr>
                <a:spLocks noChangeShapeType="1"/>
              </p:cNvSpPr>
              <p:nvPr/>
            </p:nvSpPr>
            <p:spPr bwMode="auto">
              <a:xfrm>
                <a:off x="768" y="1920"/>
                <a:ext cx="0" cy="2208"/>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5509" name="Line 37"/>
              <p:cNvSpPr>
                <a:spLocks noChangeShapeType="1"/>
              </p:cNvSpPr>
              <p:nvPr/>
            </p:nvSpPr>
            <p:spPr bwMode="auto">
              <a:xfrm>
                <a:off x="1335" y="1920"/>
                <a:ext cx="0" cy="2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5510" name="Line 38"/>
              <p:cNvSpPr>
                <a:spLocks noChangeShapeType="1"/>
              </p:cNvSpPr>
              <p:nvPr/>
            </p:nvSpPr>
            <p:spPr bwMode="auto">
              <a:xfrm>
                <a:off x="1901" y="1920"/>
                <a:ext cx="0" cy="2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5511" name="Line 39"/>
              <p:cNvSpPr>
                <a:spLocks noChangeShapeType="1"/>
              </p:cNvSpPr>
              <p:nvPr/>
            </p:nvSpPr>
            <p:spPr bwMode="auto">
              <a:xfrm>
                <a:off x="2467" y="1920"/>
                <a:ext cx="0" cy="2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5512" name="Line 40"/>
              <p:cNvSpPr>
                <a:spLocks noChangeShapeType="1"/>
              </p:cNvSpPr>
              <p:nvPr/>
            </p:nvSpPr>
            <p:spPr bwMode="auto">
              <a:xfrm>
                <a:off x="3033" y="1920"/>
                <a:ext cx="0" cy="2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5513" name="Line 41"/>
              <p:cNvSpPr>
                <a:spLocks noChangeShapeType="1"/>
              </p:cNvSpPr>
              <p:nvPr/>
            </p:nvSpPr>
            <p:spPr bwMode="auto">
              <a:xfrm>
                <a:off x="3600" y="1920"/>
                <a:ext cx="0" cy="2208"/>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5514" name="Line 42"/>
              <p:cNvSpPr>
                <a:spLocks noChangeShapeType="1"/>
              </p:cNvSpPr>
              <p:nvPr/>
            </p:nvSpPr>
            <p:spPr bwMode="auto">
              <a:xfrm flipH="1" flipV="1">
                <a:off x="768" y="1920"/>
                <a:ext cx="576"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grpSp>
        <p:sp>
          <p:nvSpPr>
            <p:cNvPr id="105559" name="AutoShape 87"/>
            <p:cNvSpPr>
              <a:spLocks noChangeArrowheads="1"/>
            </p:cNvSpPr>
            <p:nvPr/>
          </p:nvSpPr>
          <p:spPr bwMode="auto">
            <a:xfrm>
              <a:off x="5088" y="2352"/>
              <a:ext cx="384" cy="1776"/>
            </a:xfrm>
            <a:prstGeom prst="roundRect">
              <a:avLst>
                <a:gd name="adj" fmla="val 16667"/>
              </a:avLst>
            </a:prstGeom>
            <a:noFill/>
            <a:ln w="38100">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05574" name="Group 102"/>
            <p:cNvGrpSpPr>
              <a:grpSpLocks/>
            </p:cNvGrpSpPr>
            <p:nvPr/>
          </p:nvGrpSpPr>
          <p:grpSpPr bwMode="auto">
            <a:xfrm>
              <a:off x="3312" y="2880"/>
              <a:ext cx="2256" cy="720"/>
              <a:chOff x="3312" y="2832"/>
              <a:chExt cx="2256" cy="816"/>
            </a:xfrm>
          </p:grpSpPr>
          <p:sp>
            <p:nvSpPr>
              <p:cNvPr id="105563" name="AutoShape 91"/>
              <p:cNvSpPr>
                <a:spLocks/>
              </p:cNvSpPr>
              <p:nvPr/>
            </p:nvSpPr>
            <p:spPr bwMode="auto">
              <a:xfrm>
                <a:off x="3312" y="2832"/>
                <a:ext cx="528" cy="816"/>
              </a:xfrm>
              <a:prstGeom prst="rightBracket">
                <a:avLst>
                  <a:gd name="adj" fmla="val 12879"/>
                </a:avLst>
              </a:prstGeom>
              <a:noFill/>
              <a:ln w="38100">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5564" name="AutoShape 92"/>
              <p:cNvSpPr>
                <a:spLocks/>
              </p:cNvSpPr>
              <p:nvPr/>
            </p:nvSpPr>
            <p:spPr bwMode="auto">
              <a:xfrm>
                <a:off x="5040" y="2832"/>
                <a:ext cx="528" cy="816"/>
              </a:xfrm>
              <a:prstGeom prst="leftBracket">
                <a:avLst>
                  <a:gd name="adj" fmla="val 12879"/>
                </a:avLst>
              </a:prstGeom>
              <a:noFill/>
              <a:ln w="38100">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05572" name="Oval 100"/>
            <p:cNvSpPr>
              <a:spLocks noChangeArrowheads="1"/>
            </p:cNvSpPr>
            <p:nvPr/>
          </p:nvSpPr>
          <p:spPr bwMode="auto">
            <a:xfrm>
              <a:off x="3888" y="3744"/>
              <a:ext cx="1104" cy="336"/>
            </a:xfrm>
            <a:prstGeom prst="ellipse">
              <a:avLst/>
            </a:prstGeom>
            <a:noFill/>
            <a:ln w="38100">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5573" name="Oval 101"/>
            <p:cNvSpPr>
              <a:spLocks noChangeArrowheads="1"/>
            </p:cNvSpPr>
            <p:nvPr/>
          </p:nvSpPr>
          <p:spPr bwMode="auto">
            <a:xfrm>
              <a:off x="4416" y="3744"/>
              <a:ext cx="1104" cy="336"/>
            </a:xfrm>
            <a:prstGeom prst="ellipse">
              <a:avLst/>
            </a:prstGeom>
            <a:noFill/>
            <a:ln w="38100">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05578" name="Group 106"/>
            <p:cNvGrpSpPr>
              <a:grpSpLocks/>
            </p:cNvGrpSpPr>
            <p:nvPr/>
          </p:nvGrpSpPr>
          <p:grpSpPr bwMode="auto">
            <a:xfrm>
              <a:off x="3936" y="2352"/>
              <a:ext cx="432" cy="1776"/>
              <a:chOff x="3936" y="2352"/>
              <a:chExt cx="432" cy="1776"/>
            </a:xfrm>
          </p:grpSpPr>
          <p:sp>
            <p:nvSpPr>
              <p:cNvPr id="105575" name="AutoShape 103"/>
              <p:cNvSpPr>
                <a:spLocks/>
              </p:cNvSpPr>
              <p:nvPr/>
            </p:nvSpPr>
            <p:spPr bwMode="auto">
              <a:xfrm rot="5400000">
                <a:off x="3936" y="2352"/>
                <a:ext cx="432" cy="432"/>
              </a:xfrm>
              <a:prstGeom prst="rightBracket">
                <a:avLst>
                  <a:gd name="adj" fmla="val 8333"/>
                </a:avLst>
              </a:prstGeom>
              <a:noFill/>
              <a:ln w="38100">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5576" name="AutoShape 104"/>
              <p:cNvSpPr>
                <a:spLocks/>
              </p:cNvSpPr>
              <p:nvPr/>
            </p:nvSpPr>
            <p:spPr bwMode="auto">
              <a:xfrm rot="-5400000">
                <a:off x="3936" y="3696"/>
                <a:ext cx="432" cy="432"/>
              </a:xfrm>
              <a:prstGeom prst="rightBracket">
                <a:avLst>
                  <a:gd name="adj" fmla="val 8333"/>
                </a:avLst>
              </a:prstGeom>
              <a:noFill/>
              <a:ln w="38100">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105601" name="Group 129"/>
          <p:cNvGrpSpPr>
            <a:grpSpLocks/>
          </p:cNvGrpSpPr>
          <p:nvPr/>
        </p:nvGrpSpPr>
        <p:grpSpPr bwMode="auto">
          <a:xfrm>
            <a:off x="5410200" y="3810000"/>
            <a:ext cx="3200400" cy="1905000"/>
            <a:chOff x="3408" y="2400"/>
            <a:chExt cx="2016" cy="1200"/>
          </a:xfrm>
        </p:grpSpPr>
        <p:sp>
          <p:nvSpPr>
            <p:cNvPr id="105597" name="Oval 125"/>
            <p:cNvSpPr>
              <a:spLocks noChangeArrowheads="1"/>
            </p:cNvSpPr>
            <p:nvPr/>
          </p:nvSpPr>
          <p:spPr bwMode="auto">
            <a:xfrm>
              <a:off x="3408" y="2832"/>
              <a:ext cx="336" cy="336"/>
            </a:xfrm>
            <a:prstGeom prst="ellipse">
              <a:avLst/>
            </a:prstGeom>
            <a:noFill/>
            <a:ln w="25400">
              <a:solidFill>
                <a:srgbClr val="FF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5598" name="Oval 126"/>
            <p:cNvSpPr>
              <a:spLocks noChangeArrowheads="1"/>
            </p:cNvSpPr>
            <p:nvPr/>
          </p:nvSpPr>
          <p:spPr bwMode="auto">
            <a:xfrm>
              <a:off x="3408" y="3264"/>
              <a:ext cx="336" cy="336"/>
            </a:xfrm>
            <a:prstGeom prst="ellipse">
              <a:avLst/>
            </a:prstGeom>
            <a:noFill/>
            <a:ln w="25400">
              <a:solidFill>
                <a:srgbClr val="FF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5599" name="Oval 127"/>
            <p:cNvSpPr>
              <a:spLocks noChangeArrowheads="1"/>
            </p:cNvSpPr>
            <p:nvPr/>
          </p:nvSpPr>
          <p:spPr bwMode="auto">
            <a:xfrm>
              <a:off x="3984" y="2400"/>
              <a:ext cx="336" cy="336"/>
            </a:xfrm>
            <a:prstGeom prst="ellipse">
              <a:avLst/>
            </a:prstGeom>
            <a:noFill/>
            <a:ln w="25400">
              <a:solidFill>
                <a:srgbClr val="FF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5600" name="Oval 128"/>
            <p:cNvSpPr>
              <a:spLocks noChangeArrowheads="1"/>
            </p:cNvSpPr>
            <p:nvPr/>
          </p:nvSpPr>
          <p:spPr bwMode="auto">
            <a:xfrm>
              <a:off x="5088" y="2400"/>
              <a:ext cx="336" cy="336"/>
            </a:xfrm>
            <a:prstGeom prst="ellipse">
              <a:avLst/>
            </a:prstGeom>
            <a:noFill/>
            <a:ln w="25400">
              <a:solidFill>
                <a:srgbClr val="FF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05619" name="Text Box 147"/>
          <p:cNvSpPr txBox="1">
            <a:spLocks noChangeArrowheads="1"/>
          </p:cNvSpPr>
          <p:nvPr/>
        </p:nvSpPr>
        <p:spPr bwMode="auto">
          <a:xfrm>
            <a:off x="1066800" y="2438400"/>
            <a:ext cx="26225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effectLst>
                  <a:outerShdw blurRad="38100" dist="38100" dir="2700000" algn="tl">
                    <a:srgbClr val="000000"/>
                  </a:outerShdw>
                </a:effectLst>
                <a:latin typeface="Times New Roman" panose="02020603050405020304" pitchFamily="18" charset="0"/>
              </a:rPr>
              <a:t>必須主項を選択</a:t>
            </a:r>
          </a:p>
        </p:txBody>
      </p:sp>
      <p:sp>
        <p:nvSpPr>
          <p:cNvPr id="105643" name="AutoShape 171"/>
          <p:cNvSpPr>
            <a:spLocks noChangeArrowheads="1"/>
          </p:cNvSpPr>
          <p:nvPr/>
        </p:nvSpPr>
        <p:spPr bwMode="auto">
          <a:xfrm>
            <a:off x="8077200" y="3733800"/>
            <a:ext cx="609600" cy="2819400"/>
          </a:xfrm>
          <a:prstGeom prst="roundRect">
            <a:avLst>
              <a:gd name="adj" fmla="val 16667"/>
            </a:avLst>
          </a:pr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05644" name="Group 172"/>
          <p:cNvGrpSpPr>
            <a:grpSpLocks/>
          </p:cNvGrpSpPr>
          <p:nvPr/>
        </p:nvGrpSpPr>
        <p:grpSpPr bwMode="auto">
          <a:xfrm>
            <a:off x="5257800" y="4572000"/>
            <a:ext cx="3581400" cy="1143000"/>
            <a:chOff x="3312" y="2832"/>
            <a:chExt cx="2256" cy="816"/>
          </a:xfrm>
        </p:grpSpPr>
        <p:sp>
          <p:nvSpPr>
            <p:cNvPr id="105645" name="AutoShape 173"/>
            <p:cNvSpPr>
              <a:spLocks/>
            </p:cNvSpPr>
            <p:nvPr/>
          </p:nvSpPr>
          <p:spPr bwMode="auto">
            <a:xfrm>
              <a:off x="3312" y="2832"/>
              <a:ext cx="528" cy="816"/>
            </a:xfrm>
            <a:prstGeom prst="rightBracket">
              <a:avLst>
                <a:gd name="adj" fmla="val 12879"/>
              </a:avLst>
            </a:pr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5646" name="AutoShape 174"/>
            <p:cNvSpPr>
              <a:spLocks/>
            </p:cNvSpPr>
            <p:nvPr/>
          </p:nvSpPr>
          <p:spPr bwMode="auto">
            <a:xfrm>
              <a:off x="5040" y="2832"/>
              <a:ext cx="528" cy="816"/>
            </a:xfrm>
            <a:prstGeom prst="leftBracket">
              <a:avLst>
                <a:gd name="adj" fmla="val 12879"/>
              </a:avLst>
            </a:pr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05647" name="Group 175"/>
          <p:cNvGrpSpPr>
            <a:grpSpLocks/>
          </p:cNvGrpSpPr>
          <p:nvPr/>
        </p:nvGrpSpPr>
        <p:grpSpPr bwMode="auto">
          <a:xfrm>
            <a:off x="6248400" y="3733800"/>
            <a:ext cx="685800" cy="2819400"/>
            <a:chOff x="3936" y="2352"/>
            <a:chExt cx="432" cy="1776"/>
          </a:xfrm>
        </p:grpSpPr>
        <p:sp>
          <p:nvSpPr>
            <p:cNvPr id="105648" name="AutoShape 176"/>
            <p:cNvSpPr>
              <a:spLocks/>
            </p:cNvSpPr>
            <p:nvPr/>
          </p:nvSpPr>
          <p:spPr bwMode="auto">
            <a:xfrm rot="5400000">
              <a:off x="3936" y="2352"/>
              <a:ext cx="432" cy="432"/>
            </a:xfrm>
            <a:prstGeom prst="rightBracket">
              <a:avLst>
                <a:gd name="adj" fmla="val 8333"/>
              </a:avLst>
            </a:pr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5649" name="AutoShape 177"/>
            <p:cNvSpPr>
              <a:spLocks/>
            </p:cNvSpPr>
            <p:nvPr/>
          </p:nvSpPr>
          <p:spPr bwMode="auto">
            <a:xfrm rot="-5400000">
              <a:off x="3936" y="3696"/>
              <a:ext cx="432" cy="432"/>
            </a:xfrm>
            <a:prstGeom prst="rightBracket">
              <a:avLst>
                <a:gd name="adj" fmla="val 8333"/>
              </a:avLst>
            </a:pr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aphicFrame>
        <p:nvGraphicFramePr>
          <p:cNvPr id="105653" name="Object 181"/>
          <p:cNvGraphicFramePr>
            <a:graphicFrameLocks noChangeAspect="1"/>
          </p:cNvGraphicFramePr>
          <p:nvPr/>
        </p:nvGraphicFramePr>
        <p:xfrm>
          <a:off x="685800" y="1524000"/>
          <a:ext cx="6927850" cy="723900"/>
        </p:xfrm>
        <a:graphic>
          <a:graphicData uri="http://schemas.openxmlformats.org/presentationml/2006/ole">
            <mc:AlternateContent xmlns:mc="http://schemas.openxmlformats.org/markup-compatibility/2006">
              <mc:Choice xmlns:v="urn:schemas-microsoft-com:vml" Requires="v">
                <p:oleObj spid="_x0000_s10262" name="数式" r:id="rId4" imgW="2311200" imgH="241200" progId="Equation.3">
                  <p:embed/>
                </p:oleObj>
              </mc:Choice>
              <mc:Fallback>
                <p:oleObj name="数式" r:id="rId4" imgW="2311200" imgH="241200" progId="Equation.3">
                  <p:embed/>
                  <p:pic>
                    <p:nvPicPr>
                      <p:cNvPr id="0" name="Object 1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524000"/>
                        <a:ext cx="6927850"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5654" name="Object 182"/>
          <p:cNvGraphicFramePr>
            <a:graphicFrameLocks noChangeAspect="1"/>
          </p:cNvGraphicFramePr>
          <p:nvPr/>
        </p:nvGraphicFramePr>
        <p:xfrm>
          <a:off x="1066800" y="2971800"/>
          <a:ext cx="838200" cy="609600"/>
        </p:xfrm>
        <a:graphic>
          <a:graphicData uri="http://schemas.openxmlformats.org/presentationml/2006/ole">
            <mc:AlternateContent xmlns:mc="http://schemas.openxmlformats.org/markup-compatibility/2006">
              <mc:Choice xmlns:v="urn:schemas-microsoft-com:vml" Requires="v">
                <p:oleObj spid="_x0000_s10263" name="数式" r:id="rId6" imgW="279360" imgH="203040" progId="Equation.3">
                  <p:embed/>
                </p:oleObj>
              </mc:Choice>
              <mc:Fallback>
                <p:oleObj name="数式" r:id="rId6" imgW="279360" imgH="203040" progId="Equation.3">
                  <p:embed/>
                  <p:pic>
                    <p:nvPicPr>
                      <p:cNvPr id="0" name="Object 18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2971800"/>
                        <a:ext cx="8382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5655" name="Object 183"/>
          <p:cNvGraphicFramePr>
            <a:graphicFrameLocks noChangeAspect="1"/>
          </p:cNvGraphicFramePr>
          <p:nvPr/>
        </p:nvGraphicFramePr>
        <p:xfrm>
          <a:off x="1981200" y="2971800"/>
          <a:ext cx="798513" cy="646113"/>
        </p:xfrm>
        <a:graphic>
          <a:graphicData uri="http://schemas.openxmlformats.org/presentationml/2006/ole">
            <mc:AlternateContent xmlns:mc="http://schemas.openxmlformats.org/markup-compatibility/2006">
              <mc:Choice xmlns:v="urn:schemas-microsoft-com:vml" Requires="v">
                <p:oleObj spid="_x0000_s10264" name="数式" r:id="rId8" imgW="266400" imgH="215640" progId="Equation.3">
                  <p:embed/>
                </p:oleObj>
              </mc:Choice>
              <mc:Fallback>
                <p:oleObj name="数式" r:id="rId8" imgW="266400" imgH="215640" progId="Equation.3">
                  <p:embed/>
                  <p:pic>
                    <p:nvPicPr>
                      <p:cNvPr id="0" name="Object 18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1200" y="2971800"/>
                        <a:ext cx="798513"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5656" name="Object 184"/>
          <p:cNvGraphicFramePr>
            <a:graphicFrameLocks noChangeAspect="1"/>
          </p:cNvGraphicFramePr>
          <p:nvPr/>
        </p:nvGraphicFramePr>
        <p:xfrm>
          <a:off x="2819400" y="2971800"/>
          <a:ext cx="1217613" cy="646113"/>
        </p:xfrm>
        <a:graphic>
          <a:graphicData uri="http://schemas.openxmlformats.org/presentationml/2006/ole">
            <mc:AlternateContent xmlns:mc="http://schemas.openxmlformats.org/markup-compatibility/2006">
              <mc:Choice xmlns:v="urn:schemas-microsoft-com:vml" Requires="v">
                <p:oleObj spid="_x0000_s10265" name="数式" r:id="rId10" imgW="406080" imgH="215640" progId="Equation.3">
                  <p:embed/>
                </p:oleObj>
              </mc:Choice>
              <mc:Fallback>
                <p:oleObj name="数式" r:id="rId10" imgW="406080" imgH="215640" progId="Equation.3">
                  <p:embed/>
                  <p:pic>
                    <p:nvPicPr>
                      <p:cNvPr id="0" name="Object 18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19400" y="2971800"/>
                        <a:ext cx="1217613"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5657" name="Object 185"/>
          <p:cNvGraphicFramePr>
            <a:graphicFrameLocks/>
          </p:cNvGraphicFramePr>
          <p:nvPr/>
        </p:nvGraphicFramePr>
        <p:xfrm>
          <a:off x="914400" y="3886200"/>
          <a:ext cx="3052763" cy="2209800"/>
        </p:xfrm>
        <a:graphic>
          <a:graphicData uri="http://schemas.openxmlformats.org/presentationml/2006/ole">
            <mc:AlternateContent xmlns:mc="http://schemas.openxmlformats.org/markup-compatibility/2006">
              <mc:Choice xmlns:v="urn:schemas-microsoft-com:vml" Requires="v">
                <p:oleObj spid="_x0000_s10266" name="数式" r:id="rId12" imgW="1015920" imgH="736560" progId="Equation.3">
                  <p:embed/>
                </p:oleObj>
              </mc:Choice>
              <mc:Fallback>
                <p:oleObj name="数式" r:id="rId12" imgW="1015920" imgH="736560" progId="Equation.3">
                  <p:embed/>
                  <p:pic>
                    <p:nvPicPr>
                      <p:cNvPr id="0" name="Object 185"/>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4400" y="3886200"/>
                        <a:ext cx="3052763" cy="22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5619"/>
                                        </p:tgtEl>
                                        <p:attrNameLst>
                                          <p:attrName>style.visibility</p:attrName>
                                        </p:attrNameLst>
                                      </p:cBhvr>
                                      <p:to>
                                        <p:strVal val="visible"/>
                                      </p:to>
                                    </p:set>
                                    <p:animEffect transition="in" filter="checkerboard(across)">
                                      <p:cBhvr>
                                        <p:cTn id="7" dur="500"/>
                                        <p:tgtEl>
                                          <p:spTgt spid="1056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05601"/>
                                        </p:tgtEl>
                                        <p:attrNameLst>
                                          <p:attrName>style.visibility</p:attrName>
                                        </p:attrNameLst>
                                      </p:cBhvr>
                                      <p:to>
                                        <p:strVal val="visible"/>
                                      </p:to>
                                    </p:set>
                                    <p:animEffect transition="in" filter="checkerboard(across)">
                                      <p:cBhvr>
                                        <p:cTn id="12" dur="500"/>
                                        <p:tgtEl>
                                          <p:spTgt spid="1056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5643"/>
                                        </p:tgtEl>
                                        <p:attrNameLst>
                                          <p:attrName>style.visibility</p:attrName>
                                        </p:attrNameLst>
                                      </p:cBhvr>
                                      <p:to>
                                        <p:strVal val="visible"/>
                                      </p:to>
                                    </p:set>
                                    <p:animEffect transition="in" filter="checkerboard(across)">
                                      <p:cBhvr>
                                        <p:cTn id="17" dur="500"/>
                                        <p:tgtEl>
                                          <p:spTgt spid="1056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05654"/>
                                        </p:tgtEl>
                                        <p:attrNameLst>
                                          <p:attrName>style.visibility</p:attrName>
                                        </p:attrNameLst>
                                      </p:cBhvr>
                                      <p:to>
                                        <p:strVal val="visible"/>
                                      </p:to>
                                    </p:set>
                                    <p:animEffect transition="in" filter="checkerboard(across)">
                                      <p:cBhvr>
                                        <p:cTn id="22" dur="500"/>
                                        <p:tgtEl>
                                          <p:spTgt spid="10565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05644"/>
                                        </p:tgtEl>
                                        <p:attrNameLst>
                                          <p:attrName>style.visibility</p:attrName>
                                        </p:attrNameLst>
                                      </p:cBhvr>
                                      <p:to>
                                        <p:strVal val="visible"/>
                                      </p:to>
                                    </p:set>
                                    <p:animEffect transition="in" filter="checkerboard(across)">
                                      <p:cBhvr>
                                        <p:cTn id="27" dur="500"/>
                                        <p:tgtEl>
                                          <p:spTgt spid="10564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105655"/>
                                        </p:tgtEl>
                                        <p:attrNameLst>
                                          <p:attrName>style.visibility</p:attrName>
                                        </p:attrNameLst>
                                      </p:cBhvr>
                                      <p:to>
                                        <p:strVal val="visible"/>
                                      </p:to>
                                    </p:set>
                                    <p:animEffect transition="in" filter="checkerboard(across)">
                                      <p:cBhvr>
                                        <p:cTn id="32" dur="500"/>
                                        <p:tgtEl>
                                          <p:spTgt spid="10565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105647"/>
                                        </p:tgtEl>
                                        <p:attrNameLst>
                                          <p:attrName>style.visibility</p:attrName>
                                        </p:attrNameLst>
                                      </p:cBhvr>
                                      <p:to>
                                        <p:strVal val="visible"/>
                                      </p:to>
                                    </p:set>
                                    <p:animEffect transition="in" filter="checkerboard(across)">
                                      <p:cBhvr>
                                        <p:cTn id="37" dur="500"/>
                                        <p:tgtEl>
                                          <p:spTgt spid="10564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105656"/>
                                        </p:tgtEl>
                                        <p:attrNameLst>
                                          <p:attrName>style.visibility</p:attrName>
                                        </p:attrNameLst>
                                      </p:cBhvr>
                                      <p:to>
                                        <p:strVal val="visible"/>
                                      </p:to>
                                    </p:set>
                                    <p:animEffect transition="in" filter="checkerboard(across)">
                                      <p:cBhvr>
                                        <p:cTn id="42" dur="500"/>
                                        <p:tgtEl>
                                          <p:spTgt spid="10565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nodeType="clickEffect">
                                  <p:stCondLst>
                                    <p:cond delay="0"/>
                                  </p:stCondLst>
                                  <p:childTnLst>
                                    <p:set>
                                      <p:cBhvr>
                                        <p:cTn id="46" dur="1" fill="hold">
                                          <p:stCondLst>
                                            <p:cond delay="0"/>
                                          </p:stCondLst>
                                        </p:cTn>
                                        <p:tgtEl>
                                          <p:spTgt spid="105657"/>
                                        </p:tgtEl>
                                        <p:attrNameLst>
                                          <p:attrName>style.visibility</p:attrName>
                                        </p:attrNameLst>
                                      </p:cBhvr>
                                      <p:to>
                                        <p:strVal val="visible"/>
                                      </p:to>
                                    </p:set>
                                    <p:animEffect transition="in" filter="checkerboard(across)">
                                      <p:cBhvr>
                                        <p:cTn id="47" dur="500"/>
                                        <p:tgtEl>
                                          <p:spTgt spid="105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619" grpId="0" autoUpdateAnimBg="0"/>
      <p:bldP spid="10564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ja-JP" altLang="en-US">
                <a:latin typeface="Times New Roman" panose="02020603050405020304" pitchFamily="18" charset="0"/>
              </a:rPr>
              <a:t>回路の設計</a:t>
            </a:r>
          </a:p>
        </p:txBody>
      </p:sp>
      <p:grpSp>
        <p:nvGrpSpPr>
          <p:cNvPr id="83033" name="Group 89"/>
          <p:cNvGrpSpPr>
            <a:grpSpLocks/>
          </p:cNvGrpSpPr>
          <p:nvPr/>
        </p:nvGrpSpPr>
        <p:grpSpPr bwMode="auto">
          <a:xfrm>
            <a:off x="1584325" y="2505075"/>
            <a:ext cx="784225" cy="519113"/>
            <a:chOff x="998" y="1578"/>
            <a:chExt cx="494" cy="327"/>
          </a:xfrm>
        </p:grpSpPr>
        <p:sp>
          <p:nvSpPr>
            <p:cNvPr id="82993" name="Text Box 49"/>
            <p:cNvSpPr txBox="1">
              <a:spLocks noChangeArrowheads="1"/>
            </p:cNvSpPr>
            <p:nvPr/>
          </p:nvSpPr>
          <p:spPr bwMode="auto">
            <a:xfrm>
              <a:off x="998" y="1578"/>
              <a:ext cx="49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Tahoma" panose="020B0604030504040204" pitchFamily="34" charset="0"/>
                <a:buChar char="•"/>
              </a:pPr>
              <a:r>
                <a:rPr lang="en-US" altLang="ja-JP">
                  <a:effectLst>
                    <a:outerShdw blurRad="38100" dist="38100" dir="2700000" algn="tl">
                      <a:srgbClr val="000000"/>
                    </a:outerShdw>
                  </a:effectLst>
                  <a:latin typeface="Times New Roman" panose="02020603050405020304" pitchFamily="18" charset="0"/>
                </a:rPr>
                <a:t>  </a:t>
              </a:r>
              <a:r>
                <a:rPr lang="en-US" altLang="ja-JP" i="1">
                  <a:effectLst>
                    <a:outerShdw blurRad="38100" dist="38100" dir="2700000" algn="tl">
                      <a:srgbClr val="000000"/>
                    </a:outerShdw>
                  </a:effectLst>
                  <a:latin typeface="Times New Roman" panose="02020603050405020304" pitchFamily="18" charset="0"/>
                </a:rPr>
                <a:t>X </a:t>
              </a:r>
              <a:endParaRPr lang="en-US" altLang="ja-JP">
                <a:effectLst>
                  <a:outerShdw blurRad="38100" dist="38100" dir="2700000" algn="tl">
                    <a:srgbClr val="000000"/>
                  </a:outerShdw>
                </a:effectLst>
                <a:latin typeface="Times New Roman" panose="02020603050405020304" pitchFamily="18" charset="0"/>
              </a:endParaRPr>
            </a:p>
          </p:txBody>
        </p:sp>
        <p:sp>
          <p:nvSpPr>
            <p:cNvPr id="82994" name="Line 50"/>
            <p:cNvSpPr>
              <a:spLocks noChangeShapeType="1"/>
            </p:cNvSpPr>
            <p:nvPr/>
          </p:nvSpPr>
          <p:spPr bwMode="auto">
            <a:xfrm>
              <a:off x="1248" y="1632"/>
              <a:ext cx="192"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2995" name="Group 51"/>
          <p:cNvGrpSpPr>
            <a:grpSpLocks/>
          </p:cNvGrpSpPr>
          <p:nvPr/>
        </p:nvGrpSpPr>
        <p:grpSpPr bwMode="auto">
          <a:xfrm>
            <a:off x="2286000" y="2514600"/>
            <a:ext cx="2971800" cy="519113"/>
            <a:chOff x="1920" y="2016"/>
            <a:chExt cx="1872" cy="327"/>
          </a:xfrm>
        </p:grpSpPr>
        <p:grpSp>
          <p:nvGrpSpPr>
            <p:cNvPr id="82996" name="Group 52"/>
            <p:cNvGrpSpPr>
              <a:grpSpLocks/>
            </p:cNvGrpSpPr>
            <p:nvPr/>
          </p:nvGrpSpPr>
          <p:grpSpPr bwMode="auto">
            <a:xfrm>
              <a:off x="2736" y="2112"/>
              <a:ext cx="1056" cy="192"/>
              <a:chOff x="2016" y="3504"/>
              <a:chExt cx="1056" cy="192"/>
            </a:xfrm>
          </p:grpSpPr>
          <p:grpSp>
            <p:nvGrpSpPr>
              <p:cNvPr id="82997" name="Group 53"/>
              <p:cNvGrpSpPr>
                <a:grpSpLocks/>
              </p:cNvGrpSpPr>
              <p:nvPr/>
            </p:nvGrpSpPr>
            <p:grpSpPr bwMode="auto">
              <a:xfrm>
                <a:off x="2400" y="3504"/>
                <a:ext cx="288" cy="192"/>
                <a:chOff x="2640" y="1968"/>
                <a:chExt cx="288" cy="192"/>
              </a:xfrm>
            </p:grpSpPr>
            <p:sp>
              <p:nvSpPr>
                <p:cNvPr id="82998" name="AutoShape 54"/>
                <p:cNvSpPr>
                  <a:spLocks noChangeArrowheads="1"/>
                </p:cNvSpPr>
                <p:nvPr/>
              </p:nvSpPr>
              <p:spPr bwMode="auto">
                <a:xfrm rot="5400000">
                  <a:off x="2640" y="1968"/>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2999" name="Oval 55"/>
                <p:cNvSpPr>
                  <a:spLocks noChangeArrowheads="1"/>
                </p:cNvSpPr>
                <p:nvPr/>
              </p:nvSpPr>
              <p:spPr bwMode="auto">
                <a:xfrm>
                  <a:off x="2832" y="20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83000" name="Line 56"/>
              <p:cNvSpPr>
                <a:spLocks noChangeShapeType="1"/>
              </p:cNvSpPr>
              <p:nvPr/>
            </p:nvSpPr>
            <p:spPr bwMode="auto">
              <a:xfrm flipH="1">
                <a:off x="2016" y="3600"/>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001" name="Line 57"/>
              <p:cNvSpPr>
                <a:spLocks noChangeShapeType="1"/>
              </p:cNvSpPr>
              <p:nvPr/>
            </p:nvSpPr>
            <p:spPr bwMode="auto">
              <a:xfrm>
                <a:off x="2688" y="3600"/>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83002" name="Text Box 58"/>
            <p:cNvSpPr txBox="1">
              <a:spLocks noChangeArrowheads="1"/>
            </p:cNvSpPr>
            <p:nvPr/>
          </p:nvSpPr>
          <p:spPr bwMode="auto">
            <a:xfrm>
              <a:off x="1920" y="2016"/>
              <a:ext cx="3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effectLst>
                    <a:outerShdw blurRad="38100" dist="38100" dir="2700000" algn="tl">
                      <a:srgbClr val="000000"/>
                    </a:outerShdw>
                  </a:effectLst>
                  <a:latin typeface="Times New Roman" panose="02020603050405020304" pitchFamily="18" charset="0"/>
                </a:rPr>
                <a:t>→</a:t>
              </a:r>
            </a:p>
          </p:txBody>
        </p:sp>
      </p:grpSp>
      <p:sp>
        <p:nvSpPr>
          <p:cNvPr id="83003" name="Text Box 59"/>
          <p:cNvSpPr txBox="1">
            <a:spLocks noChangeArrowheads="1"/>
          </p:cNvSpPr>
          <p:nvPr/>
        </p:nvSpPr>
        <p:spPr bwMode="auto">
          <a:xfrm>
            <a:off x="1600200" y="3057525"/>
            <a:ext cx="1339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Tahoma" panose="020B0604030504040204" pitchFamily="34" charset="0"/>
              <a:buChar char="•"/>
            </a:pPr>
            <a:r>
              <a:rPr lang="en-US" altLang="ja-JP">
                <a:effectLst>
                  <a:outerShdw blurRad="38100" dist="38100" dir="2700000" algn="tl">
                    <a:srgbClr val="000000"/>
                  </a:outerShdw>
                </a:effectLst>
                <a:latin typeface="Times New Roman" panose="02020603050405020304" pitchFamily="18" charset="0"/>
              </a:rPr>
              <a:t>  </a:t>
            </a:r>
            <a:r>
              <a:rPr lang="en-US" altLang="ja-JP" i="1">
                <a:effectLst>
                  <a:outerShdw blurRad="38100" dist="38100" dir="2700000" algn="tl">
                    <a:srgbClr val="000000"/>
                  </a:outerShdw>
                </a:effectLst>
                <a:latin typeface="Times New Roman" panose="02020603050405020304" pitchFamily="18" charset="0"/>
              </a:rPr>
              <a:t>X</a:t>
            </a:r>
            <a:r>
              <a:rPr lang="en-US" altLang="ja-JP">
                <a:effectLst>
                  <a:outerShdw blurRad="38100" dist="38100" dir="2700000" algn="tl">
                    <a:srgbClr val="000000"/>
                  </a:outerShdw>
                </a:effectLst>
                <a:latin typeface="Times New Roman" panose="02020603050405020304" pitchFamily="18" charset="0"/>
              </a:rPr>
              <a:t> </a:t>
            </a:r>
            <a:r>
              <a:rPr lang="ja-JP" altLang="en-US" b="1">
                <a:solidFill>
                  <a:srgbClr val="FFFF00"/>
                </a:solidFill>
                <a:effectLst>
                  <a:outerShdw blurRad="38100" dist="38100" dir="2700000" algn="tl">
                    <a:srgbClr val="000000"/>
                  </a:outerShdw>
                </a:effectLst>
                <a:latin typeface="Times New Roman" panose="02020603050405020304" pitchFamily="18" charset="0"/>
              </a:rPr>
              <a:t>・</a:t>
            </a:r>
            <a:r>
              <a:rPr lang="en-US" altLang="ja-JP" i="1">
                <a:effectLst>
                  <a:outerShdw blurRad="38100" dist="38100" dir="2700000" algn="tl">
                    <a:srgbClr val="000000"/>
                  </a:outerShdw>
                </a:effectLst>
                <a:latin typeface="Times New Roman" panose="02020603050405020304" pitchFamily="18" charset="0"/>
              </a:rPr>
              <a:t>Y</a:t>
            </a:r>
            <a:r>
              <a:rPr lang="en-US" altLang="ja-JP">
                <a:effectLst>
                  <a:outerShdw blurRad="38100" dist="38100" dir="2700000" algn="tl">
                    <a:srgbClr val="000000"/>
                  </a:outerShdw>
                </a:effectLst>
                <a:latin typeface="Times New Roman" panose="02020603050405020304" pitchFamily="18" charset="0"/>
              </a:rPr>
              <a:t> </a:t>
            </a:r>
            <a:r>
              <a:rPr lang="en-US" altLang="ja-JP" i="1">
                <a:effectLst>
                  <a:outerShdw blurRad="38100" dist="38100" dir="2700000" algn="tl">
                    <a:srgbClr val="000000"/>
                  </a:outerShdw>
                </a:effectLst>
                <a:latin typeface="Times New Roman" panose="02020603050405020304" pitchFamily="18" charset="0"/>
              </a:rPr>
              <a:t> </a:t>
            </a:r>
            <a:endParaRPr lang="en-US" altLang="ja-JP">
              <a:effectLst>
                <a:outerShdw blurRad="38100" dist="38100" dir="2700000" algn="tl">
                  <a:srgbClr val="000000"/>
                </a:outerShdw>
              </a:effectLst>
              <a:latin typeface="Times New Roman" panose="02020603050405020304" pitchFamily="18" charset="0"/>
            </a:endParaRPr>
          </a:p>
        </p:txBody>
      </p:sp>
      <p:grpSp>
        <p:nvGrpSpPr>
          <p:cNvPr id="83004" name="Group 60"/>
          <p:cNvGrpSpPr>
            <a:grpSpLocks/>
          </p:cNvGrpSpPr>
          <p:nvPr/>
        </p:nvGrpSpPr>
        <p:grpSpPr bwMode="auto">
          <a:xfrm>
            <a:off x="2819400" y="3048000"/>
            <a:ext cx="2438400" cy="533400"/>
            <a:chOff x="2256" y="2400"/>
            <a:chExt cx="1536" cy="336"/>
          </a:xfrm>
        </p:grpSpPr>
        <p:sp>
          <p:nvSpPr>
            <p:cNvPr id="83005" name="Text Box 61"/>
            <p:cNvSpPr txBox="1">
              <a:spLocks noChangeArrowheads="1"/>
            </p:cNvSpPr>
            <p:nvPr/>
          </p:nvSpPr>
          <p:spPr bwMode="auto">
            <a:xfrm>
              <a:off x="2256" y="2400"/>
              <a:ext cx="3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effectLst>
                    <a:outerShdw blurRad="38100" dist="38100" dir="2700000" algn="tl">
                      <a:srgbClr val="000000"/>
                    </a:outerShdw>
                  </a:effectLst>
                  <a:latin typeface="Times New Roman" panose="02020603050405020304" pitchFamily="18" charset="0"/>
                </a:rPr>
                <a:t>→</a:t>
              </a:r>
            </a:p>
          </p:txBody>
        </p:sp>
        <p:grpSp>
          <p:nvGrpSpPr>
            <p:cNvPr id="83006" name="Group 62"/>
            <p:cNvGrpSpPr>
              <a:grpSpLocks/>
            </p:cNvGrpSpPr>
            <p:nvPr/>
          </p:nvGrpSpPr>
          <p:grpSpPr bwMode="auto">
            <a:xfrm>
              <a:off x="2736" y="2448"/>
              <a:ext cx="1056" cy="288"/>
              <a:chOff x="2016" y="3744"/>
              <a:chExt cx="1056" cy="288"/>
            </a:xfrm>
          </p:grpSpPr>
          <p:grpSp>
            <p:nvGrpSpPr>
              <p:cNvPr id="83007" name="Group 63"/>
              <p:cNvGrpSpPr>
                <a:grpSpLocks/>
              </p:cNvGrpSpPr>
              <p:nvPr/>
            </p:nvGrpSpPr>
            <p:grpSpPr bwMode="auto">
              <a:xfrm>
                <a:off x="2400" y="3744"/>
                <a:ext cx="288" cy="288"/>
                <a:chOff x="3264" y="2544"/>
                <a:chExt cx="288" cy="288"/>
              </a:xfrm>
            </p:grpSpPr>
            <p:sp>
              <p:nvSpPr>
                <p:cNvPr id="83008" name="Arc 64"/>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009" name="Arc 65"/>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010" name="Line 66"/>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83011" name="Line 67"/>
              <p:cNvSpPr>
                <a:spLocks noChangeShapeType="1"/>
              </p:cNvSpPr>
              <p:nvPr/>
            </p:nvSpPr>
            <p:spPr bwMode="auto">
              <a:xfrm>
                <a:off x="2688" y="3888"/>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012" name="Line 68"/>
              <p:cNvSpPr>
                <a:spLocks noChangeShapeType="1"/>
              </p:cNvSpPr>
              <p:nvPr/>
            </p:nvSpPr>
            <p:spPr bwMode="auto">
              <a:xfrm>
                <a:off x="2016" y="3840"/>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013" name="Line 69"/>
              <p:cNvSpPr>
                <a:spLocks noChangeShapeType="1"/>
              </p:cNvSpPr>
              <p:nvPr/>
            </p:nvSpPr>
            <p:spPr bwMode="auto">
              <a:xfrm>
                <a:off x="2016" y="3936"/>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
        <p:nvSpPr>
          <p:cNvPr id="83014" name="Text Box 70"/>
          <p:cNvSpPr txBox="1">
            <a:spLocks noChangeArrowheads="1"/>
          </p:cNvSpPr>
          <p:nvPr/>
        </p:nvSpPr>
        <p:spPr bwMode="auto">
          <a:xfrm>
            <a:off x="1600200" y="3590925"/>
            <a:ext cx="1363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Tahoma" panose="020B0604030504040204" pitchFamily="34" charset="0"/>
              <a:buChar char="•"/>
            </a:pPr>
            <a:r>
              <a:rPr lang="en-US" altLang="ja-JP">
                <a:effectLst>
                  <a:outerShdw blurRad="38100" dist="38100" dir="2700000" algn="tl">
                    <a:srgbClr val="000000"/>
                  </a:outerShdw>
                </a:effectLst>
                <a:latin typeface="Times New Roman" panose="02020603050405020304" pitchFamily="18" charset="0"/>
              </a:rPr>
              <a:t>  </a:t>
            </a:r>
            <a:r>
              <a:rPr lang="en-US" altLang="ja-JP" i="1">
                <a:effectLst>
                  <a:outerShdw blurRad="38100" dist="38100" dir="2700000" algn="tl">
                    <a:srgbClr val="000000"/>
                  </a:outerShdw>
                </a:effectLst>
                <a:latin typeface="Times New Roman" panose="02020603050405020304" pitchFamily="18" charset="0"/>
              </a:rPr>
              <a:t>X</a:t>
            </a:r>
            <a:r>
              <a:rPr lang="en-US" altLang="ja-JP">
                <a:effectLst>
                  <a:outerShdw blurRad="38100" dist="38100" dir="2700000" algn="tl">
                    <a:srgbClr val="000000"/>
                  </a:outerShdw>
                </a:effectLst>
                <a:latin typeface="Times New Roman" panose="02020603050405020304" pitchFamily="18" charset="0"/>
              </a:rPr>
              <a:t> </a:t>
            </a:r>
            <a:r>
              <a:rPr lang="en-US" altLang="ja-JP" b="1">
                <a:solidFill>
                  <a:srgbClr val="FFFF00"/>
                </a:solidFill>
                <a:effectLst>
                  <a:outerShdw blurRad="38100" dist="38100" dir="2700000" algn="tl">
                    <a:srgbClr val="000000"/>
                  </a:outerShdw>
                </a:effectLst>
                <a:latin typeface="Times New Roman" panose="02020603050405020304" pitchFamily="18" charset="0"/>
              </a:rPr>
              <a:t>+</a:t>
            </a:r>
            <a:r>
              <a:rPr lang="en-US" altLang="ja-JP" i="1">
                <a:effectLst>
                  <a:outerShdw blurRad="38100" dist="38100" dir="2700000" algn="tl">
                    <a:srgbClr val="000000"/>
                  </a:outerShdw>
                </a:effectLst>
                <a:latin typeface="Times New Roman" panose="02020603050405020304" pitchFamily="18" charset="0"/>
              </a:rPr>
              <a:t>Y</a:t>
            </a:r>
            <a:r>
              <a:rPr lang="en-US" altLang="ja-JP">
                <a:effectLst>
                  <a:outerShdw blurRad="38100" dist="38100" dir="2700000" algn="tl">
                    <a:srgbClr val="000000"/>
                  </a:outerShdw>
                </a:effectLst>
                <a:latin typeface="Times New Roman" panose="02020603050405020304" pitchFamily="18" charset="0"/>
              </a:rPr>
              <a:t> </a:t>
            </a:r>
            <a:r>
              <a:rPr lang="en-US" altLang="ja-JP" i="1">
                <a:effectLst>
                  <a:outerShdw blurRad="38100" dist="38100" dir="2700000" algn="tl">
                    <a:srgbClr val="000000"/>
                  </a:outerShdw>
                </a:effectLst>
                <a:latin typeface="Times New Roman" panose="02020603050405020304" pitchFamily="18" charset="0"/>
              </a:rPr>
              <a:t> </a:t>
            </a:r>
            <a:endParaRPr lang="en-US" altLang="ja-JP">
              <a:effectLst>
                <a:outerShdw blurRad="38100" dist="38100" dir="2700000" algn="tl">
                  <a:srgbClr val="000000"/>
                </a:outerShdw>
              </a:effectLst>
              <a:latin typeface="Times New Roman" panose="02020603050405020304" pitchFamily="18" charset="0"/>
            </a:endParaRPr>
          </a:p>
        </p:txBody>
      </p:sp>
      <p:grpSp>
        <p:nvGrpSpPr>
          <p:cNvPr id="83015" name="Group 71"/>
          <p:cNvGrpSpPr>
            <a:grpSpLocks/>
          </p:cNvGrpSpPr>
          <p:nvPr/>
        </p:nvGrpSpPr>
        <p:grpSpPr bwMode="auto">
          <a:xfrm>
            <a:off x="2895600" y="3581400"/>
            <a:ext cx="2362200" cy="533400"/>
            <a:chOff x="2304" y="2832"/>
            <a:chExt cx="1488" cy="336"/>
          </a:xfrm>
        </p:grpSpPr>
        <p:sp>
          <p:nvSpPr>
            <p:cNvPr id="83016" name="Text Box 72"/>
            <p:cNvSpPr txBox="1">
              <a:spLocks noChangeArrowheads="1"/>
            </p:cNvSpPr>
            <p:nvPr/>
          </p:nvSpPr>
          <p:spPr bwMode="auto">
            <a:xfrm>
              <a:off x="2304" y="2832"/>
              <a:ext cx="3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effectLst>
                    <a:outerShdw blurRad="38100" dist="38100" dir="2700000" algn="tl">
                      <a:srgbClr val="000000"/>
                    </a:outerShdw>
                  </a:effectLst>
                  <a:latin typeface="Times New Roman" panose="02020603050405020304" pitchFamily="18" charset="0"/>
                </a:rPr>
                <a:t>→</a:t>
              </a:r>
            </a:p>
          </p:txBody>
        </p:sp>
        <p:grpSp>
          <p:nvGrpSpPr>
            <p:cNvPr id="83017" name="Group 73"/>
            <p:cNvGrpSpPr>
              <a:grpSpLocks/>
            </p:cNvGrpSpPr>
            <p:nvPr/>
          </p:nvGrpSpPr>
          <p:grpSpPr bwMode="auto">
            <a:xfrm>
              <a:off x="2736" y="2880"/>
              <a:ext cx="1056" cy="288"/>
              <a:chOff x="3648" y="3888"/>
              <a:chExt cx="1056" cy="288"/>
            </a:xfrm>
          </p:grpSpPr>
          <p:sp>
            <p:nvSpPr>
              <p:cNvPr id="83018" name="Line 74"/>
              <p:cNvSpPr>
                <a:spLocks noChangeShapeType="1"/>
              </p:cNvSpPr>
              <p:nvPr/>
            </p:nvSpPr>
            <p:spPr bwMode="auto">
              <a:xfrm>
                <a:off x="4320" y="4032"/>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019" name="Line 75"/>
              <p:cNvSpPr>
                <a:spLocks noChangeShapeType="1"/>
              </p:cNvSpPr>
              <p:nvPr/>
            </p:nvSpPr>
            <p:spPr bwMode="auto">
              <a:xfrm>
                <a:off x="3648" y="3984"/>
                <a:ext cx="43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020" name="Line 76"/>
              <p:cNvSpPr>
                <a:spLocks noChangeShapeType="1"/>
              </p:cNvSpPr>
              <p:nvPr/>
            </p:nvSpPr>
            <p:spPr bwMode="auto">
              <a:xfrm>
                <a:off x="3648" y="4080"/>
                <a:ext cx="43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83021" name="Group 77"/>
              <p:cNvGrpSpPr>
                <a:grpSpLocks/>
              </p:cNvGrpSpPr>
              <p:nvPr/>
            </p:nvGrpSpPr>
            <p:grpSpPr bwMode="auto">
              <a:xfrm>
                <a:off x="4032" y="3888"/>
                <a:ext cx="288" cy="288"/>
                <a:chOff x="3264" y="3648"/>
                <a:chExt cx="288" cy="288"/>
              </a:xfrm>
            </p:grpSpPr>
            <p:sp>
              <p:nvSpPr>
                <p:cNvPr id="83022" name="Arc 78"/>
                <p:cNvSpPr>
                  <a:spLocks/>
                </p:cNvSpPr>
                <p:nvPr/>
              </p:nvSpPr>
              <p:spPr bwMode="auto">
                <a:xfrm>
                  <a:off x="326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023" name="Arc 79"/>
                <p:cNvSpPr>
                  <a:spLocks/>
                </p:cNvSpPr>
                <p:nvPr/>
              </p:nvSpPr>
              <p:spPr bwMode="auto">
                <a:xfrm flipV="1">
                  <a:off x="326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024" name="Arc 80"/>
                <p:cNvSpPr>
                  <a:spLocks/>
                </p:cNvSpPr>
                <p:nvPr/>
              </p:nvSpPr>
              <p:spPr bwMode="auto">
                <a:xfrm>
                  <a:off x="326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3025" name="Arc 81"/>
                <p:cNvSpPr>
                  <a:spLocks/>
                </p:cNvSpPr>
                <p:nvPr/>
              </p:nvSpPr>
              <p:spPr bwMode="auto">
                <a:xfrm flipV="1">
                  <a:off x="326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sp>
        <p:nvSpPr>
          <p:cNvPr id="83028" name="Text Box 84"/>
          <p:cNvSpPr txBox="1">
            <a:spLocks noChangeArrowheads="1"/>
          </p:cNvSpPr>
          <p:nvPr/>
        </p:nvSpPr>
        <p:spPr bwMode="auto">
          <a:xfrm>
            <a:off x="1143000" y="1916113"/>
            <a:ext cx="6061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0"/>
              </a:spcBef>
              <a:defRPr kumimoji="1">
                <a:solidFill>
                  <a:schemeClr val="tx1"/>
                </a:solidFill>
                <a:latin typeface="Arial" panose="020B0604020202020204" pitchFamily="34" charset="0"/>
                <a:ea typeface="ＭＳ Ｐゴシック" panose="020B0600070205080204" pitchFamily="50" charset="-128"/>
              </a:defRPr>
            </a:lvl1pPr>
            <a:lvl2pPr marL="800100" indent="-342900">
              <a:spcBef>
                <a:spcPct val="0"/>
              </a:spcBef>
              <a:defRPr kumimoji="1">
                <a:solidFill>
                  <a:schemeClr val="tx1"/>
                </a:solidFill>
                <a:latin typeface="Arial" panose="020B0604020202020204" pitchFamily="34" charset="0"/>
                <a:ea typeface="ＭＳ Ｐゴシック" panose="020B0600070205080204" pitchFamily="50" charset="-128"/>
              </a:defRPr>
            </a:lvl2pPr>
            <a:lvl3pPr marL="1257300" indent="-342900">
              <a:spcBef>
                <a:spcPct val="0"/>
              </a:spcBef>
              <a:defRPr kumimoji="1">
                <a:solidFill>
                  <a:schemeClr val="tx1"/>
                </a:solidFill>
                <a:latin typeface="Arial" panose="020B0604020202020204" pitchFamily="34" charset="0"/>
                <a:ea typeface="ＭＳ Ｐゴシック" panose="020B0600070205080204" pitchFamily="50" charset="-128"/>
              </a:defRPr>
            </a:lvl3pPr>
            <a:lvl4pPr marL="1714500" indent="-342900">
              <a:spcBef>
                <a:spcPct val="0"/>
              </a:spcBef>
              <a:defRPr kumimoji="1">
                <a:solidFill>
                  <a:schemeClr val="tx1"/>
                </a:solidFill>
                <a:latin typeface="Arial" panose="020B0604020202020204" pitchFamily="34" charset="0"/>
                <a:ea typeface="ＭＳ Ｐゴシック" panose="020B0600070205080204" pitchFamily="50" charset="-128"/>
              </a:defRPr>
            </a:lvl4pPr>
            <a:lvl5pPr marL="2171700" indent="-342900">
              <a:spcBef>
                <a:spcPct val="0"/>
              </a:spcBef>
              <a:defRPr kumimoji="1">
                <a:solidFill>
                  <a:schemeClr val="tx1"/>
                </a:solidFill>
                <a:latin typeface="Arial" panose="020B0604020202020204" pitchFamily="34" charset="0"/>
                <a:ea typeface="ＭＳ Ｐゴシック" panose="020B0600070205080204" pitchFamily="50" charset="-128"/>
              </a:defRPr>
            </a:lvl5pPr>
            <a:lvl6pPr marL="2628900" indent="-3429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86100" indent="-3429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43300" indent="-3429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00500" indent="-3429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Bef>
                <a:spcPct val="20000"/>
              </a:spcBef>
              <a:buSzTx/>
              <a:buFont typeface="Wingdings" panose="05000000000000000000" pitchFamily="2" charset="2"/>
              <a:buAutoNum type="arabicPeriod"/>
            </a:pPr>
            <a:r>
              <a:rPr lang="en-US" altLang="ja-JP" sz="3200">
                <a:effectLst>
                  <a:outerShdw blurRad="38100" dist="38100" dir="2700000" algn="tl">
                    <a:srgbClr val="000000"/>
                  </a:outerShdw>
                </a:effectLst>
                <a:latin typeface="Times New Roman" panose="02020603050405020304" pitchFamily="18" charset="0"/>
              </a:rPr>
              <a:t> </a:t>
            </a:r>
            <a:r>
              <a:rPr lang="ja-JP" altLang="en-US" sz="3200">
                <a:effectLst>
                  <a:outerShdw blurRad="38100" dist="38100" dir="2700000" algn="tl">
                    <a:srgbClr val="000000"/>
                  </a:outerShdw>
                </a:effectLst>
                <a:latin typeface="Times New Roman" panose="02020603050405020304" pitchFamily="18" charset="0"/>
              </a:rPr>
              <a:t>各論理演算を論理ゲートに変換</a:t>
            </a:r>
            <a:endParaRPr lang="ja-JP" altLang="en-US">
              <a:effectLst>
                <a:outerShdw blurRad="38100" dist="38100" dir="2700000" algn="tl">
                  <a:srgbClr val="000000"/>
                </a:outerShdw>
              </a:effectLst>
              <a:latin typeface="Times New Roman" panose="02020603050405020304" pitchFamily="18" charset="0"/>
            </a:endParaRPr>
          </a:p>
        </p:txBody>
      </p:sp>
      <p:sp>
        <p:nvSpPr>
          <p:cNvPr id="83029" name="Text Box 85"/>
          <p:cNvSpPr txBox="1">
            <a:spLocks noChangeArrowheads="1"/>
          </p:cNvSpPr>
          <p:nvPr/>
        </p:nvSpPr>
        <p:spPr bwMode="auto">
          <a:xfrm>
            <a:off x="1143000" y="4125913"/>
            <a:ext cx="36464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0"/>
              </a:spcBef>
              <a:defRPr kumimoji="1">
                <a:solidFill>
                  <a:schemeClr val="tx1"/>
                </a:solidFill>
                <a:latin typeface="Arial" panose="020B0604020202020204" pitchFamily="34" charset="0"/>
                <a:ea typeface="ＭＳ Ｐゴシック" panose="020B0600070205080204" pitchFamily="50" charset="-128"/>
              </a:defRPr>
            </a:lvl1pPr>
            <a:lvl2pPr marL="800100" indent="-342900">
              <a:spcBef>
                <a:spcPct val="0"/>
              </a:spcBef>
              <a:defRPr kumimoji="1">
                <a:solidFill>
                  <a:schemeClr val="tx1"/>
                </a:solidFill>
                <a:latin typeface="Arial" panose="020B0604020202020204" pitchFamily="34" charset="0"/>
                <a:ea typeface="ＭＳ Ｐゴシック" panose="020B0600070205080204" pitchFamily="50" charset="-128"/>
              </a:defRPr>
            </a:lvl2pPr>
            <a:lvl3pPr marL="1257300" indent="-342900">
              <a:spcBef>
                <a:spcPct val="0"/>
              </a:spcBef>
              <a:defRPr kumimoji="1">
                <a:solidFill>
                  <a:schemeClr val="tx1"/>
                </a:solidFill>
                <a:latin typeface="Arial" panose="020B0604020202020204" pitchFamily="34" charset="0"/>
                <a:ea typeface="ＭＳ Ｐゴシック" panose="020B0600070205080204" pitchFamily="50" charset="-128"/>
              </a:defRPr>
            </a:lvl3pPr>
            <a:lvl4pPr marL="1714500" indent="-342900">
              <a:spcBef>
                <a:spcPct val="0"/>
              </a:spcBef>
              <a:defRPr kumimoji="1">
                <a:solidFill>
                  <a:schemeClr val="tx1"/>
                </a:solidFill>
                <a:latin typeface="Arial" panose="020B0604020202020204" pitchFamily="34" charset="0"/>
                <a:ea typeface="ＭＳ Ｐゴシック" panose="020B0600070205080204" pitchFamily="50" charset="-128"/>
              </a:defRPr>
            </a:lvl4pPr>
            <a:lvl5pPr marL="2171700" indent="-342900">
              <a:spcBef>
                <a:spcPct val="0"/>
              </a:spcBef>
              <a:defRPr kumimoji="1">
                <a:solidFill>
                  <a:schemeClr val="tx1"/>
                </a:solidFill>
                <a:latin typeface="Arial" panose="020B0604020202020204" pitchFamily="34" charset="0"/>
                <a:ea typeface="ＭＳ Ｐゴシック" panose="020B0600070205080204" pitchFamily="50" charset="-128"/>
              </a:defRPr>
            </a:lvl5pPr>
            <a:lvl6pPr marL="2628900" indent="-3429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86100" indent="-3429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43300" indent="-3429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00500" indent="-3429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Bef>
                <a:spcPct val="20000"/>
              </a:spcBef>
              <a:buSzTx/>
              <a:buFont typeface="Wingdings" panose="05000000000000000000" pitchFamily="2" charset="2"/>
              <a:buAutoNum type="arabicPeriod" startAt="2"/>
            </a:pPr>
            <a:r>
              <a:rPr lang="en-US" altLang="ja-JP" sz="3200">
                <a:effectLst>
                  <a:outerShdw blurRad="38100" dist="38100" dir="2700000" algn="tl">
                    <a:srgbClr val="000000"/>
                  </a:outerShdw>
                </a:effectLst>
                <a:latin typeface="Times New Roman" panose="02020603050405020304" pitchFamily="18" charset="0"/>
              </a:rPr>
              <a:t> </a:t>
            </a:r>
            <a:r>
              <a:rPr lang="ja-JP" altLang="en-US" sz="3200">
                <a:effectLst>
                  <a:outerShdw blurRad="38100" dist="38100" dir="2700000" algn="tl">
                    <a:srgbClr val="000000"/>
                  </a:outerShdw>
                </a:effectLst>
                <a:latin typeface="Times New Roman" panose="02020603050405020304" pitchFamily="18" charset="0"/>
              </a:rPr>
              <a:t>論理ゲートを配置</a:t>
            </a:r>
            <a:endParaRPr lang="ja-JP" altLang="en-US">
              <a:effectLst>
                <a:outerShdw blurRad="38100" dist="38100" dir="2700000" algn="tl">
                  <a:srgbClr val="000000"/>
                </a:outerShdw>
              </a:effectLst>
              <a:latin typeface="Times New Roman" panose="02020603050405020304" pitchFamily="18" charset="0"/>
            </a:endParaRPr>
          </a:p>
        </p:txBody>
      </p:sp>
      <p:sp>
        <p:nvSpPr>
          <p:cNvPr id="83030" name="Text Box 86"/>
          <p:cNvSpPr txBox="1">
            <a:spLocks noChangeArrowheads="1"/>
          </p:cNvSpPr>
          <p:nvPr/>
        </p:nvSpPr>
        <p:spPr bwMode="auto">
          <a:xfrm>
            <a:off x="1066800" y="4810125"/>
            <a:ext cx="53467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1">
              <a:buClr>
                <a:schemeClr val="tx1"/>
              </a:buClr>
              <a:buFont typeface="Wingdings" panose="05000000000000000000" pitchFamily="2" charset="2"/>
              <a:buChar char="n"/>
            </a:pPr>
            <a:r>
              <a:rPr lang="en-US" altLang="ja-JP">
                <a:effectLst>
                  <a:outerShdw blurRad="38100" dist="38100" dir="2700000" algn="tl">
                    <a:srgbClr val="000000"/>
                  </a:outerShdw>
                </a:effectLst>
                <a:latin typeface="Times New Roman" panose="02020603050405020304" pitchFamily="18" charset="0"/>
              </a:rPr>
              <a:t> </a:t>
            </a:r>
            <a:r>
              <a:rPr lang="ja-JP" altLang="en-US">
                <a:effectLst>
                  <a:outerShdw blurRad="38100" dist="38100" dir="2700000" algn="tl">
                    <a:srgbClr val="000000"/>
                  </a:outerShdw>
                </a:effectLst>
                <a:latin typeface="Times New Roman" panose="02020603050405020304" pitchFamily="18" charset="0"/>
              </a:rPr>
              <a:t>入力側から出力側に向かって</a:t>
            </a:r>
          </a:p>
        </p:txBody>
      </p:sp>
      <p:sp>
        <p:nvSpPr>
          <p:cNvPr id="83031" name="Text Box 87"/>
          <p:cNvSpPr txBox="1">
            <a:spLocks noChangeArrowheads="1"/>
          </p:cNvSpPr>
          <p:nvPr/>
        </p:nvSpPr>
        <p:spPr bwMode="auto">
          <a:xfrm>
            <a:off x="1600200" y="5330825"/>
            <a:ext cx="64531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1">
              <a:buClr>
                <a:schemeClr val="tx1"/>
              </a:buClr>
              <a:buFont typeface="Wingdings" panose="05000000000000000000" pitchFamily="2" charset="2"/>
              <a:buChar char="Ø"/>
            </a:pPr>
            <a:r>
              <a:rPr lang="en-US" altLang="ja-JP">
                <a:effectLst>
                  <a:outerShdw blurRad="38100" dist="38100" dir="2700000" algn="tl">
                    <a:srgbClr val="000000"/>
                  </a:outerShdw>
                </a:effectLst>
                <a:latin typeface="Times New Roman" panose="02020603050405020304" pitchFamily="18" charset="0"/>
              </a:rPr>
              <a:t> </a:t>
            </a:r>
            <a:r>
              <a:rPr lang="ja-JP" altLang="en-US">
                <a:effectLst>
                  <a:outerShdw blurRad="38100" dist="38100" dir="2700000" algn="tl">
                    <a:srgbClr val="000000"/>
                  </a:outerShdw>
                </a:effectLst>
                <a:latin typeface="Times New Roman" panose="02020603050405020304" pitchFamily="18" charset="0"/>
              </a:rPr>
              <a:t>演算順位の高いゲート → 低いゲート</a:t>
            </a:r>
          </a:p>
        </p:txBody>
      </p:sp>
      <p:sp>
        <p:nvSpPr>
          <p:cNvPr id="83032" name="Text Box 88"/>
          <p:cNvSpPr txBox="1">
            <a:spLocks noChangeArrowheads="1"/>
          </p:cNvSpPr>
          <p:nvPr/>
        </p:nvSpPr>
        <p:spPr bwMode="auto">
          <a:xfrm>
            <a:off x="1905000" y="5854700"/>
            <a:ext cx="28305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effectLst>
                  <a:outerShdw blurRad="38100" dist="38100" dir="2700000" algn="tl">
                    <a:srgbClr val="000000"/>
                  </a:outerShdw>
                </a:effectLst>
                <a:latin typeface="Times New Roman" panose="02020603050405020304" pitchFamily="18" charset="0"/>
              </a:rPr>
              <a:t>の順に配置・配線</a:t>
            </a:r>
          </a:p>
        </p:txBody>
      </p:sp>
      <p:sp>
        <p:nvSpPr>
          <p:cNvPr id="83034" name="Text Box 90"/>
          <p:cNvSpPr txBox="1">
            <a:spLocks noChangeArrowheads="1"/>
          </p:cNvSpPr>
          <p:nvPr/>
        </p:nvSpPr>
        <p:spPr bwMode="auto">
          <a:xfrm>
            <a:off x="5638800" y="2514600"/>
            <a:ext cx="1673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sz="2400">
                <a:effectLst/>
                <a:latin typeface="Times New Roman" panose="02020603050405020304" pitchFamily="18" charset="0"/>
              </a:rPr>
              <a:t>NOT </a:t>
            </a:r>
            <a:r>
              <a:rPr lang="ja-JP" altLang="en-US" sz="2400">
                <a:effectLst/>
                <a:latin typeface="Times New Roman" panose="02020603050405020304" pitchFamily="18" charset="0"/>
              </a:rPr>
              <a:t>ゲート</a:t>
            </a:r>
          </a:p>
        </p:txBody>
      </p:sp>
      <p:sp>
        <p:nvSpPr>
          <p:cNvPr id="83035" name="Text Box 91"/>
          <p:cNvSpPr txBox="1">
            <a:spLocks noChangeArrowheads="1"/>
          </p:cNvSpPr>
          <p:nvPr/>
        </p:nvSpPr>
        <p:spPr bwMode="auto">
          <a:xfrm>
            <a:off x="5638800" y="3048000"/>
            <a:ext cx="170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sz="2400">
                <a:effectLst/>
                <a:latin typeface="Times New Roman" panose="02020603050405020304" pitchFamily="18" charset="0"/>
              </a:rPr>
              <a:t>AND </a:t>
            </a:r>
            <a:r>
              <a:rPr lang="ja-JP" altLang="en-US" sz="2400">
                <a:effectLst/>
                <a:latin typeface="Times New Roman" panose="02020603050405020304" pitchFamily="18" charset="0"/>
              </a:rPr>
              <a:t>ゲート</a:t>
            </a:r>
          </a:p>
        </p:txBody>
      </p:sp>
      <p:sp>
        <p:nvSpPr>
          <p:cNvPr id="83036" name="Text Box 92"/>
          <p:cNvSpPr txBox="1">
            <a:spLocks noChangeArrowheads="1"/>
          </p:cNvSpPr>
          <p:nvPr/>
        </p:nvSpPr>
        <p:spPr bwMode="auto">
          <a:xfrm>
            <a:off x="5715000" y="3657600"/>
            <a:ext cx="1470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sz="2400">
                <a:effectLst/>
                <a:latin typeface="Times New Roman" panose="02020603050405020304" pitchFamily="18" charset="0"/>
              </a:rPr>
              <a:t>OR </a:t>
            </a:r>
            <a:r>
              <a:rPr lang="ja-JP" altLang="en-US" sz="2400">
                <a:effectLst/>
                <a:latin typeface="Times New Roman" panose="02020603050405020304" pitchFamily="18" charset="0"/>
              </a:rPr>
              <a:t>ゲート</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3033"/>
                                        </p:tgtEl>
                                        <p:attrNameLst>
                                          <p:attrName>style.visibility</p:attrName>
                                        </p:attrNameLst>
                                      </p:cBhvr>
                                      <p:to>
                                        <p:strVal val="visible"/>
                                      </p:to>
                                    </p:set>
                                    <p:animEffect transition="in" filter="checkerboard(across)">
                                      <p:cBhvr>
                                        <p:cTn id="7" dur="500"/>
                                        <p:tgtEl>
                                          <p:spTgt spid="830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2995"/>
                                        </p:tgtEl>
                                        <p:attrNameLst>
                                          <p:attrName>style.visibility</p:attrName>
                                        </p:attrNameLst>
                                      </p:cBhvr>
                                      <p:to>
                                        <p:strVal val="visible"/>
                                      </p:to>
                                    </p:set>
                                    <p:animEffect transition="in" filter="wipe(left)">
                                      <p:cBhvr>
                                        <p:cTn id="12" dur="500"/>
                                        <p:tgtEl>
                                          <p:spTgt spid="82995"/>
                                        </p:tgtEl>
                                      </p:cBhvr>
                                    </p:animEffect>
                                  </p:childTnLst>
                                </p:cTn>
                              </p:par>
                            </p:childTnLst>
                          </p:cTn>
                        </p:par>
                        <p:par>
                          <p:cTn id="13" fill="hold" nodeType="afterGroup">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83034"/>
                                        </p:tgtEl>
                                        <p:attrNameLst>
                                          <p:attrName>style.visibility</p:attrName>
                                        </p:attrNameLst>
                                      </p:cBhvr>
                                      <p:to>
                                        <p:strVal val="visible"/>
                                      </p:to>
                                    </p:set>
                                    <p:animEffect transition="in" filter="checkerboard(across)">
                                      <p:cBhvr>
                                        <p:cTn id="16" dur="500"/>
                                        <p:tgtEl>
                                          <p:spTgt spid="8303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83003"/>
                                        </p:tgtEl>
                                        <p:attrNameLst>
                                          <p:attrName>style.visibility</p:attrName>
                                        </p:attrNameLst>
                                      </p:cBhvr>
                                      <p:to>
                                        <p:strVal val="visible"/>
                                      </p:to>
                                    </p:set>
                                    <p:animEffect transition="in" filter="checkerboard(across)">
                                      <p:cBhvr>
                                        <p:cTn id="21" dur="500"/>
                                        <p:tgtEl>
                                          <p:spTgt spid="8300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83004"/>
                                        </p:tgtEl>
                                        <p:attrNameLst>
                                          <p:attrName>style.visibility</p:attrName>
                                        </p:attrNameLst>
                                      </p:cBhvr>
                                      <p:to>
                                        <p:strVal val="visible"/>
                                      </p:to>
                                    </p:set>
                                    <p:animEffect transition="in" filter="wipe(left)">
                                      <p:cBhvr>
                                        <p:cTn id="26" dur="500"/>
                                        <p:tgtEl>
                                          <p:spTgt spid="83004"/>
                                        </p:tgtEl>
                                      </p:cBhvr>
                                    </p:animEffect>
                                  </p:childTnLst>
                                </p:cTn>
                              </p:par>
                            </p:childTnLst>
                          </p:cTn>
                        </p:par>
                        <p:par>
                          <p:cTn id="27" fill="hold" nodeType="afterGroup">
                            <p:stCondLst>
                              <p:cond delay="500"/>
                            </p:stCondLst>
                            <p:childTnLst>
                              <p:par>
                                <p:cTn id="28" presetID="5" presetClass="entr" presetSubtype="10" fill="hold" grpId="0" nodeType="afterEffect">
                                  <p:stCondLst>
                                    <p:cond delay="0"/>
                                  </p:stCondLst>
                                  <p:childTnLst>
                                    <p:set>
                                      <p:cBhvr>
                                        <p:cTn id="29" dur="1" fill="hold">
                                          <p:stCondLst>
                                            <p:cond delay="0"/>
                                          </p:stCondLst>
                                        </p:cTn>
                                        <p:tgtEl>
                                          <p:spTgt spid="83035"/>
                                        </p:tgtEl>
                                        <p:attrNameLst>
                                          <p:attrName>style.visibility</p:attrName>
                                        </p:attrNameLst>
                                      </p:cBhvr>
                                      <p:to>
                                        <p:strVal val="visible"/>
                                      </p:to>
                                    </p:set>
                                    <p:animEffect transition="in" filter="checkerboard(across)">
                                      <p:cBhvr>
                                        <p:cTn id="30" dur="500"/>
                                        <p:tgtEl>
                                          <p:spTgt spid="8303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83014"/>
                                        </p:tgtEl>
                                        <p:attrNameLst>
                                          <p:attrName>style.visibility</p:attrName>
                                        </p:attrNameLst>
                                      </p:cBhvr>
                                      <p:to>
                                        <p:strVal val="visible"/>
                                      </p:to>
                                    </p:set>
                                    <p:animEffect transition="in" filter="checkerboard(across)">
                                      <p:cBhvr>
                                        <p:cTn id="35" dur="500"/>
                                        <p:tgtEl>
                                          <p:spTgt spid="8301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83015"/>
                                        </p:tgtEl>
                                        <p:attrNameLst>
                                          <p:attrName>style.visibility</p:attrName>
                                        </p:attrNameLst>
                                      </p:cBhvr>
                                      <p:to>
                                        <p:strVal val="visible"/>
                                      </p:to>
                                    </p:set>
                                    <p:animEffect transition="in" filter="wipe(left)">
                                      <p:cBhvr>
                                        <p:cTn id="40" dur="500"/>
                                        <p:tgtEl>
                                          <p:spTgt spid="83015"/>
                                        </p:tgtEl>
                                      </p:cBhvr>
                                    </p:animEffect>
                                  </p:childTnLst>
                                </p:cTn>
                              </p:par>
                            </p:childTnLst>
                          </p:cTn>
                        </p:par>
                        <p:par>
                          <p:cTn id="41" fill="hold" nodeType="afterGroup">
                            <p:stCondLst>
                              <p:cond delay="500"/>
                            </p:stCondLst>
                            <p:childTnLst>
                              <p:par>
                                <p:cTn id="42" presetID="5" presetClass="entr" presetSubtype="10" fill="hold" grpId="0" nodeType="afterEffect">
                                  <p:stCondLst>
                                    <p:cond delay="0"/>
                                  </p:stCondLst>
                                  <p:childTnLst>
                                    <p:set>
                                      <p:cBhvr>
                                        <p:cTn id="43" dur="1" fill="hold">
                                          <p:stCondLst>
                                            <p:cond delay="0"/>
                                          </p:stCondLst>
                                        </p:cTn>
                                        <p:tgtEl>
                                          <p:spTgt spid="83036"/>
                                        </p:tgtEl>
                                        <p:attrNameLst>
                                          <p:attrName>style.visibility</p:attrName>
                                        </p:attrNameLst>
                                      </p:cBhvr>
                                      <p:to>
                                        <p:strVal val="visible"/>
                                      </p:to>
                                    </p:set>
                                    <p:animEffect transition="in" filter="checkerboard(across)">
                                      <p:cBhvr>
                                        <p:cTn id="44" dur="500"/>
                                        <p:tgtEl>
                                          <p:spTgt spid="8303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3029"/>
                                        </p:tgtEl>
                                        <p:attrNameLst>
                                          <p:attrName>style.visibility</p:attrName>
                                        </p:attrNameLst>
                                      </p:cBhvr>
                                      <p:to>
                                        <p:strVal val="visible"/>
                                      </p:to>
                                    </p:set>
                                    <p:anim calcmode="lin" valueType="num">
                                      <p:cBhvr additive="base">
                                        <p:cTn id="49" dur="500" fill="hold"/>
                                        <p:tgtEl>
                                          <p:spTgt spid="83029"/>
                                        </p:tgtEl>
                                        <p:attrNameLst>
                                          <p:attrName>ppt_x</p:attrName>
                                        </p:attrNameLst>
                                      </p:cBhvr>
                                      <p:tavLst>
                                        <p:tav tm="0">
                                          <p:val>
                                            <p:strVal val="#ppt_x"/>
                                          </p:val>
                                        </p:tav>
                                        <p:tav tm="100000">
                                          <p:val>
                                            <p:strVal val="#ppt_x"/>
                                          </p:val>
                                        </p:tav>
                                      </p:tavLst>
                                    </p:anim>
                                    <p:anim calcmode="lin" valueType="num">
                                      <p:cBhvr additive="base">
                                        <p:cTn id="50" dur="500" fill="hold"/>
                                        <p:tgtEl>
                                          <p:spTgt spid="83029"/>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3030"/>
                                        </p:tgtEl>
                                        <p:attrNameLst>
                                          <p:attrName>style.visibility</p:attrName>
                                        </p:attrNameLst>
                                      </p:cBhvr>
                                      <p:to>
                                        <p:strVal val="visible"/>
                                      </p:to>
                                    </p:set>
                                    <p:anim calcmode="lin" valueType="num">
                                      <p:cBhvr additive="base">
                                        <p:cTn id="55" dur="500" fill="hold"/>
                                        <p:tgtEl>
                                          <p:spTgt spid="83030"/>
                                        </p:tgtEl>
                                        <p:attrNameLst>
                                          <p:attrName>ppt_x</p:attrName>
                                        </p:attrNameLst>
                                      </p:cBhvr>
                                      <p:tavLst>
                                        <p:tav tm="0">
                                          <p:val>
                                            <p:strVal val="#ppt_x"/>
                                          </p:val>
                                        </p:tav>
                                        <p:tav tm="100000">
                                          <p:val>
                                            <p:strVal val="#ppt_x"/>
                                          </p:val>
                                        </p:tav>
                                      </p:tavLst>
                                    </p:anim>
                                    <p:anim calcmode="lin" valueType="num">
                                      <p:cBhvr additive="base">
                                        <p:cTn id="56" dur="500" fill="hold"/>
                                        <p:tgtEl>
                                          <p:spTgt spid="83030"/>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83031"/>
                                        </p:tgtEl>
                                        <p:attrNameLst>
                                          <p:attrName>style.visibility</p:attrName>
                                        </p:attrNameLst>
                                      </p:cBhvr>
                                      <p:to>
                                        <p:strVal val="visible"/>
                                      </p:to>
                                    </p:set>
                                    <p:animEffect transition="in" filter="wipe(left)">
                                      <p:cBhvr>
                                        <p:cTn id="61" dur="500"/>
                                        <p:tgtEl>
                                          <p:spTgt spid="83031"/>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83032"/>
                                        </p:tgtEl>
                                        <p:attrNameLst>
                                          <p:attrName>style.visibility</p:attrName>
                                        </p:attrNameLst>
                                      </p:cBhvr>
                                      <p:to>
                                        <p:strVal val="visible"/>
                                      </p:to>
                                    </p:set>
                                    <p:anim calcmode="lin" valueType="num">
                                      <p:cBhvr additive="base">
                                        <p:cTn id="66" dur="500" fill="hold"/>
                                        <p:tgtEl>
                                          <p:spTgt spid="83032"/>
                                        </p:tgtEl>
                                        <p:attrNameLst>
                                          <p:attrName>ppt_x</p:attrName>
                                        </p:attrNameLst>
                                      </p:cBhvr>
                                      <p:tavLst>
                                        <p:tav tm="0">
                                          <p:val>
                                            <p:strVal val="#ppt_x"/>
                                          </p:val>
                                        </p:tav>
                                        <p:tav tm="100000">
                                          <p:val>
                                            <p:strVal val="#ppt_x"/>
                                          </p:val>
                                        </p:tav>
                                      </p:tavLst>
                                    </p:anim>
                                    <p:anim calcmode="lin" valueType="num">
                                      <p:cBhvr additive="base">
                                        <p:cTn id="67" dur="500" fill="hold"/>
                                        <p:tgtEl>
                                          <p:spTgt spid="83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03" grpId="0" autoUpdateAnimBg="0"/>
      <p:bldP spid="83014" grpId="0" autoUpdateAnimBg="0"/>
      <p:bldP spid="83029" grpId="0" autoUpdateAnimBg="0"/>
      <p:bldP spid="83030" grpId="0" autoUpdateAnimBg="0"/>
      <p:bldP spid="83031" grpId="0" autoUpdateAnimBg="0"/>
      <p:bldP spid="83032" grpId="0" autoUpdateAnimBg="0"/>
      <p:bldP spid="83034" grpId="0" autoUpdateAnimBg="0"/>
      <p:bldP spid="83035" grpId="0" autoUpdateAnimBg="0"/>
      <p:bldP spid="83036"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ja-JP" altLang="en-US">
                <a:latin typeface="Times New Roman" panose="02020603050405020304" pitchFamily="18" charset="0"/>
              </a:rPr>
              <a:t>カルノー図による最小化</a:t>
            </a:r>
          </a:p>
        </p:txBody>
      </p:sp>
      <p:grpSp>
        <p:nvGrpSpPr>
          <p:cNvPr id="104668" name="Group 220"/>
          <p:cNvGrpSpPr>
            <a:grpSpLocks/>
          </p:cNvGrpSpPr>
          <p:nvPr/>
        </p:nvGrpSpPr>
        <p:grpSpPr bwMode="auto">
          <a:xfrm>
            <a:off x="4343400" y="3048000"/>
            <a:ext cx="4495800" cy="3505200"/>
            <a:chOff x="2736" y="1920"/>
            <a:chExt cx="2832" cy="2208"/>
          </a:xfrm>
        </p:grpSpPr>
        <p:grpSp>
          <p:nvGrpSpPr>
            <p:cNvPr id="104607" name="Group 159"/>
            <p:cNvGrpSpPr>
              <a:grpSpLocks/>
            </p:cNvGrpSpPr>
            <p:nvPr/>
          </p:nvGrpSpPr>
          <p:grpSpPr bwMode="auto">
            <a:xfrm>
              <a:off x="2736" y="1920"/>
              <a:ext cx="2832" cy="2208"/>
              <a:chOff x="2736" y="1920"/>
              <a:chExt cx="2832" cy="2208"/>
            </a:xfrm>
          </p:grpSpPr>
          <p:grpSp>
            <p:nvGrpSpPr>
              <p:cNvPr id="104608" name="Group 160"/>
              <p:cNvGrpSpPr>
                <a:grpSpLocks/>
              </p:cNvGrpSpPr>
              <p:nvPr/>
            </p:nvGrpSpPr>
            <p:grpSpPr bwMode="auto">
              <a:xfrm>
                <a:off x="2736" y="1920"/>
                <a:ext cx="2832" cy="2208"/>
                <a:chOff x="768" y="1920"/>
                <a:chExt cx="2832" cy="2208"/>
              </a:xfrm>
            </p:grpSpPr>
            <p:sp>
              <p:nvSpPr>
                <p:cNvPr id="104609" name="Rectangle 161"/>
                <p:cNvSpPr>
                  <a:spLocks noChangeArrowheads="1"/>
                </p:cNvSpPr>
                <p:nvPr/>
              </p:nvSpPr>
              <p:spPr bwMode="auto">
                <a:xfrm>
                  <a:off x="3033" y="3686"/>
                  <a:ext cx="567" cy="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104610" name="Rectangle 162"/>
                <p:cNvSpPr>
                  <a:spLocks noChangeArrowheads="1"/>
                </p:cNvSpPr>
                <p:nvPr/>
              </p:nvSpPr>
              <p:spPr bwMode="auto">
                <a:xfrm>
                  <a:off x="2467" y="3686"/>
                  <a:ext cx="566" cy="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104611" name="Rectangle 163"/>
                <p:cNvSpPr>
                  <a:spLocks noChangeArrowheads="1"/>
                </p:cNvSpPr>
                <p:nvPr/>
              </p:nvSpPr>
              <p:spPr bwMode="auto">
                <a:xfrm>
                  <a:off x="1901" y="3686"/>
                  <a:ext cx="566" cy="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104612" name="Rectangle 164"/>
                <p:cNvSpPr>
                  <a:spLocks noChangeArrowheads="1"/>
                </p:cNvSpPr>
                <p:nvPr/>
              </p:nvSpPr>
              <p:spPr bwMode="auto">
                <a:xfrm>
                  <a:off x="1335" y="3686"/>
                  <a:ext cx="566" cy="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a:latin typeface="Times New Roman" panose="02020603050405020304" pitchFamily="18" charset="0"/>
                  </a:endParaRPr>
                </a:p>
              </p:txBody>
            </p:sp>
            <p:sp>
              <p:nvSpPr>
                <p:cNvPr id="104613" name="Rectangle 165"/>
                <p:cNvSpPr>
                  <a:spLocks noChangeArrowheads="1"/>
                </p:cNvSpPr>
                <p:nvPr/>
              </p:nvSpPr>
              <p:spPr bwMode="auto">
                <a:xfrm>
                  <a:off x="768" y="3686"/>
                  <a:ext cx="567" cy="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1 0</a:t>
                  </a:r>
                </a:p>
              </p:txBody>
            </p:sp>
            <p:sp>
              <p:nvSpPr>
                <p:cNvPr id="104614" name="Rectangle 166"/>
                <p:cNvSpPr>
                  <a:spLocks noChangeArrowheads="1"/>
                </p:cNvSpPr>
                <p:nvPr/>
              </p:nvSpPr>
              <p:spPr bwMode="auto">
                <a:xfrm>
                  <a:off x="3033" y="3245"/>
                  <a:ext cx="567" cy="4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104615" name="Rectangle 167"/>
                <p:cNvSpPr>
                  <a:spLocks noChangeArrowheads="1"/>
                </p:cNvSpPr>
                <p:nvPr/>
              </p:nvSpPr>
              <p:spPr bwMode="auto">
                <a:xfrm>
                  <a:off x="2467" y="3245"/>
                  <a:ext cx="566" cy="4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a:latin typeface="Times New Roman" panose="02020603050405020304" pitchFamily="18" charset="0"/>
                  </a:endParaRPr>
                </a:p>
              </p:txBody>
            </p:sp>
            <p:sp>
              <p:nvSpPr>
                <p:cNvPr id="104616" name="Rectangle 168"/>
                <p:cNvSpPr>
                  <a:spLocks noChangeArrowheads="1"/>
                </p:cNvSpPr>
                <p:nvPr/>
              </p:nvSpPr>
              <p:spPr bwMode="auto">
                <a:xfrm>
                  <a:off x="1901" y="3245"/>
                  <a:ext cx="566" cy="4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a:latin typeface="Times New Roman" panose="02020603050405020304" pitchFamily="18" charset="0"/>
                  </a:endParaRPr>
                </a:p>
              </p:txBody>
            </p:sp>
            <p:sp>
              <p:nvSpPr>
                <p:cNvPr id="104617" name="Rectangle 169"/>
                <p:cNvSpPr>
                  <a:spLocks noChangeArrowheads="1"/>
                </p:cNvSpPr>
                <p:nvPr/>
              </p:nvSpPr>
              <p:spPr bwMode="auto">
                <a:xfrm>
                  <a:off x="1335" y="3245"/>
                  <a:ext cx="566" cy="4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104618" name="Rectangle 170"/>
                <p:cNvSpPr>
                  <a:spLocks noChangeArrowheads="1"/>
                </p:cNvSpPr>
                <p:nvPr/>
              </p:nvSpPr>
              <p:spPr bwMode="auto">
                <a:xfrm>
                  <a:off x="768" y="3245"/>
                  <a:ext cx="567" cy="4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1 1</a:t>
                  </a:r>
                </a:p>
              </p:txBody>
            </p:sp>
            <p:sp>
              <p:nvSpPr>
                <p:cNvPr id="104619" name="Rectangle 171"/>
                <p:cNvSpPr>
                  <a:spLocks noChangeArrowheads="1"/>
                </p:cNvSpPr>
                <p:nvPr/>
              </p:nvSpPr>
              <p:spPr bwMode="auto">
                <a:xfrm>
                  <a:off x="3033" y="2803"/>
                  <a:ext cx="567" cy="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104620" name="Rectangle 172"/>
                <p:cNvSpPr>
                  <a:spLocks noChangeArrowheads="1"/>
                </p:cNvSpPr>
                <p:nvPr/>
              </p:nvSpPr>
              <p:spPr bwMode="auto">
                <a:xfrm>
                  <a:off x="2467" y="2803"/>
                  <a:ext cx="566" cy="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a:latin typeface="Times New Roman" panose="02020603050405020304" pitchFamily="18" charset="0"/>
                  </a:endParaRPr>
                </a:p>
              </p:txBody>
            </p:sp>
            <p:sp>
              <p:nvSpPr>
                <p:cNvPr id="104621" name="Rectangle 173"/>
                <p:cNvSpPr>
                  <a:spLocks noChangeArrowheads="1"/>
                </p:cNvSpPr>
                <p:nvPr/>
              </p:nvSpPr>
              <p:spPr bwMode="auto">
                <a:xfrm>
                  <a:off x="1901" y="2803"/>
                  <a:ext cx="566" cy="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a:latin typeface="Times New Roman" panose="02020603050405020304" pitchFamily="18" charset="0"/>
                  </a:endParaRPr>
                </a:p>
              </p:txBody>
            </p:sp>
            <p:sp>
              <p:nvSpPr>
                <p:cNvPr id="104622" name="Rectangle 174"/>
                <p:cNvSpPr>
                  <a:spLocks noChangeArrowheads="1"/>
                </p:cNvSpPr>
                <p:nvPr/>
              </p:nvSpPr>
              <p:spPr bwMode="auto">
                <a:xfrm>
                  <a:off x="1335" y="2803"/>
                  <a:ext cx="566" cy="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104623" name="Rectangle 175"/>
                <p:cNvSpPr>
                  <a:spLocks noChangeArrowheads="1"/>
                </p:cNvSpPr>
                <p:nvPr/>
              </p:nvSpPr>
              <p:spPr bwMode="auto">
                <a:xfrm>
                  <a:off x="768" y="2803"/>
                  <a:ext cx="567" cy="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0 1</a:t>
                  </a:r>
                </a:p>
              </p:txBody>
            </p:sp>
            <p:sp>
              <p:nvSpPr>
                <p:cNvPr id="104624" name="Rectangle 176"/>
                <p:cNvSpPr>
                  <a:spLocks noChangeArrowheads="1"/>
                </p:cNvSpPr>
                <p:nvPr/>
              </p:nvSpPr>
              <p:spPr bwMode="auto">
                <a:xfrm>
                  <a:off x="3033" y="2362"/>
                  <a:ext cx="567" cy="4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104625" name="Rectangle 177"/>
                <p:cNvSpPr>
                  <a:spLocks noChangeArrowheads="1"/>
                </p:cNvSpPr>
                <p:nvPr/>
              </p:nvSpPr>
              <p:spPr bwMode="auto">
                <a:xfrm>
                  <a:off x="2467" y="2362"/>
                  <a:ext cx="566" cy="4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a:latin typeface="Times New Roman" panose="02020603050405020304" pitchFamily="18" charset="0"/>
                  </a:endParaRPr>
                </a:p>
              </p:txBody>
            </p:sp>
            <p:sp>
              <p:nvSpPr>
                <p:cNvPr id="104626" name="Rectangle 178"/>
                <p:cNvSpPr>
                  <a:spLocks noChangeArrowheads="1"/>
                </p:cNvSpPr>
                <p:nvPr/>
              </p:nvSpPr>
              <p:spPr bwMode="auto">
                <a:xfrm>
                  <a:off x="1901" y="2362"/>
                  <a:ext cx="566" cy="4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104627" name="Rectangle 179"/>
                <p:cNvSpPr>
                  <a:spLocks noChangeArrowheads="1"/>
                </p:cNvSpPr>
                <p:nvPr/>
              </p:nvSpPr>
              <p:spPr bwMode="auto">
                <a:xfrm>
                  <a:off x="1335" y="2362"/>
                  <a:ext cx="566" cy="4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a:latin typeface="Times New Roman" panose="02020603050405020304" pitchFamily="18" charset="0"/>
                  </a:endParaRPr>
                </a:p>
              </p:txBody>
            </p:sp>
            <p:sp>
              <p:nvSpPr>
                <p:cNvPr id="104628" name="Rectangle 180"/>
                <p:cNvSpPr>
                  <a:spLocks noChangeArrowheads="1"/>
                </p:cNvSpPr>
                <p:nvPr/>
              </p:nvSpPr>
              <p:spPr bwMode="auto">
                <a:xfrm>
                  <a:off x="768" y="2362"/>
                  <a:ext cx="567" cy="4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0 0</a:t>
                  </a:r>
                </a:p>
              </p:txBody>
            </p:sp>
            <p:sp>
              <p:nvSpPr>
                <p:cNvPr id="104629" name="Rectangle 181"/>
                <p:cNvSpPr>
                  <a:spLocks noChangeArrowheads="1"/>
                </p:cNvSpPr>
                <p:nvPr/>
              </p:nvSpPr>
              <p:spPr bwMode="auto">
                <a:xfrm>
                  <a:off x="3033" y="1920"/>
                  <a:ext cx="567" cy="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1 0</a:t>
                  </a:r>
                </a:p>
              </p:txBody>
            </p:sp>
            <p:sp>
              <p:nvSpPr>
                <p:cNvPr id="104630" name="Rectangle 182"/>
                <p:cNvSpPr>
                  <a:spLocks noChangeArrowheads="1"/>
                </p:cNvSpPr>
                <p:nvPr/>
              </p:nvSpPr>
              <p:spPr bwMode="auto">
                <a:xfrm>
                  <a:off x="2467" y="1920"/>
                  <a:ext cx="566" cy="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1 1</a:t>
                  </a:r>
                </a:p>
              </p:txBody>
            </p:sp>
            <p:sp>
              <p:nvSpPr>
                <p:cNvPr id="104631" name="Rectangle 183"/>
                <p:cNvSpPr>
                  <a:spLocks noChangeArrowheads="1"/>
                </p:cNvSpPr>
                <p:nvPr/>
              </p:nvSpPr>
              <p:spPr bwMode="auto">
                <a:xfrm>
                  <a:off x="1901" y="1920"/>
                  <a:ext cx="566" cy="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0 1</a:t>
                  </a:r>
                </a:p>
              </p:txBody>
            </p:sp>
            <p:sp>
              <p:nvSpPr>
                <p:cNvPr id="104632" name="Rectangle 184"/>
                <p:cNvSpPr>
                  <a:spLocks noChangeArrowheads="1"/>
                </p:cNvSpPr>
                <p:nvPr/>
              </p:nvSpPr>
              <p:spPr bwMode="auto">
                <a:xfrm>
                  <a:off x="1335" y="1920"/>
                  <a:ext cx="566" cy="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0 0</a:t>
                  </a:r>
                </a:p>
              </p:txBody>
            </p:sp>
            <p:sp>
              <p:nvSpPr>
                <p:cNvPr id="104633" name="Rectangle 185"/>
                <p:cNvSpPr>
                  <a:spLocks noChangeArrowheads="1"/>
                </p:cNvSpPr>
                <p:nvPr/>
              </p:nvSpPr>
              <p:spPr bwMode="auto">
                <a:xfrm>
                  <a:off x="768" y="1920"/>
                  <a:ext cx="567" cy="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r">
                    <a:buFont typeface="Wingdings" panose="05000000000000000000" pitchFamily="2" charset="2"/>
                    <a:buNone/>
                  </a:pPr>
                  <a:r>
                    <a:rPr lang="en-US" altLang="ja-JP" sz="1600" i="1">
                      <a:latin typeface="Times New Roman" panose="02020603050405020304" pitchFamily="18" charset="0"/>
                    </a:rPr>
                    <a:t>X</a:t>
                  </a:r>
                  <a:r>
                    <a:rPr lang="en-US" altLang="ja-JP" sz="1600">
                      <a:latin typeface="Times New Roman" panose="02020603050405020304" pitchFamily="18" charset="0"/>
                    </a:rPr>
                    <a:t> </a:t>
                  </a:r>
                  <a:r>
                    <a:rPr lang="en-US" altLang="ja-JP" sz="1600" i="1">
                      <a:latin typeface="Times New Roman" panose="02020603050405020304" pitchFamily="18" charset="0"/>
                    </a:rPr>
                    <a:t>Y</a:t>
                  </a:r>
                  <a:r>
                    <a:rPr lang="ja-JP" altLang="en-US" sz="1600">
                      <a:latin typeface="Times New Roman" panose="02020603050405020304" pitchFamily="18" charset="0"/>
                    </a:rPr>
                    <a:t>　</a:t>
                  </a:r>
                </a:p>
                <a:p>
                  <a:pPr>
                    <a:buFont typeface="Wingdings" panose="05000000000000000000" pitchFamily="2" charset="2"/>
                    <a:buNone/>
                  </a:pPr>
                  <a:r>
                    <a:rPr lang="en-US" altLang="ja-JP" sz="1600" i="1">
                      <a:latin typeface="Times New Roman" panose="02020603050405020304" pitchFamily="18" charset="0"/>
                    </a:rPr>
                    <a:t>Z</a:t>
                  </a:r>
                  <a:r>
                    <a:rPr lang="en-US" altLang="ja-JP" sz="1600">
                      <a:latin typeface="Times New Roman" panose="02020603050405020304" pitchFamily="18" charset="0"/>
                    </a:rPr>
                    <a:t> </a:t>
                  </a:r>
                  <a:r>
                    <a:rPr lang="en-US" altLang="ja-JP" sz="1600" i="1">
                      <a:latin typeface="Times New Roman" panose="02020603050405020304" pitchFamily="18" charset="0"/>
                    </a:rPr>
                    <a:t>W </a:t>
                  </a:r>
                  <a:r>
                    <a:rPr lang="en-US" altLang="ja-JP" sz="2000" i="1">
                      <a:latin typeface="Times New Roman" panose="02020603050405020304" pitchFamily="18" charset="0"/>
                    </a:rPr>
                    <a:t> </a:t>
                  </a:r>
                  <a:endParaRPr lang="en-US" altLang="ja-JP" sz="1600" i="1">
                    <a:latin typeface="Times New Roman" panose="02020603050405020304" pitchFamily="18" charset="0"/>
                  </a:endParaRPr>
                </a:p>
              </p:txBody>
            </p:sp>
            <p:sp>
              <p:nvSpPr>
                <p:cNvPr id="104634" name="Line 186"/>
                <p:cNvSpPr>
                  <a:spLocks noChangeShapeType="1"/>
                </p:cNvSpPr>
                <p:nvPr/>
              </p:nvSpPr>
              <p:spPr bwMode="auto">
                <a:xfrm>
                  <a:off x="768" y="1920"/>
                  <a:ext cx="2832"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4635" name="Line 187"/>
                <p:cNvSpPr>
                  <a:spLocks noChangeShapeType="1"/>
                </p:cNvSpPr>
                <p:nvPr/>
              </p:nvSpPr>
              <p:spPr bwMode="auto">
                <a:xfrm>
                  <a:off x="768" y="2362"/>
                  <a:ext cx="28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4636" name="Line 188"/>
                <p:cNvSpPr>
                  <a:spLocks noChangeShapeType="1"/>
                </p:cNvSpPr>
                <p:nvPr/>
              </p:nvSpPr>
              <p:spPr bwMode="auto">
                <a:xfrm>
                  <a:off x="768" y="2803"/>
                  <a:ext cx="28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4637" name="Line 189"/>
                <p:cNvSpPr>
                  <a:spLocks noChangeShapeType="1"/>
                </p:cNvSpPr>
                <p:nvPr/>
              </p:nvSpPr>
              <p:spPr bwMode="auto">
                <a:xfrm>
                  <a:off x="768" y="3245"/>
                  <a:ext cx="28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4638" name="Line 190"/>
                <p:cNvSpPr>
                  <a:spLocks noChangeShapeType="1"/>
                </p:cNvSpPr>
                <p:nvPr/>
              </p:nvSpPr>
              <p:spPr bwMode="auto">
                <a:xfrm>
                  <a:off x="768" y="3686"/>
                  <a:ext cx="28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4639" name="Line 191"/>
                <p:cNvSpPr>
                  <a:spLocks noChangeShapeType="1"/>
                </p:cNvSpPr>
                <p:nvPr/>
              </p:nvSpPr>
              <p:spPr bwMode="auto">
                <a:xfrm>
                  <a:off x="768" y="4128"/>
                  <a:ext cx="2832"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4640" name="Line 192"/>
                <p:cNvSpPr>
                  <a:spLocks noChangeShapeType="1"/>
                </p:cNvSpPr>
                <p:nvPr/>
              </p:nvSpPr>
              <p:spPr bwMode="auto">
                <a:xfrm>
                  <a:off x="768" y="1920"/>
                  <a:ext cx="0" cy="2208"/>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4641" name="Line 193"/>
                <p:cNvSpPr>
                  <a:spLocks noChangeShapeType="1"/>
                </p:cNvSpPr>
                <p:nvPr/>
              </p:nvSpPr>
              <p:spPr bwMode="auto">
                <a:xfrm>
                  <a:off x="1335" y="1920"/>
                  <a:ext cx="0" cy="2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4642" name="Line 194"/>
                <p:cNvSpPr>
                  <a:spLocks noChangeShapeType="1"/>
                </p:cNvSpPr>
                <p:nvPr/>
              </p:nvSpPr>
              <p:spPr bwMode="auto">
                <a:xfrm>
                  <a:off x="1901" y="1920"/>
                  <a:ext cx="0" cy="2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4643" name="Line 195"/>
                <p:cNvSpPr>
                  <a:spLocks noChangeShapeType="1"/>
                </p:cNvSpPr>
                <p:nvPr/>
              </p:nvSpPr>
              <p:spPr bwMode="auto">
                <a:xfrm>
                  <a:off x="2467" y="1920"/>
                  <a:ext cx="0" cy="2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4644" name="Line 196"/>
                <p:cNvSpPr>
                  <a:spLocks noChangeShapeType="1"/>
                </p:cNvSpPr>
                <p:nvPr/>
              </p:nvSpPr>
              <p:spPr bwMode="auto">
                <a:xfrm>
                  <a:off x="3033" y="1920"/>
                  <a:ext cx="0" cy="2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4645" name="Line 197"/>
                <p:cNvSpPr>
                  <a:spLocks noChangeShapeType="1"/>
                </p:cNvSpPr>
                <p:nvPr/>
              </p:nvSpPr>
              <p:spPr bwMode="auto">
                <a:xfrm>
                  <a:off x="3600" y="1920"/>
                  <a:ext cx="0" cy="2208"/>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4646" name="Line 198"/>
                <p:cNvSpPr>
                  <a:spLocks noChangeShapeType="1"/>
                </p:cNvSpPr>
                <p:nvPr/>
              </p:nvSpPr>
              <p:spPr bwMode="auto">
                <a:xfrm flipH="1" flipV="1">
                  <a:off x="768" y="1920"/>
                  <a:ext cx="576"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grpSp>
          <p:sp>
            <p:nvSpPr>
              <p:cNvPr id="104647" name="AutoShape 199"/>
              <p:cNvSpPr>
                <a:spLocks noChangeArrowheads="1"/>
              </p:cNvSpPr>
              <p:nvPr/>
            </p:nvSpPr>
            <p:spPr bwMode="auto">
              <a:xfrm>
                <a:off x="5088" y="2352"/>
                <a:ext cx="384" cy="1776"/>
              </a:xfrm>
              <a:prstGeom prst="roundRect">
                <a:avLst>
                  <a:gd name="adj" fmla="val 16667"/>
                </a:avLst>
              </a:prstGeom>
              <a:noFill/>
              <a:ln w="38100">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04648" name="Group 200"/>
              <p:cNvGrpSpPr>
                <a:grpSpLocks/>
              </p:cNvGrpSpPr>
              <p:nvPr/>
            </p:nvGrpSpPr>
            <p:grpSpPr bwMode="auto">
              <a:xfrm>
                <a:off x="3312" y="2880"/>
                <a:ext cx="2256" cy="720"/>
                <a:chOff x="3312" y="2832"/>
                <a:chExt cx="2256" cy="816"/>
              </a:xfrm>
            </p:grpSpPr>
            <p:sp>
              <p:nvSpPr>
                <p:cNvPr id="104649" name="AutoShape 201"/>
                <p:cNvSpPr>
                  <a:spLocks/>
                </p:cNvSpPr>
                <p:nvPr/>
              </p:nvSpPr>
              <p:spPr bwMode="auto">
                <a:xfrm>
                  <a:off x="3312" y="2832"/>
                  <a:ext cx="528" cy="816"/>
                </a:xfrm>
                <a:prstGeom prst="rightBracket">
                  <a:avLst>
                    <a:gd name="adj" fmla="val 12879"/>
                  </a:avLst>
                </a:prstGeom>
                <a:noFill/>
                <a:ln w="38100">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4650" name="AutoShape 202"/>
                <p:cNvSpPr>
                  <a:spLocks/>
                </p:cNvSpPr>
                <p:nvPr/>
              </p:nvSpPr>
              <p:spPr bwMode="auto">
                <a:xfrm>
                  <a:off x="5040" y="2832"/>
                  <a:ext cx="528" cy="816"/>
                </a:xfrm>
                <a:prstGeom prst="leftBracket">
                  <a:avLst>
                    <a:gd name="adj" fmla="val 12879"/>
                  </a:avLst>
                </a:prstGeom>
                <a:noFill/>
                <a:ln w="38100">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04651" name="Oval 203"/>
              <p:cNvSpPr>
                <a:spLocks noChangeArrowheads="1"/>
              </p:cNvSpPr>
              <p:nvPr/>
            </p:nvSpPr>
            <p:spPr bwMode="auto">
              <a:xfrm>
                <a:off x="3888" y="3744"/>
                <a:ext cx="1104" cy="336"/>
              </a:xfrm>
              <a:prstGeom prst="ellipse">
                <a:avLst/>
              </a:prstGeom>
              <a:noFill/>
              <a:ln w="38100">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4652" name="Oval 204"/>
              <p:cNvSpPr>
                <a:spLocks noChangeArrowheads="1"/>
              </p:cNvSpPr>
              <p:nvPr/>
            </p:nvSpPr>
            <p:spPr bwMode="auto">
              <a:xfrm>
                <a:off x="4416" y="3744"/>
                <a:ext cx="1104" cy="336"/>
              </a:xfrm>
              <a:prstGeom prst="ellipse">
                <a:avLst/>
              </a:prstGeom>
              <a:noFill/>
              <a:ln w="38100">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04653" name="Group 205"/>
              <p:cNvGrpSpPr>
                <a:grpSpLocks/>
              </p:cNvGrpSpPr>
              <p:nvPr/>
            </p:nvGrpSpPr>
            <p:grpSpPr bwMode="auto">
              <a:xfrm>
                <a:off x="3936" y="2352"/>
                <a:ext cx="432" cy="1776"/>
                <a:chOff x="3936" y="2352"/>
                <a:chExt cx="432" cy="1776"/>
              </a:xfrm>
            </p:grpSpPr>
            <p:sp>
              <p:nvSpPr>
                <p:cNvPr id="104654" name="AutoShape 206"/>
                <p:cNvSpPr>
                  <a:spLocks/>
                </p:cNvSpPr>
                <p:nvPr/>
              </p:nvSpPr>
              <p:spPr bwMode="auto">
                <a:xfrm rot="5400000">
                  <a:off x="3936" y="2352"/>
                  <a:ext cx="432" cy="432"/>
                </a:xfrm>
                <a:prstGeom prst="rightBracket">
                  <a:avLst>
                    <a:gd name="adj" fmla="val 8333"/>
                  </a:avLst>
                </a:prstGeom>
                <a:noFill/>
                <a:ln w="38100">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4655" name="AutoShape 207"/>
                <p:cNvSpPr>
                  <a:spLocks/>
                </p:cNvSpPr>
                <p:nvPr/>
              </p:nvSpPr>
              <p:spPr bwMode="auto">
                <a:xfrm rot="-5400000">
                  <a:off x="3936" y="3696"/>
                  <a:ext cx="432" cy="432"/>
                </a:xfrm>
                <a:prstGeom prst="rightBracket">
                  <a:avLst>
                    <a:gd name="adj" fmla="val 8333"/>
                  </a:avLst>
                </a:prstGeom>
                <a:noFill/>
                <a:ln w="38100">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sp>
          <p:nvSpPr>
            <p:cNvPr id="104661" name="AutoShape 213"/>
            <p:cNvSpPr>
              <a:spLocks noChangeArrowheads="1"/>
            </p:cNvSpPr>
            <p:nvPr/>
          </p:nvSpPr>
          <p:spPr bwMode="auto">
            <a:xfrm>
              <a:off x="5088" y="2352"/>
              <a:ext cx="384" cy="1776"/>
            </a:xfrm>
            <a:prstGeom prst="roundRect">
              <a:avLst>
                <a:gd name="adj" fmla="val 16667"/>
              </a:avLst>
            </a:pr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04662" name="Group 214"/>
            <p:cNvGrpSpPr>
              <a:grpSpLocks/>
            </p:cNvGrpSpPr>
            <p:nvPr/>
          </p:nvGrpSpPr>
          <p:grpSpPr bwMode="auto">
            <a:xfrm>
              <a:off x="3312" y="2880"/>
              <a:ext cx="2256" cy="720"/>
              <a:chOff x="3312" y="2832"/>
              <a:chExt cx="2256" cy="816"/>
            </a:xfrm>
          </p:grpSpPr>
          <p:sp>
            <p:nvSpPr>
              <p:cNvPr id="104663" name="AutoShape 215"/>
              <p:cNvSpPr>
                <a:spLocks/>
              </p:cNvSpPr>
              <p:nvPr/>
            </p:nvSpPr>
            <p:spPr bwMode="auto">
              <a:xfrm>
                <a:off x="3312" y="2832"/>
                <a:ext cx="528" cy="816"/>
              </a:xfrm>
              <a:prstGeom prst="rightBracket">
                <a:avLst>
                  <a:gd name="adj" fmla="val 12879"/>
                </a:avLst>
              </a:pr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4664" name="AutoShape 216"/>
              <p:cNvSpPr>
                <a:spLocks/>
              </p:cNvSpPr>
              <p:nvPr/>
            </p:nvSpPr>
            <p:spPr bwMode="auto">
              <a:xfrm>
                <a:off x="5040" y="2832"/>
                <a:ext cx="528" cy="816"/>
              </a:xfrm>
              <a:prstGeom prst="leftBracket">
                <a:avLst>
                  <a:gd name="adj" fmla="val 12879"/>
                </a:avLst>
              </a:pr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04665" name="Group 217"/>
            <p:cNvGrpSpPr>
              <a:grpSpLocks/>
            </p:cNvGrpSpPr>
            <p:nvPr/>
          </p:nvGrpSpPr>
          <p:grpSpPr bwMode="auto">
            <a:xfrm>
              <a:off x="3936" y="2352"/>
              <a:ext cx="432" cy="1776"/>
              <a:chOff x="3936" y="2352"/>
              <a:chExt cx="432" cy="1776"/>
            </a:xfrm>
          </p:grpSpPr>
          <p:sp>
            <p:nvSpPr>
              <p:cNvPr id="104666" name="AutoShape 218"/>
              <p:cNvSpPr>
                <a:spLocks/>
              </p:cNvSpPr>
              <p:nvPr/>
            </p:nvSpPr>
            <p:spPr bwMode="auto">
              <a:xfrm rot="5400000">
                <a:off x="3936" y="2352"/>
                <a:ext cx="432" cy="432"/>
              </a:xfrm>
              <a:prstGeom prst="rightBracket">
                <a:avLst>
                  <a:gd name="adj" fmla="val 8333"/>
                </a:avLst>
              </a:pr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4667" name="AutoShape 219"/>
              <p:cNvSpPr>
                <a:spLocks/>
              </p:cNvSpPr>
              <p:nvPr/>
            </p:nvSpPr>
            <p:spPr bwMode="auto">
              <a:xfrm rot="-5400000">
                <a:off x="3936" y="3696"/>
                <a:ext cx="432" cy="432"/>
              </a:xfrm>
              <a:prstGeom prst="rightBracket">
                <a:avLst>
                  <a:gd name="adj" fmla="val 8333"/>
                </a:avLst>
              </a:pr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sp>
        <p:nvSpPr>
          <p:cNvPr id="104675" name="Text Box 227"/>
          <p:cNvSpPr txBox="1">
            <a:spLocks noChangeArrowheads="1"/>
          </p:cNvSpPr>
          <p:nvPr/>
        </p:nvSpPr>
        <p:spPr bwMode="auto">
          <a:xfrm>
            <a:off x="1143000" y="2133600"/>
            <a:ext cx="5456238"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a:effectLst>
                  <a:outerShdw blurRad="38100" dist="38100" dir="2700000" algn="tl">
                    <a:srgbClr val="000000"/>
                  </a:outerShdw>
                </a:effectLst>
                <a:latin typeface="Times New Roman" panose="02020603050405020304" pitchFamily="18" charset="0"/>
              </a:rPr>
              <a:t>必須主項が包含しない最小項を包含する</a:t>
            </a:r>
          </a:p>
          <a:p>
            <a:r>
              <a:rPr lang="ja-JP" altLang="en-US" sz="2400">
                <a:effectLst>
                  <a:outerShdw blurRad="38100" dist="38100" dir="2700000" algn="tl">
                    <a:srgbClr val="000000"/>
                  </a:outerShdw>
                </a:effectLst>
                <a:latin typeface="Times New Roman" panose="02020603050405020304" pitchFamily="18" charset="0"/>
              </a:rPr>
              <a:t>主項を選択</a:t>
            </a:r>
            <a:r>
              <a:rPr lang="en-US" altLang="ja-JP" sz="2000">
                <a:effectLst>
                  <a:outerShdw blurRad="38100" dist="38100" dir="2700000" algn="tl">
                    <a:srgbClr val="000000"/>
                  </a:outerShdw>
                </a:effectLst>
                <a:latin typeface="Times New Roman" panose="02020603050405020304" pitchFamily="18" charset="0"/>
              </a:rPr>
              <a:t>(</a:t>
            </a:r>
            <a:r>
              <a:rPr lang="ja-JP" altLang="en-US" sz="2000">
                <a:effectLst>
                  <a:outerShdw blurRad="38100" dist="38100" dir="2700000" algn="tl">
                    <a:srgbClr val="000000"/>
                  </a:outerShdw>
                </a:effectLst>
                <a:latin typeface="Times New Roman" panose="02020603050405020304" pitchFamily="18" charset="0"/>
              </a:rPr>
              <a:t>項数が最小になるように</a:t>
            </a:r>
            <a:r>
              <a:rPr lang="en-US" altLang="ja-JP" sz="2000">
                <a:effectLst>
                  <a:outerShdw blurRad="38100" dist="38100" dir="2700000" algn="tl">
                    <a:srgbClr val="000000"/>
                  </a:outerShdw>
                </a:effectLst>
                <a:latin typeface="Times New Roman" panose="02020603050405020304" pitchFamily="18" charset="0"/>
              </a:rPr>
              <a:t>)</a:t>
            </a:r>
          </a:p>
        </p:txBody>
      </p:sp>
      <p:sp>
        <p:nvSpPr>
          <p:cNvPr id="104676" name="Oval 228"/>
          <p:cNvSpPr>
            <a:spLocks noChangeArrowheads="1"/>
          </p:cNvSpPr>
          <p:nvPr/>
        </p:nvSpPr>
        <p:spPr bwMode="auto">
          <a:xfrm>
            <a:off x="7239000" y="5943600"/>
            <a:ext cx="533400" cy="533400"/>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4682" name="Text Box 234"/>
          <p:cNvSpPr txBox="1">
            <a:spLocks noChangeArrowheads="1"/>
          </p:cNvSpPr>
          <p:nvPr/>
        </p:nvSpPr>
        <p:spPr bwMode="auto">
          <a:xfrm>
            <a:off x="1219200" y="5638800"/>
            <a:ext cx="2330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effectLst>
                  <a:outerShdw blurRad="38100" dist="38100" dir="2700000" algn="tl">
                    <a:srgbClr val="000000"/>
                  </a:outerShdw>
                </a:effectLst>
                <a:latin typeface="Times New Roman" panose="02020603050405020304" pitchFamily="18" charset="0"/>
              </a:rPr>
              <a:t>どちらでも</a:t>
            </a:r>
            <a:r>
              <a:rPr lang="en-US" altLang="ja-JP">
                <a:effectLst>
                  <a:outerShdw blurRad="38100" dist="38100" dir="2700000" algn="tl">
                    <a:srgbClr val="000000"/>
                  </a:outerShdw>
                </a:effectLst>
                <a:latin typeface="Times New Roman" panose="02020603050405020304" pitchFamily="18" charset="0"/>
              </a:rPr>
              <a:t>OK!</a:t>
            </a:r>
          </a:p>
        </p:txBody>
      </p:sp>
      <p:graphicFrame>
        <p:nvGraphicFramePr>
          <p:cNvPr id="104686" name="Object 238"/>
          <p:cNvGraphicFramePr>
            <a:graphicFrameLocks noChangeAspect="1"/>
          </p:cNvGraphicFramePr>
          <p:nvPr/>
        </p:nvGraphicFramePr>
        <p:xfrm>
          <a:off x="685800" y="1524000"/>
          <a:ext cx="6370638" cy="725488"/>
        </p:xfrm>
        <a:graphic>
          <a:graphicData uri="http://schemas.openxmlformats.org/presentationml/2006/ole">
            <mc:AlternateContent xmlns:mc="http://schemas.openxmlformats.org/markup-compatibility/2006">
              <mc:Choice xmlns:v="urn:schemas-microsoft-com:vml" Requires="v">
                <p:oleObj spid="_x0000_s11282" name="数式" r:id="rId4" imgW="2120760" imgH="241200" progId="Equation.3">
                  <p:embed/>
                </p:oleObj>
              </mc:Choice>
              <mc:Fallback>
                <p:oleObj name="数式" r:id="rId4" imgW="2120760" imgH="241200" progId="Equation.3">
                  <p:embed/>
                  <p:pic>
                    <p:nvPicPr>
                      <p:cNvPr id="0" name="Object 2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524000"/>
                        <a:ext cx="6370638" cy="725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4687" name="Object 239"/>
          <p:cNvGraphicFramePr>
            <a:graphicFrameLocks noChangeAspect="1"/>
          </p:cNvGraphicFramePr>
          <p:nvPr/>
        </p:nvGraphicFramePr>
        <p:xfrm>
          <a:off x="1082675" y="3143250"/>
          <a:ext cx="2355850" cy="954088"/>
        </p:xfrm>
        <a:graphic>
          <a:graphicData uri="http://schemas.openxmlformats.org/presentationml/2006/ole">
            <mc:AlternateContent xmlns:mc="http://schemas.openxmlformats.org/markup-compatibility/2006">
              <mc:Choice xmlns:v="urn:schemas-microsoft-com:vml" Requires="v">
                <p:oleObj spid="_x0000_s11283" name="数式" r:id="rId6" imgW="939600" imgH="380880" progId="Equation.3">
                  <p:embed/>
                </p:oleObj>
              </mc:Choice>
              <mc:Fallback>
                <p:oleObj name="数式" r:id="rId6" imgW="939600" imgH="380880" progId="Equation.3">
                  <p:embed/>
                  <p:pic>
                    <p:nvPicPr>
                      <p:cNvPr id="0" name="Object 2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2675" y="3143250"/>
                        <a:ext cx="2355850" cy="954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4688" name="Object 240"/>
          <p:cNvGraphicFramePr>
            <a:graphicFrameLocks noChangeAspect="1"/>
          </p:cNvGraphicFramePr>
          <p:nvPr/>
        </p:nvGraphicFramePr>
        <p:xfrm>
          <a:off x="1143000" y="4419600"/>
          <a:ext cx="1068388" cy="649288"/>
        </p:xfrm>
        <a:graphic>
          <a:graphicData uri="http://schemas.openxmlformats.org/presentationml/2006/ole">
            <mc:AlternateContent xmlns:mc="http://schemas.openxmlformats.org/markup-compatibility/2006">
              <mc:Choice xmlns:v="urn:schemas-microsoft-com:vml" Requires="v">
                <p:oleObj spid="_x0000_s11284" name="数式" r:id="rId8" imgW="355320" imgH="215640" progId="Equation.3">
                  <p:embed/>
                </p:oleObj>
              </mc:Choice>
              <mc:Fallback>
                <p:oleObj name="数式" r:id="rId8" imgW="355320" imgH="215640" progId="Equation.3">
                  <p:embed/>
                  <p:pic>
                    <p:nvPicPr>
                      <p:cNvPr id="0" name="Object 2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4419600"/>
                        <a:ext cx="1068388"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4689" name="Object 241"/>
          <p:cNvGraphicFramePr>
            <a:graphicFrameLocks noChangeAspect="1"/>
          </p:cNvGraphicFramePr>
          <p:nvPr/>
        </p:nvGraphicFramePr>
        <p:xfrm>
          <a:off x="2438400" y="4419600"/>
          <a:ext cx="1182688" cy="649288"/>
        </p:xfrm>
        <a:graphic>
          <a:graphicData uri="http://schemas.openxmlformats.org/presentationml/2006/ole">
            <mc:AlternateContent xmlns:mc="http://schemas.openxmlformats.org/markup-compatibility/2006">
              <mc:Choice xmlns:v="urn:schemas-microsoft-com:vml" Requires="v">
                <p:oleObj spid="_x0000_s11285" name="数式" r:id="rId10" imgW="393480" imgH="215640" progId="Equation.3">
                  <p:embed/>
                </p:oleObj>
              </mc:Choice>
              <mc:Fallback>
                <p:oleObj name="数式" r:id="rId10" imgW="393480" imgH="215640" progId="Equation.3">
                  <p:embed/>
                  <p:pic>
                    <p:nvPicPr>
                      <p:cNvPr id="0" name="Object 2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8400" y="4419600"/>
                        <a:ext cx="1182688"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104675"/>
                                        </p:tgtEl>
                                        <p:attrNameLst>
                                          <p:attrName>style.visibility</p:attrName>
                                        </p:attrNameLst>
                                      </p:cBhvr>
                                      <p:to>
                                        <p:strVal val="visible"/>
                                      </p:to>
                                    </p:set>
                                    <p:animEffect transition="in" filter="checkerboard(across)">
                                      <p:cBhvr>
                                        <p:cTn id="7" dur="500"/>
                                        <p:tgtEl>
                                          <p:spTgt spid="1046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4676"/>
                                        </p:tgtEl>
                                        <p:attrNameLst>
                                          <p:attrName>style.visibility</p:attrName>
                                        </p:attrNameLst>
                                      </p:cBhvr>
                                      <p:to>
                                        <p:strVal val="visible"/>
                                      </p:to>
                                    </p:set>
                                    <p:animEffect transition="in" filter="checkerboard(across)">
                                      <p:cBhvr>
                                        <p:cTn id="12" dur="500"/>
                                        <p:tgtEl>
                                          <p:spTgt spid="1046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04687"/>
                                        </p:tgtEl>
                                        <p:attrNameLst>
                                          <p:attrName>style.visibility</p:attrName>
                                        </p:attrNameLst>
                                      </p:cBhvr>
                                      <p:to>
                                        <p:strVal val="visible"/>
                                      </p:to>
                                    </p:set>
                                    <p:animEffect transition="in" filter="checkerboard(across)">
                                      <p:cBhvr>
                                        <p:cTn id="17" dur="500"/>
                                        <p:tgtEl>
                                          <p:spTgt spid="1046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04688"/>
                                        </p:tgtEl>
                                        <p:attrNameLst>
                                          <p:attrName>style.visibility</p:attrName>
                                        </p:attrNameLst>
                                      </p:cBhvr>
                                      <p:to>
                                        <p:strVal val="visible"/>
                                      </p:to>
                                    </p:set>
                                    <p:animEffect transition="in" filter="checkerboard(across)">
                                      <p:cBhvr>
                                        <p:cTn id="22" dur="500"/>
                                        <p:tgtEl>
                                          <p:spTgt spid="10468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04689"/>
                                        </p:tgtEl>
                                        <p:attrNameLst>
                                          <p:attrName>style.visibility</p:attrName>
                                        </p:attrNameLst>
                                      </p:cBhvr>
                                      <p:to>
                                        <p:strVal val="visible"/>
                                      </p:to>
                                    </p:set>
                                    <p:animEffect transition="in" filter="checkerboard(across)">
                                      <p:cBhvr>
                                        <p:cTn id="27" dur="500"/>
                                        <p:tgtEl>
                                          <p:spTgt spid="10468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4682"/>
                                        </p:tgtEl>
                                        <p:attrNameLst>
                                          <p:attrName>style.visibility</p:attrName>
                                        </p:attrNameLst>
                                      </p:cBhvr>
                                      <p:to>
                                        <p:strVal val="visible"/>
                                      </p:to>
                                    </p:set>
                                    <p:anim calcmode="lin" valueType="num">
                                      <p:cBhvr additive="base">
                                        <p:cTn id="32" dur="500" fill="hold"/>
                                        <p:tgtEl>
                                          <p:spTgt spid="104682"/>
                                        </p:tgtEl>
                                        <p:attrNameLst>
                                          <p:attrName>ppt_x</p:attrName>
                                        </p:attrNameLst>
                                      </p:cBhvr>
                                      <p:tavLst>
                                        <p:tav tm="0">
                                          <p:val>
                                            <p:strVal val="#ppt_x"/>
                                          </p:val>
                                        </p:tav>
                                        <p:tav tm="100000">
                                          <p:val>
                                            <p:strVal val="#ppt_x"/>
                                          </p:val>
                                        </p:tav>
                                      </p:tavLst>
                                    </p:anim>
                                    <p:anim calcmode="lin" valueType="num">
                                      <p:cBhvr additive="base">
                                        <p:cTn id="33" dur="500" fill="hold"/>
                                        <p:tgtEl>
                                          <p:spTgt spid="1046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675" grpId="1"/>
      <p:bldP spid="104676" grpId="0" animBg="1"/>
      <p:bldP spid="104682"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ja-JP" altLang="en-US">
                <a:latin typeface="Times New Roman" panose="02020603050405020304" pitchFamily="18" charset="0"/>
              </a:rPr>
              <a:t>カルノー図による最小化</a:t>
            </a:r>
          </a:p>
        </p:txBody>
      </p:sp>
      <p:sp>
        <p:nvSpPr>
          <p:cNvPr id="108637" name="Text Box 93"/>
          <p:cNvSpPr txBox="1">
            <a:spLocks noChangeArrowheads="1"/>
          </p:cNvSpPr>
          <p:nvPr/>
        </p:nvSpPr>
        <p:spPr bwMode="auto">
          <a:xfrm>
            <a:off x="838200" y="3048000"/>
            <a:ext cx="1962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effectLst>
                  <a:outerShdw blurRad="38100" dist="38100" dir="2700000" algn="tl">
                    <a:srgbClr val="000000"/>
                  </a:outerShdw>
                </a:effectLst>
                <a:latin typeface="Times New Roman" panose="02020603050405020304" pitchFamily="18" charset="0"/>
              </a:rPr>
              <a:t>最小積和形</a:t>
            </a:r>
          </a:p>
        </p:txBody>
      </p:sp>
      <p:grpSp>
        <p:nvGrpSpPr>
          <p:cNvPr id="108722" name="Group 178"/>
          <p:cNvGrpSpPr>
            <a:grpSpLocks/>
          </p:cNvGrpSpPr>
          <p:nvPr/>
        </p:nvGrpSpPr>
        <p:grpSpPr bwMode="auto">
          <a:xfrm>
            <a:off x="4343400" y="3048000"/>
            <a:ext cx="4495800" cy="3505200"/>
            <a:chOff x="2736" y="1920"/>
            <a:chExt cx="2832" cy="2208"/>
          </a:xfrm>
        </p:grpSpPr>
        <p:grpSp>
          <p:nvGrpSpPr>
            <p:cNvPr id="108639" name="Group 95"/>
            <p:cNvGrpSpPr>
              <a:grpSpLocks/>
            </p:cNvGrpSpPr>
            <p:nvPr/>
          </p:nvGrpSpPr>
          <p:grpSpPr bwMode="auto">
            <a:xfrm>
              <a:off x="2736" y="1920"/>
              <a:ext cx="2832" cy="2208"/>
              <a:chOff x="2736" y="1920"/>
              <a:chExt cx="2832" cy="2208"/>
            </a:xfrm>
          </p:grpSpPr>
          <p:grpSp>
            <p:nvGrpSpPr>
              <p:cNvPr id="108640" name="Group 96"/>
              <p:cNvGrpSpPr>
                <a:grpSpLocks/>
              </p:cNvGrpSpPr>
              <p:nvPr/>
            </p:nvGrpSpPr>
            <p:grpSpPr bwMode="auto">
              <a:xfrm>
                <a:off x="2736" y="1920"/>
                <a:ext cx="2832" cy="2208"/>
                <a:chOff x="768" y="1920"/>
                <a:chExt cx="2832" cy="2208"/>
              </a:xfrm>
            </p:grpSpPr>
            <p:sp>
              <p:nvSpPr>
                <p:cNvPr id="108641" name="Rectangle 97"/>
                <p:cNvSpPr>
                  <a:spLocks noChangeArrowheads="1"/>
                </p:cNvSpPr>
                <p:nvPr/>
              </p:nvSpPr>
              <p:spPr bwMode="auto">
                <a:xfrm>
                  <a:off x="3033" y="3686"/>
                  <a:ext cx="567" cy="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108642" name="Rectangle 98"/>
                <p:cNvSpPr>
                  <a:spLocks noChangeArrowheads="1"/>
                </p:cNvSpPr>
                <p:nvPr/>
              </p:nvSpPr>
              <p:spPr bwMode="auto">
                <a:xfrm>
                  <a:off x="2467" y="3686"/>
                  <a:ext cx="566" cy="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108643" name="Rectangle 99"/>
                <p:cNvSpPr>
                  <a:spLocks noChangeArrowheads="1"/>
                </p:cNvSpPr>
                <p:nvPr/>
              </p:nvSpPr>
              <p:spPr bwMode="auto">
                <a:xfrm>
                  <a:off x="1901" y="3686"/>
                  <a:ext cx="566" cy="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108644" name="Rectangle 100"/>
                <p:cNvSpPr>
                  <a:spLocks noChangeArrowheads="1"/>
                </p:cNvSpPr>
                <p:nvPr/>
              </p:nvSpPr>
              <p:spPr bwMode="auto">
                <a:xfrm>
                  <a:off x="1335" y="3686"/>
                  <a:ext cx="566" cy="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a:latin typeface="Times New Roman" panose="02020603050405020304" pitchFamily="18" charset="0"/>
                  </a:endParaRPr>
                </a:p>
              </p:txBody>
            </p:sp>
            <p:sp>
              <p:nvSpPr>
                <p:cNvPr id="108645" name="Rectangle 101"/>
                <p:cNvSpPr>
                  <a:spLocks noChangeArrowheads="1"/>
                </p:cNvSpPr>
                <p:nvPr/>
              </p:nvSpPr>
              <p:spPr bwMode="auto">
                <a:xfrm>
                  <a:off x="768" y="3686"/>
                  <a:ext cx="567" cy="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1 0</a:t>
                  </a:r>
                </a:p>
              </p:txBody>
            </p:sp>
            <p:sp>
              <p:nvSpPr>
                <p:cNvPr id="108646" name="Rectangle 102"/>
                <p:cNvSpPr>
                  <a:spLocks noChangeArrowheads="1"/>
                </p:cNvSpPr>
                <p:nvPr/>
              </p:nvSpPr>
              <p:spPr bwMode="auto">
                <a:xfrm>
                  <a:off x="3033" y="3245"/>
                  <a:ext cx="567" cy="4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108647" name="Rectangle 103"/>
                <p:cNvSpPr>
                  <a:spLocks noChangeArrowheads="1"/>
                </p:cNvSpPr>
                <p:nvPr/>
              </p:nvSpPr>
              <p:spPr bwMode="auto">
                <a:xfrm>
                  <a:off x="2467" y="3245"/>
                  <a:ext cx="566" cy="4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a:latin typeface="Times New Roman" panose="02020603050405020304" pitchFamily="18" charset="0"/>
                  </a:endParaRPr>
                </a:p>
              </p:txBody>
            </p:sp>
            <p:sp>
              <p:nvSpPr>
                <p:cNvPr id="108648" name="Rectangle 104"/>
                <p:cNvSpPr>
                  <a:spLocks noChangeArrowheads="1"/>
                </p:cNvSpPr>
                <p:nvPr/>
              </p:nvSpPr>
              <p:spPr bwMode="auto">
                <a:xfrm>
                  <a:off x="1901" y="3245"/>
                  <a:ext cx="566" cy="4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a:latin typeface="Times New Roman" panose="02020603050405020304" pitchFamily="18" charset="0"/>
                  </a:endParaRPr>
                </a:p>
              </p:txBody>
            </p:sp>
            <p:sp>
              <p:nvSpPr>
                <p:cNvPr id="108649" name="Rectangle 105"/>
                <p:cNvSpPr>
                  <a:spLocks noChangeArrowheads="1"/>
                </p:cNvSpPr>
                <p:nvPr/>
              </p:nvSpPr>
              <p:spPr bwMode="auto">
                <a:xfrm>
                  <a:off x="1335" y="3245"/>
                  <a:ext cx="566" cy="4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108650" name="Rectangle 106"/>
                <p:cNvSpPr>
                  <a:spLocks noChangeArrowheads="1"/>
                </p:cNvSpPr>
                <p:nvPr/>
              </p:nvSpPr>
              <p:spPr bwMode="auto">
                <a:xfrm>
                  <a:off x="768" y="3245"/>
                  <a:ext cx="567" cy="4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1 1</a:t>
                  </a:r>
                </a:p>
              </p:txBody>
            </p:sp>
            <p:sp>
              <p:nvSpPr>
                <p:cNvPr id="108651" name="Rectangle 107"/>
                <p:cNvSpPr>
                  <a:spLocks noChangeArrowheads="1"/>
                </p:cNvSpPr>
                <p:nvPr/>
              </p:nvSpPr>
              <p:spPr bwMode="auto">
                <a:xfrm>
                  <a:off x="3033" y="2803"/>
                  <a:ext cx="567" cy="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108652" name="Rectangle 108"/>
                <p:cNvSpPr>
                  <a:spLocks noChangeArrowheads="1"/>
                </p:cNvSpPr>
                <p:nvPr/>
              </p:nvSpPr>
              <p:spPr bwMode="auto">
                <a:xfrm>
                  <a:off x="2467" y="2803"/>
                  <a:ext cx="566" cy="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a:latin typeface="Times New Roman" panose="02020603050405020304" pitchFamily="18" charset="0"/>
                  </a:endParaRPr>
                </a:p>
              </p:txBody>
            </p:sp>
            <p:sp>
              <p:nvSpPr>
                <p:cNvPr id="108653" name="Rectangle 109"/>
                <p:cNvSpPr>
                  <a:spLocks noChangeArrowheads="1"/>
                </p:cNvSpPr>
                <p:nvPr/>
              </p:nvSpPr>
              <p:spPr bwMode="auto">
                <a:xfrm>
                  <a:off x="1901" y="2803"/>
                  <a:ext cx="566" cy="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a:latin typeface="Times New Roman" panose="02020603050405020304" pitchFamily="18" charset="0"/>
                  </a:endParaRPr>
                </a:p>
              </p:txBody>
            </p:sp>
            <p:sp>
              <p:nvSpPr>
                <p:cNvPr id="108654" name="Rectangle 110"/>
                <p:cNvSpPr>
                  <a:spLocks noChangeArrowheads="1"/>
                </p:cNvSpPr>
                <p:nvPr/>
              </p:nvSpPr>
              <p:spPr bwMode="auto">
                <a:xfrm>
                  <a:off x="1335" y="2803"/>
                  <a:ext cx="566" cy="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108655" name="Rectangle 111"/>
                <p:cNvSpPr>
                  <a:spLocks noChangeArrowheads="1"/>
                </p:cNvSpPr>
                <p:nvPr/>
              </p:nvSpPr>
              <p:spPr bwMode="auto">
                <a:xfrm>
                  <a:off x="768" y="2803"/>
                  <a:ext cx="567" cy="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0 1</a:t>
                  </a:r>
                </a:p>
              </p:txBody>
            </p:sp>
            <p:sp>
              <p:nvSpPr>
                <p:cNvPr id="108656" name="Rectangle 112"/>
                <p:cNvSpPr>
                  <a:spLocks noChangeArrowheads="1"/>
                </p:cNvSpPr>
                <p:nvPr/>
              </p:nvSpPr>
              <p:spPr bwMode="auto">
                <a:xfrm>
                  <a:off x="3033" y="2362"/>
                  <a:ext cx="567" cy="4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108657" name="Rectangle 113"/>
                <p:cNvSpPr>
                  <a:spLocks noChangeArrowheads="1"/>
                </p:cNvSpPr>
                <p:nvPr/>
              </p:nvSpPr>
              <p:spPr bwMode="auto">
                <a:xfrm>
                  <a:off x="2467" y="2362"/>
                  <a:ext cx="566" cy="4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a:latin typeface="Times New Roman" panose="02020603050405020304" pitchFamily="18" charset="0"/>
                  </a:endParaRPr>
                </a:p>
              </p:txBody>
            </p:sp>
            <p:sp>
              <p:nvSpPr>
                <p:cNvPr id="108658" name="Rectangle 114"/>
                <p:cNvSpPr>
                  <a:spLocks noChangeArrowheads="1"/>
                </p:cNvSpPr>
                <p:nvPr/>
              </p:nvSpPr>
              <p:spPr bwMode="auto">
                <a:xfrm>
                  <a:off x="1901" y="2362"/>
                  <a:ext cx="566" cy="4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108659" name="Rectangle 115"/>
                <p:cNvSpPr>
                  <a:spLocks noChangeArrowheads="1"/>
                </p:cNvSpPr>
                <p:nvPr/>
              </p:nvSpPr>
              <p:spPr bwMode="auto">
                <a:xfrm>
                  <a:off x="1335" y="2362"/>
                  <a:ext cx="566" cy="4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a:latin typeface="Times New Roman" panose="02020603050405020304" pitchFamily="18" charset="0"/>
                  </a:endParaRPr>
                </a:p>
              </p:txBody>
            </p:sp>
            <p:sp>
              <p:nvSpPr>
                <p:cNvPr id="108660" name="Rectangle 116"/>
                <p:cNvSpPr>
                  <a:spLocks noChangeArrowheads="1"/>
                </p:cNvSpPr>
                <p:nvPr/>
              </p:nvSpPr>
              <p:spPr bwMode="auto">
                <a:xfrm>
                  <a:off x="768" y="2362"/>
                  <a:ext cx="567" cy="4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0 0</a:t>
                  </a:r>
                </a:p>
              </p:txBody>
            </p:sp>
            <p:sp>
              <p:nvSpPr>
                <p:cNvPr id="108661" name="Rectangle 117"/>
                <p:cNvSpPr>
                  <a:spLocks noChangeArrowheads="1"/>
                </p:cNvSpPr>
                <p:nvPr/>
              </p:nvSpPr>
              <p:spPr bwMode="auto">
                <a:xfrm>
                  <a:off x="3033" y="1920"/>
                  <a:ext cx="567" cy="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1 0</a:t>
                  </a:r>
                </a:p>
              </p:txBody>
            </p:sp>
            <p:sp>
              <p:nvSpPr>
                <p:cNvPr id="108662" name="Rectangle 118"/>
                <p:cNvSpPr>
                  <a:spLocks noChangeArrowheads="1"/>
                </p:cNvSpPr>
                <p:nvPr/>
              </p:nvSpPr>
              <p:spPr bwMode="auto">
                <a:xfrm>
                  <a:off x="2467" y="1920"/>
                  <a:ext cx="566" cy="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1 1</a:t>
                  </a:r>
                </a:p>
              </p:txBody>
            </p:sp>
            <p:sp>
              <p:nvSpPr>
                <p:cNvPr id="108663" name="Rectangle 119"/>
                <p:cNvSpPr>
                  <a:spLocks noChangeArrowheads="1"/>
                </p:cNvSpPr>
                <p:nvPr/>
              </p:nvSpPr>
              <p:spPr bwMode="auto">
                <a:xfrm>
                  <a:off x="1901" y="1920"/>
                  <a:ext cx="566" cy="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0 1</a:t>
                  </a:r>
                </a:p>
              </p:txBody>
            </p:sp>
            <p:sp>
              <p:nvSpPr>
                <p:cNvPr id="108664" name="Rectangle 120"/>
                <p:cNvSpPr>
                  <a:spLocks noChangeArrowheads="1"/>
                </p:cNvSpPr>
                <p:nvPr/>
              </p:nvSpPr>
              <p:spPr bwMode="auto">
                <a:xfrm>
                  <a:off x="1335" y="1920"/>
                  <a:ext cx="566" cy="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0 0</a:t>
                  </a:r>
                </a:p>
              </p:txBody>
            </p:sp>
            <p:sp>
              <p:nvSpPr>
                <p:cNvPr id="108665" name="Rectangle 121"/>
                <p:cNvSpPr>
                  <a:spLocks noChangeArrowheads="1"/>
                </p:cNvSpPr>
                <p:nvPr/>
              </p:nvSpPr>
              <p:spPr bwMode="auto">
                <a:xfrm>
                  <a:off x="768" y="1920"/>
                  <a:ext cx="567" cy="4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r">
                    <a:buFont typeface="Wingdings" panose="05000000000000000000" pitchFamily="2" charset="2"/>
                    <a:buNone/>
                  </a:pPr>
                  <a:r>
                    <a:rPr lang="en-US" altLang="ja-JP" sz="1600" i="1">
                      <a:latin typeface="Times New Roman" panose="02020603050405020304" pitchFamily="18" charset="0"/>
                    </a:rPr>
                    <a:t>X</a:t>
                  </a:r>
                  <a:r>
                    <a:rPr lang="en-US" altLang="ja-JP" sz="1600">
                      <a:latin typeface="Times New Roman" panose="02020603050405020304" pitchFamily="18" charset="0"/>
                    </a:rPr>
                    <a:t> </a:t>
                  </a:r>
                  <a:r>
                    <a:rPr lang="en-US" altLang="ja-JP" sz="1600" i="1">
                      <a:latin typeface="Times New Roman" panose="02020603050405020304" pitchFamily="18" charset="0"/>
                    </a:rPr>
                    <a:t>Y</a:t>
                  </a:r>
                  <a:r>
                    <a:rPr lang="ja-JP" altLang="en-US" sz="1600">
                      <a:latin typeface="Times New Roman" panose="02020603050405020304" pitchFamily="18" charset="0"/>
                    </a:rPr>
                    <a:t>　</a:t>
                  </a:r>
                </a:p>
                <a:p>
                  <a:pPr>
                    <a:buFont typeface="Wingdings" panose="05000000000000000000" pitchFamily="2" charset="2"/>
                    <a:buNone/>
                  </a:pPr>
                  <a:r>
                    <a:rPr lang="en-US" altLang="ja-JP" sz="1600" i="1">
                      <a:latin typeface="Times New Roman" panose="02020603050405020304" pitchFamily="18" charset="0"/>
                    </a:rPr>
                    <a:t>Z</a:t>
                  </a:r>
                  <a:r>
                    <a:rPr lang="en-US" altLang="ja-JP" sz="1600">
                      <a:latin typeface="Times New Roman" panose="02020603050405020304" pitchFamily="18" charset="0"/>
                    </a:rPr>
                    <a:t> </a:t>
                  </a:r>
                  <a:r>
                    <a:rPr lang="en-US" altLang="ja-JP" sz="1600" i="1">
                      <a:latin typeface="Times New Roman" panose="02020603050405020304" pitchFamily="18" charset="0"/>
                    </a:rPr>
                    <a:t>W </a:t>
                  </a:r>
                  <a:r>
                    <a:rPr lang="en-US" altLang="ja-JP" sz="2000" i="1">
                      <a:latin typeface="Times New Roman" panose="02020603050405020304" pitchFamily="18" charset="0"/>
                    </a:rPr>
                    <a:t> </a:t>
                  </a:r>
                  <a:endParaRPr lang="en-US" altLang="ja-JP" sz="1600" i="1">
                    <a:latin typeface="Times New Roman" panose="02020603050405020304" pitchFamily="18" charset="0"/>
                  </a:endParaRPr>
                </a:p>
              </p:txBody>
            </p:sp>
            <p:sp>
              <p:nvSpPr>
                <p:cNvPr id="108666" name="Line 122"/>
                <p:cNvSpPr>
                  <a:spLocks noChangeShapeType="1"/>
                </p:cNvSpPr>
                <p:nvPr/>
              </p:nvSpPr>
              <p:spPr bwMode="auto">
                <a:xfrm>
                  <a:off x="768" y="1920"/>
                  <a:ext cx="2832"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8667" name="Line 123"/>
                <p:cNvSpPr>
                  <a:spLocks noChangeShapeType="1"/>
                </p:cNvSpPr>
                <p:nvPr/>
              </p:nvSpPr>
              <p:spPr bwMode="auto">
                <a:xfrm>
                  <a:off x="768" y="2362"/>
                  <a:ext cx="28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8668" name="Line 124"/>
                <p:cNvSpPr>
                  <a:spLocks noChangeShapeType="1"/>
                </p:cNvSpPr>
                <p:nvPr/>
              </p:nvSpPr>
              <p:spPr bwMode="auto">
                <a:xfrm>
                  <a:off x="768" y="2803"/>
                  <a:ext cx="28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8669" name="Line 125"/>
                <p:cNvSpPr>
                  <a:spLocks noChangeShapeType="1"/>
                </p:cNvSpPr>
                <p:nvPr/>
              </p:nvSpPr>
              <p:spPr bwMode="auto">
                <a:xfrm>
                  <a:off x="768" y="3245"/>
                  <a:ext cx="28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8670" name="Line 126"/>
                <p:cNvSpPr>
                  <a:spLocks noChangeShapeType="1"/>
                </p:cNvSpPr>
                <p:nvPr/>
              </p:nvSpPr>
              <p:spPr bwMode="auto">
                <a:xfrm>
                  <a:off x="768" y="3686"/>
                  <a:ext cx="28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8671" name="Line 127"/>
                <p:cNvSpPr>
                  <a:spLocks noChangeShapeType="1"/>
                </p:cNvSpPr>
                <p:nvPr/>
              </p:nvSpPr>
              <p:spPr bwMode="auto">
                <a:xfrm>
                  <a:off x="768" y="4128"/>
                  <a:ext cx="2832"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8672" name="Line 128"/>
                <p:cNvSpPr>
                  <a:spLocks noChangeShapeType="1"/>
                </p:cNvSpPr>
                <p:nvPr/>
              </p:nvSpPr>
              <p:spPr bwMode="auto">
                <a:xfrm>
                  <a:off x="768" y="1920"/>
                  <a:ext cx="0" cy="2208"/>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8673" name="Line 129"/>
                <p:cNvSpPr>
                  <a:spLocks noChangeShapeType="1"/>
                </p:cNvSpPr>
                <p:nvPr/>
              </p:nvSpPr>
              <p:spPr bwMode="auto">
                <a:xfrm>
                  <a:off x="1335" y="1920"/>
                  <a:ext cx="0" cy="2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8674" name="Line 130"/>
                <p:cNvSpPr>
                  <a:spLocks noChangeShapeType="1"/>
                </p:cNvSpPr>
                <p:nvPr/>
              </p:nvSpPr>
              <p:spPr bwMode="auto">
                <a:xfrm>
                  <a:off x="1901" y="1920"/>
                  <a:ext cx="0" cy="2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8675" name="Line 131"/>
                <p:cNvSpPr>
                  <a:spLocks noChangeShapeType="1"/>
                </p:cNvSpPr>
                <p:nvPr/>
              </p:nvSpPr>
              <p:spPr bwMode="auto">
                <a:xfrm>
                  <a:off x="2467" y="1920"/>
                  <a:ext cx="0" cy="2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8676" name="Line 132"/>
                <p:cNvSpPr>
                  <a:spLocks noChangeShapeType="1"/>
                </p:cNvSpPr>
                <p:nvPr/>
              </p:nvSpPr>
              <p:spPr bwMode="auto">
                <a:xfrm>
                  <a:off x="3033" y="1920"/>
                  <a:ext cx="0" cy="220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8677" name="Line 133"/>
                <p:cNvSpPr>
                  <a:spLocks noChangeShapeType="1"/>
                </p:cNvSpPr>
                <p:nvPr/>
              </p:nvSpPr>
              <p:spPr bwMode="auto">
                <a:xfrm>
                  <a:off x="3600" y="1920"/>
                  <a:ext cx="0" cy="2208"/>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8678" name="Line 134"/>
                <p:cNvSpPr>
                  <a:spLocks noChangeShapeType="1"/>
                </p:cNvSpPr>
                <p:nvPr/>
              </p:nvSpPr>
              <p:spPr bwMode="auto">
                <a:xfrm flipH="1" flipV="1">
                  <a:off x="768" y="1920"/>
                  <a:ext cx="576"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grpSp>
          <p:sp>
            <p:nvSpPr>
              <p:cNvPr id="108679" name="AutoShape 135"/>
              <p:cNvSpPr>
                <a:spLocks noChangeArrowheads="1"/>
              </p:cNvSpPr>
              <p:nvPr/>
            </p:nvSpPr>
            <p:spPr bwMode="auto">
              <a:xfrm>
                <a:off x="5088" y="2352"/>
                <a:ext cx="384" cy="1776"/>
              </a:xfrm>
              <a:prstGeom prst="roundRect">
                <a:avLst>
                  <a:gd name="adj" fmla="val 16667"/>
                </a:avLst>
              </a:prstGeom>
              <a:noFill/>
              <a:ln w="38100">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08680" name="Group 136"/>
              <p:cNvGrpSpPr>
                <a:grpSpLocks/>
              </p:cNvGrpSpPr>
              <p:nvPr/>
            </p:nvGrpSpPr>
            <p:grpSpPr bwMode="auto">
              <a:xfrm>
                <a:off x="3312" y="2880"/>
                <a:ext cx="2256" cy="720"/>
                <a:chOff x="3312" y="2832"/>
                <a:chExt cx="2256" cy="816"/>
              </a:xfrm>
            </p:grpSpPr>
            <p:sp>
              <p:nvSpPr>
                <p:cNvPr id="108681" name="AutoShape 137"/>
                <p:cNvSpPr>
                  <a:spLocks/>
                </p:cNvSpPr>
                <p:nvPr/>
              </p:nvSpPr>
              <p:spPr bwMode="auto">
                <a:xfrm>
                  <a:off x="3312" y="2832"/>
                  <a:ext cx="528" cy="816"/>
                </a:xfrm>
                <a:prstGeom prst="rightBracket">
                  <a:avLst>
                    <a:gd name="adj" fmla="val 12879"/>
                  </a:avLst>
                </a:prstGeom>
                <a:noFill/>
                <a:ln w="38100">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8682" name="AutoShape 138"/>
                <p:cNvSpPr>
                  <a:spLocks/>
                </p:cNvSpPr>
                <p:nvPr/>
              </p:nvSpPr>
              <p:spPr bwMode="auto">
                <a:xfrm>
                  <a:off x="5040" y="2832"/>
                  <a:ext cx="528" cy="816"/>
                </a:xfrm>
                <a:prstGeom prst="leftBracket">
                  <a:avLst>
                    <a:gd name="adj" fmla="val 12879"/>
                  </a:avLst>
                </a:prstGeom>
                <a:noFill/>
                <a:ln w="38100">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08683" name="Oval 139"/>
              <p:cNvSpPr>
                <a:spLocks noChangeArrowheads="1"/>
              </p:cNvSpPr>
              <p:nvPr/>
            </p:nvSpPr>
            <p:spPr bwMode="auto">
              <a:xfrm>
                <a:off x="3888" y="3744"/>
                <a:ext cx="1104" cy="336"/>
              </a:xfrm>
              <a:prstGeom prst="ellipse">
                <a:avLst/>
              </a:prstGeom>
              <a:noFill/>
              <a:ln w="38100">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8684" name="Oval 140"/>
              <p:cNvSpPr>
                <a:spLocks noChangeArrowheads="1"/>
              </p:cNvSpPr>
              <p:nvPr/>
            </p:nvSpPr>
            <p:spPr bwMode="auto">
              <a:xfrm>
                <a:off x="4416" y="3744"/>
                <a:ext cx="1104" cy="336"/>
              </a:xfrm>
              <a:prstGeom prst="ellipse">
                <a:avLst/>
              </a:prstGeom>
              <a:noFill/>
              <a:ln w="38100">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08685" name="Group 141"/>
              <p:cNvGrpSpPr>
                <a:grpSpLocks/>
              </p:cNvGrpSpPr>
              <p:nvPr/>
            </p:nvGrpSpPr>
            <p:grpSpPr bwMode="auto">
              <a:xfrm>
                <a:off x="3936" y="2352"/>
                <a:ext cx="432" cy="1776"/>
                <a:chOff x="3936" y="2352"/>
                <a:chExt cx="432" cy="1776"/>
              </a:xfrm>
            </p:grpSpPr>
            <p:sp>
              <p:nvSpPr>
                <p:cNvPr id="108686" name="AutoShape 142"/>
                <p:cNvSpPr>
                  <a:spLocks/>
                </p:cNvSpPr>
                <p:nvPr/>
              </p:nvSpPr>
              <p:spPr bwMode="auto">
                <a:xfrm rot="5400000">
                  <a:off x="3936" y="2352"/>
                  <a:ext cx="432" cy="432"/>
                </a:xfrm>
                <a:prstGeom prst="rightBracket">
                  <a:avLst>
                    <a:gd name="adj" fmla="val 8333"/>
                  </a:avLst>
                </a:prstGeom>
                <a:noFill/>
                <a:ln w="38100">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8687" name="AutoShape 143"/>
                <p:cNvSpPr>
                  <a:spLocks/>
                </p:cNvSpPr>
                <p:nvPr/>
              </p:nvSpPr>
              <p:spPr bwMode="auto">
                <a:xfrm rot="-5400000">
                  <a:off x="3936" y="3696"/>
                  <a:ext cx="432" cy="432"/>
                </a:xfrm>
                <a:prstGeom prst="rightBracket">
                  <a:avLst>
                    <a:gd name="adj" fmla="val 8333"/>
                  </a:avLst>
                </a:prstGeom>
                <a:noFill/>
                <a:ln w="38100">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sp>
          <p:nvSpPr>
            <p:cNvPr id="108688" name="AutoShape 144"/>
            <p:cNvSpPr>
              <a:spLocks noChangeArrowheads="1"/>
            </p:cNvSpPr>
            <p:nvPr/>
          </p:nvSpPr>
          <p:spPr bwMode="auto">
            <a:xfrm>
              <a:off x="5088" y="2352"/>
              <a:ext cx="384" cy="1776"/>
            </a:xfrm>
            <a:prstGeom prst="roundRect">
              <a:avLst>
                <a:gd name="adj" fmla="val 16667"/>
              </a:avLst>
            </a:pr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08689" name="Group 145"/>
            <p:cNvGrpSpPr>
              <a:grpSpLocks/>
            </p:cNvGrpSpPr>
            <p:nvPr/>
          </p:nvGrpSpPr>
          <p:grpSpPr bwMode="auto">
            <a:xfrm>
              <a:off x="3312" y="2880"/>
              <a:ext cx="2256" cy="720"/>
              <a:chOff x="3312" y="2832"/>
              <a:chExt cx="2256" cy="816"/>
            </a:xfrm>
          </p:grpSpPr>
          <p:sp>
            <p:nvSpPr>
              <p:cNvPr id="108690" name="AutoShape 146"/>
              <p:cNvSpPr>
                <a:spLocks/>
              </p:cNvSpPr>
              <p:nvPr/>
            </p:nvSpPr>
            <p:spPr bwMode="auto">
              <a:xfrm>
                <a:off x="3312" y="2832"/>
                <a:ext cx="528" cy="816"/>
              </a:xfrm>
              <a:prstGeom prst="rightBracket">
                <a:avLst>
                  <a:gd name="adj" fmla="val 12879"/>
                </a:avLst>
              </a:pr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8691" name="AutoShape 147"/>
              <p:cNvSpPr>
                <a:spLocks/>
              </p:cNvSpPr>
              <p:nvPr/>
            </p:nvSpPr>
            <p:spPr bwMode="auto">
              <a:xfrm>
                <a:off x="5040" y="2832"/>
                <a:ext cx="528" cy="816"/>
              </a:xfrm>
              <a:prstGeom prst="leftBracket">
                <a:avLst>
                  <a:gd name="adj" fmla="val 12879"/>
                </a:avLst>
              </a:pr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08692" name="Group 148"/>
            <p:cNvGrpSpPr>
              <a:grpSpLocks/>
            </p:cNvGrpSpPr>
            <p:nvPr/>
          </p:nvGrpSpPr>
          <p:grpSpPr bwMode="auto">
            <a:xfrm>
              <a:off x="3936" y="2352"/>
              <a:ext cx="432" cy="1776"/>
              <a:chOff x="3936" y="2352"/>
              <a:chExt cx="432" cy="1776"/>
            </a:xfrm>
          </p:grpSpPr>
          <p:sp>
            <p:nvSpPr>
              <p:cNvPr id="108693" name="AutoShape 149"/>
              <p:cNvSpPr>
                <a:spLocks/>
              </p:cNvSpPr>
              <p:nvPr/>
            </p:nvSpPr>
            <p:spPr bwMode="auto">
              <a:xfrm rot="5400000">
                <a:off x="3936" y="2352"/>
                <a:ext cx="432" cy="432"/>
              </a:xfrm>
              <a:prstGeom prst="rightBracket">
                <a:avLst>
                  <a:gd name="adj" fmla="val 8333"/>
                </a:avLst>
              </a:pr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8694" name="AutoShape 150"/>
              <p:cNvSpPr>
                <a:spLocks/>
              </p:cNvSpPr>
              <p:nvPr/>
            </p:nvSpPr>
            <p:spPr bwMode="auto">
              <a:xfrm rot="-5400000">
                <a:off x="3936" y="3696"/>
                <a:ext cx="432" cy="432"/>
              </a:xfrm>
              <a:prstGeom prst="rightBracket">
                <a:avLst>
                  <a:gd name="adj" fmla="val 8333"/>
                </a:avLst>
              </a:pr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aphicFrame>
        <p:nvGraphicFramePr>
          <p:cNvPr id="108745" name="Object 201"/>
          <p:cNvGraphicFramePr>
            <a:graphicFrameLocks noChangeAspect="1"/>
          </p:cNvGraphicFramePr>
          <p:nvPr/>
        </p:nvGraphicFramePr>
        <p:xfrm>
          <a:off x="609600" y="1600200"/>
          <a:ext cx="7956550" cy="1144588"/>
        </p:xfrm>
        <a:graphic>
          <a:graphicData uri="http://schemas.openxmlformats.org/presentationml/2006/ole">
            <mc:AlternateContent xmlns:mc="http://schemas.openxmlformats.org/markup-compatibility/2006">
              <mc:Choice xmlns:v="urn:schemas-microsoft-com:vml" Requires="v">
                <p:oleObj spid="_x0000_s12302" name="数式" r:id="rId4" imgW="3174840" imgH="457200" progId="Equation.3">
                  <p:embed/>
                </p:oleObj>
              </mc:Choice>
              <mc:Fallback>
                <p:oleObj name="数式" r:id="rId4" imgW="3174840" imgH="457200" progId="Equation.3">
                  <p:embed/>
                  <p:pic>
                    <p:nvPicPr>
                      <p:cNvPr id="0" name="Object 2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600200"/>
                        <a:ext cx="7956550" cy="1144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8746" name="Object 202"/>
          <p:cNvGraphicFramePr>
            <a:graphicFrameLocks noChangeAspect="1"/>
          </p:cNvGraphicFramePr>
          <p:nvPr/>
        </p:nvGraphicFramePr>
        <p:xfrm>
          <a:off x="914400" y="3657600"/>
          <a:ext cx="2859088" cy="1143000"/>
        </p:xfrm>
        <a:graphic>
          <a:graphicData uri="http://schemas.openxmlformats.org/presentationml/2006/ole">
            <mc:AlternateContent xmlns:mc="http://schemas.openxmlformats.org/markup-compatibility/2006">
              <mc:Choice xmlns:v="urn:schemas-microsoft-com:vml" Requires="v">
                <p:oleObj spid="_x0000_s12303" name="数式" r:id="rId6" imgW="1143000" imgH="457200" progId="Equation.3">
                  <p:embed/>
                </p:oleObj>
              </mc:Choice>
              <mc:Fallback>
                <p:oleObj name="数式" r:id="rId6" imgW="1143000" imgH="457200" progId="Equation.3">
                  <p:embed/>
                  <p:pic>
                    <p:nvPicPr>
                      <p:cNvPr id="0" name="Object 2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3657600"/>
                        <a:ext cx="2859088"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8747" name="Text Box 203"/>
          <p:cNvSpPr txBox="1">
            <a:spLocks noChangeArrowheads="1"/>
          </p:cNvSpPr>
          <p:nvPr/>
        </p:nvSpPr>
        <p:spPr bwMode="auto">
          <a:xfrm>
            <a:off x="1219200" y="4852988"/>
            <a:ext cx="104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a:effectLst>
                  <a:outerShdw blurRad="38100" dist="38100" dir="2700000" algn="tl">
                    <a:srgbClr val="000000"/>
                  </a:outerShdw>
                </a:effectLst>
              </a:rPr>
              <a:t>または</a:t>
            </a:r>
          </a:p>
        </p:txBody>
      </p:sp>
      <p:graphicFrame>
        <p:nvGraphicFramePr>
          <p:cNvPr id="108748" name="Object 204"/>
          <p:cNvGraphicFramePr>
            <a:graphicFrameLocks noChangeAspect="1"/>
          </p:cNvGraphicFramePr>
          <p:nvPr/>
        </p:nvGraphicFramePr>
        <p:xfrm>
          <a:off x="914400" y="5334000"/>
          <a:ext cx="2922588" cy="1143000"/>
        </p:xfrm>
        <a:graphic>
          <a:graphicData uri="http://schemas.openxmlformats.org/presentationml/2006/ole">
            <mc:AlternateContent xmlns:mc="http://schemas.openxmlformats.org/markup-compatibility/2006">
              <mc:Choice xmlns:v="urn:schemas-microsoft-com:vml" Requires="v">
                <p:oleObj spid="_x0000_s12304" name="数式" r:id="rId8" imgW="1168200" imgH="457200" progId="Equation.3">
                  <p:embed/>
                </p:oleObj>
              </mc:Choice>
              <mc:Fallback>
                <p:oleObj name="数式" r:id="rId8" imgW="1168200" imgH="457200" progId="Equation.3">
                  <p:embed/>
                  <p:pic>
                    <p:nvPicPr>
                      <p:cNvPr id="0" name="Object 20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5334000"/>
                        <a:ext cx="2922588"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8637"/>
                                        </p:tgtEl>
                                        <p:attrNameLst>
                                          <p:attrName>style.visibility</p:attrName>
                                        </p:attrNameLst>
                                      </p:cBhvr>
                                      <p:to>
                                        <p:strVal val="visible"/>
                                      </p:to>
                                    </p:set>
                                    <p:animEffect transition="in" filter="checkerboard(across)">
                                      <p:cBhvr>
                                        <p:cTn id="7" dur="500"/>
                                        <p:tgtEl>
                                          <p:spTgt spid="1086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08746"/>
                                        </p:tgtEl>
                                        <p:attrNameLst>
                                          <p:attrName>style.visibility</p:attrName>
                                        </p:attrNameLst>
                                      </p:cBhvr>
                                      <p:to>
                                        <p:strVal val="visible"/>
                                      </p:to>
                                    </p:set>
                                    <p:animEffect transition="in" filter="checkerboard(across)">
                                      <p:cBhvr>
                                        <p:cTn id="12" dur="500"/>
                                        <p:tgtEl>
                                          <p:spTgt spid="1087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8747"/>
                                        </p:tgtEl>
                                        <p:attrNameLst>
                                          <p:attrName>style.visibility</p:attrName>
                                        </p:attrNameLst>
                                      </p:cBhvr>
                                      <p:to>
                                        <p:strVal val="visible"/>
                                      </p:to>
                                    </p:set>
                                    <p:animEffect transition="in" filter="checkerboard(across)">
                                      <p:cBhvr>
                                        <p:cTn id="17" dur="500"/>
                                        <p:tgtEl>
                                          <p:spTgt spid="10874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08748"/>
                                        </p:tgtEl>
                                        <p:attrNameLst>
                                          <p:attrName>style.visibility</p:attrName>
                                        </p:attrNameLst>
                                      </p:cBhvr>
                                      <p:to>
                                        <p:strVal val="visible"/>
                                      </p:to>
                                    </p:set>
                                    <p:animEffect transition="in" filter="checkerboard(across)">
                                      <p:cBhvr>
                                        <p:cTn id="22" dur="500"/>
                                        <p:tgtEl>
                                          <p:spTgt spid="108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637" grpId="0" autoUpdateAnimBg="0"/>
      <p:bldP spid="10874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ja-JP" altLang="en-US">
                <a:latin typeface="Times New Roman" panose="02020603050405020304" pitchFamily="18" charset="0"/>
              </a:rPr>
              <a:t>例題 </a:t>
            </a:r>
            <a:r>
              <a:rPr lang="en-US" altLang="ja-JP">
                <a:latin typeface="Times New Roman" panose="02020603050405020304" pitchFamily="18" charset="0"/>
              </a:rPr>
              <a:t>: </a:t>
            </a:r>
            <a:r>
              <a:rPr lang="ja-JP" altLang="en-US">
                <a:latin typeface="Times New Roman" panose="02020603050405020304" pitchFamily="18" charset="0"/>
              </a:rPr>
              <a:t>カルノー図による最小化</a:t>
            </a:r>
          </a:p>
        </p:txBody>
      </p:sp>
      <mc:AlternateContent xmlns:mc="http://schemas.openxmlformats.org/markup-compatibility/2006" xmlns:a14="http://schemas.microsoft.com/office/drawing/2010/main">
        <mc:Choice Requires="a14">
          <p:sp>
            <p:nvSpPr>
              <p:cNvPr id="109571" name="Rectangle 3"/>
              <p:cNvSpPr>
                <a:spLocks noGrp="1" noChangeArrowheads="1"/>
              </p:cNvSpPr>
              <p:nvPr>
                <p:ph type="body" idx="1"/>
              </p:nvPr>
            </p:nvSpPr>
            <p:spPr>
              <a:xfrm>
                <a:off x="1066800" y="1981200"/>
                <a:ext cx="8077200" cy="1277938"/>
              </a:xfrm>
            </p:spPr>
            <p:txBody>
              <a:bodyPr/>
              <a:lstStyle/>
              <a:p>
                <a:r>
                  <a:rPr lang="ja-JP" altLang="en-US" dirty="0">
                    <a:latin typeface="Times New Roman" panose="02020603050405020304" pitchFamily="18" charset="0"/>
                  </a:rPr>
                  <a:t>例題 </a:t>
                </a:r>
                <a14:m>
                  <m:oMath xmlns:m="http://schemas.openxmlformats.org/officeDocument/2006/math">
                    <m:r>
                      <a:rPr lang="en-US" altLang="ja-JP" b="0" i="1" smtClean="0">
                        <a:latin typeface="Cambria Math" panose="02040503050406030204" pitchFamily="18" charset="0"/>
                      </a:rPr>
                      <m:t>𝑓</m:t>
                    </m:r>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𝐴</m:t>
                        </m:r>
                        <m:r>
                          <a:rPr lang="en-US" altLang="ja-JP" b="0" i="1" smtClean="0">
                            <a:latin typeface="Cambria Math" panose="02040503050406030204" pitchFamily="18" charset="0"/>
                          </a:rPr>
                          <m:t>,</m:t>
                        </m:r>
                        <m:r>
                          <a:rPr lang="en-US" altLang="ja-JP" b="0" i="1" smtClean="0">
                            <a:latin typeface="Cambria Math" panose="02040503050406030204" pitchFamily="18" charset="0"/>
                          </a:rPr>
                          <m:t>𝐵</m:t>
                        </m:r>
                        <m:r>
                          <a:rPr lang="en-US" altLang="ja-JP" b="0" i="1" smtClean="0">
                            <a:latin typeface="Cambria Math" panose="02040503050406030204" pitchFamily="18" charset="0"/>
                          </a:rPr>
                          <m:t>,</m:t>
                        </m:r>
                        <m:r>
                          <a:rPr lang="en-US" altLang="ja-JP" b="0" i="1" smtClean="0">
                            <a:latin typeface="Cambria Math" panose="02040503050406030204" pitchFamily="18" charset="0"/>
                          </a:rPr>
                          <m:t>𝐶</m:t>
                        </m:r>
                      </m:e>
                    </m:d>
                    <m:r>
                      <a:rPr lang="en-US" altLang="ja-JP" b="0" i="1" smtClean="0">
                        <a:latin typeface="Cambria Math" panose="02040503050406030204" pitchFamily="18" charset="0"/>
                      </a:rPr>
                      <m:t>=</m:t>
                    </m:r>
                    <m:r>
                      <a:rPr lang="en-US" altLang="ja-JP" b="0" i="1" smtClean="0">
                        <a:latin typeface="Cambria Math" panose="02040503050406030204" pitchFamily="18" charset="0"/>
                      </a:rPr>
                      <m:t>𝐴</m:t>
                    </m:r>
                    <m:r>
                      <a:rPr lang="en-US" altLang="ja-JP" b="0"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𝐵</m:t>
                    </m:r>
                    <m:r>
                      <a:rPr lang="en-US" altLang="ja-JP" b="0"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𝐵</m:t>
                    </m:r>
                    <m:r>
                      <a:rPr lang="en-US" altLang="ja-JP" b="0"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𝐶</m:t>
                    </m:r>
                    <m:r>
                      <a:rPr lang="en-US" altLang="ja-JP" b="0" i="1" smtClean="0">
                        <a:latin typeface="Cambria Math" panose="02040503050406030204" pitchFamily="18" charset="0"/>
                        <a:ea typeface="Cambria Math" panose="02040503050406030204" pitchFamily="18" charset="0"/>
                      </a:rPr>
                      <m:t>+</m:t>
                    </m:r>
                    <m:acc>
                      <m:accPr>
                        <m:chr m:val="̅"/>
                        <m:ctrlPr>
                          <a:rPr lang="en-US" altLang="ja-JP" b="0" i="1" smtClean="0">
                            <a:latin typeface="Cambria Math" panose="02040503050406030204" pitchFamily="18" charset="0"/>
                            <a:ea typeface="Cambria Math" panose="02040503050406030204" pitchFamily="18" charset="0"/>
                          </a:rPr>
                        </m:ctrlPr>
                      </m:accPr>
                      <m:e>
                        <m:r>
                          <a:rPr lang="en-US" altLang="ja-JP" b="0" i="1" smtClean="0">
                            <a:latin typeface="Cambria Math" panose="02040503050406030204" pitchFamily="18" charset="0"/>
                            <a:ea typeface="Cambria Math" panose="02040503050406030204" pitchFamily="18" charset="0"/>
                          </a:rPr>
                          <m:t> </m:t>
                        </m:r>
                        <m:r>
                          <a:rPr lang="en-US" altLang="ja-JP" b="0" i="1" smtClean="0">
                            <a:latin typeface="Cambria Math" panose="02040503050406030204" pitchFamily="18" charset="0"/>
                            <a:ea typeface="Cambria Math" panose="02040503050406030204" pitchFamily="18" charset="0"/>
                          </a:rPr>
                          <m:t>𝐴</m:t>
                        </m:r>
                        <m:r>
                          <a:rPr lang="en-US" altLang="ja-JP" b="0" i="1" smtClean="0">
                            <a:latin typeface="Cambria Math" panose="02040503050406030204" pitchFamily="18" charset="0"/>
                            <a:ea typeface="Cambria Math" panose="02040503050406030204" pitchFamily="18" charset="0"/>
                          </a:rPr>
                          <m:t> </m:t>
                        </m:r>
                      </m:e>
                    </m:acc>
                    <m:r>
                      <a:rPr lang="en-US" altLang="ja-JP" b="0"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𝐶</m:t>
                    </m:r>
                  </m:oMath>
                </a14:m>
                <a:r>
                  <a:rPr lang="en-US" altLang="ja-JP" dirty="0">
                    <a:latin typeface="Times New Roman" panose="02020603050405020304" pitchFamily="18" charset="0"/>
                  </a:rPr>
                  <a:t> </a:t>
                </a:r>
                <a:r>
                  <a:rPr lang="ja-JP" altLang="en-US" dirty="0">
                    <a:latin typeface="Times New Roman" panose="02020603050405020304" pitchFamily="18" charset="0"/>
                  </a:rPr>
                  <a:t>の最小積和形</a:t>
                </a:r>
                <a:endParaRPr lang="en-US" altLang="ja-JP" dirty="0">
                  <a:latin typeface="Times New Roman" panose="02020603050405020304" pitchFamily="18" charset="0"/>
                </a:endParaRPr>
              </a:p>
            </p:txBody>
          </p:sp>
        </mc:Choice>
        <mc:Fallback xmlns="">
          <p:sp>
            <p:nvSpPr>
              <p:cNvPr id="109571" name="Rectangle 3"/>
              <p:cNvSpPr>
                <a:spLocks noGrp="1" noRot="1" noChangeAspect="1" noMove="1" noResize="1" noEditPoints="1" noAdjustHandles="1" noChangeArrowheads="1" noChangeShapeType="1" noTextEdit="1"/>
              </p:cNvSpPr>
              <p:nvPr>
                <p:ph type="body" idx="1"/>
              </p:nvPr>
            </p:nvSpPr>
            <p:spPr>
              <a:xfrm>
                <a:off x="1066800" y="1981200"/>
                <a:ext cx="8077200" cy="1277938"/>
              </a:xfrm>
              <a:blipFill rotWithShape="0">
                <a:blip r:embed="rId3"/>
                <a:stretch>
                  <a:fillRect l="-981" t="-8571"/>
                </a:stretch>
              </a:blipFill>
            </p:spPr>
            <p:txBody>
              <a:bodyPr/>
              <a:lstStyle/>
              <a:p>
                <a:r>
                  <a:rPr lang="ja-JP" altLang="en-US">
                    <a:noFill/>
                  </a:rPr>
                  <a:t> </a:t>
                </a:r>
              </a:p>
            </p:txBody>
          </p:sp>
        </mc:Fallback>
      </mc:AlternateContent>
      <p:grpSp>
        <p:nvGrpSpPr>
          <p:cNvPr id="109625" name="Group 57"/>
          <p:cNvGrpSpPr>
            <a:grpSpLocks/>
          </p:cNvGrpSpPr>
          <p:nvPr/>
        </p:nvGrpSpPr>
        <p:grpSpPr bwMode="auto">
          <a:xfrm>
            <a:off x="2667000" y="3810000"/>
            <a:ext cx="2514600" cy="1049338"/>
            <a:chOff x="4080" y="3216"/>
            <a:chExt cx="1584" cy="661"/>
          </a:xfrm>
        </p:grpSpPr>
        <p:sp>
          <p:nvSpPr>
            <p:cNvPr id="109620" name="Rectangle 52"/>
            <p:cNvSpPr>
              <a:spLocks noChangeArrowheads="1"/>
            </p:cNvSpPr>
            <p:nvPr/>
          </p:nvSpPr>
          <p:spPr bwMode="auto">
            <a:xfrm>
              <a:off x="5136" y="3546"/>
              <a:ext cx="528"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109621" name="Rectangle 53"/>
            <p:cNvSpPr>
              <a:spLocks noChangeArrowheads="1"/>
            </p:cNvSpPr>
            <p:nvPr/>
          </p:nvSpPr>
          <p:spPr bwMode="auto">
            <a:xfrm>
              <a:off x="4608" y="3546"/>
              <a:ext cx="528"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109622" name="Rectangle 54"/>
            <p:cNvSpPr>
              <a:spLocks noChangeArrowheads="1"/>
            </p:cNvSpPr>
            <p:nvPr/>
          </p:nvSpPr>
          <p:spPr bwMode="auto">
            <a:xfrm>
              <a:off x="4080" y="3546"/>
              <a:ext cx="528"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109624" name="Rectangle 56"/>
            <p:cNvSpPr>
              <a:spLocks noChangeArrowheads="1"/>
            </p:cNvSpPr>
            <p:nvPr/>
          </p:nvSpPr>
          <p:spPr bwMode="auto">
            <a:xfrm>
              <a:off x="5136" y="3216"/>
              <a:ext cx="52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grpSp>
      <p:grpSp>
        <p:nvGrpSpPr>
          <p:cNvPr id="109608" name="Group 40"/>
          <p:cNvGrpSpPr>
            <a:grpSpLocks/>
          </p:cNvGrpSpPr>
          <p:nvPr/>
        </p:nvGrpSpPr>
        <p:grpSpPr bwMode="auto">
          <a:xfrm>
            <a:off x="1828800" y="3276600"/>
            <a:ext cx="4191000" cy="1574800"/>
            <a:chOff x="1152" y="2064"/>
            <a:chExt cx="2640" cy="992"/>
          </a:xfrm>
        </p:grpSpPr>
        <p:sp>
          <p:nvSpPr>
            <p:cNvPr id="109588" name="Rectangle 20"/>
            <p:cNvSpPr>
              <a:spLocks noChangeArrowheads="1"/>
            </p:cNvSpPr>
            <p:nvPr/>
          </p:nvSpPr>
          <p:spPr bwMode="auto">
            <a:xfrm>
              <a:off x="3264" y="2725"/>
              <a:ext cx="528"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a:latin typeface="Times New Roman" panose="02020603050405020304" pitchFamily="18" charset="0"/>
              </a:endParaRPr>
            </a:p>
          </p:txBody>
        </p:sp>
        <p:sp>
          <p:nvSpPr>
            <p:cNvPr id="109587" name="Rectangle 19"/>
            <p:cNvSpPr>
              <a:spLocks noChangeArrowheads="1"/>
            </p:cNvSpPr>
            <p:nvPr/>
          </p:nvSpPr>
          <p:spPr bwMode="auto">
            <a:xfrm>
              <a:off x="2736" y="2725"/>
              <a:ext cx="528"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a:latin typeface="Times New Roman" panose="02020603050405020304" pitchFamily="18" charset="0"/>
              </a:endParaRPr>
            </a:p>
          </p:txBody>
        </p:sp>
        <p:sp>
          <p:nvSpPr>
            <p:cNvPr id="109586" name="Rectangle 18"/>
            <p:cNvSpPr>
              <a:spLocks noChangeArrowheads="1"/>
            </p:cNvSpPr>
            <p:nvPr/>
          </p:nvSpPr>
          <p:spPr bwMode="auto">
            <a:xfrm>
              <a:off x="2208" y="2725"/>
              <a:ext cx="528"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a:latin typeface="Times New Roman" panose="02020603050405020304" pitchFamily="18" charset="0"/>
              </a:endParaRPr>
            </a:p>
          </p:txBody>
        </p:sp>
        <p:sp>
          <p:nvSpPr>
            <p:cNvPr id="109585" name="Rectangle 17"/>
            <p:cNvSpPr>
              <a:spLocks noChangeArrowheads="1"/>
            </p:cNvSpPr>
            <p:nvPr/>
          </p:nvSpPr>
          <p:spPr bwMode="auto">
            <a:xfrm>
              <a:off x="1680" y="2725"/>
              <a:ext cx="528"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a:latin typeface="Times New Roman" panose="02020603050405020304" pitchFamily="18" charset="0"/>
              </a:endParaRPr>
            </a:p>
          </p:txBody>
        </p:sp>
        <p:sp>
          <p:nvSpPr>
            <p:cNvPr id="109584" name="Rectangle 16"/>
            <p:cNvSpPr>
              <a:spLocks noChangeArrowheads="1"/>
            </p:cNvSpPr>
            <p:nvPr/>
          </p:nvSpPr>
          <p:spPr bwMode="auto">
            <a:xfrm>
              <a:off x="1152" y="2725"/>
              <a:ext cx="528"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109583" name="Rectangle 15"/>
            <p:cNvSpPr>
              <a:spLocks noChangeArrowheads="1"/>
            </p:cNvSpPr>
            <p:nvPr/>
          </p:nvSpPr>
          <p:spPr bwMode="auto">
            <a:xfrm>
              <a:off x="3264" y="2395"/>
              <a:ext cx="52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a:latin typeface="Times New Roman" panose="02020603050405020304" pitchFamily="18" charset="0"/>
              </a:endParaRPr>
            </a:p>
          </p:txBody>
        </p:sp>
        <p:sp>
          <p:nvSpPr>
            <p:cNvPr id="109582" name="Rectangle 14"/>
            <p:cNvSpPr>
              <a:spLocks noChangeArrowheads="1"/>
            </p:cNvSpPr>
            <p:nvPr/>
          </p:nvSpPr>
          <p:spPr bwMode="auto">
            <a:xfrm>
              <a:off x="2736" y="2395"/>
              <a:ext cx="52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a:latin typeface="Times New Roman" panose="02020603050405020304" pitchFamily="18" charset="0"/>
              </a:endParaRPr>
            </a:p>
          </p:txBody>
        </p:sp>
        <p:sp>
          <p:nvSpPr>
            <p:cNvPr id="109581" name="Rectangle 13"/>
            <p:cNvSpPr>
              <a:spLocks noChangeArrowheads="1"/>
            </p:cNvSpPr>
            <p:nvPr/>
          </p:nvSpPr>
          <p:spPr bwMode="auto">
            <a:xfrm>
              <a:off x="2208" y="2395"/>
              <a:ext cx="52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a:latin typeface="Times New Roman" panose="02020603050405020304" pitchFamily="18" charset="0"/>
              </a:endParaRPr>
            </a:p>
          </p:txBody>
        </p:sp>
        <p:sp>
          <p:nvSpPr>
            <p:cNvPr id="109580" name="Rectangle 12"/>
            <p:cNvSpPr>
              <a:spLocks noChangeArrowheads="1"/>
            </p:cNvSpPr>
            <p:nvPr/>
          </p:nvSpPr>
          <p:spPr bwMode="auto">
            <a:xfrm>
              <a:off x="1680" y="2395"/>
              <a:ext cx="52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a:latin typeface="Times New Roman" panose="02020603050405020304" pitchFamily="18" charset="0"/>
              </a:endParaRPr>
            </a:p>
          </p:txBody>
        </p:sp>
        <p:sp>
          <p:nvSpPr>
            <p:cNvPr id="109579" name="Rectangle 11"/>
            <p:cNvSpPr>
              <a:spLocks noChangeArrowheads="1"/>
            </p:cNvSpPr>
            <p:nvPr/>
          </p:nvSpPr>
          <p:spPr bwMode="auto">
            <a:xfrm>
              <a:off x="1152" y="2395"/>
              <a:ext cx="52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0</a:t>
              </a:r>
            </a:p>
          </p:txBody>
        </p:sp>
        <p:sp>
          <p:nvSpPr>
            <p:cNvPr id="109578" name="Rectangle 10"/>
            <p:cNvSpPr>
              <a:spLocks noChangeArrowheads="1"/>
            </p:cNvSpPr>
            <p:nvPr/>
          </p:nvSpPr>
          <p:spPr bwMode="auto">
            <a:xfrm>
              <a:off x="3264" y="2064"/>
              <a:ext cx="528"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1 0</a:t>
              </a:r>
            </a:p>
          </p:txBody>
        </p:sp>
        <p:sp>
          <p:nvSpPr>
            <p:cNvPr id="109577" name="Rectangle 9"/>
            <p:cNvSpPr>
              <a:spLocks noChangeArrowheads="1"/>
            </p:cNvSpPr>
            <p:nvPr/>
          </p:nvSpPr>
          <p:spPr bwMode="auto">
            <a:xfrm>
              <a:off x="2736" y="2064"/>
              <a:ext cx="528"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1 1</a:t>
              </a:r>
            </a:p>
          </p:txBody>
        </p:sp>
        <p:sp>
          <p:nvSpPr>
            <p:cNvPr id="109576" name="Rectangle 8"/>
            <p:cNvSpPr>
              <a:spLocks noChangeArrowheads="1"/>
            </p:cNvSpPr>
            <p:nvPr/>
          </p:nvSpPr>
          <p:spPr bwMode="auto">
            <a:xfrm>
              <a:off x="2208" y="2064"/>
              <a:ext cx="528"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0 1</a:t>
              </a:r>
            </a:p>
          </p:txBody>
        </p:sp>
        <p:sp>
          <p:nvSpPr>
            <p:cNvPr id="109575" name="Rectangle 7"/>
            <p:cNvSpPr>
              <a:spLocks noChangeArrowheads="1"/>
            </p:cNvSpPr>
            <p:nvPr/>
          </p:nvSpPr>
          <p:spPr bwMode="auto">
            <a:xfrm>
              <a:off x="1680" y="2064"/>
              <a:ext cx="528"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0 0</a:t>
              </a:r>
            </a:p>
          </p:txBody>
        </p:sp>
        <p:sp>
          <p:nvSpPr>
            <p:cNvPr id="109574" name="Rectangle 6"/>
            <p:cNvSpPr>
              <a:spLocks noChangeArrowheads="1"/>
            </p:cNvSpPr>
            <p:nvPr/>
          </p:nvSpPr>
          <p:spPr bwMode="auto">
            <a:xfrm>
              <a:off x="1152" y="2064"/>
              <a:ext cx="528"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r">
                <a:buFont typeface="Wingdings" panose="05000000000000000000" pitchFamily="2" charset="2"/>
                <a:buNone/>
              </a:pPr>
              <a:r>
                <a:rPr lang="en-US" altLang="ja-JP" sz="1200" i="1">
                  <a:latin typeface="Times New Roman" panose="02020603050405020304" pitchFamily="18" charset="0"/>
                </a:rPr>
                <a:t>A</a:t>
              </a:r>
              <a:r>
                <a:rPr lang="en-US" altLang="ja-JP" sz="1200">
                  <a:latin typeface="Times New Roman" panose="02020603050405020304" pitchFamily="18" charset="0"/>
                </a:rPr>
                <a:t> </a:t>
              </a:r>
              <a:r>
                <a:rPr lang="en-US" altLang="ja-JP" sz="1200" i="1">
                  <a:latin typeface="Times New Roman" panose="02020603050405020304" pitchFamily="18" charset="0"/>
                </a:rPr>
                <a:t>B</a:t>
              </a:r>
              <a:r>
                <a:rPr lang="ja-JP" altLang="en-US" sz="1200">
                  <a:latin typeface="Times New Roman" panose="02020603050405020304" pitchFamily="18" charset="0"/>
                </a:rPr>
                <a:t>　</a:t>
              </a:r>
            </a:p>
            <a:p>
              <a:pPr>
                <a:buFont typeface="Wingdings" panose="05000000000000000000" pitchFamily="2" charset="2"/>
                <a:buNone/>
              </a:pPr>
              <a:r>
                <a:rPr lang="en-US" altLang="ja-JP" sz="1200" i="1">
                  <a:latin typeface="Times New Roman" panose="02020603050405020304" pitchFamily="18" charset="0"/>
                </a:rPr>
                <a:t>C</a:t>
              </a:r>
            </a:p>
          </p:txBody>
        </p:sp>
        <p:sp>
          <p:nvSpPr>
            <p:cNvPr id="109589" name="Line 21"/>
            <p:cNvSpPr>
              <a:spLocks noChangeShapeType="1"/>
            </p:cNvSpPr>
            <p:nvPr/>
          </p:nvSpPr>
          <p:spPr bwMode="auto">
            <a:xfrm>
              <a:off x="1152" y="2064"/>
              <a:ext cx="264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9590" name="Line 22"/>
            <p:cNvSpPr>
              <a:spLocks noChangeShapeType="1"/>
            </p:cNvSpPr>
            <p:nvPr/>
          </p:nvSpPr>
          <p:spPr bwMode="auto">
            <a:xfrm>
              <a:off x="1152" y="2395"/>
              <a:ext cx="26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9591" name="Line 23"/>
            <p:cNvSpPr>
              <a:spLocks noChangeShapeType="1"/>
            </p:cNvSpPr>
            <p:nvPr/>
          </p:nvSpPr>
          <p:spPr bwMode="auto">
            <a:xfrm>
              <a:off x="1152" y="2725"/>
              <a:ext cx="26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9593" name="Line 25"/>
            <p:cNvSpPr>
              <a:spLocks noChangeShapeType="1"/>
            </p:cNvSpPr>
            <p:nvPr/>
          </p:nvSpPr>
          <p:spPr bwMode="auto">
            <a:xfrm>
              <a:off x="1152" y="2064"/>
              <a:ext cx="0" cy="992"/>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9594" name="Line 26"/>
            <p:cNvSpPr>
              <a:spLocks noChangeShapeType="1"/>
            </p:cNvSpPr>
            <p:nvPr/>
          </p:nvSpPr>
          <p:spPr bwMode="auto">
            <a:xfrm>
              <a:off x="1680" y="2064"/>
              <a:ext cx="0" cy="9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9595" name="Line 27"/>
            <p:cNvSpPr>
              <a:spLocks noChangeShapeType="1"/>
            </p:cNvSpPr>
            <p:nvPr/>
          </p:nvSpPr>
          <p:spPr bwMode="auto">
            <a:xfrm>
              <a:off x="2208" y="2064"/>
              <a:ext cx="0" cy="9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9596" name="Line 28"/>
            <p:cNvSpPr>
              <a:spLocks noChangeShapeType="1"/>
            </p:cNvSpPr>
            <p:nvPr/>
          </p:nvSpPr>
          <p:spPr bwMode="auto">
            <a:xfrm>
              <a:off x="2736" y="2064"/>
              <a:ext cx="0" cy="9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9597" name="Line 29"/>
            <p:cNvSpPr>
              <a:spLocks noChangeShapeType="1"/>
            </p:cNvSpPr>
            <p:nvPr/>
          </p:nvSpPr>
          <p:spPr bwMode="auto">
            <a:xfrm>
              <a:off x="3264" y="2064"/>
              <a:ext cx="0" cy="9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9600" name="Line 32"/>
            <p:cNvSpPr>
              <a:spLocks noChangeShapeType="1"/>
            </p:cNvSpPr>
            <p:nvPr/>
          </p:nvSpPr>
          <p:spPr bwMode="auto">
            <a:xfrm>
              <a:off x="3264" y="3056"/>
              <a:ext cx="52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9602" name="Line 34"/>
            <p:cNvSpPr>
              <a:spLocks noChangeShapeType="1"/>
            </p:cNvSpPr>
            <p:nvPr/>
          </p:nvSpPr>
          <p:spPr bwMode="auto">
            <a:xfrm>
              <a:off x="3792" y="2725"/>
              <a:ext cx="0" cy="33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9598" name="Line 30"/>
            <p:cNvSpPr>
              <a:spLocks noChangeShapeType="1"/>
            </p:cNvSpPr>
            <p:nvPr/>
          </p:nvSpPr>
          <p:spPr bwMode="auto">
            <a:xfrm>
              <a:off x="3792" y="2064"/>
              <a:ext cx="0" cy="661"/>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9592" name="Line 24"/>
            <p:cNvSpPr>
              <a:spLocks noChangeShapeType="1"/>
            </p:cNvSpPr>
            <p:nvPr/>
          </p:nvSpPr>
          <p:spPr bwMode="auto">
            <a:xfrm>
              <a:off x="1152" y="3056"/>
              <a:ext cx="2112"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09607" name="Line 39"/>
            <p:cNvSpPr>
              <a:spLocks noChangeShapeType="1"/>
            </p:cNvSpPr>
            <p:nvPr/>
          </p:nvSpPr>
          <p:spPr bwMode="auto">
            <a:xfrm>
              <a:off x="1152" y="2064"/>
              <a:ext cx="528"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grpSp>
      <p:grpSp>
        <p:nvGrpSpPr>
          <p:cNvPr id="109612" name="Group 44"/>
          <p:cNvGrpSpPr>
            <a:grpSpLocks/>
          </p:cNvGrpSpPr>
          <p:nvPr/>
        </p:nvGrpSpPr>
        <p:grpSpPr bwMode="auto">
          <a:xfrm>
            <a:off x="2667000" y="3810000"/>
            <a:ext cx="2514600" cy="1066800"/>
            <a:chOff x="1680" y="2400"/>
            <a:chExt cx="1584" cy="672"/>
          </a:xfrm>
        </p:grpSpPr>
        <p:sp>
          <p:nvSpPr>
            <p:cNvPr id="109609" name="Oval 41"/>
            <p:cNvSpPr>
              <a:spLocks noChangeArrowheads="1"/>
            </p:cNvSpPr>
            <p:nvPr/>
          </p:nvSpPr>
          <p:spPr bwMode="auto">
            <a:xfrm>
              <a:off x="1680" y="2736"/>
              <a:ext cx="1056" cy="288"/>
            </a:xfrm>
            <a:prstGeom prst="ellipse">
              <a:avLst/>
            </a:prstGeom>
            <a:noFill/>
            <a:ln w="38100">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9610" name="Oval 42"/>
            <p:cNvSpPr>
              <a:spLocks noChangeArrowheads="1"/>
            </p:cNvSpPr>
            <p:nvPr/>
          </p:nvSpPr>
          <p:spPr bwMode="auto">
            <a:xfrm>
              <a:off x="2208" y="2736"/>
              <a:ext cx="1056" cy="288"/>
            </a:xfrm>
            <a:prstGeom prst="ellipse">
              <a:avLst/>
            </a:prstGeom>
            <a:noFill/>
            <a:ln w="38100">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9611" name="Oval 43"/>
            <p:cNvSpPr>
              <a:spLocks noChangeArrowheads="1"/>
            </p:cNvSpPr>
            <p:nvPr/>
          </p:nvSpPr>
          <p:spPr bwMode="auto">
            <a:xfrm>
              <a:off x="2784" y="2400"/>
              <a:ext cx="384" cy="672"/>
            </a:xfrm>
            <a:prstGeom prst="ellipse">
              <a:avLst/>
            </a:prstGeom>
            <a:noFill/>
            <a:ln w="38100">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09646" name="Group 78"/>
          <p:cNvGrpSpPr>
            <a:grpSpLocks/>
          </p:cNvGrpSpPr>
          <p:nvPr/>
        </p:nvGrpSpPr>
        <p:grpSpPr bwMode="auto">
          <a:xfrm>
            <a:off x="2819400" y="3886200"/>
            <a:ext cx="2209800" cy="914400"/>
            <a:chOff x="1776" y="2448"/>
            <a:chExt cx="1392" cy="576"/>
          </a:xfrm>
        </p:grpSpPr>
        <p:sp>
          <p:nvSpPr>
            <p:cNvPr id="109644" name="Oval 76"/>
            <p:cNvSpPr>
              <a:spLocks noChangeArrowheads="1"/>
            </p:cNvSpPr>
            <p:nvPr/>
          </p:nvSpPr>
          <p:spPr bwMode="auto">
            <a:xfrm>
              <a:off x="1776" y="2736"/>
              <a:ext cx="336" cy="288"/>
            </a:xfrm>
            <a:prstGeom prst="ellipse">
              <a:avLst/>
            </a:prstGeom>
            <a:noFill/>
            <a:ln w="28575">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9645" name="Oval 77"/>
            <p:cNvSpPr>
              <a:spLocks noChangeArrowheads="1"/>
            </p:cNvSpPr>
            <p:nvPr/>
          </p:nvSpPr>
          <p:spPr bwMode="auto">
            <a:xfrm>
              <a:off x="2832" y="2448"/>
              <a:ext cx="336" cy="288"/>
            </a:xfrm>
            <a:prstGeom prst="ellipse">
              <a:avLst/>
            </a:prstGeom>
            <a:noFill/>
            <a:ln w="28575">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09615" name="Group 47"/>
          <p:cNvGrpSpPr>
            <a:grpSpLocks/>
          </p:cNvGrpSpPr>
          <p:nvPr/>
        </p:nvGrpSpPr>
        <p:grpSpPr bwMode="auto">
          <a:xfrm>
            <a:off x="2667000" y="3810000"/>
            <a:ext cx="2362200" cy="1066800"/>
            <a:chOff x="1680" y="3024"/>
            <a:chExt cx="1488" cy="672"/>
          </a:xfrm>
        </p:grpSpPr>
        <p:sp>
          <p:nvSpPr>
            <p:cNvPr id="109613" name="Oval 45"/>
            <p:cNvSpPr>
              <a:spLocks noChangeArrowheads="1"/>
            </p:cNvSpPr>
            <p:nvPr/>
          </p:nvSpPr>
          <p:spPr bwMode="auto">
            <a:xfrm>
              <a:off x="1680" y="3360"/>
              <a:ext cx="1056" cy="288"/>
            </a:xfrm>
            <a:prstGeom prst="ellipse">
              <a:avLst/>
            </a:pr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9614" name="Oval 46"/>
            <p:cNvSpPr>
              <a:spLocks noChangeArrowheads="1"/>
            </p:cNvSpPr>
            <p:nvPr/>
          </p:nvSpPr>
          <p:spPr bwMode="auto">
            <a:xfrm>
              <a:off x="2784" y="3024"/>
              <a:ext cx="384" cy="672"/>
            </a:xfrm>
            <a:prstGeom prst="ellipse">
              <a:avLst/>
            </a:pr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mc:AlternateContent xmlns:mc="http://schemas.openxmlformats.org/markup-compatibility/2006" xmlns:a14="http://schemas.microsoft.com/office/drawing/2010/main">
        <mc:Choice Requires="a14">
          <p:sp>
            <p:nvSpPr>
              <p:cNvPr id="2" name="テキスト ボックス 1"/>
              <p:cNvSpPr txBox="1"/>
              <p:nvPr/>
            </p:nvSpPr>
            <p:spPr>
              <a:xfrm>
                <a:off x="1600200" y="5046057"/>
                <a:ext cx="4230261" cy="7092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panose="02040503050406030204" pitchFamily="18" charset="0"/>
                        </a:rPr>
                        <m:t>𝑓</m:t>
                      </m:r>
                      <m:r>
                        <a:rPr kumimoji="1" lang="en-US" altLang="ja-JP" sz="4000" b="0" i="1" smtClean="0">
                          <a:latin typeface="Cambria Math" panose="02040503050406030204" pitchFamily="18" charset="0"/>
                        </a:rPr>
                        <m:t>=</m:t>
                      </m:r>
                      <m:r>
                        <a:rPr kumimoji="1" lang="en-US" altLang="ja-JP" sz="4000" b="0" i="1" smtClean="0">
                          <a:latin typeface="Cambria Math" panose="02040503050406030204" pitchFamily="18" charset="0"/>
                        </a:rPr>
                        <m:t>𝐴</m:t>
                      </m:r>
                      <m:r>
                        <a:rPr kumimoji="1" lang="en-US" altLang="ja-JP" sz="4000" b="0" i="1" smtClean="0">
                          <a:latin typeface="Cambria Math" panose="02040503050406030204" pitchFamily="18" charset="0"/>
                          <a:ea typeface="Cambria Math" panose="02040503050406030204" pitchFamily="18" charset="0"/>
                        </a:rPr>
                        <m:t>∙</m:t>
                      </m:r>
                      <m:r>
                        <a:rPr kumimoji="1" lang="en-US" altLang="ja-JP" sz="4000" b="0" i="1" smtClean="0">
                          <a:latin typeface="Cambria Math" panose="02040503050406030204" pitchFamily="18" charset="0"/>
                          <a:ea typeface="Cambria Math" panose="02040503050406030204" pitchFamily="18" charset="0"/>
                        </a:rPr>
                        <m:t>𝐵</m:t>
                      </m:r>
                      <m:r>
                        <a:rPr kumimoji="1" lang="en-US" altLang="ja-JP" sz="4000" b="0" i="1" smtClean="0">
                          <a:latin typeface="Cambria Math" panose="02040503050406030204" pitchFamily="18" charset="0"/>
                          <a:ea typeface="Cambria Math" panose="02040503050406030204" pitchFamily="18" charset="0"/>
                        </a:rPr>
                        <m:t>+</m:t>
                      </m:r>
                      <m:acc>
                        <m:accPr>
                          <m:chr m:val="̅"/>
                          <m:ctrlPr>
                            <a:rPr kumimoji="1" lang="en-US" altLang="ja-JP" sz="4000" b="0" i="1" smtClean="0">
                              <a:latin typeface="Cambria Math" panose="02040503050406030204" pitchFamily="18" charset="0"/>
                              <a:ea typeface="Cambria Math" panose="02040503050406030204" pitchFamily="18" charset="0"/>
                            </a:rPr>
                          </m:ctrlPr>
                        </m:accPr>
                        <m:e>
                          <m:r>
                            <a:rPr kumimoji="1" lang="en-US" altLang="ja-JP" sz="4000" b="0" i="1" smtClean="0">
                              <a:latin typeface="Cambria Math" panose="02040503050406030204" pitchFamily="18" charset="0"/>
                              <a:ea typeface="Cambria Math" panose="02040503050406030204" pitchFamily="18" charset="0"/>
                            </a:rPr>
                            <m:t> </m:t>
                          </m:r>
                          <m:r>
                            <a:rPr kumimoji="1" lang="en-US" altLang="ja-JP" sz="4000" b="0" i="1" smtClean="0">
                              <a:latin typeface="Cambria Math" panose="02040503050406030204" pitchFamily="18" charset="0"/>
                              <a:ea typeface="Cambria Math" panose="02040503050406030204" pitchFamily="18" charset="0"/>
                            </a:rPr>
                            <m:t>𝐴</m:t>
                          </m:r>
                          <m:r>
                            <a:rPr kumimoji="1" lang="en-US" altLang="ja-JP" sz="4000" b="0" i="1" smtClean="0">
                              <a:latin typeface="Cambria Math" panose="02040503050406030204" pitchFamily="18" charset="0"/>
                              <a:ea typeface="Cambria Math" panose="02040503050406030204" pitchFamily="18" charset="0"/>
                            </a:rPr>
                            <m:t> </m:t>
                          </m:r>
                        </m:e>
                      </m:acc>
                      <m:r>
                        <a:rPr kumimoji="1" lang="en-US" altLang="ja-JP" sz="4000" b="0" i="1" smtClean="0">
                          <a:latin typeface="Cambria Math" panose="02040503050406030204" pitchFamily="18" charset="0"/>
                          <a:ea typeface="Cambria Math" panose="02040503050406030204" pitchFamily="18" charset="0"/>
                        </a:rPr>
                        <m:t>∙</m:t>
                      </m:r>
                      <m:r>
                        <a:rPr kumimoji="1" lang="en-US" altLang="ja-JP" sz="4000" b="0" i="1" smtClean="0">
                          <a:latin typeface="Cambria Math" panose="02040503050406030204" pitchFamily="18" charset="0"/>
                          <a:ea typeface="Cambria Math" panose="02040503050406030204" pitchFamily="18" charset="0"/>
                        </a:rPr>
                        <m:t>𝐶</m:t>
                      </m:r>
                    </m:oMath>
                  </m:oMathPara>
                </a14:m>
                <a:endParaRPr kumimoji="1" lang="ja-JP" altLang="en-US" sz="4000"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1600200" y="5046057"/>
                <a:ext cx="4230261" cy="709233"/>
              </a:xfrm>
              <a:prstGeom prst="rect">
                <a:avLst/>
              </a:prstGeom>
              <a:blipFill rotWithShape="0">
                <a:blip r:embed="rId4"/>
                <a:stretch>
                  <a:fillRect/>
                </a:stretch>
              </a:blipFill>
            </p:spPr>
            <p:txBody>
              <a:bodyPr/>
              <a:lstStyle/>
              <a:p>
                <a:r>
                  <a:rPr lang="ja-JP"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9608"/>
                                        </p:tgtEl>
                                        <p:attrNameLst>
                                          <p:attrName>style.visibility</p:attrName>
                                        </p:attrNameLst>
                                      </p:cBhvr>
                                      <p:to>
                                        <p:strVal val="visible"/>
                                      </p:to>
                                    </p:set>
                                    <p:animEffect transition="in" filter="checkerboard(across)">
                                      <p:cBhvr>
                                        <p:cTn id="7" dur="500"/>
                                        <p:tgtEl>
                                          <p:spTgt spid="1096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09625"/>
                                        </p:tgtEl>
                                        <p:attrNameLst>
                                          <p:attrName>style.visibility</p:attrName>
                                        </p:attrNameLst>
                                      </p:cBhvr>
                                      <p:to>
                                        <p:strVal val="visible"/>
                                      </p:to>
                                    </p:set>
                                    <p:animEffect transition="in" filter="checkerboard(across)">
                                      <p:cBhvr>
                                        <p:cTn id="12" dur="500"/>
                                        <p:tgtEl>
                                          <p:spTgt spid="1096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09612"/>
                                        </p:tgtEl>
                                        <p:attrNameLst>
                                          <p:attrName>style.visibility</p:attrName>
                                        </p:attrNameLst>
                                      </p:cBhvr>
                                      <p:to>
                                        <p:strVal val="visible"/>
                                      </p:to>
                                    </p:set>
                                    <p:animEffect transition="in" filter="checkerboard(across)">
                                      <p:cBhvr>
                                        <p:cTn id="17" dur="500"/>
                                        <p:tgtEl>
                                          <p:spTgt spid="1096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09646"/>
                                        </p:tgtEl>
                                        <p:attrNameLst>
                                          <p:attrName>style.visibility</p:attrName>
                                        </p:attrNameLst>
                                      </p:cBhvr>
                                      <p:to>
                                        <p:strVal val="visible"/>
                                      </p:to>
                                    </p:set>
                                    <p:animEffect transition="in" filter="checkerboard(across)">
                                      <p:cBhvr>
                                        <p:cTn id="22" dur="500"/>
                                        <p:tgtEl>
                                          <p:spTgt spid="1096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09615"/>
                                        </p:tgtEl>
                                        <p:attrNameLst>
                                          <p:attrName>style.visibility</p:attrName>
                                        </p:attrNameLst>
                                      </p:cBhvr>
                                      <p:to>
                                        <p:strVal val="visible"/>
                                      </p:to>
                                    </p:set>
                                    <p:animEffect transition="in" filter="checkerboard(across)">
                                      <p:cBhvr>
                                        <p:cTn id="27" dur="500"/>
                                        <p:tgtEl>
                                          <p:spTgt spid="10961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 calcmode="lin" valueType="num">
                                      <p:cBhvr additive="base">
                                        <p:cTn id="3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ja-JP" altLang="en-US">
                <a:latin typeface="Times New Roman" panose="02020603050405020304" pitchFamily="18" charset="0"/>
              </a:rPr>
              <a:t>例題 </a:t>
            </a:r>
            <a:r>
              <a:rPr lang="en-US" altLang="ja-JP">
                <a:latin typeface="Times New Roman" panose="02020603050405020304" pitchFamily="18" charset="0"/>
              </a:rPr>
              <a:t>: </a:t>
            </a:r>
            <a:r>
              <a:rPr lang="ja-JP" altLang="en-US">
                <a:latin typeface="Times New Roman" panose="02020603050405020304" pitchFamily="18" charset="0"/>
              </a:rPr>
              <a:t>カルノー図による最小化</a:t>
            </a:r>
          </a:p>
        </p:txBody>
      </p:sp>
      <p:sp>
        <p:nvSpPr>
          <p:cNvPr id="110595" name="Rectangle 3"/>
          <p:cNvSpPr>
            <a:spLocks noGrp="1" noChangeArrowheads="1"/>
          </p:cNvSpPr>
          <p:nvPr>
            <p:ph type="body" idx="1"/>
          </p:nvPr>
        </p:nvSpPr>
        <p:spPr>
          <a:xfrm>
            <a:off x="1066800" y="1600200"/>
            <a:ext cx="7543800" cy="1600200"/>
          </a:xfrm>
        </p:spPr>
        <p:txBody>
          <a:bodyPr/>
          <a:lstStyle/>
          <a:p>
            <a:r>
              <a:rPr lang="ja-JP" altLang="en-US" dirty="0">
                <a:latin typeface="Times New Roman" panose="02020603050405020304" pitchFamily="18" charset="0"/>
              </a:rPr>
              <a:t>例題</a:t>
            </a:r>
            <a:endParaRPr lang="en-US" altLang="ja-JP" dirty="0">
              <a:latin typeface="Times New Roman" panose="02020603050405020304" pitchFamily="18" charset="0"/>
            </a:endParaRPr>
          </a:p>
        </p:txBody>
      </p:sp>
      <p:grpSp>
        <p:nvGrpSpPr>
          <p:cNvPr id="110783" name="Group 191"/>
          <p:cNvGrpSpPr>
            <a:grpSpLocks/>
          </p:cNvGrpSpPr>
          <p:nvPr/>
        </p:nvGrpSpPr>
        <p:grpSpPr bwMode="auto">
          <a:xfrm>
            <a:off x="3200400" y="2971800"/>
            <a:ext cx="3429000" cy="1295400"/>
            <a:chOff x="912" y="2256"/>
            <a:chExt cx="2160" cy="816"/>
          </a:xfrm>
        </p:grpSpPr>
        <p:sp>
          <p:nvSpPr>
            <p:cNvPr id="110764" name="Rectangle 172"/>
            <p:cNvSpPr>
              <a:spLocks noChangeArrowheads="1"/>
            </p:cNvSpPr>
            <p:nvPr/>
          </p:nvSpPr>
          <p:spPr bwMode="auto">
            <a:xfrm>
              <a:off x="2640" y="2800"/>
              <a:ext cx="43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a:t>
              </a:r>
            </a:p>
          </p:txBody>
        </p:sp>
        <p:sp>
          <p:nvSpPr>
            <p:cNvPr id="110763" name="Rectangle 171"/>
            <p:cNvSpPr>
              <a:spLocks noChangeArrowheads="1"/>
            </p:cNvSpPr>
            <p:nvPr/>
          </p:nvSpPr>
          <p:spPr bwMode="auto">
            <a:xfrm>
              <a:off x="2208" y="2800"/>
              <a:ext cx="43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a:t>
              </a:r>
            </a:p>
          </p:txBody>
        </p:sp>
        <p:sp>
          <p:nvSpPr>
            <p:cNvPr id="110762" name="Rectangle 170"/>
            <p:cNvSpPr>
              <a:spLocks noChangeArrowheads="1"/>
            </p:cNvSpPr>
            <p:nvPr/>
          </p:nvSpPr>
          <p:spPr bwMode="auto">
            <a:xfrm>
              <a:off x="1776" y="2800"/>
              <a:ext cx="43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10761" name="Rectangle 169"/>
            <p:cNvSpPr>
              <a:spLocks noChangeArrowheads="1"/>
            </p:cNvSpPr>
            <p:nvPr/>
          </p:nvSpPr>
          <p:spPr bwMode="auto">
            <a:xfrm>
              <a:off x="1344" y="2800"/>
              <a:ext cx="43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a:t>
              </a:r>
            </a:p>
          </p:txBody>
        </p:sp>
        <p:sp>
          <p:nvSpPr>
            <p:cNvPr id="110760" name="Rectangle 168"/>
            <p:cNvSpPr>
              <a:spLocks noChangeArrowheads="1"/>
            </p:cNvSpPr>
            <p:nvPr/>
          </p:nvSpPr>
          <p:spPr bwMode="auto">
            <a:xfrm>
              <a:off x="912" y="2800"/>
              <a:ext cx="43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a:t>
              </a:r>
            </a:p>
          </p:txBody>
        </p:sp>
        <p:sp>
          <p:nvSpPr>
            <p:cNvPr id="110759" name="Rectangle 167"/>
            <p:cNvSpPr>
              <a:spLocks noChangeArrowheads="1"/>
            </p:cNvSpPr>
            <p:nvPr/>
          </p:nvSpPr>
          <p:spPr bwMode="auto">
            <a:xfrm>
              <a:off x="2640" y="2528"/>
              <a:ext cx="43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10758" name="Rectangle 166"/>
            <p:cNvSpPr>
              <a:spLocks noChangeArrowheads="1"/>
            </p:cNvSpPr>
            <p:nvPr/>
          </p:nvSpPr>
          <p:spPr bwMode="auto">
            <a:xfrm>
              <a:off x="2208" y="2528"/>
              <a:ext cx="43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a:t>
              </a:r>
            </a:p>
          </p:txBody>
        </p:sp>
        <p:sp>
          <p:nvSpPr>
            <p:cNvPr id="110757" name="Rectangle 165"/>
            <p:cNvSpPr>
              <a:spLocks noChangeArrowheads="1"/>
            </p:cNvSpPr>
            <p:nvPr/>
          </p:nvSpPr>
          <p:spPr bwMode="auto">
            <a:xfrm>
              <a:off x="1776" y="2528"/>
              <a:ext cx="43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a:t>
              </a:r>
            </a:p>
          </p:txBody>
        </p:sp>
        <p:sp>
          <p:nvSpPr>
            <p:cNvPr id="110756" name="Rectangle 164"/>
            <p:cNvSpPr>
              <a:spLocks noChangeArrowheads="1"/>
            </p:cNvSpPr>
            <p:nvPr/>
          </p:nvSpPr>
          <p:spPr bwMode="auto">
            <a:xfrm>
              <a:off x="1344" y="2528"/>
              <a:ext cx="43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a:t>
              </a:r>
            </a:p>
          </p:txBody>
        </p:sp>
        <p:sp>
          <p:nvSpPr>
            <p:cNvPr id="110755" name="Rectangle 163"/>
            <p:cNvSpPr>
              <a:spLocks noChangeArrowheads="1"/>
            </p:cNvSpPr>
            <p:nvPr/>
          </p:nvSpPr>
          <p:spPr bwMode="auto">
            <a:xfrm>
              <a:off x="912" y="2528"/>
              <a:ext cx="43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0</a:t>
              </a:r>
            </a:p>
          </p:txBody>
        </p:sp>
        <p:sp>
          <p:nvSpPr>
            <p:cNvPr id="110754" name="Rectangle 162"/>
            <p:cNvSpPr>
              <a:spLocks noChangeArrowheads="1"/>
            </p:cNvSpPr>
            <p:nvPr/>
          </p:nvSpPr>
          <p:spPr bwMode="auto">
            <a:xfrm>
              <a:off x="2640" y="2256"/>
              <a:ext cx="43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1 0</a:t>
              </a:r>
            </a:p>
          </p:txBody>
        </p:sp>
        <p:sp>
          <p:nvSpPr>
            <p:cNvPr id="110753" name="Rectangle 161"/>
            <p:cNvSpPr>
              <a:spLocks noChangeArrowheads="1"/>
            </p:cNvSpPr>
            <p:nvPr/>
          </p:nvSpPr>
          <p:spPr bwMode="auto">
            <a:xfrm>
              <a:off x="2208" y="2256"/>
              <a:ext cx="43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1 1</a:t>
              </a:r>
            </a:p>
          </p:txBody>
        </p:sp>
        <p:sp>
          <p:nvSpPr>
            <p:cNvPr id="110752" name="Rectangle 160"/>
            <p:cNvSpPr>
              <a:spLocks noChangeArrowheads="1"/>
            </p:cNvSpPr>
            <p:nvPr/>
          </p:nvSpPr>
          <p:spPr bwMode="auto">
            <a:xfrm>
              <a:off x="1776" y="2256"/>
              <a:ext cx="43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0 1</a:t>
              </a:r>
            </a:p>
          </p:txBody>
        </p:sp>
        <p:sp>
          <p:nvSpPr>
            <p:cNvPr id="110751" name="Rectangle 159"/>
            <p:cNvSpPr>
              <a:spLocks noChangeArrowheads="1"/>
            </p:cNvSpPr>
            <p:nvPr/>
          </p:nvSpPr>
          <p:spPr bwMode="auto">
            <a:xfrm>
              <a:off x="1344" y="2256"/>
              <a:ext cx="43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0 0</a:t>
              </a:r>
            </a:p>
          </p:txBody>
        </p:sp>
        <p:sp>
          <p:nvSpPr>
            <p:cNvPr id="110750" name="Rectangle 158"/>
            <p:cNvSpPr>
              <a:spLocks noChangeArrowheads="1"/>
            </p:cNvSpPr>
            <p:nvPr/>
          </p:nvSpPr>
          <p:spPr bwMode="auto">
            <a:xfrm>
              <a:off x="912" y="2256"/>
              <a:ext cx="43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r">
                <a:buFont typeface="Wingdings" panose="05000000000000000000" pitchFamily="2" charset="2"/>
                <a:buNone/>
              </a:pPr>
              <a:r>
                <a:rPr lang="en-US" altLang="ja-JP" sz="1000" i="1">
                  <a:latin typeface="Times New Roman" panose="02020603050405020304" pitchFamily="18" charset="0"/>
                </a:rPr>
                <a:t>A B</a:t>
              </a:r>
              <a:r>
                <a:rPr lang="ja-JP" altLang="en-US" sz="1000" i="1">
                  <a:latin typeface="Times New Roman" panose="02020603050405020304" pitchFamily="18" charset="0"/>
                </a:rPr>
                <a:t>　</a:t>
              </a:r>
            </a:p>
            <a:p>
              <a:pPr>
                <a:buFont typeface="Wingdings" panose="05000000000000000000" pitchFamily="2" charset="2"/>
                <a:buNone/>
              </a:pPr>
              <a:r>
                <a:rPr lang="en-US" altLang="ja-JP" sz="1000" i="1">
                  <a:latin typeface="Times New Roman" panose="02020603050405020304" pitchFamily="18" charset="0"/>
                </a:rPr>
                <a:t>C</a:t>
              </a:r>
            </a:p>
          </p:txBody>
        </p:sp>
        <p:sp>
          <p:nvSpPr>
            <p:cNvPr id="110765" name="Line 173"/>
            <p:cNvSpPr>
              <a:spLocks noChangeShapeType="1"/>
            </p:cNvSpPr>
            <p:nvPr/>
          </p:nvSpPr>
          <p:spPr bwMode="auto">
            <a:xfrm>
              <a:off x="912" y="2256"/>
              <a:ext cx="216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766" name="Line 174"/>
            <p:cNvSpPr>
              <a:spLocks noChangeShapeType="1"/>
            </p:cNvSpPr>
            <p:nvPr/>
          </p:nvSpPr>
          <p:spPr bwMode="auto">
            <a:xfrm>
              <a:off x="912" y="2528"/>
              <a:ext cx="21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767" name="Line 175"/>
            <p:cNvSpPr>
              <a:spLocks noChangeShapeType="1"/>
            </p:cNvSpPr>
            <p:nvPr/>
          </p:nvSpPr>
          <p:spPr bwMode="auto">
            <a:xfrm>
              <a:off x="912" y="2800"/>
              <a:ext cx="21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768" name="Line 176"/>
            <p:cNvSpPr>
              <a:spLocks noChangeShapeType="1"/>
            </p:cNvSpPr>
            <p:nvPr/>
          </p:nvSpPr>
          <p:spPr bwMode="auto">
            <a:xfrm>
              <a:off x="912" y="3072"/>
              <a:ext cx="216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769" name="Line 177"/>
            <p:cNvSpPr>
              <a:spLocks noChangeShapeType="1"/>
            </p:cNvSpPr>
            <p:nvPr/>
          </p:nvSpPr>
          <p:spPr bwMode="auto">
            <a:xfrm>
              <a:off x="912" y="2256"/>
              <a:ext cx="0" cy="816"/>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770" name="Line 178"/>
            <p:cNvSpPr>
              <a:spLocks noChangeShapeType="1"/>
            </p:cNvSpPr>
            <p:nvPr/>
          </p:nvSpPr>
          <p:spPr bwMode="auto">
            <a:xfrm>
              <a:off x="1344" y="2256"/>
              <a:ext cx="0" cy="8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771" name="Line 179"/>
            <p:cNvSpPr>
              <a:spLocks noChangeShapeType="1"/>
            </p:cNvSpPr>
            <p:nvPr/>
          </p:nvSpPr>
          <p:spPr bwMode="auto">
            <a:xfrm>
              <a:off x="1776" y="2256"/>
              <a:ext cx="0" cy="8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772" name="Line 180"/>
            <p:cNvSpPr>
              <a:spLocks noChangeShapeType="1"/>
            </p:cNvSpPr>
            <p:nvPr/>
          </p:nvSpPr>
          <p:spPr bwMode="auto">
            <a:xfrm>
              <a:off x="2208" y="2256"/>
              <a:ext cx="0" cy="8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773" name="Line 181"/>
            <p:cNvSpPr>
              <a:spLocks noChangeShapeType="1"/>
            </p:cNvSpPr>
            <p:nvPr/>
          </p:nvSpPr>
          <p:spPr bwMode="auto">
            <a:xfrm>
              <a:off x="2640" y="2256"/>
              <a:ext cx="0" cy="8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774" name="Line 182"/>
            <p:cNvSpPr>
              <a:spLocks noChangeShapeType="1"/>
            </p:cNvSpPr>
            <p:nvPr/>
          </p:nvSpPr>
          <p:spPr bwMode="auto">
            <a:xfrm>
              <a:off x="3072" y="2256"/>
              <a:ext cx="0" cy="816"/>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780" name="Line 188"/>
            <p:cNvSpPr>
              <a:spLocks noChangeShapeType="1"/>
            </p:cNvSpPr>
            <p:nvPr/>
          </p:nvSpPr>
          <p:spPr bwMode="auto">
            <a:xfrm>
              <a:off x="912" y="2256"/>
              <a:ext cx="432"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10794" name="Group 202"/>
          <p:cNvGrpSpPr>
            <a:grpSpLocks/>
          </p:cNvGrpSpPr>
          <p:nvPr/>
        </p:nvGrpSpPr>
        <p:grpSpPr bwMode="auto">
          <a:xfrm>
            <a:off x="3886200" y="3429000"/>
            <a:ext cx="2743200" cy="838200"/>
            <a:chOff x="1344" y="3216"/>
            <a:chExt cx="1728" cy="528"/>
          </a:xfrm>
        </p:grpSpPr>
        <p:grpSp>
          <p:nvGrpSpPr>
            <p:cNvPr id="110788" name="Group 196"/>
            <p:cNvGrpSpPr>
              <a:grpSpLocks/>
            </p:cNvGrpSpPr>
            <p:nvPr/>
          </p:nvGrpSpPr>
          <p:grpSpPr bwMode="auto">
            <a:xfrm>
              <a:off x="1344" y="3504"/>
              <a:ext cx="1728" cy="192"/>
              <a:chOff x="1344" y="3456"/>
              <a:chExt cx="1728" cy="192"/>
            </a:xfrm>
          </p:grpSpPr>
          <p:sp>
            <p:nvSpPr>
              <p:cNvPr id="110784" name="Arc 192"/>
              <p:cNvSpPr>
                <a:spLocks/>
              </p:cNvSpPr>
              <p:nvPr/>
            </p:nvSpPr>
            <p:spPr bwMode="auto">
              <a:xfrm>
                <a:off x="1344" y="3456"/>
                <a:ext cx="432" cy="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0785" name="Arc 193"/>
              <p:cNvSpPr>
                <a:spLocks/>
              </p:cNvSpPr>
              <p:nvPr/>
            </p:nvSpPr>
            <p:spPr bwMode="auto">
              <a:xfrm flipV="1">
                <a:off x="1344" y="3552"/>
                <a:ext cx="432" cy="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0786" name="Arc 194"/>
              <p:cNvSpPr>
                <a:spLocks/>
              </p:cNvSpPr>
              <p:nvPr/>
            </p:nvSpPr>
            <p:spPr bwMode="auto">
              <a:xfrm flipH="1">
                <a:off x="2640" y="3456"/>
                <a:ext cx="432" cy="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0787" name="Arc 195"/>
              <p:cNvSpPr>
                <a:spLocks/>
              </p:cNvSpPr>
              <p:nvPr/>
            </p:nvSpPr>
            <p:spPr bwMode="auto">
              <a:xfrm flipH="1" flipV="1">
                <a:off x="2640" y="3552"/>
                <a:ext cx="432" cy="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10789" name="Oval 197"/>
            <p:cNvSpPr>
              <a:spLocks noChangeArrowheads="1"/>
            </p:cNvSpPr>
            <p:nvPr/>
          </p:nvSpPr>
          <p:spPr bwMode="auto">
            <a:xfrm>
              <a:off x="1344" y="3216"/>
              <a:ext cx="864" cy="240"/>
            </a:xfrm>
            <a:prstGeom prst="ellipse">
              <a:avLst/>
            </a:prstGeom>
            <a:noFill/>
            <a:ln w="28575">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0790" name="Oval 198"/>
            <p:cNvSpPr>
              <a:spLocks noChangeArrowheads="1"/>
            </p:cNvSpPr>
            <p:nvPr/>
          </p:nvSpPr>
          <p:spPr bwMode="auto">
            <a:xfrm>
              <a:off x="1776" y="3216"/>
              <a:ext cx="864" cy="240"/>
            </a:xfrm>
            <a:prstGeom prst="ellipse">
              <a:avLst/>
            </a:prstGeom>
            <a:noFill/>
            <a:ln w="28575">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0791" name="Oval 199"/>
            <p:cNvSpPr>
              <a:spLocks noChangeArrowheads="1"/>
            </p:cNvSpPr>
            <p:nvPr/>
          </p:nvSpPr>
          <p:spPr bwMode="auto">
            <a:xfrm>
              <a:off x="1392" y="3216"/>
              <a:ext cx="336" cy="528"/>
            </a:xfrm>
            <a:prstGeom prst="ellipse">
              <a:avLst/>
            </a:prstGeom>
            <a:noFill/>
            <a:ln w="28575">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0792" name="Oval 200"/>
            <p:cNvSpPr>
              <a:spLocks noChangeArrowheads="1"/>
            </p:cNvSpPr>
            <p:nvPr/>
          </p:nvSpPr>
          <p:spPr bwMode="auto">
            <a:xfrm>
              <a:off x="2256" y="3216"/>
              <a:ext cx="336" cy="528"/>
            </a:xfrm>
            <a:prstGeom prst="ellipse">
              <a:avLst/>
            </a:prstGeom>
            <a:noFill/>
            <a:ln w="28575">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0793" name="Oval 201"/>
            <p:cNvSpPr>
              <a:spLocks noChangeArrowheads="1"/>
            </p:cNvSpPr>
            <p:nvPr/>
          </p:nvSpPr>
          <p:spPr bwMode="auto">
            <a:xfrm>
              <a:off x="2208" y="3504"/>
              <a:ext cx="864" cy="192"/>
            </a:xfrm>
            <a:prstGeom prst="ellipse">
              <a:avLst/>
            </a:prstGeom>
            <a:noFill/>
            <a:ln w="28575">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10871" name="Group 279"/>
          <p:cNvGrpSpPr>
            <a:grpSpLocks/>
          </p:cNvGrpSpPr>
          <p:nvPr/>
        </p:nvGrpSpPr>
        <p:grpSpPr bwMode="auto">
          <a:xfrm>
            <a:off x="990600" y="4495800"/>
            <a:ext cx="3429000" cy="1295400"/>
            <a:chOff x="912" y="3216"/>
            <a:chExt cx="2160" cy="816"/>
          </a:xfrm>
        </p:grpSpPr>
        <p:grpSp>
          <p:nvGrpSpPr>
            <p:cNvPr id="110795" name="Group 203"/>
            <p:cNvGrpSpPr>
              <a:grpSpLocks/>
            </p:cNvGrpSpPr>
            <p:nvPr/>
          </p:nvGrpSpPr>
          <p:grpSpPr bwMode="auto">
            <a:xfrm>
              <a:off x="912" y="3216"/>
              <a:ext cx="2160" cy="816"/>
              <a:chOff x="912" y="2256"/>
              <a:chExt cx="2160" cy="816"/>
            </a:xfrm>
          </p:grpSpPr>
          <p:sp>
            <p:nvSpPr>
              <p:cNvPr id="110796" name="Rectangle 204"/>
              <p:cNvSpPr>
                <a:spLocks noChangeArrowheads="1"/>
              </p:cNvSpPr>
              <p:nvPr/>
            </p:nvSpPr>
            <p:spPr bwMode="auto">
              <a:xfrm>
                <a:off x="2640" y="2800"/>
                <a:ext cx="43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a:t>
                </a:r>
              </a:p>
            </p:txBody>
          </p:sp>
          <p:sp>
            <p:nvSpPr>
              <p:cNvPr id="110797" name="Rectangle 205"/>
              <p:cNvSpPr>
                <a:spLocks noChangeArrowheads="1"/>
              </p:cNvSpPr>
              <p:nvPr/>
            </p:nvSpPr>
            <p:spPr bwMode="auto">
              <a:xfrm>
                <a:off x="2208" y="2800"/>
                <a:ext cx="43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a:t>
                </a:r>
              </a:p>
            </p:txBody>
          </p:sp>
          <p:sp>
            <p:nvSpPr>
              <p:cNvPr id="110798" name="Rectangle 206"/>
              <p:cNvSpPr>
                <a:spLocks noChangeArrowheads="1"/>
              </p:cNvSpPr>
              <p:nvPr/>
            </p:nvSpPr>
            <p:spPr bwMode="auto">
              <a:xfrm>
                <a:off x="1776" y="2800"/>
                <a:ext cx="43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10799" name="Rectangle 207"/>
              <p:cNvSpPr>
                <a:spLocks noChangeArrowheads="1"/>
              </p:cNvSpPr>
              <p:nvPr/>
            </p:nvSpPr>
            <p:spPr bwMode="auto">
              <a:xfrm>
                <a:off x="1344" y="2800"/>
                <a:ext cx="43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a:t>
                </a:r>
              </a:p>
            </p:txBody>
          </p:sp>
          <p:sp>
            <p:nvSpPr>
              <p:cNvPr id="110800" name="Rectangle 208"/>
              <p:cNvSpPr>
                <a:spLocks noChangeArrowheads="1"/>
              </p:cNvSpPr>
              <p:nvPr/>
            </p:nvSpPr>
            <p:spPr bwMode="auto">
              <a:xfrm>
                <a:off x="912" y="2800"/>
                <a:ext cx="43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a:t>
                </a:r>
              </a:p>
            </p:txBody>
          </p:sp>
          <p:sp>
            <p:nvSpPr>
              <p:cNvPr id="110801" name="Rectangle 209"/>
              <p:cNvSpPr>
                <a:spLocks noChangeArrowheads="1"/>
              </p:cNvSpPr>
              <p:nvPr/>
            </p:nvSpPr>
            <p:spPr bwMode="auto">
              <a:xfrm>
                <a:off x="2640" y="2528"/>
                <a:ext cx="43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10802" name="Rectangle 210"/>
              <p:cNvSpPr>
                <a:spLocks noChangeArrowheads="1"/>
              </p:cNvSpPr>
              <p:nvPr/>
            </p:nvSpPr>
            <p:spPr bwMode="auto">
              <a:xfrm>
                <a:off x="2208" y="2528"/>
                <a:ext cx="43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a:t>
                </a:r>
              </a:p>
            </p:txBody>
          </p:sp>
          <p:sp>
            <p:nvSpPr>
              <p:cNvPr id="110803" name="Rectangle 211"/>
              <p:cNvSpPr>
                <a:spLocks noChangeArrowheads="1"/>
              </p:cNvSpPr>
              <p:nvPr/>
            </p:nvSpPr>
            <p:spPr bwMode="auto">
              <a:xfrm>
                <a:off x="1776" y="2528"/>
                <a:ext cx="43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a:t>
                </a:r>
              </a:p>
            </p:txBody>
          </p:sp>
          <p:sp>
            <p:nvSpPr>
              <p:cNvPr id="110804" name="Rectangle 212"/>
              <p:cNvSpPr>
                <a:spLocks noChangeArrowheads="1"/>
              </p:cNvSpPr>
              <p:nvPr/>
            </p:nvSpPr>
            <p:spPr bwMode="auto">
              <a:xfrm>
                <a:off x="1344" y="2528"/>
                <a:ext cx="43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a:t>
                </a:r>
              </a:p>
            </p:txBody>
          </p:sp>
          <p:sp>
            <p:nvSpPr>
              <p:cNvPr id="110805" name="Rectangle 213"/>
              <p:cNvSpPr>
                <a:spLocks noChangeArrowheads="1"/>
              </p:cNvSpPr>
              <p:nvPr/>
            </p:nvSpPr>
            <p:spPr bwMode="auto">
              <a:xfrm>
                <a:off x="912" y="2528"/>
                <a:ext cx="43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0</a:t>
                </a:r>
              </a:p>
            </p:txBody>
          </p:sp>
          <p:sp>
            <p:nvSpPr>
              <p:cNvPr id="110806" name="Rectangle 214"/>
              <p:cNvSpPr>
                <a:spLocks noChangeArrowheads="1"/>
              </p:cNvSpPr>
              <p:nvPr/>
            </p:nvSpPr>
            <p:spPr bwMode="auto">
              <a:xfrm>
                <a:off x="2640" y="2256"/>
                <a:ext cx="43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1 0</a:t>
                </a:r>
              </a:p>
            </p:txBody>
          </p:sp>
          <p:sp>
            <p:nvSpPr>
              <p:cNvPr id="110807" name="Rectangle 215"/>
              <p:cNvSpPr>
                <a:spLocks noChangeArrowheads="1"/>
              </p:cNvSpPr>
              <p:nvPr/>
            </p:nvSpPr>
            <p:spPr bwMode="auto">
              <a:xfrm>
                <a:off x="2208" y="2256"/>
                <a:ext cx="43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1 1</a:t>
                </a:r>
              </a:p>
            </p:txBody>
          </p:sp>
          <p:sp>
            <p:nvSpPr>
              <p:cNvPr id="110808" name="Rectangle 216"/>
              <p:cNvSpPr>
                <a:spLocks noChangeArrowheads="1"/>
              </p:cNvSpPr>
              <p:nvPr/>
            </p:nvSpPr>
            <p:spPr bwMode="auto">
              <a:xfrm>
                <a:off x="1776" y="2256"/>
                <a:ext cx="43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0 1</a:t>
                </a:r>
              </a:p>
            </p:txBody>
          </p:sp>
          <p:sp>
            <p:nvSpPr>
              <p:cNvPr id="110809" name="Rectangle 217"/>
              <p:cNvSpPr>
                <a:spLocks noChangeArrowheads="1"/>
              </p:cNvSpPr>
              <p:nvPr/>
            </p:nvSpPr>
            <p:spPr bwMode="auto">
              <a:xfrm>
                <a:off x="1344" y="2256"/>
                <a:ext cx="43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0 0</a:t>
                </a:r>
              </a:p>
            </p:txBody>
          </p:sp>
          <p:sp>
            <p:nvSpPr>
              <p:cNvPr id="110810" name="Rectangle 218"/>
              <p:cNvSpPr>
                <a:spLocks noChangeArrowheads="1"/>
              </p:cNvSpPr>
              <p:nvPr/>
            </p:nvSpPr>
            <p:spPr bwMode="auto">
              <a:xfrm>
                <a:off x="912" y="2256"/>
                <a:ext cx="43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r">
                  <a:buFont typeface="Wingdings" panose="05000000000000000000" pitchFamily="2" charset="2"/>
                  <a:buNone/>
                </a:pPr>
                <a:r>
                  <a:rPr lang="en-US" altLang="ja-JP" sz="1000" i="1">
                    <a:latin typeface="Times New Roman" panose="02020603050405020304" pitchFamily="18" charset="0"/>
                  </a:rPr>
                  <a:t>A B</a:t>
                </a:r>
                <a:r>
                  <a:rPr lang="ja-JP" altLang="en-US" sz="1000" i="1">
                    <a:latin typeface="Times New Roman" panose="02020603050405020304" pitchFamily="18" charset="0"/>
                  </a:rPr>
                  <a:t>　</a:t>
                </a:r>
              </a:p>
              <a:p>
                <a:pPr>
                  <a:buFont typeface="Wingdings" panose="05000000000000000000" pitchFamily="2" charset="2"/>
                  <a:buNone/>
                </a:pPr>
                <a:r>
                  <a:rPr lang="en-US" altLang="ja-JP" sz="1000" i="1">
                    <a:latin typeface="Times New Roman" panose="02020603050405020304" pitchFamily="18" charset="0"/>
                  </a:rPr>
                  <a:t>C</a:t>
                </a:r>
              </a:p>
            </p:txBody>
          </p:sp>
          <p:sp>
            <p:nvSpPr>
              <p:cNvPr id="110811" name="Line 219"/>
              <p:cNvSpPr>
                <a:spLocks noChangeShapeType="1"/>
              </p:cNvSpPr>
              <p:nvPr/>
            </p:nvSpPr>
            <p:spPr bwMode="auto">
              <a:xfrm>
                <a:off x="912" y="2256"/>
                <a:ext cx="216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812" name="Line 220"/>
              <p:cNvSpPr>
                <a:spLocks noChangeShapeType="1"/>
              </p:cNvSpPr>
              <p:nvPr/>
            </p:nvSpPr>
            <p:spPr bwMode="auto">
              <a:xfrm>
                <a:off x="912" y="2528"/>
                <a:ext cx="21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813" name="Line 221"/>
              <p:cNvSpPr>
                <a:spLocks noChangeShapeType="1"/>
              </p:cNvSpPr>
              <p:nvPr/>
            </p:nvSpPr>
            <p:spPr bwMode="auto">
              <a:xfrm>
                <a:off x="912" y="2800"/>
                <a:ext cx="21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814" name="Line 222"/>
              <p:cNvSpPr>
                <a:spLocks noChangeShapeType="1"/>
              </p:cNvSpPr>
              <p:nvPr/>
            </p:nvSpPr>
            <p:spPr bwMode="auto">
              <a:xfrm>
                <a:off x="912" y="3072"/>
                <a:ext cx="216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815" name="Line 223"/>
              <p:cNvSpPr>
                <a:spLocks noChangeShapeType="1"/>
              </p:cNvSpPr>
              <p:nvPr/>
            </p:nvSpPr>
            <p:spPr bwMode="auto">
              <a:xfrm>
                <a:off x="912" y="2256"/>
                <a:ext cx="0" cy="816"/>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816" name="Line 224"/>
              <p:cNvSpPr>
                <a:spLocks noChangeShapeType="1"/>
              </p:cNvSpPr>
              <p:nvPr/>
            </p:nvSpPr>
            <p:spPr bwMode="auto">
              <a:xfrm>
                <a:off x="1344" y="2256"/>
                <a:ext cx="0" cy="8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817" name="Line 225"/>
              <p:cNvSpPr>
                <a:spLocks noChangeShapeType="1"/>
              </p:cNvSpPr>
              <p:nvPr/>
            </p:nvSpPr>
            <p:spPr bwMode="auto">
              <a:xfrm>
                <a:off x="1776" y="2256"/>
                <a:ext cx="0" cy="8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818" name="Line 226"/>
              <p:cNvSpPr>
                <a:spLocks noChangeShapeType="1"/>
              </p:cNvSpPr>
              <p:nvPr/>
            </p:nvSpPr>
            <p:spPr bwMode="auto">
              <a:xfrm>
                <a:off x="2208" y="2256"/>
                <a:ext cx="0" cy="8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819" name="Line 227"/>
              <p:cNvSpPr>
                <a:spLocks noChangeShapeType="1"/>
              </p:cNvSpPr>
              <p:nvPr/>
            </p:nvSpPr>
            <p:spPr bwMode="auto">
              <a:xfrm>
                <a:off x="2640" y="2256"/>
                <a:ext cx="0" cy="8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820" name="Line 228"/>
              <p:cNvSpPr>
                <a:spLocks noChangeShapeType="1"/>
              </p:cNvSpPr>
              <p:nvPr/>
            </p:nvSpPr>
            <p:spPr bwMode="auto">
              <a:xfrm>
                <a:off x="3072" y="2256"/>
                <a:ext cx="0" cy="816"/>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821" name="Line 229"/>
              <p:cNvSpPr>
                <a:spLocks noChangeShapeType="1"/>
              </p:cNvSpPr>
              <p:nvPr/>
            </p:nvSpPr>
            <p:spPr bwMode="auto">
              <a:xfrm>
                <a:off x="912" y="2256"/>
                <a:ext cx="432"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10823" name="Group 231"/>
            <p:cNvGrpSpPr>
              <a:grpSpLocks/>
            </p:cNvGrpSpPr>
            <p:nvPr/>
          </p:nvGrpSpPr>
          <p:grpSpPr bwMode="auto">
            <a:xfrm>
              <a:off x="1344" y="3792"/>
              <a:ext cx="1728" cy="192"/>
              <a:chOff x="1344" y="3456"/>
              <a:chExt cx="1728" cy="192"/>
            </a:xfrm>
          </p:grpSpPr>
          <p:sp>
            <p:nvSpPr>
              <p:cNvPr id="110824" name="Arc 232"/>
              <p:cNvSpPr>
                <a:spLocks/>
              </p:cNvSpPr>
              <p:nvPr/>
            </p:nvSpPr>
            <p:spPr bwMode="auto">
              <a:xfrm>
                <a:off x="1344" y="3456"/>
                <a:ext cx="432" cy="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0825" name="Arc 233"/>
              <p:cNvSpPr>
                <a:spLocks/>
              </p:cNvSpPr>
              <p:nvPr/>
            </p:nvSpPr>
            <p:spPr bwMode="auto">
              <a:xfrm flipV="1">
                <a:off x="1344" y="3552"/>
                <a:ext cx="432" cy="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0826" name="Arc 234"/>
              <p:cNvSpPr>
                <a:spLocks/>
              </p:cNvSpPr>
              <p:nvPr/>
            </p:nvSpPr>
            <p:spPr bwMode="auto">
              <a:xfrm flipH="1">
                <a:off x="2640" y="3456"/>
                <a:ext cx="432" cy="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0827" name="Arc 235"/>
              <p:cNvSpPr>
                <a:spLocks/>
              </p:cNvSpPr>
              <p:nvPr/>
            </p:nvSpPr>
            <p:spPr bwMode="auto">
              <a:xfrm flipH="1" flipV="1">
                <a:off x="2640" y="3552"/>
                <a:ext cx="432" cy="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10828" name="Oval 236"/>
            <p:cNvSpPr>
              <a:spLocks noChangeArrowheads="1"/>
            </p:cNvSpPr>
            <p:nvPr/>
          </p:nvSpPr>
          <p:spPr bwMode="auto">
            <a:xfrm>
              <a:off x="1344" y="3504"/>
              <a:ext cx="864" cy="240"/>
            </a:xfrm>
            <a:prstGeom prst="ellipse">
              <a:avLst/>
            </a:prstGeom>
            <a:noFill/>
            <a:ln w="28575">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0831" name="Oval 239"/>
            <p:cNvSpPr>
              <a:spLocks noChangeArrowheads="1"/>
            </p:cNvSpPr>
            <p:nvPr/>
          </p:nvSpPr>
          <p:spPr bwMode="auto">
            <a:xfrm>
              <a:off x="2256" y="3504"/>
              <a:ext cx="336" cy="528"/>
            </a:xfrm>
            <a:prstGeom prst="ellipse">
              <a:avLst/>
            </a:prstGeom>
            <a:noFill/>
            <a:ln w="28575">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10872" name="Group 280"/>
          <p:cNvGrpSpPr>
            <a:grpSpLocks/>
          </p:cNvGrpSpPr>
          <p:nvPr/>
        </p:nvGrpSpPr>
        <p:grpSpPr bwMode="auto">
          <a:xfrm>
            <a:off x="5257800" y="4495800"/>
            <a:ext cx="3429000" cy="1295400"/>
            <a:chOff x="3168" y="3216"/>
            <a:chExt cx="2160" cy="816"/>
          </a:xfrm>
        </p:grpSpPr>
        <p:grpSp>
          <p:nvGrpSpPr>
            <p:cNvPr id="110833" name="Group 241"/>
            <p:cNvGrpSpPr>
              <a:grpSpLocks/>
            </p:cNvGrpSpPr>
            <p:nvPr/>
          </p:nvGrpSpPr>
          <p:grpSpPr bwMode="auto">
            <a:xfrm>
              <a:off x="3168" y="3216"/>
              <a:ext cx="2160" cy="816"/>
              <a:chOff x="912" y="2256"/>
              <a:chExt cx="2160" cy="816"/>
            </a:xfrm>
          </p:grpSpPr>
          <p:sp>
            <p:nvSpPr>
              <p:cNvPr id="110834" name="Rectangle 242"/>
              <p:cNvSpPr>
                <a:spLocks noChangeArrowheads="1"/>
              </p:cNvSpPr>
              <p:nvPr/>
            </p:nvSpPr>
            <p:spPr bwMode="auto">
              <a:xfrm>
                <a:off x="2640" y="2800"/>
                <a:ext cx="43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a:t>
                </a:r>
              </a:p>
            </p:txBody>
          </p:sp>
          <p:sp>
            <p:nvSpPr>
              <p:cNvPr id="110835" name="Rectangle 243"/>
              <p:cNvSpPr>
                <a:spLocks noChangeArrowheads="1"/>
              </p:cNvSpPr>
              <p:nvPr/>
            </p:nvSpPr>
            <p:spPr bwMode="auto">
              <a:xfrm>
                <a:off x="2208" y="2800"/>
                <a:ext cx="43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a:t>
                </a:r>
              </a:p>
            </p:txBody>
          </p:sp>
          <p:sp>
            <p:nvSpPr>
              <p:cNvPr id="110836" name="Rectangle 244"/>
              <p:cNvSpPr>
                <a:spLocks noChangeArrowheads="1"/>
              </p:cNvSpPr>
              <p:nvPr/>
            </p:nvSpPr>
            <p:spPr bwMode="auto">
              <a:xfrm>
                <a:off x="1776" y="2800"/>
                <a:ext cx="43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10837" name="Rectangle 245"/>
              <p:cNvSpPr>
                <a:spLocks noChangeArrowheads="1"/>
              </p:cNvSpPr>
              <p:nvPr/>
            </p:nvSpPr>
            <p:spPr bwMode="auto">
              <a:xfrm>
                <a:off x="1344" y="2800"/>
                <a:ext cx="43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a:t>
                </a:r>
              </a:p>
            </p:txBody>
          </p:sp>
          <p:sp>
            <p:nvSpPr>
              <p:cNvPr id="110838" name="Rectangle 246"/>
              <p:cNvSpPr>
                <a:spLocks noChangeArrowheads="1"/>
              </p:cNvSpPr>
              <p:nvPr/>
            </p:nvSpPr>
            <p:spPr bwMode="auto">
              <a:xfrm>
                <a:off x="912" y="2800"/>
                <a:ext cx="43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a:t>
                </a:r>
              </a:p>
            </p:txBody>
          </p:sp>
          <p:sp>
            <p:nvSpPr>
              <p:cNvPr id="110839" name="Rectangle 247"/>
              <p:cNvSpPr>
                <a:spLocks noChangeArrowheads="1"/>
              </p:cNvSpPr>
              <p:nvPr/>
            </p:nvSpPr>
            <p:spPr bwMode="auto">
              <a:xfrm>
                <a:off x="2640" y="2528"/>
                <a:ext cx="43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10840" name="Rectangle 248"/>
              <p:cNvSpPr>
                <a:spLocks noChangeArrowheads="1"/>
              </p:cNvSpPr>
              <p:nvPr/>
            </p:nvSpPr>
            <p:spPr bwMode="auto">
              <a:xfrm>
                <a:off x="2208" y="2528"/>
                <a:ext cx="43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a:t>
                </a:r>
              </a:p>
            </p:txBody>
          </p:sp>
          <p:sp>
            <p:nvSpPr>
              <p:cNvPr id="110841" name="Rectangle 249"/>
              <p:cNvSpPr>
                <a:spLocks noChangeArrowheads="1"/>
              </p:cNvSpPr>
              <p:nvPr/>
            </p:nvSpPr>
            <p:spPr bwMode="auto">
              <a:xfrm>
                <a:off x="1776" y="2528"/>
                <a:ext cx="43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a:t>
                </a:r>
              </a:p>
            </p:txBody>
          </p:sp>
          <p:sp>
            <p:nvSpPr>
              <p:cNvPr id="110842" name="Rectangle 250"/>
              <p:cNvSpPr>
                <a:spLocks noChangeArrowheads="1"/>
              </p:cNvSpPr>
              <p:nvPr/>
            </p:nvSpPr>
            <p:spPr bwMode="auto">
              <a:xfrm>
                <a:off x="1344" y="2528"/>
                <a:ext cx="43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a:t>
                </a:r>
              </a:p>
            </p:txBody>
          </p:sp>
          <p:sp>
            <p:nvSpPr>
              <p:cNvPr id="110843" name="Rectangle 251"/>
              <p:cNvSpPr>
                <a:spLocks noChangeArrowheads="1"/>
              </p:cNvSpPr>
              <p:nvPr/>
            </p:nvSpPr>
            <p:spPr bwMode="auto">
              <a:xfrm>
                <a:off x="912" y="2528"/>
                <a:ext cx="43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0</a:t>
                </a:r>
              </a:p>
            </p:txBody>
          </p:sp>
          <p:sp>
            <p:nvSpPr>
              <p:cNvPr id="110844" name="Rectangle 252"/>
              <p:cNvSpPr>
                <a:spLocks noChangeArrowheads="1"/>
              </p:cNvSpPr>
              <p:nvPr/>
            </p:nvSpPr>
            <p:spPr bwMode="auto">
              <a:xfrm>
                <a:off x="2640" y="2256"/>
                <a:ext cx="43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1 0</a:t>
                </a:r>
              </a:p>
            </p:txBody>
          </p:sp>
          <p:sp>
            <p:nvSpPr>
              <p:cNvPr id="110845" name="Rectangle 253"/>
              <p:cNvSpPr>
                <a:spLocks noChangeArrowheads="1"/>
              </p:cNvSpPr>
              <p:nvPr/>
            </p:nvSpPr>
            <p:spPr bwMode="auto">
              <a:xfrm>
                <a:off x="2208" y="2256"/>
                <a:ext cx="43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1 1</a:t>
                </a:r>
              </a:p>
            </p:txBody>
          </p:sp>
          <p:sp>
            <p:nvSpPr>
              <p:cNvPr id="110846" name="Rectangle 254"/>
              <p:cNvSpPr>
                <a:spLocks noChangeArrowheads="1"/>
              </p:cNvSpPr>
              <p:nvPr/>
            </p:nvSpPr>
            <p:spPr bwMode="auto">
              <a:xfrm>
                <a:off x="1776" y="2256"/>
                <a:ext cx="43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0 1</a:t>
                </a:r>
              </a:p>
            </p:txBody>
          </p:sp>
          <p:sp>
            <p:nvSpPr>
              <p:cNvPr id="110847" name="Rectangle 255"/>
              <p:cNvSpPr>
                <a:spLocks noChangeArrowheads="1"/>
              </p:cNvSpPr>
              <p:nvPr/>
            </p:nvSpPr>
            <p:spPr bwMode="auto">
              <a:xfrm>
                <a:off x="1344" y="2256"/>
                <a:ext cx="43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0 0</a:t>
                </a:r>
              </a:p>
            </p:txBody>
          </p:sp>
          <p:sp>
            <p:nvSpPr>
              <p:cNvPr id="110848" name="Rectangle 256"/>
              <p:cNvSpPr>
                <a:spLocks noChangeArrowheads="1"/>
              </p:cNvSpPr>
              <p:nvPr/>
            </p:nvSpPr>
            <p:spPr bwMode="auto">
              <a:xfrm>
                <a:off x="912" y="2256"/>
                <a:ext cx="432"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r">
                  <a:buFont typeface="Wingdings" panose="05000000000000000000" pitchFamily="2" charset="2"/>
                  <a:buNone/>
                </a:pPr>
                <a:r>
                  <a:rPr lang="en-US" altLang="ja-JP" sz="1000" i="1">
                    <a:latin typeface="Times New Roman" panose="02020603050405020304" pitchFamily="18" charset="0"/>
                  </a:rPr>
                  <a:t>A B</a:t>
                </a:r>
                <a:r>
                  <a:rPr lang="ja-JP" altLang="en-US" sz="1000" i="1">
                    <a:latin typeface="Times New Roman" panose="02020603050405020304" pitchFamily="18" charset="0"/>
                  </a:rPr>
                  <a:t>　</a:t>
                </a:r>
              </a:p>
              <a:p>
                <a:pPr>
                  <a:buFont typeface="Wingdings" panose="05000000000000000000" pitchFamily="2" charset="2"/>
                  <a:buNone/>
                </a:pPr>
                <a:r>
                  <a:rPr lang="en-US" altLang="ja-JP" sz="1000" i="1">
                    <a:latin typeface="Times New Roman" panose="02020603050405020304" pitchFamily="18" charset="0"/>
                  </a:rPr>
                  <a:t>C</a:t>
                </a:r>
              </a:p>
            </p:txBody>
          </p:sp>
          <p:sp>
            <p:nvSpPr>
              <p:cNvPr id="110849" name="Line 257"/>
              <p:cNvSpPr>
                <a:spLocks noChangeShapeType="1"/>
              </p:cNvSpPr>
              <p:nvPr/>
            </p:nvSpPr>
            <p:spPr bwMode="auto">
              <a:xfrm>
                <a:off x="912" y="2256"/>
                <a:ext cx="216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850" name="Line 258"/>
              <p:cNvSpPr>
                <a:spLocks noChangeShapeType="1"/>
              </p:cNvSpPr>
              <p:nvPr/>
            </p:nvSpPr>
            <p:spPr bwMode="auto">
              <a:xfrm>
                <a:off x="912" y="2528"/>
                <a:ext cx="21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851" name="Line 259"/>
              <p:cNvSpPr>
                <a:spLocks noChangeShapeType="1"/>
              </p:cNvSpPr>
              <p:nvPr/>
            </p:nvSpPr>
            <p:spPr bwMode="auto">
              <a:xfrm>
                <a:off x="912" y="2800"/>
                <a:ext cx="21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852" name="Line 260"/>
              <p:cNvSpPr>
                <a:spLocks noChangeShapeType="1"/>
              </p:cNvSpPr>
              <p:nvPr/>
            </p:nvSpPr>
            <p:spPr bwMode="auto">
              <a:xfrm>
                <a:off x="912" y="3072"/>
                <a:ext cx="216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853" name="Line 261"/>
              <p:cNvSpPr>
                <a:spLocks noChangeShapeType="1"/>
              </p:cNvSpPr>
              <p:nvPr/>
            </p:nvSpPr>
            <p:spPr bwMode="auto">
              <a:xfrm>
                <a:off x="912" y="2256"/>
                <a:ext cx="0" cy="816"/>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854" name="Line 262"/>
              <p:cNvSpPr>
                <a:spLocks noChangeShapeType="1"/>
              </p:cNvSpPr>
              <p:nvPr/>
            </p:nvSpPr>
            <p:spPr bwMode="auto">
              <a:xfrm>
                <a:off x="1344" y="2256"/>
                <a:ext cx="0" cy="8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855" name="Line 263"/>
              <p:cNvSpPr>
                <a:spLocks noChangeShapeType="1"/>
              </p:cNvSpPr>
              <p:nvPr/>
            </p:nvSpPr>
            <p:spPr bwMode="auto">
              <a:xfrm>
                <a:off x="1776" y="2256"/>
                <a:ext cx="0" cy="8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856" name="Line 264"/>
              <p:cNvSpPr>
                <a:spLocks noChangeShapeType="1"/>
              </p:cNvSpPr>
              <p:nvPr/>
            </p:nvSpPr>
            <p:spPr bwMode="auto">
              <a:xfrm>
                <a:off x="2208" y="2256"/>
                <a:ext cx="0" cy="8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857" name="Line 265"/>
              <p:cNvSpPr>
                <a:spLocks noChangeShapeType="1"/>
              </p:cNvSpPr>
              <p:nvPr/>
            </p:nvSpPr>
            <p:spPr bwMode="auto">
              <a:xfrm>
                <a:off x="2640" y="2256"/>
                <a:ext cx="0" cy="8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858" name="Line 266"/>
              <p:cNvSpPr>
                <a:spLocks noChangeShapeType="1"/>
              </p:cNvSpPr>
              <p:nvPr/>
            </p:nvSpPr>
            <p:spPr bwMode="auto">
              <a:xfrm>
                <a:off x="3072" y="2256"/>
                <a:ext cx="0" cy="816"/>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859" name="Line 267"/>
              <p:cNvSpPr>
                <a:spLocks noChangeShapeType="1"/>
              </p:cNvSpPr>
              <p:nvPr/>
            </p:nvSpPr>
            <p:spPr bwMode="auto">
              <a:xfrm>
                <a:off x="912" y="2256"/>
                <a:ext cx="432"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10867" name="Oval 275"/>
            <p:cNvSpPr>
              <a:spLocks noChangeArrowheads="1"/>
            </p:cNvSpPr>
            <p:nvPr/>
          </p:nvSpPr>
          <p:spPr bwMode="auto">
            <a:xfrm>
              <a:off x="4032" y="3504"/>
              <a:ext cx="864" cy="240"/>
            </a:xfrm>
            <a:prstGeom prst="ellipse">
              <a:avLst/>
            </a:prstGeom>
            <a:noFill/>
            <a:ln w="28575">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0868" name="Oval 276"/>
            <p:cNvSpPr>
              <a:spLocks noChangeArrowheads="1"/>
            </p:cNvSpPr>
            <p:nvPr/>
          </p:nvSpPr>
          <p:spPr bwMode="auto">
            <a:xfrm>
              <a:off x="3648" y="3504"/>
              <a:ext cx="336" cy="528"/>
            </a:xfrm>
            <a:prstGeom prst="ellipse">
              <a:avLst/>
            </a:prstGeom>
            <a:noFill/>
            <a:ln w="28575">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0870" name="Oval 278"/>
            <p:cNvSpPr>
              <a:spLocks noChangeArrowheads="1"/>
            </p:cNvSpPr>
            <p:nvPr/>
          </p:nvSpPr>
          <p:spPr bwMode="auto">
            <a:xfrm>
              <a:off x="4464" y="3792"/>
              <a:ext cx="864" cy="192"/>
            </a:xfrm>
            <a:prstGeom prst="ellipse">
              <a:avLst/>
            </a:prstGeom>
            <a:noFill/>
            <a:ln w="28575">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aphicFrame>
        <p:nvGraphicFramePr>
          <p:cNvPr id="110894" name="Object 302"/>
          <p:cNvGraphicFramePr>
            <a:graphicFrameLocks noChangeAspect="1"/>
          </p:cNvGraphicFramePr>
          <p:nvPr/>
        </p:nvGraphicFramePr>
        <p:xfrm>
          <a:off x="1219200" y="2286000"/>
          <a:ext cx="7088188" cy="604838"/>
        </p:xfrm>
        <a:graphic>
          <a:graphicData uri="http://schemas.openxmlformats.org/presentationml/2006/ole">
            <mc:AlternateContent xmlns:mc="http://schemas.openxmlformats.org/markup-compatibility/2006">
              <mc:Choice xmlns:v="urn:schemas-microsoft-com:vml" Requires="v">
                <p:oleObj spid="_x0000_s13326" name="数式" r:id="rId4" imgW="2831760" imgH="241200" progId="Equation.3">
                  <p:embed/>
                </p:oleObj>
              </mc:Choice>
              <mc:Fallback>
                <p:oleObj name="数式" r:id="rId4" imgW="2831760" imgH="241200" progId="Equation.3">
                  <p:embed/>
                  <p:pic>
                    <p:nvPicPr>
                      <p:cNvPr id="0" name="Object 3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286000"/>
                        <a:ext cx="7088188" cy="604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10897" name="Group 305"/>
          <p:cNvGrpSpPr>
            <a:grpSpLocks/>
          </p:cNvGrpSpPr>
          <p:nvPr/>
        </p:nvGrpSpPr>
        <p:grpSpPr bwMode="auto">
          <a:xfrm>
            <a:off x="762000" y="5867400"/>
            <a:ext cx="8037513" cy="723900"/>
            <a:chOff x="480" y="3696"/>
            <a:chExt cx="5063" cy="456"/>
          </a:xfrm>
        </p:grpSpPr>
        <p:sp>
          <p:nvSpPr>
            <p:cNvPr id="110874" name="Text Box 282"/>
            <p:cNvSpPr txBox="1">
              <a:spLocks noChangeArrowheads="1"/>
            </p:cNvSpPr>
            <p:nvPr/>
          </p:nvSpPr>
          <p:spPr bwMode="auto">
            <a:xfrm>
              <a:off x="2832" y="3840"/>
              <a:ext cx="5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Tahoma" panose="020B0604030504040204" pitchFamily="34" charset="0"/>
                <a:buNone/>
              </a:pPr>
              <a:r>
                <a:rPr lang="ja-JP" altLang="en-US" sz="1800">
                  <a:effectLst>
                    <a:outerShdw blurRad="38100" dist="38100" dir="2700000" algn="tl">
                      <a:srgbClr val="000000"/>
                    </a:outerShdw>
                  </a:effectLst>
                </a:rPr>
                <a:t>または</a:t>
              </a:r>
              <a:endParaRPr lang="ja-JP" altLang="en-US" i="1">
                <a:effectLst>
                  <a:outerShdw blurRad="38100" dist="38100" dir="2700000" algn="tl">
                    <a:srgbClr val="000000"/>
                  </a:outerShdw>
                </a:effectLst>
              </a:endParaRPr>
            </a:p>
          </p:txBody>
        </p:sp>
        <p:graphicFrame>
          <p:nvGraphicFramePr>
            <p:cNvPr id="110895" name="Object 303"/>
            <p:cNvGraphicFramePr>
              <a:graphicFrameLocks noChangeAspect="1"/>
            </p:cNvGraphicFramePr>
            <p:nvPr/>
          </p:nvGraphicFramePr>
          <p:xfrm>
            <a:off x="480" y="3696"/>
            <a:ext cx="2253" cy="455"/>
          </p:xfrm>
          <a:graphic>
            <a:graphicData uri="http://schemas.openxmlformats.org/presentationml/2006/ole">
              <mc:AlternateContent xmlns:mc="http://schemas.openxmlformats.org/markup-compatibility/2006">
                <mc:Choice xmlns:v="urn:schemas-microsoft-com:vml" Requires="v">
                  <p:oleObj spid="_x0000_s13327" name="数式" r:id="rId6" imgW="1193760" imgH="241200" progId="Equation.3">
                    <p:embed/>
                  </p:oleObj>
                </mc:Choice>
                <mc:Fallback>
                  <p:oleObj name="数式" r:id="rId6" imgW="1193760" imgH="241200" progId="Equation.3">
                    <p:embed/>
                    <p:pic>
                      <p:nvPicPr>
                        <p:cNvPr id="0" name="Object 3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 y="3696"/>
                          <a:ext cx="2253" cy="4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0896" name="Object 304"/>
            <p:cNvGraphicFramePr>
              <a:graphicFrameLocks noChangeAspect="1"/>
            </p:cNvGraphicFramePr>
            <p:nvPr/>
          </p:nvGraphicFramePr>
          <p:xfrm>
            <a:off x="3312" y="3696"/>
            <a:ext cx="2231" cy="456"/>
          </p:xfrm>
          <a:graphic>
            <a:graphicData uri="http://schemas.openxmlformats.org/presentationml/2006/ole">
              <mc:AlternateContent xmlns:mc="http://schemas.openxmlformats.org/markup-compatibility/2006">
                <mc:Choice xmlns:v="urn:schemas-microsoft-com:vml" Requires="v">
                  <p:oleObj spid="_x0000_s13328" name="数式" r:id="rId8" imgW="1180800" imgH="241200" progId="Equation.3">
                    <p:embed/>
                  </p:oleObj>
                </mc:Choice>
                <mc:Fallback>
                  <p:oleObj name="数式" r:id="rId8" imgW="1180800" imgH="241200" progId="Equation.3">
                    <p:embed/>
                    <p:pic>
                      <p:nvPicPr>
                        <p:cNvPr id="0" name="Object 30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12" y="3696"/>
                          <a:ext cx="2231" cy="4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0783"/>
                                        </p:tgtEl>
                                        <p:attrNameLst>
                                          <p:attrName>style.visibility</p:attrName>
                                        </p:attrNameLst>
                                      </p:cBhvr>
                                      <p:to>
                                        <p:strVal val="visible"/>
                                      </p:to>
                                    </p:set>
                                    <p:animEffect transition="in" filter="checkerboard(across)">
                                      <p:cBhvr>
                                        <p:cTn id="7" dur="500"/>
                                        <p:tgtEl>
                                          <p:spTgt spid="1107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10794"/>
                                        </p:tgtEl>
                                        <p:attrNameLst>
                                          <p:attrName>style.visibility</p:attrName>
                                        </p:attrNameLst>
                                      </p:cBhvr>
                                      <p:to>
                                        <p:strVal val="visible"/>
                                      </p:to>
                                    </p:set>
                                    <p:animEffect transition="in" filter="checkerboard(across)">
                                      <p:cBhvr>
                                        <p:cTn id="12" dur="500"/>
                                        <p:tgtEl>
                                          <p:spTgt spid="1107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10871"/>
                                        </p:tgtEl>
                                        <p:attrNameLst>
                                          <p:attrName>style.visibility</p:attrName>
                                        </p:attrNameLst>
                                      </p:cBhvr>
                                      <p:to>
                                        <p:strVal val="visible"/>
                                      </p:to>
                                    </p:set>
                                    <p:animEffect transition="in" filter="checkerboard(across)">
                                      <p:cBhvr>
                                        <p:cTn id="17" dur="500"/>
                                        <p:tgtEl>
                                          <p:spTgt spid="1108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10872"/>
                                        </p:tgtEl>
                                        <p:attrNameLst>
                                          <p:attrName>style.visibility</p:attrName>
                                        </p:attrNameLst>
                                      </p:cBhvr>
                                      <p:to>
                                        <p:strVal val="visible"/>
                                      </p:to>
                                    </p:set>
                                    <p:animEffect transition="in" filter="checkerboard(across)">
                                      <p:cBhvr>
                                        <p:cTn id="22" dur="500"/>
                                        <p:tgtEl>
                                          <p:spTgt spid="1108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10897"/>
                                        </p:tgtEl>
                                        <p:attrNameLst>
                                          <p:attrName>style.visibility</p:attrName>
                                        </p:attrNameLst>
                                      </p:cBhvr>
                                      <p:to>
                                        <p:strVal val="visible"/>
                                      </p:to>
                                    </p:set>
                                    <p:anim calcmode="lin" valueType="num">
                                      <p:cBhvr additive="base">
                                        <p:cTn id="27" dur="500" fill="hold"/>
                                        <p:tgtEl>
                                          <p:spTgt spid="110897"/>
                                        </p:tgtEl>
                                        <p:attrNameLst>
                                          <p:attrName>ppt_x</p:attrName>
                                        </p:attrNameLst>
                                      </p:cBhvr>
                                      <p:tavLst>
                                        <p:tav tm="0">
                                          <p:val>
                                            <p:strVal val="#ppt_x"/>
                                          </p:val>
                                        </p:tav>
                                        <p:tav tm="100000">
                                          <p:val>
                                            <p:strVal val="#ppt_x"/>
                                          </p:val>
                                        </p:tav>
                                      </p:tavLst>
                                    </p:anim>
                                    <p:anim calcmode="lin" valueType="num">
                                      <p:cBhvr additive="base">
                                        <p:cTn id="28" dur="500" fill="hold"/>
                                        <p:tgtEl>
                                          <p:spTgt spid="1108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ja-JP" altLang="en-US">
                <a:latin typeface="Times New Roman" panose="02020603050405020304" pitchFamily="18" charset="0"/>
              </a:rPr>
              <a:t>出力を決めなくていい入力</a:t>
            </a:r>
          </a:p>
        </p:txBody>
      </p:sp>
      <p:sp>
        <p:nvSpPr>
          <p:cNvPr id="122883" name="Rectangle 3"/>
          <p:cNvSpPr>
            <a:spLocks noGrp="1" noChangeArrowheads="1"/>
          </p:cNvSpPr>
          <p:nvPr>
            <p:ph type="body" idx="1"/>
          </p:nvPr>
        </p:nvSpPr>
        <p:spPr>
          <a:xfrm>
            <a:off x="1066800" y="1981200"/>
            <a:ext cx="7543800" cy="1143000"/>
          </a:xfrm>
        </p:spPr>
        <p:txBody>
          <a:bodyPr/>
          <a:lstStyle/>
          <a:p>
            <a:r>
              <a:rPr lang="ja-JP" altLang="en-US">
                <a:latin typeface="Times New Roman" panose="02020603050405020304" pitchFamily="18" charset="0"/>
              </a:rPr>
              <a:t>ある入力に対して出力を決める必要が無い場合がある</a:t>
            </a:r>
          </a:p>
        </p:txBody>
      </p:sp>
      <p:sp>
        <p:nvSpPr>
          <p:cNvPr id="122884" name="Text Box 4"/>
          <p:cNvSpPr txBox="1">
            <a:spLocks noChangeArrowheads="1"/>
          </p:cNvSpPr>
          <p:nvPr/>
        </p:nvSpPr>
        <p:spPr bwMode="auto">
          <a:xfrm>
            <a:off x="1524000" y="3157538"/>
            <a:ext cx="57419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 typeface="Wingdings" panose="05000000000000000000" pitchFamily="2" charset="2"/>
              <a:buChar char="ü"/>
            </a:pPr>
            <a:r>
              <a:rPr lang="ja-JP" altLang="en-US">
                <a:effectLst/>
                <a:latin typeface="Times New Roman" panose="02020603050405020304" pitchFamily="18" charset="0"/>
              </a:rPr>
              <a:t>例</a:t>
            </a:r>
            <a:r>
              <a:rPr lang="en-US" altLang="ja-JP">
                <a:effectLst/>
                <a:latin typeface="Times New Roman" panose="02020603050405020304" pitchFamily="18" charset="0"/>
              </a:rPr>
              <a:t>: </a:t>
            </a:r>
            <a:r>
              <a:rPr lang="ja-JP" altLang="en-US">
                <a:effectLst/>
                <a:latin typeface="Times New Roman" panose="02020603050405020304" pitchFamily="18" charset="0"/>
              </a:rPr>
              <a:t>じゃんけんを</a:t>
            </a:r>
            <a:r>
              <a:rPr lang="en-US" altLang="ja-JP">
                <a:effectLst/>
                <a:latin typeface="Times New Roman" panose="02020603050405020304" pitchFamily="18" charset="0"/>
              </a:rPr>
              <a:t>2</a:t>
            </a:r>
            <a:r>
              <a:rPr lang="ja-JP" altLang="en-US">
                <a:effectLst/>
                <a:latin typeface="Times New Roman" panose="02020603050405020304" pitchFamily="18" charset="0"/>
              </a:rPr>
              <a:t>ビットで表現</a:t>
            </a:r>
          </a:p>
          <a:p>
            <a:pPr lvl="1">
              <a:spcBef>
                <a:spcPct val="0"/>
              </a:spcBef>
              <a:buClrTx/>
              <a:buSzTx/>
              <a:buFont typeface="Wingdings" panose="05000000000000000000" pitchFamily="2" charset="2"/>
              <a:buChar char="Ø"/>
            </a:pPr>
            <a:r>
              <a:rPr lang="en-US" altLang="ja-JP">
                <a:effectLst/>
                <a:latin typeface="Times New Roman" panose="02020603050405020304" pitchFamily="18" charset="0"/>
              </a:rPr>
              <a:t>00 = </a:t>
            </a:r>
            <a:r>
              <a:rPr lang="ja-JP" altLang="en-US">
                <a:effectLst/>
                <a:latin typeface="Times New Roman" panose="02020603050405020304" pitchFamily="18" charset="0"/>
              </a:rPr>
              <a:t>グー</a:t>
            </a:r>
            <a:r>
              <a:rPr lang="en-US" altLang="ja-JP">
                <a:effectLst/>
                <a:latin typeface="Times New Roman" panose="02020603050405020304" pitchFamily="18" charset="0"/>
              </a:rPr>
              <a:t>, 01 = </a:t>
            </a:r>
            <a:r>
              <a:rPr lang="ja-JP" altLang="en-US">
                <a:effectLst/>
                <a:latin typeface="Times New Roman" panose="02020603050405020304" pitchFamily="18" charset="0"/>
              </a:rPr>
              <a:t>チョキ</a:t>
            </a:r>
            <a:r>
              <a:rPr lang="en-US" altLang="ja-JP">
                <a:effectLst/>
                <a:latin typeface="Times New Roman" panose="02020603050405020304" pitchFamily="18" charset="0"/>
              </a:rPr>
              <a:t>, 10 = </a:t>
            </a:r>
            <a:r>
              <a:rPr lang="ja-JP" altLang="en-US">
                <a:effectLst/>
                <a:latin typeface="Times New Roman" panose="02020603050405020304" pitchFamily="18" charset="0"/>
              </a:rPr>
              <a:t>パー</a:t>
            </a:r>
          </a:p>
        </p:txBody>
      </p:sp>
      <p:sp>
        <p:nvSpPr>
          <p:cNvPr id="122885" name="Text Box 5"/>
          <p:cNvSpPr txBox="1">
            <a:spLocks noChangeArrowheads="1"/>
          </p:cNvSpPr>
          <p:nvPr/>
        </p:nvSpPr>
        <p:spPr bwMode="auto">
          <a:xfrm>
            <a:off x="2133600" y="4124325"/>
            <a:ext cx="2051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ja-JP" altLang="en-US">
                <a:effectLst/>
                <a:latin typeface="Times New Roman" panose="02020603050405020304" pitchFamily="18" charset="0"/>
              </a:rPr>
              <a:t>入力</a:t>
            </a:r>
            <a:r>
              <a:rPr lang="en-US" altLang="ja-JP">
                <a:effectLst/>
                <a:latin typeface="Times New Roman" panose="02020603050405020304" pitchFamily="18" charset="0"/>
              </a:rPr>
              <a:t>11 </a:t>
            </a:r>
            <a:r>
              <a:rPr lang="ja-JP" altLang="en-US">
                <a:effectLst/>
                <a:latin typeface="Times New Roman" panose="02020603050405020304" pitchFamily="18" charset="0"/>
              </a:rPr>
              <a:t>は？</a:t>
            </a:r>
          </a:p>
        </p:txBody>
      </p:sp>
      <p:sp>
        <p:nvSpPr>
          <p:cNvPr id="122886" name="Text Box 6"/>
          <p:cNvSpPr txBox="1">
            <a:spLocks noChangeArrowheads="1"/>
          </p:cNvSpPr>
          <p:nvPr/>
        </p:nvSpPr>
        <p:spPr bwMode="auto">
          <a:xfrm>
            <a:off x="2362200" y="4648200"/>
            <a:ext cx="3436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Char char="•"/>
            </a:pPr>
            <a:r>
              <a:rPr lang="ja-JP" altLang="en-US" sz="2400">
                <a:effectLst/>
                <a:latin typeface="Times New Roman" panose="02020603050405020304" pitchFamily="18" charset="0"/>
              </a:rPr>
              <a:t>そんな入力はあり得ない</a:t>
            </a:r>
          </a:p>
        </p:txBody>
      </p:sp>
      <p:sp>
        <p:nvSpPr>
          <p:cNvPr id="122887" name="Text Box 7"/>
          <p:cNvSpPr txBox="1">
            <a:spLocks noChangeArrowheads="1"/>
          </p:cNvSpPr>
          <p:nvPr/>
        </p:nvSpPr>
        <p:spPr bwMode="auto">
          <a:xfrm>
            <a:off x="2362200" y="5105400"/>
            <a:ext cx="3221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Char char="•"/>
            </a:pPr>
            <a:r>
              <a:rPr lang="ja-JP" altLang="en-US" sz="2400">
                <a:effectLst/>
                <a:latin typeface="Times New Roman" panose="02020603050405020304" pitchFamily="18" charset="0"/>
              </a:rPr>
              <a:t>そんな入力は禁止する</a:t>
            </a:r>
          </a:p>
        </p:txBody>
      </p:sp>
      <p:sp>
        <p:nvSpPr>
          <p:cNvPr id="122888" name="Text Box 8"/>
          <p:cNvSpPr txBox="1">
            <a:spLocks noChangeArrowheads="1"/>
          </p:cNvSpPr>
          <p:nvPr/>
        </p:nvSpPr>
        <p:spPr bwMode="auto">
          <a:xfrm>
            <a:off x="2362200" y="5562600"/>
            <a:ext cx="348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Char char="•"/>
            </a:pPr>
            <a:r>
              <a:rPr lang="ja-JP" altLang="en-US" sz="2400">
                <a:effectLst/>
                <a:latin typeface="Times New Roman" panose="02020603050405020304" pitchFamily="18" charset="0"/>
              </a:rPr>
              <a:t>そんな入力は無効である</a:t>
            </a:r>
          </a:p>
        </p:txBody>
      </p:sp>
      <p:sp>
        <p:nvSpPr>
          <p:cNvPr id="122889" name="Text Box 9"/>
          <p:cNvSpPr txBox="1">
            <a:spLocks noChangeArrowheads="1"/>
          </p:cNvSpPr>
          <p:nvPr/>
        </p:nvSpPr>
        <p:spPr bwMode="auto">
          <a:xfrm>
            <a:off x="2362200" y="6019800"/>
            <a:ext cx="4729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Char char="•"/>
            </a:pPr>
            <a:r>
              <a:rPr lang="ja-JP" altLang="en-US" sz="2400">
                <a:effectLst/>
                <a:latin typeface="Times New Roman" panose="02020603050405020304" pitchFamily="18" charset="0"/>
              </a:rPr>
              <a:t>そんな入力は入力する奴が悪い！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884"/>
                                        </p:tgtEl>
                                        <p:attrNameLst>
                                          <p:attrName>style.visibility</p:attrName>
                                        </p:attrNameLst>
                                      </p:cBhvr>
                                      <p:to>
                                        <p:strVal val="visible"/>
                                      </p:to>
                                    </p:set>
                                    <p:anim calcmode="lin" valueType="num">
                                      <p:cBhvr additive="base">
                                        <p:cTn id="7" dur="500" fill="hold"/>
                                        <p:tgtEl>
                                          <p:spTgt spid="122884"/>
                                        </p:tgtEl>
                                        <p:attrNameLst>
                                          <p:attrName>ppt_x</p:attrName>
                                        </p:attrNameLst>
                                      </p:cBhvr>
                                      <p:tavLst>
                                        <p:tav tm="0">
                                          <p:val>
                                            <p:strVal val="#ppt_x"/>
                                          </p:val>
                                        </p:tav>
                                        <p:tav tm="100000">
                                          <p:val>
                                            <p:strVal val="#ppt_x"/>
                                          </p:val>
                                        </p:tav>
                                      </p:tavLst>
                                    </p:anim>
                                    <p:anim calcmode="lin" valueType="num">
                                      <p:cBhvr additive="base">
                                        <p:cTn id="8" dur="500" fill="hold"/>
                                        <p:tgtEl>
                                          <p:spTgt spid="12288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885"/>
                                        </p:tgtEl>
                                        <p:attrNameLst>
                                          <p:attrName>style.visibility</p:attrName>
                                        </p:attrNameLst>
                                      </p:cBhvr>
                                      <p:to>
                                        <p:strVal val="visible"/>
                                      </p:to>
                                    </p:set>
                                    <p:anim calcmode="lin" valueType="num">
                                      <p:cBhvr additive="base">
                                        <p:cTn id="13" dur="500" fill="hold"/>
                                        <p:tgtEl>
                                          <p:spTgt spid="122885"/>
                                        </p:tgtEl>
                                        <p:attrNameLst>
                                          <p:attrName>ppt_x</p:attrName>
                                        </p:attrNameLst>
                                      </p:cBhvr>
                                      <p:tavLst>
                                        <p:tav tm="0">
                                          <p:val>
                                            <p:strVal val="#ppt_x"/>
                                          </p:val>
                                        </p:tav>
                                        <p:tav tm="100000">
                                          <p:val>
                                            <p:strVal val="#ppt_x"/>
                                          </p:val>
                                        </p:tav>
                                      </p:tavLst>
                                    </p:anim>
                                    <p:anim calcmode="lin" valueType="num">
                                      <p:cBhvr additive="base">
                                        <p:cTn id="14" dur="500" fill="hold"/>
                                        <p:tgtEl>
                                          <p:spTgt spid="12288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886"/>
                                        </p:tgtEl>
                                        <p:attrNameLst>
                                          <p:attrName>style.visibility</p:attrName>
                                        </p:attrNameLst>
                                      </p:cBhvr>
                                      <p:to>
                                        <p:strVal val="visible"/>
                                      </p:to>
                                    </p:set>
                                    <p:anim calcmode="lin" valueType="num">
                                      <p:cBhvr additive="base">
                                        <p:cTn id="19" dur="500" fill="hold"/>
                                        <p:tgtEl>
                                          <p:spTgt spid="122886"/>
                                        </p:tgtEl>
                                        <p:attrNameLst>
                                          <p:attrName>ppt_x</p:attrName>
                                        </p:attrNameLst>
                                      </p:cBhvr>
                                      <p:tavLst>
                                        <p:tav tm="0">
                                          <p:val>
                                            <p:strVal val="#ppt_x"/>
                                          </p:val>
                                        </p:tav>
                                        <p:tav tm="100000">
                                          <p:val>
                                            <p:strVal val="#ppt_x"/>
                                          </p:val>
                                        </p:tav>
                                      </p:tavLst>
                                    </p:anim>
                                    <p:anim calcmode="lin" valueType="num">
                                      <p:cBhvr additive="base">
                                        <p:cTn id="20" dur="500" fill="hold"/>
                                        <p:tgtEl>
                                          <p:spTgt spid="12288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887"/>
                                        </p:tgtEl>
                                        <p:attrNameLst>
                                          <p:attrName>style.visibility</p:attrName>
                                        </p:attrNameLst>
                                      </p:cBhvr>
                                      <p:to>
                                        <p:strVal val="visible"/>
                                      </p:to>
                                    </p:set>
                                    <p:anim calcmode="lin" valueType="num">
                                      <p:cBhvr additive="base">
                                        <p:cTn id="25" dur="500" fill="hold"/>
                                        <p:tgtEl>
                                          <p:spTgt spid="122887"/>
                                        </p:tgtEl>
                                        <p:attrNameLst>
                                          <p:attrName>ppt_x</p:attrName>
                                        </p:attrNameLst>
                                      </p:cBhvr>
                                      <p:tavLst>
                                        <p:tav tm="0">
                                          <p:val>
                                            <p:strVal val="#ppt_x"/>
                                          </p:val>
                                        </p:tav>
                                        <p:tav tm="100000">
                                          <p:val>
                                            <p:strVal val="#ppt_x"/>
                                          </p:val>
                                        </p:tav>
                                      </p:tavLst>
                                    </p:anim>
                                    <p:anim calcmode="lin" valueType="num">
                                      <p:cBhvr additive="base">
                                        <p:cTn id="26" dur="500" fill="hold"/>
                                        <p:tgtEl>
                                          <p:spTgt spid="12288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888"/>
                                        </p:tgtEl>
                                        <p:attrNameLst>
                                          <p:attrName>style.visibility</p:attrName>
                                        </p:attrNameLst>
                                      </p:cBhvr>
                                      <p:to>
                                        <p:strVal val="visible"/>
                                      </p:to>
                                    </p:set>
                                    <p:anim calcmode="lin" valueType="num">
                                      <p:cBhvr additive="base">
                                        <p:cTn id="31" dur="500" fill="hold"/>
                                        <p:tgtEl>
                                          <p:spTgt spid="122888"/>
                                        </p:tgtEl>
                                        <p:attrNameLst>
                                          <p:attrName>ppt_x</p:attrName>
                                        </p:attrNameLst>
                                      </p:cBhvr>
                                      <p:tavLst>
                                        <p:tav tm="0">
                                          <p:val>
                                            <p:strVal val="#ppt_x"/>
                                          </p:val>
                                        </p:tav>
                                        <p:tav tm="100000">
                                          <p:val>
                                            <p:strVal val="#ppt_x"/>
                                          </p:val>
                                        </p:tav>
                                      </p:tavLst>
                                    </p:anim>
                                    <p:anim calcmode="lin" valueType="num">
                                      <p:cBhvr additive="base">
                                        <p:cTn id="32" dur="500" fill="hold"/>
                                        <p:tgtEl>
                                          <p:spTgt spid="12288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2889"/>
                                        </p:tgtEl>
                                        <p:attrNameLst>
                                          <p:attrName>style.visibility</p:attrName>
                                        </p:attrNameLst>
                                      </p:cBhvr>
                                      <p:to>
                                        <p:strVal val="visible"/>
                                      </p:to>
                                    </p:set>
                                    <p:anim calcmode="lin" valueType="num">
                                      <p:cBhvr additive="base">
                                        <p:cTn id="37" dur="500" fill="hold"/>
                                        <p:tgtEl>
                                          <p:spTgt spid="122889"/>
                                        </p:tgtEl>
                                        <p:attrNameLst>
                                          <p:attrName>ppt_x</p:attrName>
                                        </p:attrNameLst>
                                      </p:cBhvr>
                                      <p:tavLst>
                                        <p:tav tm="0">
                                          <p:val>
                                            <p:strVal val="#ppt_x"/>
                                          </p:val>
                                        </p:tav>
                                        <p:tav tm="100000">
                                          <p:val>
                                            <p:strVal val="#ppt_x"/>
                                          </p:val>
                                        </p:tav>
                                      </p:tavLst>
                                    </p:anim>
                                    <p:anim calcmode="lin" valueType="num">
                                      <p:cBhvr additive="base">
                                        <p:cTn id="38" dur="500" fill="hold"/>
                                        <p:tgtEl>
                                          <p:spTgt spid="1228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autoUpdateAnimBg="0"/>
      <p:bldP spid="122885" grpId="0" autoUpdateAnimBg="0"/>
      <p:bldP spid="122886" grpId="0" autoUpdateAnimBg="0"/>
      <p:bldP spid="122887" grpId="0" autoUpdateAnimBg="0"/>
      <p:bldP spid="122888" grpId="0" autoUpdateAnimBg="0"/>
      <p:bldP spid="122889"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26"/>
          <p:cNvSpPr>
            <a:spLocks noGrp="1" noChangeArrowheads="1"/>
          </p:cNvSpPr>
          <p:nvPr>
            <p:ph type="title"/>
          </p:nvPr>
        </p:nvSpPr>
        <p:spPr/>
        <p:txBody>
          <a:bodyPr/>
          <a:lstStyle/>
          <a:p>
            <a:r>
              <a:rPr lang="ja-JP" altLang="en-US">
                <a:latin typeface="Times New Roman" panose="02020603050405020304" pitchFamily="18" charset="0"/>
              </a:rPr>
              <a:t>ドントケア</a:t>
            </a:r>
          </a:p>
        </p:txBody>
      </p:sp>
      <p:sp>
        <p:nvSpPr>
          <p:cNvPr id="123907" name="Rectangle 1027"/>
          <p:cNvSpPr>
            <a:spLocks noGrp="1" noChangeArrowheads="1"/>
          </p:cNvSpPr>
          <p:nvPr>
            <p:ph type="body" idx="1"/>
          </p:nvPr>
        </p:nvSpPr>
        <p:spPr>
          <a:xfrm>
            <a:off x="1066800" y="1981200"/>
            <a:ext cx="7543800" cy="2743200"/>
          </a:xfrm>
        </p:spPr>
        <p:txBody>
          <a:bodyPr/>
          <a:lstStyle/>
          <a:p>
            <a:pPr>
              <a:buFont typeface="Wingdings" panose="05000000000000000000" pitchFamily="2" charset="2"/>
              <a:buChar char="u"/>
            </a:pPr>
            <a:r>
              <a:rPr lang="ja-JP" altLang="en-US" dirty="0">
                <a:latin typeface="Times New Roman" panose="02020603050405020304" pitchFamily="18" charset="0"/>
              </a:rPr>
              <a:t>定義</a:t>
            </a:r>
            <a:r>
              <a:rPr lang="en-US" altLang="ja-JP" dirty="0">
                <a:latin typeface="Times New Roman" panose="02020603050405020304" pitchFamily="18" charset="0"/>
              </a:rPr>
              <a:t> : </a:t>
            </a:r>
            <a:r>
              <a:rPr lang="ja-JP" altLang="en-US" dirty="0">
                <a:latin typeface="Times New Roman" panose="02020603050405020304" pitchFamily="18" charset="0"/>
              </a:rPr>
              <a:t>ドントケア</a:t>
            </a:r>
            <a:endParaRPr lang="en-US" altLang="ja-JP" dirty="0">
              <a:latin typeface="Times New Roman" panose="02020603050405020304" pitchFamily="18" charset="0"/>
            </a:endParaRPr>
          </a:p>
          <a:p>
            <a:pPr lvl="1">
              <a:buFont typeface="Wingdings" panose="05000000000000000000" pitchFamily="2" charset="2"/>
              <a:buChar char="Ø"/>
            </a:pPr>
            <a:r>
              <a:rPr lang="en-US" altLang="ja-JP" i="1" dirty="0">
                <a:latin typeface="Times New Roman" panose="02020603050405020304" pitchFamily="18" charset="0"/>
              </a:rPr>
              <a:t>n</a:t>
            </a:r>
            <a:r>
              <a:rPr lang="en-US" altLang="ja-JP" dirty="0">
                <a:latin typeface="Times New Roman" panose="02020603050405020304" pitchFamily="18" charset="0"/>
              </a:rPr>
              <a:t> </a:t>
            </a:r>
            <a:r>
              <a:rPr lang="ja-JP" altLang="en-US" dirty="0">
                <a:latin typeface="Times New Roman" panose="02020603050405020304" pitchFamily="18" charset="0"/>
              </a:rPr>
              <a:t>変数論理関数において、</a:t>
            </a:r>
            <a:r>
              <a:rPr lang="en-US" altLang="ja-JP" i="1" dirty="0">
                <a:latin typeface="Times New Roman" panose="02020603050405020304" pitchFamily="18" charset="0"/>
              </a:rPr>
              <a:t>n </a:t>
            </a:r>
            <a:r>
              <a:rPr lang="ja-JP" altLang="en-US" dirty="0">
                <a:latin typeface="Times New Roman" panose="02020603050405020304" pitchFamily="18" charset="0"/>
              </a:rPr>
              <a:t>個の変数値の組に対する関数値が未定義</a:t>
            </a:r>
          </a:p>
          <a:p>
            <a:pPr lvl="1">
              <a:buFont typeface="Wingdings" panose="05000000000000000000" pitchFamily="2" charset="2"/>
              <a:buChar char="Ø"/>
            </a:pPr>
            <a:r>
              <a:rPr lang="en-US" altLang="ja-JP" i="1" dirty="0">
                <a:latin typeface="Times New Roman" panose="02020603050405020304" pitchFamily="18" charset="0"/>
              </a:rPr>
              <a:t>n</a:t>
            </a:r>
            <a:r>
              <a:rPr lang="en-US" altLang="ja-JP" dirty="0">
                <a:latin typeface="Times New Roman" panose="02020603050405020304" pitchFamily="18" charset="0"/>
              </a:rPr>
              <a:t> </a:t>
            </a:r>
            <a:r>
              <a:rPr lang="ja-JP" altLang="en-US" dirty="0">
                <a:latin typeface="Times New Roman" panose="02020603050405020304" pitchFamily="18" charset="0"/>
              </a:rPr>
              <a:t>入力論理回路において、</a:t>
            </a:r>
            <a:r>
              <a:rPr lang="en-US" altLang="ja-JP" i="1" dirty="0">
                <a:latin typeface="Times New Roman" panose="02020603050405020304" pitchFamily="18" charset="0"/>
              </a:rPr>
              <a:t>n</a:t>
            </a:r>
            <a:r>
              <a:rPr lang="en-US" altLang="ja-JP" dirty="0">
                <a:latin typeface="Times New Roman" panose="02020603050405020304" pitchFamily="18" charset="0"/>
              </a:rPr>
              <a:t> </a:t>
            </a:r>
            <a:r>
              <a:rPr lang="ja-JP" altLang="en-US" dirty="0">
                <a:latin typeface="Times New Roman" panose="02020603050405020304" pitchFamily="18" charset="0"/>
              </a:rPr>
              <a:t>本の入力信号の組に対する出力信号が未定義</a:t>
            </a:r>
            <a:endParaRPr lang="ja-JP" altLang="en-US" i="1" dirty="0">
              <a:latin typeface="Times New Roman" panose="02020603050405020304" pitchFamily="18" charset="0"/>
            </a:endParaRPr>
          </a:p>
        </p:txBody>
      </p:sp>
      <p:sp>
        <p:nvSpPr>
          <p:cNvPr id="123908" name="Text Box 1028"/>
          <p:cNvSpPr txBox="1">
            <a:spLocks noChangeArrowheads="1"/>
          </p:cNvSpPr>
          <p:nvPr/>
        </p:nvSpPr>
        <p:spPr bwMode="auto">
          <a:xfrm>
            <a:off x="1371600" y="4457700"/>
            <a:ext cx="67198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 typeface="Wingdings" panose="05000000000000000000" pitchFamily="2" charset="2"/>
              <a:buChar char="ü"/>
            </a:pPr>
            <a:r>
              <a:rPr lang="ja-JP" altLang="en-US" sz="3200">
                <a:effectLst/>
                <a:latin typeface="Times New Roman" panose="02020603050405020304" pitchFamily="18" charset="0"/>
              </a:rPr>
              <a:t>ドントケアに対する出力は何でも</a:t>
            </a:r>
            <a:r>
              <a:rPr lang="en-US" altLang="ja-JP" sz="3200">
                <a:effectLst/>
                <a:latin typeface="Times New Roman" panose="02020603050405020304" pitchFamily="18" charset="0"/>
              </a:rPr>
              <a:t>OK!</a:t>
            </a:r>
          </a:p>
        </p:txBody>
      </p:sp>
      <p:sp>
        <p:nvSpPr>
          <p:cNvPr id="123909" name="Text Box 1029"/>
          <p:cNvSpPr txBox="1">
            <a:spLocks noChangeArrowheads="1"/>
          </p:cNvSpPr>
          <p:nvPr/>
        </p:nvSpPr>
        <p:spPr bwMode="auto">
          <a:xfrm>
            <a:off x="1600200" y="5037138"/>
            <a:ext cx="1389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Char char="•"/>
            </a:pPr>
            <a:r>
              <a:rPr lang="en-US" altLang="ja-JP" sz="2400">
                <a:effectLst/>
                <a:latin typeface="Times New Roman" panose="02020603050405020304" pitchFamily="18" charset="0"/>
              </a:rPr>
              <a:t> 0</a:t>
            </a:r>
            <a:r>
              <a:rPr lang="ja-JP" altLang="en-US" sz="2400">
                <a:effectLst/>
                <a:latin typeface="Times New Roman" panose="02020603050405020304" pitchFamily="18" charset="0"/>
              </a:rPr>
              <a:t>を出力</a:t>
            </a:r>
          </a:p>
        </p:txBody>
      </p:sp>
      <p:sp>
        <p:nvSpPr>
          <p:cNvPr id="123910" name="Text Box 1030"/>
          <p:cNvSpPr txBox="1">
            <a:spLocks noChangeArrowheads="1"/>
          </p:cNvSpPr>
          <p:nvPr/>
        </p:nvSpPr>
        <p:spPr bwMode="auto">
          <a:xfrm>
            <a:off x="1600200" y="5494338"/>
            <a:ext cx="1389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Char char="•"/>
            </a:pPr>
            <a:r>
              <a:rPr lang="en-US" altLang="ja-JP" sz="2400">
                <a:effectLst/>
                <a:latin typeface="Times New Roman" panose="02020603050405020304" pitchFamily="18" charset="0"/>
              </a:rPr>
              <a:t> 1</a:t>
            </a:r>
            <a:r>
              <a:rPr lang="ja-JP" altLang="en-US" sz="2400">
                <a:effectLst/>
                <a:latin typeface="Times New Roman" panose="02020603050405020304" pitchFamily="18" charset="0"/>
              </a:rPr>
              <a:t>を出力</a:t>
            </a:r>
          </a:p>
        </p:txBody>
      </p:sp>
      <p:sp>
        <p:nvSpPr>
          <p:cNvPr id="123911" name="Text Box 1031"/>
          <p:cNvSpPr txBox="1">
            <a:spLocks noChangeArrowheads="1"/>
          </p:cNvSpPr>
          <p:nvPr/>
        </p:nvSpPr>
        <p:spPr bwMode="auto">
          <a:xfrm>
            <a:off x="3810000" y="5049838"/>
            <a:ext cx="4152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Char char="•"/>
            </a:pPr>
            <a:r>
              <a:rPr lang="en-US" altLang="ja-JP" sz="2400">
                <a:effectLst/>
                <a:latin typeface="Times New Roman" panose="02020603050405020304" pitchFamily="18" charset="0"/>
              </a:rPr>
              <a:t> </a:t>
            </a:r>
            <a:r>
              <a:rPr lang="ja-JP" altLang="en-US" sz="2400">
                <a:effectLst/>
                <a:latin typeface="Times New Roman" panose="02020603050405020304" pitchFamily="18" charset="0"/>
              </a:rPr>
              <a:t>エラーメッセージを出して停止</a:t>
            </a:r>
          </a:p>
        </p:txBody>
      </p:sp>
      <p:sp>
        <p:nvSpPr>
          <p:cNvPr id="123912" name="Text Box 1032"/>
          <p:cNvSpPr txBox="1">
            <a:spLocks noChangeArrowheads="1"/>
          </p:cNvSpPr>
          <p:nvPr/>
        </p:nvSpPr>
        <p:spPr bwMode="auto">
          <a:xfrm>
            <a:off x="3810000" y="5507038"/>
            <a:ext cx="2646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Char char="•"/>
            </a:pPr>
            <a:r>
              <a:rPr lang="en-US" altLang="ja-JP" sz="2400">
                <a:effectLst/>
                <a:latin typeface="Times New Roman" panose="02020603050405020304" pitchFamily="18" charset="0"/>
              </a:rPr>
              <a:t> </a:t>
            </a:r>
            <a:r>
              <a:rPr lang="ja-JP" altLang="en-US" sz="2400">
                <a:effectLst/>
                <a:latin typeface="Times New Roman" panose="02020603050405020304" pitchFamily="18" charset="0"/>
              </a:rPr>
              <a:t>計算機がフリーズ</a:t>
            </a:r>
          </a:p>
        </p:txBody>
      </p:sp>
      <p:sp>
        <p:nvSpPr>
          <p:cNvPr id="123913" name="Text Box 1033"/>
          <p:cNvSpPr txBox="1">
            <a:spLocks noChangeArrowheads="1"/>
          </p:cNvSpPr>
          <p:nvPr/>
        </p:nvSpPr>
        <p:spPr bwMode="auto">
          <a:xfrm>
            <a:off x="1600200" y="5964238"/>
            <a:ext cx="2139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Char char="•"/>
            </a:pPr>
            <a:r>
              <a:rPr lang="en-US" altLang="ja-JP" sz="2400">
                <a:effectLst/>
                <a:latin typeface="Times New Roman" panose="02020603050405020304" pitchFamily="18" charset="0"/>
              </a:rPr>
              <a:t> </a:t>
            </a:r>
            <a:r>
              <a:rPr lang="ja-JP" altLang="en-US" sz="2400">
                <a:effectLst/>
                <a:latin typeface="Times New Roman" panose="02020603050405020304" pitchFamily="18" charset="0"/>
              </a:rPr>
              <a:t>再入力を促す</a:t>
            </a:r>
          </a:p>
        </p:txBody>
      </p:sp>
      <p:sp>
        <p:nvSpPr>
          <p:cNvPr id="123914" name="Text Box 1034"/>
          <p:cNvSpPr txBox="1">
            <a:spLocks noChangeArrowheads="1"/>
          </p:cNvSpPr>
          <p:nvPr/>
        </p:nvSpPr>
        <p:spPr bwMode="auto">
          <a:xfrm>
            <a:off x="3810000" y="5964238"/>
            <a:ext cx="4491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Char char="•"/>
            </a:pPr>
            <a:r>
              <a:rPr lang="en-US" altLang="ja-JP" sz="2400">
                <a:effectLst/>
                <a:latin typeface="Times New Roman" panose="02020603050405020304" pitchFamily="18" charset="0"/>
              </a:rPr>
              <a:t> </a:t>
            </a:r>
            <a:r>
              <a:rPr lang="ja-JP" altLang="en-US" sz="2400">
                <a:effectLst/>
                <a:latin typeface="Times New Roman" panose="02020603050405020304" pitchFamily="18" charset="0"/>
              </a:rPr>
              <a:t>計算機が火を噴いて爆発する！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3908"/>
                                        </p:tgtEl>
                                        <p:attrNameLst>
                                          <p:attrName>style.visibility</p:attrName>
                                        </p:attrNameLst>
                                      </p:cBhvr>
                                      <p:to>
                                        <p:strVal val="visible"/>
                                      </p:to>
                                    </p:set>
                                    <p:anim calcmode="lin" valueType="num">
                                      <p:cBhvr additive="base">
                                        <p:cTn id="7" dur="500" fill="hold"/>
                                        <p:tgtEl>
                                          <p:spTgt spid="123908"/>
                                        </p:tgtEl>
                                        <p:attrNameLst>
                                          <p:attrName>ppt_x</p:attrName>
                                        </p:attrNameLst>
                                      </p:cBhvr>
                                      <p:tavLst>
                                        <p:tav tm="0">
                                          <p:val>
                                            <p:strVal val="#ppt_x"/>
                                          </p:val>
                                        </p:tav>
                                        <p:tav tm="100000">
                                          <p:val>
                                            <p:strVal val="#ppt_x"/>
                                          </p:val>
                                        </p:tav>
                                      </p:tavLst>
                                    </p:anim>
                                    <p:anim calcmode="lin" valueType="num">
                                      <p:cBhvr additive="base">
                                        <p:cTn id="8" dur="500" fill="hold"/>
                                        <p:tgtEl>
                                          <p:spTgt spid="12390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3909"/>
                                        </p:tgtEl>
                                        <p:attrNameLst>
                                          <p:attrName>style.visibility</p:attrName>
                                        </p:attrNameLst>
                                      </p:cBhvr>
                                      <p:to>
                                        <p:strVal val="visible"/>
                                      </p:to>
                                    </p:set>
                                    <p:anim calcmode="lin" valueType="num">
                                      <p:cBhvr additive="base">
                                        <p:cTn id="13" dur="500" fill="hold"/>
                                        <p:tgtEl>
                                          <p:spTgt spid="123909"/>
                                        </p:tgtEl>
                                        <p:attrNameLst>
                                          <p:attrName>ppt_x</p:attrName>
                                        </p:attrNameLst>
                                      </p:cBhvr>
                                      <p:tavLst>
                                        <p:tav tm="0">
                                          <p:val>
                                            <p:strVal val="#ppt_x"/>
                                          </p:val>
                                        </p:tav>
                                        <p:tav tm="100000">
                                          <p:val>
                                            <p:strVal val="#ppt_x"/>
                                          </p:val>
                                        </p:tav>
                                      </p:tavLst>
                                    </p:anim>
                                    <p:anim calcmode="lin" valueType="num">
                                      <p:cBhvr additive="base">
                                        <p:cTn id="14" dur="500" fill="hold"/>
                                        <p:tgtEl>
                                          <p:spTgt spid="12390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3910"/>
                                        </p:tgtEl>
                                        <p:attrNameLst>
                                          <p:attrName>style.visibility</p:attrName>
                                        </p:attrNameLst>
                                      </p:cBhvr>
                                      <p:to>
                                        <p:strVal val="visible"/>
                                      </p:to>
                                    </p:set>
                                    <p:anim calcmode="lin" valueType="num">
                                      <p:cBhvr additive="base">
                                        <p:cTn id="19" dur="500" fill="hold"/>
                                        <p:tgtEl>
                                          <p:spTgt spid="123910"/>
                                        </p:tgtEl>
                                        <p:attrNameLst>
                                          <p:attrName>ppt_x</p:attrName>
                                        </p:attrNameLst>
                                      </p:cBhvr>
                                      <p:tavLst>
                                        <p:tav tm="0">
                                          <p:val>
                                            <p:strVal val="#ppt_x"/>
                                          </p:val>
                                        </p:tav>
                                        <p:tav tm="100000">
                                          <p:val>
                                            <p:strVal val="#ppt_x"/>
                                          </p:val>
                                        </p:tav>
                                      </p:tavLst>
                                    </p:anim>
                                    <p:anim calcmode="lin" valueType="num">
                                      <p:cBhvr additive="base">
                                        <p:cTn id="20" dur="500" fill="hold"/>
                                        <p:tgtEl>
                                          <p:spTgt spid="12391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3913"/>
                                        </p:tgtEl>
                                        <p:attrNameLst>
                                          <p:attrName>style.visibility</p:attrName>
                                        </p:attrNameLst>
                                      </p:cBhvr>
                                      <p:to>
                                        <p:strVal val="visible"/>
                                      </p:to>
                                    </p:set>
                                    <p:anim calcmode="lin" valueType="num">
                                      <p:cBhvr additive="base">
                                        <p:cTn id="25" dur="500" fill="hold"/>
                                        <p:tgtEl>
                                          <p:spTgt spid="123913"/>
                                        </p:tgtEl>
                                        <p:attrNameLst>
                                          <p:attrName>ppt_x</p:attrName>
                                        </p:attrNameLst>
                                      </p:cBhvr>
                                      <p:tavLst>
                                        <p:tav tm="0">
                                          <p:val>
                                            <p:strVal val="#ppt_x"/>
                                          </p:val>
                                        </p:tav>
                                        <p:tav tm="100000">
                                          <p:val>
                                            <p:strVal val="#ppt_x"/>
                                          </p:val>
                                        </p:tav>
                                      </p:tavLst>
                                    </p:anim>
                                    <p:anim calcmode="lin" valueType="num">
                                      <p:cBhvr additive="base">
                                        <p:cTn id="26" dur="500" fill="hold"/>
                                        <p:tgtEl>
                                          <p:spTgt spid="12391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3911"/>
                                        </p:tgtEl>
                                        <p:attrNameLst>
                                          <p:attrName>style.visibility</p:attrName>
                                        </p:attrNameLst>
                                      </p:cBhvr>
                                      <p:to>
                                        <p:strVal val="visible"/>
                                      </p:to>
                                    </p:set>
                                    <p:anim calcmode="lin" valueType="num">
                                      <p:cBhvr additive="base">
                                        <p:cTn id="31" dur="500" fill="hold"/>
                                        <p:tgtEl>
                                          <p:spTgt spid="123911"/>
                                        </p:tgtEl>
                                        <p:attrNameLst>
                                          <p:attrName>ppt_x</p:attrName>
                                        </p:attrNameLst>
                                      </p:cBhvr>
                                      <p:tavLst>
                                        <p:tav tm="0">
                                          <p:val>
                                            <p:strVal val="#ppt_x"/>
                                          </p:val>
                                        </p:tav>
                                        <p:tav tm="100000">
                                          <p:val>
                                            <p:strVal val="#ppt_x"/>
                                          </p:val>
                                        </p:tav>
                                      </p:tavLst>
                                    </p:anim>
                                    <p:anim calcmode="lin" valueType="num">
                                      <p:cBhvr additive="base">
                                        <p:cTn id="32" dur="500" fill="hold"/>
                                        <p:tgtEl>
                                          <p:spTgt spid="12391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3912"/>
                                        </p:tgtEl>
                                        <p:attrNameLst>
                                          <p:attrName>style.visibility</p:attrName>
                                        </p:attrNameLst>
                                      </p:cBhvr>
                                      <p:to>
                                        <p:strVal val="visible"/>
                                      </p:to>
                                    </p:set>
                                    <p:anim calcmode="lin" valueType="num">
                                      <p:cBhvr additive="base">
                                        <p:cTn id="37" dur="500" fill="hold"/>
                                        <p:tgtEl>
                                          <p:spTgt spid="123912"/>
                                        </p:tgtEl>
                                        <p:attrNameLst>
                                          <p:attrName>ppt_x</p:attrName>
                                        </p:attrNameLst>
                                      </p:cBhvr>
                                      <p:tavLst>
                                        <p:tav tm="0">
                                          <p:val>
                                            <p:strVal val="#ppt_x"/>
                                          </p:val>
                                        </p:tav>
                                        <p:tav tm="100000">
                                          <p:val>
                                            <p:strVal val="#ppt_x"/>
                                          </p:val>
                                        </p:tav>
                                      </p:tavLst>
                                    </p:anim>
                                    <p:anim calcmode="lin" valueType="num">
                                      <p:cBhvr additive="base">
                                        <p:cTn id="38" dur="500" fill="hold"/>
                                        <p:tgtEl>
                                          <p:spTgt spid="12391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3914"/>
                                        </p:tgtEl>
                                        <p:attrNameLst>
                                          <p:attrName>style.visibility</p:attrName>
                                        </p:attrNameLst>
                                      </p:cBhvr>
                                      <p:to>
                                        <p:strVal val="visible"/>
                                      </p:to>
                                    </p:set>
                                    <p:anim calcmode="lin" valueType="num">
                                      <p:cBhvr additive="base">
                                        <p:cTn id="43" dur="500" fill="hold"/>
                                        <p:tgtEl>
                                          <p:spTgt spid="123914"/>
                                        </p:tgtEl>
                                        <p:attrNameLst>
                                          <p:attrName>ppt_x</p:attrName>
                                        </p:attrNameLst>
                                      </p:cBhvr>
                                      <p:tavLst>
                                        <p:tav tm="0">
                                          <p:val>
                                            <p:strVal val="#ppt_x"/>
                                          </p:val>
                                        </p:tav>
                                        <p:tav tm="100000">
                                          <p:val>
                                            <p:strVal val="#ppt_x"/>
                                          </p:val>
                                        </p:tav>
                                      </p:tavLst>
                                    </p:anim>
                                    <p:anim calcmode="lin" valueType="num">
                                      <p:cBhvr additive="base">
                                        <p:cTn id="44" dur="500" fill="hold"/>
                                        <p:tgtEl>
                                          <p:spTgt spid="1239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8" grpId="0" autoUpdateAnimBg="0"/>
      <p:bldP spid="123909" grpId="0" autoUpdateAnimBg="0"/>
      <p:bldP spid="123910" grpId="0" autoUpdateAnimBg="0"/>
      <p:bldP spid="123911" grpId="0" autoUpdateAnimBg="0"/>
      <p:bldP spid="123912" grpId="0" autoUpdateAnimBg="0"/>
      <p:bldP spid="123913" grpId="0" autoUpdateAnimBg="0"/>
      <p:bldP spid="123914"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026"/>
          <p:cNvSpPr>
            <a:spLocks noGrp="1" noChangeArrowheads="1"/>
          </p:cNvSpPr>
          <p:nvPr>
            <p:ph type="title"/>
          </p:nvPr>
        </p:nvSpPr>
        <p:spPr/>
        <p:txBody>
          <a:bodyPr/>
          <a:lstStyle/>
          <a:p>
            <a:r>
              <a:rPr lang="ja-JP" altLang="en-US">
                <a:latin typeface="Times New Roman" panose="02020603050405020304" pitchFamily="18" charset="0"/>
              </a:rPr>
              <a:t>ドントケアを含む論理関数</a:t>
            </a:r>
          </a:p>
        </p:txBody>
      </p:sp>
      <p:sp>
        <p:nvSpPr>
          <p:cNvPr id="124931" name="Rectangle 1027"/>
          <p:cNvSpPr>
            <a:spLocks noChangeArrowheads="1"/>
          </p:cNvSpPr>
          <p:nvPr/>
        </p:nvSpPr>
        <p:spPr bwMode="auto">
          <a:xfrm>
            <a:off x="2293938" y="4054475"/>
            <a:ext cx="10588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b="1">
                <a:solidFill>
                  <a:srgbClr val="FFFF00"/>
                </a:solidFill>
                <a:latin typeface="Times New Roman" panose="02020603050405020304" pitchFamily="18" charset="0"/>
              </a:rPr>
              <a:t>-</a:t>
            </a:r>
          </a:p>
        </p:txBody>
      </p:sp>
      <p:sp>
        <p:nvSpPr>
          <p:cNvPr id="124932" name="Rectangle 1028"/>
          <p:cNvSpPr>
            <a:spLocks noChangeArrowheads="1"/>
          </p:cNvSpPr>
          <p:nvPr/>
        </p:nvSpPr>
        <p:spPr bwMode="auto">
          <a:xfrm>
            <a:off x="1143000" y="4054475"/>
            <a:ext cx="11509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1 1</a:t>
            </a:r>
          </a:p>
        </p:txBody>
      </p:sp>
      <p:sp>
        <p:nvSpPr>
          <p:cNvPr id="124933" name="Rectangle 1029"/>
          <p:cNvSpPr>
            <a:spLocks noChangeArrowheads="1"/>
          </p:cNvSpPr>
          <p:nvPr/>
        </p:nvSpPr>
        <p:spPr bwMode="auto">
          <a:xfrm>
            <a:off x="2293938" y="3535363"/>
            <a:ext cx="10588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124934" name="Rectangle 1030"/>
          <p:cNvSpPr>
            <a:spLocks noChangeArrowheads="1"/>
          </p:cNvSpPr>
          <p:nvPr/>
        </p:nvSpPr>
        <p:spPr bwMode="auto">
          <a:xfrm>
            <a:off x="1143000" y="3535363"/>
            <a:ext cx="11509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1 0</a:t>
            </a:r>
          </a:p>
        </p:txBody>
      </p:sp>
      <p:sp>
        <p:nvSpPr>
          <p:cNvPr id="124935" name="Rectangle 1031"/>
          <p:cNvSpPr>
            <a:spLocks noChangeArrowheads="1"/>
          </p:cNvSpPr>
          <p:nvPr/>
        </p:nvSpPr>
        <p:spPr bwMode="auto">
          <a:xfrm>
            <a:off x="2293938" y="3017838"/>
            <a:ext cx="10588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124936" name="Rectangle 1032"/>
          <p:cNvSpPr>
            <a:spLocks noChangeArrowheads="1"/>
          </p:cNvSpPr>
          <p:nvPr/>
        </p:nvSpPr>
        <p:spPr bwMode="auto">
          <a:xfrm>
            <a:off x="1143000" y="3017838"/>
            <a:ext cx="11509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0 1</a:t>
            </a:r>
          </a:p>
        </p:txBody>
      </p:sp>
      <p:sp>
        <p:nvSpPr>
          <p:cNvPr id="124937" name="Rectangle 1033"/>
          <p:cNvSpPr>
            <a:spLocks noChangeArrowheads="1"/>
          </p:cNvSpPr>
          <p:nvPr/>
        </p:nvSpPr>
        <p:spPr bwMode="auto">
          <a:xfrm>
            <a:off x="2293938" y="2498725"/>
            <a:ext cx="10588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0</a:t>
            </a:r>
          </a:p>
        </p:txBody>
      </p:sp>
      <p:sp>
        <p:nvSpPr>
          <p:cNvPr id="124938" name="Rectangle 1034"/>
          <p:cNvSpPr>
            <a:spLocks noChangeArrowheads="1"/>
          </p:cNvSpPr>
          <p:nvPr/>
        </p:nvSpPr>
        <p:spPr bwMode="auto">
          <a:xfrm>
            <a:off x="1143000" y="2498725"/>
            <a:ext cx="11509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0 0</a:t>
            </a:r>
          </a:p>
        </p:txBody>
      </p:sp>
      <p:sp>
        <p:nvSpPr>
          <p:cNvPr id="124939" name="Rectangle 1035"/>
          <p:cNvSpPr>
            <a:spLocks noChangeArrowheads="1"/>
          </p:cNvSpPr>
          <p:nvPr/>
        </p:nvSpPr>
        <p:spPr bwMode="auto">
          <a:xfrm>
            <a:off x="2293938" y="1981200"/>
            <a:ext cx="10588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i="1">
                <a:latin typeface="Times New Roman" panose="02020603050405020304" pitchFamily="18" charset="0"/>
              </a:rPr>
              <a:t>f</a:t>
            </a:r>
            <a:r>
              <a:rPr lang="en-US" altLang="ja-JP" sz="2000">
                <a:latin typeface="Times New Roman" panose="02020603050405020304" pitchFamily="18" charset="0"/>
              </a:rPr>
              <a:t> (</a:t>
            </a:r>
            <a:r>
              <a:rPr lang="en-US" altLang="ja-JP" sz="2000" i="1">
                <a:latin typeface="Times New Roman" panose="02020603050405020304" pitchFamily="18" charset="0"/>
              </a:rPr>
              <a:t>X</a:t>
            </a:r>
            <a:r>
              <a:rPr lang="en-US" altLang="ja-JP" sz="2000">
                <a:latin typeface="Times New Roman" panose="02020603050405020304" pitchFamily="18" charset="0"/>
              </a:rPr>
              <a:t>,</a:t>
            </a:r>
            <a:r>
              <a:rPr lang="en-US" altLang="ja-JP" sz="2000" i="1">
                <a:latin typeface="Times New Roman" panose="02020603050405020304" pitchFamily="18" charset="0"/>
              </a:rPr>
              <a:t>Y</a:t>
            </a:r>
            <a:r>
              <a:rPr lang="en-US" altLang="ja-JP" sz="2000">
                <a:latin typeface="Times New Roman" panose="02020603050405020304" pitchFamily="18" charset="0"/>
              </a:rPr>
              <a:t> )</a:t>
            </a:r>
            <a:endParaRPr lang="en-US" altLang="ja-JP" sz="2000" i="1">
              <a:latin typeface="Times New Roman" panose="02020603050405020304" pitchFamily="18" charset="0"/>
            </a:endParaRPr>
          </a:p>
        </p:txBody>
      </p:sp>
      <p:sp>
        <p:nvSpPr>
          <p:cNvPr id="124940" name="Rectangle 1036"/>
          <p:cNvSpPr>
            <a:spLocks noChangeArrowheads="1"/>
          </p:cNvSpPr>
          <p:nvPr/>
        </p:nvSpPr>
        <p:spPr bwMode="auto">
          <a:xfrm>
            <a:off x="1143000" y="1981200"/>
            <a:ext cx="11509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i="1">
                <a:latin typeface="Times New Roman" panose="02020603050405020304" pitchFamily="18" charset="0"/>
              </a:rPr>
              <a:t>X</a:t>
            </a:r>
            <a:r>
              <a:rPr lang="en-US" altLang="ja-JP">
                <a:latin typeface="Times New Roman" panose="02020603050405020304" pitchFamily="18" charset="0"/>
              </a:rPr>
              <a:t> </a:t>
            </a:r>
            <a:r>
              <a:rPr lang="en-US" altLang="ja-JP" i="1">
                <a:latin typeface="Times New Roman" panose="02020603050405020304" pitchFamily="18" charset="0"/>
              </a:rPr>
              <a:t>Y</a:t>
            </a:r>
          </a:p>
        </p:txBody>
      </p:sp>
      <p:sp>
        <p:nvSpPr>
          <p:cNvPr id="124941" name="Line 1037"/>
          <p:cNvSpPr>
            <a:spLocks noChangeShapeType="1"/>
          </p:cNvSpPr>
          <p:nvPr/>
        </p:nvSpPr>
        <p:spPr bwMode="auto">
          <a:xfrm>
            <a:off x="1143000" y="1981200"/>
            <a:ext cx="22098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4942" name="Line 1038"/>
          <p:cNvSpPr>
            <a:spLocks noChangeShapeType="1"/>
          </p:cNvSpPr>
          <p:nvPr/>
        </p:nvSpPr>
        <p:spPr bwMode="auto">
          <a:xfrm>
            <a:off x="1143000" y="2498725"/>
            <a:ext cx="2209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4943" name="Line 1039"/>
          <p:cNvSpPr>
            <a:spLocks noChangeShapeType="1"/>
          </p:cNvSpPr>
          <p:nvPr/>
        </p:nvSpPr>
        <p:spPr bwMode="auto">
          <a:xfrm>
            <a:off x="1143000" y="3017838"/>
            <a:ext cx="2209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4944" name="Line 1040"/>
          <p:cNvSpPr>
            <a:spLocks noChangeShapeType="1"/>
          </p:cNvSpPr>
          <p:nvPr/>
        </p:nvSpPr>
        <p:spPr bwMode="auto">
          <a:xfrm>
            <a:off x="1143000" y="3535363"/>
            <a:ext cx="2209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4945" name="Line 1041"/>
          <p:cNvSpPr>
            <a:spLocks noChangeShapeType="1"/>
          </p:cNvSpPr>
          <p:nvPr/>
        </p:nvSpPr>
        <p:spPr bwMode="auto">
          <a:xfrm>
            <a:off x="1143000" y="4054475"/>
            <a:ext cx="2209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4946" name="Line 1042"/>
          <p:cNvSpPr>
            <a:spLocks noChangeShapeType="1"/>
          </p:cNvSpPr>
          <p:nvPr/>
        </p:nvSpPr>
        <p:spPr bwMode="auto">
          <a:xfrm>
            <a:off x="1143000" y="4572000"/>
            <a:ext cx="22098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4947" name="Line 1043"/>
          <p:cNvSpPr>
            <a:spLocks noChangeShapeType="1"/>
          </p:cNvSpPr>
          <p:nvPr/>
        </p:nvSpPr>
        <p:spPr bwMode="auto">
          <a:xfrm>
            <a:off x="1143000" y="1981200"/>
            <a:ext cx="0" cy="259080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4948" name="Line 1044"/>
          <p:cNvSpPr>
            <a:spLocks noChangeShapeType="1"/>
          </p:cNvSpPr>
          <p:nvPr/>
        </p:nvSpPr>
        <p:spPr bwMode="auto">
          <a:xfrm>
            <a:off x="2293938" y="1981200"/>
            <a:ext cx="0" cy="2590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4949" name="Line 1045"/>
          <p:cNvSpPr>
            <a:spLocks noChangeShapeType="1"/>
          </p:cNvSpPr>
          <p:nvPr/>
        </p:nvSpPr>
        <p:spPr bwMode="auto">
          <a:xfrm>
            <a:off x="3352800" y="1981200"/>
            <a:ext cx="0" cy="259080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4950" name="Text Box 1046"/>
          <p:cNvSpPr txBox="1">
            <a:spLocks noChangeArrowheads="1"/>
          </p:cNvSpPr>
          <p:nvPr/>
        </p:nvSpPr>
        <p:spPr bwMode="auto">
          <a:xfrm>
            <a:off x="1295400" y="4579938"/>
            <a:ext cx="175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sz="2400" b="1">
                <a:effectLst/>
                <a:latin typeface="Times New Roman" panose="02020603050405020304" pitchFamily="18" charset="0"/>
              </a:rPr>
              <a:t>-</a:t>
            </a:r>
            <a:r>
              <a:rPr lang="en-US" altLang="ja-JP" sz="2400">
                <a:effectLst/>
                <a:latin typeface="Times New Roman" panose="02020603050405020304" pitchFamily="18" charset="0"/>
              </a:rPr>
              <a:t> : </a:t>
            </a:r>
            <a:r>
              <a:rPr lang="ja-JP" altLang="en-US" sz="2400">
                <a:effectLst/>
                <a:latin typeface="Times New Roman" panose="02020603050405020304" pitchFamily="18" charset="0"/>
              </a:rPr>
              <a:t>ドントケア</a:t>
            </a:r>
            <a:endParaRPr lang="ja-JP" altLang="en-US" sz="2400" i="1">
              <a:effectLst/>
              <a:latin typeface="Times New Roman" panose="02020603050405020304" pitchFamily="18" charset="0"/>
            </a:endParaRPr>
          </a:p>
        </p:txBody>
      </p:sp>
      <p:grpSp>
        <p:nvGrpSpPr>
          <p:cNvPr id="124999" name="Group 1095"/>
          <p:cNvGrpSpPr>
            <a:grpSpLocks/>
          </p:cNvGrpSpPr>
          <p:nvPr/>
        </p:nvGrpSpPr>
        <p:grpSpPr bwMode="auto">
          <a:xfrm>
            <a:off x="6172200" y="1447800"/>
            <a:ext cx="2795588" cy="3124200"/>
            <a:chOff x="3888" y="912"/>
            <a:chExt cx="1761" cy="1968"/>
          </a:xfrm>
        </p:grpSpPr>
        <p:sp>
          <p:nvSpPr>
            <p:cNvPr id="124971" name="Rectangle 1067"/>
            <p:cNvSpPr>
              <a:spLocks noChangeArrowheads="1"/>
            </p:cNvSpPr>
            <p:nvPr/>
          </p:nvSpPr>
          <p:spPr bwMode="auto">
            <a:xfrm>
              <a:off x="4757" y="2554"/>
              <a:ext cx="667"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b="1">
                  <a:solidFill>
                    <a:srgbClr val="FFFF00"/>
                  </a:solidFill>
                  <a:latin typeface="Times New Roman" panose="02020603050405020304" pitchFamily="18" charset="0"/>
                </a:rPr>
                <a:t>0</a:t>
              </a:r>
            </a:p>
          </p:txBody>
        </p:sp>
        <p:sp>
          <p:nvSpPr>
            <p:cNvPr id="124972" name="Rectangle 1068"/>
            <p:cNvSpPr>
              <a:spLocks noChangeArrowheads="1"/>
            </p:cNvSpPr>
            <p:nvPr/>
          </p:nvSpPr>
          <p:spPr bwMode="auto">
            <a:xfrm>
              <a:off x="4032" y="2554"/>
              <a:ext cx="72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1 1</a:t>
              </a:r>
            </a:p>
          </p:txBody>
        </p:sp>
        <p:sp>
          <p:nvSpPr>
            <p:cNvPr id="124973" name="Rectangle 1069"/>
            <p:cNvSpPr>
              <a:spLocks noChangeArrowheads="1"/>
            </p:cNvSpPr>
            <p:nvPr/>
          </p:nvSpPr>
          <p:spPr bwMode="auto">
            <a:xfrm>
              <a:off x="4757" y="2227"/>
              <a:ext cx="66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124974" name="Rectangle 1070"/>
            <p:cNvSpPr>
              <a:spLocks noChangeArrowheads="1"/>
            </p:cNvSpPr>
            <p:nvPr/>
          </p:nvSpPr>
          <p:spPr bwMode="auto">
            <a:xfrm>
              <a:off x="4032" y="2227"/>
              <a:ext cx="72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1 0</a:t>
              </a:r>
            </a:p>
          </p:txBody>
        </p:sp>
        <p:sp>
          <p:nvSpPr>
            <p:cNvPr id="124975" name="Rectangle 1071"/>
            <p:cNvSpPr>
              <a:spLocks noChangeArrowheads="1"/>
            </p:cNvSpPr>
            <p:nvPr/>
          </p:nvSpPr>
          <p:spPr bwMode="auto">
            <a:xfrm>
              <a:off x="4757" y="1901"/>
              <a:ext cx="667"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124976" name="Rectangle 1072"/>
            <p:cNvSpPr>
              <a:spLocks noChangeArrowheads="1"/>
            </p:cNvSpPr>
            <p:nvPr/>
          </p:nvSpPr>
          <p:spPr bwMode="auto">
            <a:xfrm>
              <a:off x="4032" y="1901"/>
              <a:ext cx="72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0 1</a:t>
              </a:r>
            </a:p>
          </p:txBody>
        </p:sp>
        <p:sp>
          <p:nvSpPr>
            <p:cNvPr id="124977" name="Rectangle 1073"/>
            <p:cNvSpPr>
              <a:spLocks noChangeArrowheads="1"/>
            </p:cNvSpPr>
            <p:nvPr/>
          </p:nvSpPr>
          <p:spPr bwMode="auto">
            <a:xfrm>
              <a:off x="4757" y="1574"/>
              <a:ext cx="66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0</a:t>
              </a:r>
            </a:p>
          </p:txBody>
        </p:sp>
        <p:sp>
          <p:nvSpPr>
            <p:cNvPr id="124978" name="Rectangle 1074"/>
            <p:cNvSpPr>
              <a:spLocks noChangeArrowheads="1"/>
            </p:cNvSpPr>
            <p:nvPr/>
          </p:nvSpPr>
          <p:spPr bwMode="auto">
            <a:xfrm>
              <a:off x="4032" y="1574"/>
              <a:ext cx="72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0 0</a:t>
              </a:r>
            </a:p>
          </p:txBody>
        </p:sp>
        <p:sp>
          <p:nvSpPr>
            <p:cNvPr id="124979" name="Rectangle 1075"/>
            <p:cNvSpPr>
              <a:spLocks noChangeArrowheads="1"/>
            </p:cNvSpPr>
            <p:nvPr/>
          </p:nvSpPr>
          <p:spPr bwMode="auto">
            <a:xfrm>
              <a:off x="4757" y="1248"/>
              <a:ext cx="667"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i="1">
                  <a:latin typeface="Times New Roman" panose="02020603050405020304" pitchFamily="18" charset="0"/>
                </a:rPr>
                <a:t>f</a:t>
              </a:r>
              <a:r>
                <a:rPr lang="en-US" altLang="ja-JP" sz="2000" baseline="-25000">
                  <a:latin typeface="Times New Roman" panose="02020603050405020304" pitchFamily="18" charset="0"/>
                </a:rPr>
                <a:t>2</a:t>
              </a:r>
              <a:r>
                <a:rPr lang="en-US" altLang="ja-JP" sz="2000">
                  <a:latin typeface="Times New Roman" panose="02020603050405020304" pitchFamily="18" charset="0"/>
                </a:rPr>
                <a:t>(</a:t>
              </a:r>
              <a:r>
                <a:rPr lang="en-US" altLang="ja-JP" sz="2000" i="1">
                  <a:latin typeface="Times New Roman" panose="02020603050405020304" pitchFamily="18" charset="0"/>
                </a:rPr>
                <a:t>X</a:t>
              </a:r>
              <a:r>
                <a:rPr lang="en-US" altLang="ja-JP" sz="2000">
                  <a:latin typeface="Times New Roman" panose="02020603050405020304" pitchFamily="18" charset="0"/>
                </a:rPr>
                <a:t>,</a:t>
              </a:r>
              <a:r>
                <a:rPr lang="en-US" altLang="ja-JP" sz="2000" i="1">
                  <a:latin typeface="Times New Roman" panose="02020603050405020304" pitchFamily="18" charset="0"/>
                </a:rPr>
                <a:t>Y</a:t>
              </a:r>
              <a:r>
                <a:rPr lang="en-US" altLang="ja-JP" sz="2000">
                  <a:latin typeface="Times New Roman" panose="02020603050405020304" pitchFamily="18" charset="0"/>
                </a:rPr>
                <a:t> )</a:t>
              </a:r>
              <a:endParaRPr lang="en-US" altLang="ja-JP" sz="2000" i="1">
                <a:latin typeface="Times New Roman" panose="02020603050405020304" pitchFamily="18" charset="0"/>
              </a:endParaRPr>
            </a:p>
          </p:txBody>
        </p:sp>
        <p:sp>
          <p:nvSpPr>
            <p:cNvPr id="124980" name="Rectangle 1076"/>
            <p:cNvSpPr>
              <a:spLocks noChangeArrowheads="1"/>
            </p:cNvSpPr>
            <p:nvPr/>
          </p:nvSpPr>
          <p:spPr bwMode="auto">
            <a:xfrm>
              <a:off x="4032" y="1248"/>
              <a:ext cx="72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i="1">
                  <a:latin typeface="Times New Roman" panose="02020603050405020304" pitchFamily="18" charset="0"/>
                </a:rPr>
                <a:t>X</a:t>
              </a:r>
              <a:r>
                <a:rPr lang="en-US" altLang="ja-JP">
                  <a:latin typeface="Times New Roman" panose="02020603050405020304" pitchFamily="18" charset="0"/>
                </a:rPr>
                <a:t> </a:t>
              </a:r>
              <a:r>
                <a:rPr lang="en-US" altLang="ja-JP" i="1">
                  <a:latin typeface="Times New Roman" panose="02020603050405020304" pitchFamily="18" charset="0"/>
                </a:rPr>
                <a:t>Y</a:t>
              </a:r>
            </a:p>
          </p:txBody>
        </p:sp>
        <p:sp>
          <p:nvSpPr>
            <p:cNvPr id="124981" name="Line 1077"/>
            <p:cNvSpPr>
              <a:spLocks noChangeShapeType="1"/>
            </p:cNvSpPr>
            <p:nvPr/>
          </p:nvSpPr>
          <p:spPr bwMode="auto">
            <a:xfrm>
              <a:off x="4032" y="1248"/>
              <a:ext cx="1392"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4982" name="Line 1078"/>
            <p:cNvSpPr>
              <a:spLocks noChangeShapeType="1"/>
            </p:cNvSpPr>
            <p:nvPr/>
          </p:nvSpPr>
          <p:spPr bwMode="auto">
            <a:xfrm>
              <a:off x="4032" y="1574"/>
              <a:ext cx="13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4983" name="Line 1079"/>
            <p:cNvSpPr>
              <a:spLocks noChangeShapeType="1"/>
            </p:cNvSpPr>
            <p:nvPr/>
          </p:nvSpPr>
          <p:spPr bwMode="auto">
            <a:xfrm>
              <a:off x="4032" y="1901"/>
              <a:ext cx="13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4984" name="Line 1080"/>
            <p:cNvSpPr>
              <a:spLocks noChangeShapeType="1"/>
            </p:cNvSpPr>
            <p:nvPr/>
          </p:nvSpPr>
          <p:spPr bwMode="auto">
            <a:xfrm>
              <a:off x="4032" y="2227"/>
              <a:ext cx="13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4985" name="Line 1081"/>
            <p:cNvSpPr>
              <a:spLocks noChangeShapeType="1"/>
            </p:cNvSpPr>
            <p:nvPr/>
          </p:nvSpPr>
          <p:spPr bwMode="auto">
            <a:xfrm>
              <a:off x="4032" y="2554"/>
              <a:ext cx="13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4986" name="Line 1082"/>
            <p:cNvSpPr>
              <a:spLocks noChangeShapeType="1"/>
            </p:cNvSpPr>
            <p:nvPr/>
          </p:nvSpPr>
          <p:spPr bwMode="auto">
            <a:xfrm>
              <a:off x="4032" y="2880"/>
              <a:ext cx="1392"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4987" name="Line 1083"/>
            <p:cNvSpPr>
              <a:spLocks noChangeShapeType="1"/>
            </p:cNvSpPr>
            <p:nvPr/>
          </p:nvSpPr>
          <p:spPr bwMode="auto">
            <a:xfrm>
              <a:off x="4032" y="1248"/>
              <a:ext cx="0" cy="1632"/>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4988" name="Line 1084"/>
            <p:cNvSpPr>
              <a:spLocks noChangeShapeType="1"/>
            </p:cNvSpPr>
            <p:nvPr/>
          </p:nvSpPr>
          <p:spPr bwMode="auto">
            <a:xfrm>
              <a:off x="4757" y="1248"/>
              <a:ext cx="0" cy="16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4989" name="Line 1085"/>
            <p:cNvSpPr>
              <a:spLocks noChangeShapeType="1"/>
            </p:cNvSpPr>
            <p:nvPr/>
          </p:nvSpPr>
          <p:spPr bwMode="auto">
            <a:xfrm>
              <a:off x="5424" y="1248"/>
              <a:ext cx="0" cy="1632"/>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graphicFrame>
          <p:nvGraphicFramePr>
            <p:cNvPr id="124996" name="Object 1092"/>
            <p:cNvGraphicFramePr>
              <a:graphicFrameLocks noChangeAspect="1"/>
            </p:cNvGraphicFramePr>
            <p:nvPr/>
          </p:nvGraphicFramePr>
          <p:xfrm>
            <a:off x="3888" y="912"/>
            <a:ext cx="1761" cy="340"/>
          </p:xfrm>
          <a:graphic>
            <a:graphicData uri="http://schemas.openxmlformats.org/presentationml/2006/ole">
              <mc:AlternateContent xmlns:mc="http://schemas.openxmlformats.org/markup-compatibility/2006">
                <mc:Choice xmlns:v="urn:schemas-microsoft-com:vml" Requires="v">
                  <p:oleObj spid="_x0000_s14350" name="数式" r:id="rId4" imgW="1117440" imgH="215640" progId="Equation.3">
                    <p:embed/>
                  </p:oleObj>
                </mc:Choice>
                <mc:Fallback>
                  <p:oleObj name="数式" r:id="rId4" imgW="1117440" imgH="215640" progId="Equation.3">
                    <p:embed/>
                    <p:pic>
                      <p:nvPicPr>
                        <p:cNvPr id="0" name="Object 10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8" y="912"/>
                          <a:ext cx="1761" cy="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24998" name="Group 1094"/>
          <p:cNvGrpSpPr>
            <a:grpSpLocks/>
          </p:cNvGrpSpPr>
          <p:nvPr/>
        </p:nvGrpSpPr>
        <p:grpSpPr bwMode="auto">
          <a:xfrm>
            <a:off x="3597275" y="1447800"/>
            <a:ext cx="2700338" cy="3124200"/>
            <a:chOff x="2266" y="912"/>
            <a:chExt cx="1701" cy="1968"/>
          </a:xfrm>
        </p:grpSpPr>
        <p:sp>
          <p:nvSpPr>
            <p:cNvPr id="124952" name="Rectangle 1048"/>
            <p:cNvSpPr>
              <a:spLocks noChangeArrowheads="1"/>
            </p:cNvSpPr>
            <p:nvPr/>
          </p:nvSpPr>
          <p:spPr bwMode="auto">
            <a:xfrm>
              <a:off x="3120" y="2554"/>
              <a:ext cx="667"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b="1">
                  <a:solidFill>
                    <a:srgbClr val="FFFF00"/>
                  </a:solidFill>
                  <a:latin typeface="Times New Roman" panose="02020603050405020304" pitchFamily="18" charset="0"/>
                </a:rPr>
                <a:t>1</a:t>
              </a:r>
            </a:p>
          </p:txBody>
        </p:sp>
        <p:sp>
          <p:nvSpPr>
            <p:cNvPr id="124953" name="Rectangle 1049"/>
            <p:cNvSpPr>
              <a:spLocks noChangeArrowheads="1"/>
            </p:cNvSpPr>
            <p:nvPr/>
          </p:nvSpPr>
          <p:spPr bwMode="auto">
            <a:xfrm>
              <a:off x="2395" y="2554"/>
              <a:ext cx="72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1 1</a:t>
              </a:r>
            </a:p>
          </p:txBody>
        </p:sp>
        <p:sp>
          <p:nvSpPr>
            <p:cNvPr id="124954" name="Rectangle 1050"/>
            <p:cNvSpPr>
              <a:spLocks noChangeArrowheads="1"/>
            </p:cNvSpPr>
            <p:nvPr/>
          </p:nvSpPr>
          <p:spPr bwMode="auto">
            <a:xfrm>
              <a:off x="3120" y="2227"/>
              <a:ext cx="66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124955" name="Rectangle 1051"/>
            <p:cNvSpPr>
              <a:spLocks noChangeArrowheads="1"/>
            </p:cNvSpPr>
            <p:nvPr/>
          </p:nvSpPr>
          <p:spPr bwMode="auto">
            <a:xfrm>
              <a:off x="2395" y="2227"/>
              <a:ext cx="72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1 0</a:t>
              </a:r>
            </a:p>
          </p:txBody>
        </p:sp>
        <p:sp>
          <p:nvSpPr>
            <p:cNvPr id="124956" name="Rectangle 1052"/>
            <p:cNvSpPr>
              <a:spLocks noChangeArrowheads="1"/>
            </p:cNvSpPr>
            <p:nvPr/>
          </p:nvSpPr>
          <p:spPr bwMode="auto">
            <a:xfrm>
              <a:off x="3120" y="1901"/>
              <a:ext cx="667"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1</a:t>
              </a:r>
            </a:p>
          </p:txBody>
        </p:sp>
        <p:sp>
          <p:nvSpPr>
            <p:cNvPr id="124957" name="Rectangle 1053"/>
            <p:cNvSpPr>
              <a:spLocks noChangeArrowheads="1"/>
            </p:cNvSpPr>
            <p:nvPr/>
          </p:nvSpPr>
          <p:spPr bwMode="auto">
            <a:xfrm>
              <a:off x="2395" y="1901"/>
              <a:ext cx="72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0 1</a:t>
              </a:r>
            </a:p>
          </p:txBody>
        </p:sp>
        <p:sp>
          <p:nvSpPr>
            <p:cNvPr id="124958" name="Rectangle 1054"/>
            <p:cNvSpPr>
              <a:spLocks noChangeArrowheads="1"/>
            </p:cNvSpPr>
            <p:nvPr/>
          </p:nvSpPr>
          <p:spPr bwMode="auto">
            <a:xfrm>
              <a:off x="3120" y="1574"/>
              <a:ext cx="66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0</a:t>
              </a:r>
            </a:p>
          </p:txBody>
        </p:sp>
        <p:sp>
          <p:nvSpPr>
            <p:cNvPr id="124959" name="Rectangle 1055"/>
            <p:cNvSpPr>
              <a:spLocks noChangeArrowheads="1"/>
            </p:cNvSpPr>
            <p:nvPr/>
          </p:nvSpPr>
          <p:spPr bwMode="auto">
            <a:xfrm>
              <a:off x="2395" y="1574"/>
              <a:ext cx="72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a:latin typeface="Times New Roman" panose="02020603050405020304" pitchFamily="18" charset="0"/>
                </a:rPr>
                <a:t>0 0</a:t>
              </a:r>
            </a:p>
          </p:txBody>
        </p:sp>
        <p:sp>
          <p:nvSpPr>
            <p:cNvPr id="124960" name="Rectangle 1056"/>
            <p:cNvSpPr>
              <a:spLocks noChangeArrowheads="1"/>
            </p:cNvSpPr>
            <p:nvPr/>
          </p:nvSpPr>
          <p:spPr bwMode="auto">
            <a:xfrm>
              <a:off x="3120" y="1248"/>
              <a:ext cx="667"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i="1">
                  <a:latin typeface="Times New Roman" panose="02020603050405020304" pitchFamily="18" charset="0"/>
                </a:rPr>
                <a:t>f</a:t>
              </a:r>
              <a:r>
                <a:rPr lang="en-US" altLang="ja-JP" sz="2000" baseline="-25000">
                  <a:latin typeface="Times New Roman" panose="02020603050405020304" pitchFamily="18" charset="0"/>
                </a:rPr>
                <a:t>1</a:t>
              </a:r>
              <a:r>
                <a:rPr lang="en-US" altLang="ja-JP" sz="2000">
                  <a:latin typeface="Times New Roman" panose="02020603050405020304" pitchFamily="18" charset="0"/>
                </a:rPr>
                <a:t>(</a:t>
              </a:r>
              <a:r>
                <a:rPr lang="en-US" altLang="ja-JP" sz="2000" i="1">
                  <a:latin typeface="Times New Roman" panose="02020603050405020304" pitchFamily="18" charset="0"/>
                </a:rPr>
                <a:t>X</a:t>
              </a:r>
              <a:r>
                <a:rPr lang="en-US" altLang="ja-JP" sz="2000">
                  <a:latin typeface="Times New Roman" panose="02020603050405020304" pitchFamily="18" charset="0"/>
                </a:rPr>
                <a:t>,</a:t>
              </a:r>
              <a:r>
                <a:rPr lang="en-US" altLang="ja-JP" sz="2000" i="1">
                  <a:latin typeface="Times New Roman" panose="02020603050405020304" pitchFamily="18" charset="0"/>
                </a:rPr>
                <a:t>Y</a:t>
              </a:r>
              <a:r>
                <a:rPr lang="en-US" altLang="ja-JP" sz="2000">
                  <a:latin typeface="Times New Roman" panose="02020603050405020304" pitchFamily="18" charset="0"/>
                </a:rPr>
                <a:t> )</a:t>
              </a:r>
              <a:endParaRPr lang="en-US" altLang="ja-JP" sz="2000" i="1">
                <a:latin typeface="Times New Roman" panose="02020603050405020304" pitchFamily="18" charset="0"/>
              </a:endParaRPr>
            </a:p>
          </p:txBody>
        </p:sp>
        <p:sp>
          <p:nvSpPr>
            <p:cNvPr id="124961" name="Rectangle 1057"/>
            <p:cNvSpPr>
              <a:spLocks noChangeArrowheads="1"/>
            </p:cNvSpPr>
            <p:nvPr/>
          </p:nvSpPr>
          <p:spPr bwMode="auto">
            <a:xfrm>
              <a:off x="2395" y="1248"/>
              <a:ext cx="72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i="1">
                  <a:latin typeface="Times New Roman" panose="02020603050405020304" pitchFamily="18" charset="0"/>
                </a:rPr>
                <a:t>X</a:t>
              </a:r>
              <a:r>
                <a:rPr lang="en-US" altLang="ja-JP">
                  <a:latin typeface="Times New Roman" panose="02020603050405020304" pitchFamily="18" charset="0"/>
                </a:rPr>
                <a:t> </a:t>
              </a:r>
              <a:r>
                <a:rPr lang="en-US" altLang="ja-JP" i="1">
                  <a:latin typeface="Times New Roman" panose="02020603050405020304" pitchFamily="18" charset="0"/>
                </a:rPr>
                <a:t>Y</a:t>
              </a:r>
            </a:p>
          </p:txBody>
        </p:sp>
        <p:sp>
          <p:nvSpPr>
            <p:cNvPr id="124962" name="Line 1058"/>
            <p:cNvSpPr>
              <a:spLocks noChangeShapeType="1"/>
            </p:cNvSpPr>
            <p:nvPr/>
          </p:nvSpPr>
          <p:spPr bwMode="auto">
            <a:xfrm>
              <a:off x="2395" y="1248"/>
              <a:ext cx="1392"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4963" name="Line 1059"/>
            <p:cNvSpPr>
              <a:spLocks noChangeShapeType="1"/>
            </p:cNvSpPr>
            <p:nvPr/>
          </p:nvSpPr>
          <p:spPr bwMode="auto">
            <a:xfrm>
              <a:off x="2395" y="1574"/>
              <a:ext cx="13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4964" name="Line 1060"/>
            <p:cNvSpPr>
              <a:spLocks noChangeShapeType="1"/>
            </p:cNvSpPr>
            <p:nvPr/>
          </p:nvSpPr>
          <p:spPr bwMode="auto">
            <a:xfrm>
              <a:off x="2395" y="1901"/>
              <a:ext cx="13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4965" name="Line 1061"/>
            <p:cNvSpPr>
              <a:spLocks noChangeShapeType="1"/>
            </p:cNvSpPr>
            <p:nvPr/>
          </p:nvSpPr>
          <p:spPr bwMode="auto">
            <a:xfrm>
              <a:off x="2395" y="2227"/>
              <a:ext cx="13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4966" name="Line 1062"/>
            <p:cNvSpPr>
              <a:spLocks noChangeShapeType="1"/>
            </p:cNvSpPr>
            <p:nvPr/>
          </p:nvSpPr>
          <p:spPr bwMode="auto">
            <a:xfrm>
              <a:off x="2395" y="2554"/>
              <a:ext cx="13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4967" name="Line 1063"/>
            <p:cNvSpPr>
              <a:spLocks noChangeShapeType="1"/>
            </p:cNvSpPr>
            <p:nvPr/>
          </p:nvSpPr>
          <p:spPr bwMode="auto">
            <a:xfrm>
              <a:off x="2395" y="2880"/>
              <a:ext cx="1392"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4968" name="Line 1064"/>
            <p:cNvSpPr>
              <a:spLocks noChangeShapeType="1"/>
            </p:cNvSpPr>
            <p:nvPr/>
          </p:nvSpPr>
          <p:spPr bwMode="auto">
            <a:xfrm>
              <a:off x="2395" y="1248"/>
              <a:ext cx="0" cy="1632"/>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4969" name="Line 1065"/>
            <p:cNvSpPr>
              <a:spLocks noChangeShapeType="1"/>
            </p:cNvSpPr>
            <p:nvPr/>
          </p:nvSpPr>
          <p:spPr bwMode="auto">
            <a:xfrm>
              <a:off x="3120" y="1248"/>
              <a:ext cx="0" cy="16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4970" name="Line 1066"/>
            <p:cNvSpPr>
              <a:spLocks noChangeShapeType="1"/>
            </p:cNvSpPr>
            <p:nvPr/>
          </p:nvSpPr>
          <p:spPr bwMode="auto">
            <a:xfrm>
              <a:off x="3787" y="1248"/>
              <a:ext cx="0" cy="1632"/>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graphicFrame>
          <p:nvGraphicFramePr>
            <p:cNvPr id="124997" name="Object 1093"/>
            <p:cNvGraphicFramePr>
              <a:graphicFrameLocks noChangeAspect="1"/>
            </p:cNvGraphicFramePr>
            <p:nvPr/>
          </p:nvGraphicFramePr>
          <p:xfrm>
            <a:off x="2266" y="912"/>
            <a:ext cx="1701" cy="340"/>
          </p:xfrm>
          <a:graphic>
            <a:graphicData uri="http://schemas.openxmlformats.org/presentationml/2006/ole">
              <mc:AlternateContent xmlns:mc="http://schemas.openxmlformats.org/markup-compatibility/2006">
                <mc:Choice xmlns:v="urn:schemas-microsoft-com:vml" Requires="v">
                  <p:oleObj spid="_x0000_s14351" name="数式" r:id="rId6" imgW="1079280" imgH="215640" progId="Equation.3">
                    <p:embed/>
                  </p:oleObj>
                </mc:Choice>
                <mc:Fallback>
                  <p:oleObj name="数式" r:id="rId6" imgW="1079280" imgH="215640" progId="Equation.3">
                    <p:embed/>
                    <p:pic>
                      <p:nvPicPr>
                        <p:cNvPr id="0" name="Object 109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6" y="912"/>
                          <a:ext cx="1701" cy="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25002" name="Group 1098"/>
          <p:cNvGrpSpPr>
            <a:grpSpLocks/>
          </p:cNvGrpSpPr>
          <p:nvPr/>
        </p:nvGrpSpPr>
        <p:grpSpPr bwMode="auto">
          <a:xfrm>
            <a:off x="1295400" y="5257800"/>
            <a:ext cx="6853238" cy="1109663"/>
            <a:chOff x="816" y="3144"/>
            <a:chExt cx="4317" cy="699"/>
          </a:xfrm>
        </p:grpSpPr>
        <p:sp>
          <p:nvSpPr>
            <p:cNvPr id="124994" name="Text Box 1090"/>
            <p:cNvSpPr txBox="1">
              <a:spLocks noChangeArrowheads="1"/>
            </p:cNvSpPr>
            <p:nvPr/>
          </p:nvSpPr>
          <p:spPr bwMode="auto">
            <a:xfrm>
              <a:off x="816" y="3144"/>
              <a:ext cx="4317"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sz="3200" i="1">
                  <a:effectLst/>
                  <a:latin typeface="Times New Roman" panose="02020603050405020304" pitchFamily="18" charset="0"/>
                </a:rPr>
                <a:t>f</a:t>
              </a:r>
              <a:r>
                <a:rPr lang="en-US" altLang="ja-JP" sz="3200">
                  <a:effectLst/>
                  <a:latin typeface="Times New Roman" panose="02020603050405020304" pitchFamily="18" charset="0"/>
                </a:rPr>
                <a:t> (1,1) </a:t>
              </a:r>
              <a:r>
                <a:rPr lang="ja-JP" altLang="en-US" sz="3200">
                  <a:effectLst/>
                  <a:latin typeface="Times New Roman" panose="02020603050405020304" pitchFamily="18" charset="0"/>
                </a:rPr>
                <a:t>が未定義なので、 回路設計者は</a:t>
              </a:r>
            </a:p>
            <a:p>
              <a:pPr>
                <a:spcBef>
                  <a:spcPct val="0"/>
                </a:spcBef>
                <a:buClrTx/>
                <a:buSzTx/>
                <a:buFontTx/>
                <a:buNone/>
              </a:pPr>
              <a:r>
                <a:rPr lang="ja-JP" altLang="en-US" sz="3200" i="1">
                  <a:effectLst/>
                  <a:latin typeface="Times New Roman" panose="02020603050405020304" pitchFamily="18" charset="0"/>
                </a:rPr>
                <a:t>                      </a:t>
              </a:r>
              <a:r>
                <a:rPr lang="ja-JP" altLang="en-US" sz="3200">
                  <a:effectLst/>
                  <a:latin typeface="Times New Roman" panose="02020603050405020304" pitchFamily="18" charset="0"/>
                </a:rPr>
                <a:t>のどちらを作っても良い</a:t>
              </a:r>
              <a:endParaRPr lang="ja-JP" altLang="en-US" sz="3200" i="1">
                <a:effectLst/>
                <a:latin typeface="Times New Roman" panose="02020603050405020304" pitchFamily="18" charset="0"/>
              </a:endParaRPr>
            </a:p>
          </p:txBody>
        </p:sp>
        <p:graphicFrame>
          <p:nvGraphicFramePr>
            <p:cNvPr id="125001" name="Object 1097"/>
            <p:cNvGraphicFramePr>
              <a:graphicFrameLocks noChangeAspect="1"/>
            </p:cNvGraphicFramePr>
            <p:nvPr/>
          </p:nvGraphicFramePr>
          <p:xfrm>
            <a:off x="816" y="3504"/>
            <a:ext cx="1485" cy="339"/>
          </p:xfrm>
          <a:graphic>
            <a:graphicData uri="http://schemas.openxmlformats.org/presentationml/2006/ole">
              <mc:AlternateContent xmlns:mc="http://schemas.openxmlformats.org/markup-compatibility/2006">
                <mc:Choice xmlns:v="urn:schemas-microsoft-com:vml" Requires="v">
                  <p:oleObj spid="_x0000_s14352" name="数式" r:id="rId8" imgW="723600" imgH="164880" progId="Equation.3">
                    <p:embed/>
                  </p:oleObj>
                </mc:Choice>
                <mc:Fallback>
                  <p:oleObj name="数式" r:id="rId8" imgW="723600" imgH="164880" progId="Equation.3">
                    <p:embed/>
                    <p:pic>
                      <p:nvPicPr>
                        <p:cNvPr id="0" name="Object 109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6" y="3504"/>
                          <a:ext cx="1485" cy="3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4998"/>
                                        </p:tgtEl>
                                        <p:attrNameLst>
                                          <p:attrName>style.visibility</p:attrName>
                                        </p:attrNameLst>
                                      </p:cBhvr>
                                      <p:to>
                                        <p:strVal val="visible"/>
                                      </p:to>
                                    </p:set>
                                    <p:animEffect transition="in" filter="checkerboard(across)">
                                      <p:cBhvr>
                                        <p:cTn id="7" dur="500"/>
                                        <p:tgtEl>
                                          <p:spTgt spid="1249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24999"/>
                                        </p:tgtEl>
                                        <p:attrNameLst>
                                          <p:attrName>style.visibility</p:attrName>
                                        </p:attrNameLst>
                                      </p:cBhvr>
                                      <p:to>
                                        <p:strVal val="visible"/>
                                      </p:to>
                                    </p:set>
                                    <p:animEffect transition="in" filter="checkerboard(across)">
                                      <p:cBhvr>
                                        <p:cTn id="12" dur="500"/>
                                        <p:tgtEl>
                                          <p:spTgt spid="1249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25002"/>
                                        </p:tgtEl>
                                        <p:attrNameLst>
                                          <p:attrName>style.visibility</p:attrName>
                                        </p:attrNameLst>
                                      </p:cBhvr>
                                      <p:to>
                                        <p:strVal val="visible"/>
                                      </p:to>
                                    </p:set>
                                    <p:animEffect transition="in" filter="checkerboard(across)">
                                      <p:cBhvr>
                                        <p:cTn id="17" dur="500"/>
                                        <p:tgtEl>
                                          <p:spTgt spid="1250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26"/>
          <p:cNvSpPr>
            <a:spLocks noGrp="1" noChangeArrowheads="1"/>
          </p:cNvSpPr>
          <p:nvPr>
            <p:ph type="title"/>
          </p:nvPr>
        </p:nvSpPr>
        <p:spPr/>
        <p:txBody>
          <a:bodyPr/>
          <a:lstStyle/>
          <a:p>
            <a:r>
              <a:rPr lang="ja-JP" altLang="en-US" dirty="0">
                <a:latin typeface="Times New Roman" panose="02020603050405020304" pitchFamily="18" charset="0"/>
              </a:rPr>
              <a:t>ドントケアを含む場合の最小化</a:t>
            </a:r>
          </a:p>
        </p:txBody>
      </p:sp>
      <p:sp>
        <p:nvSpPr>
          <p:cNvPr id="126979" name="Rectangle 1027"/>
          <p:cNvSpPr>
            <a:spLocks noGrp="1" noChangeArrowheads="1"/>
          </p:cNvSpPr>
          <p:nvPr>
            <p:ph type="body" idx="1"/>
          </p:nvPr>
        </p:nvSpPr>
        <p:spPr>
          <a:xfrm>
            <a:off x="990600" y="1828800"/>
            <a:ext cx="7543800" cy="1600200"/>
          </a:xfrm>
        </p:spPr>
        <p:txBody>
          <a:bodyPr/>
          <a:lstStyle/>
          <a:p>
            <a:r>
              <a:rPr lang="ja-JP" altLang="en-US">
                <a:latin typeface="Times New Roman" panose="02020603050405020304" pitchFamily="18" charset="0"/>
              </a:rPr>
              <a:t>ドントケアは</a:t>
            </a:r>
            <a:r>
              <a:rPr lang="en-US" altLang="ja-JP">
                <a:latin typeface="Times New Roman" panose="02020603050405020304" pitchFamily="18" charset="0"/>
              </a:rPr>
              <a:t>1,0</a:t>
            </a:r>
            <a:r>
              <a:rPr lang="ja-JP" altLang="en-US">
                <a:latin typeface="Times New Roman" panose="02020603050405020304" pitchFamily="18" charset="0"/>
              </a:rPr>
              <a:t>のどちらにしても良い</a:t>
            </a:r>
          </a:p>
          <a:p>
            <a:pPr lvl="1">
              <a:buFont typeface="Wingdings" panose="05000000000000000000" pitchFamily="2" charset="2"/>
              <a:buChar char="Ø"/>
            </a:pPr>
            <a:r>
              <a:rPr lang="ja-JP" altLang="en-US">
                <a:latin typeface="Times New Roman" panose="02020603050405020304" pitchFamily="18" charset="0"/>
              </a:rPr>
              <a:t>最小化に有効である場合は</a:t>
            </a:r>
            <a:r>
              <a:rPr lang="en-US" altLang="ja-JP">
                <a:latin typeface="Times New Roman" panose="02020603050405020304" pitchFamily="18" charset="0"/>
              </a:rPr>
              <a:t>1</a:t>
            </a:r>
            <a:r>
              <a:rPr lang="ja-JP" altLang="en-US">
                <a:latin typeface="Times New Roman" panose="02020603050405020304" pitchFamily="18" charset="0"/>
              </a:rPr>
              <a:t>と見做してよい</a:t>
            </a:r>
          </a:p>
        </p:txBody>
      </p:sp>
      <p:graphicFrame>
        <p:nvGraphicFramePr>
          <p:cNvPr id="127024" name="Group 1072"/>
          <p:cNvGraphicFramePr>
            <a:graphicFrameLocks noGrp="1"/>
          </p:cNvGraphicFramePr>
          <p:nvPr/>
        </p:nvGraphicFramePr>
        <p:xfrm>
          <a:off x="2057400" y="2971800"/>
          <a:ext cx="4267200" cy="2590800"/>
        </p:xfrm>
        <a:graphic>
          <a:graphicData uri="http://schemas.openxmlformats.org/drawingml/2006/table">
            <a:tbl>
              <a:tblPr/>
              <a:tblGrid>
                <a:gridCol w="852488">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gridCol w="854075">
                  <a:extLst>
                    <a:ext uri="{9D8B030D-6E8A-4147-A177-3AD203B41FA5}">
                      <a16:colId xmlns:a16="http://schemas.microsoft.com/office/drawing/2014/main" val="20002"/>
                    </a:ext>
                  </a:extLst>
                </a:gridCol>
                <a:gridCol w="854075">
                  <a:extLst>
                    <a:ext uri="{9D8B030D-6E8A-4147-A177-3AD203B41FA5}">
                      <a16:colId xmlns:a16="http://schemas.microsoft.com/office/drawing/2014/main" val="20003"/>
                    </a:ext>
                  </a:extLst>
                </a:gridCol>
                <a:gridCol w="852487">
                  <a:extLst>
                    <a:ext uri="{9D8B030D-6E8A-4147-A177-3AD203B41FA5}">
                      <a16:colId xmlns:a16="http://schemas.microsoft.com/office/drawing/2014/main" val="20004"/>
                    </a:ext>
                  </a:extLst>
                </a:gridCol>
              </a:tblGrid>
              <a:tr h="473075">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1200" b="0" i="1"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X</a:t>
                      </a:r>
                      <a:r>
                        <a:rPr kumimoji="1" lang="en-US" altLang="ja-JP" sz="12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r>
                        <a:rPr kumimoji="1" lang="en-US" altLang="ja-JP" sz="1200" b="0" i="1"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Y</a:t>
                      </a:r>
                      <a:r>
                        <a:rPr kumimoji="1" lang="ja-JP" altLang="en-US" sz="12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1200" b="0" i="1"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Z</a:t>
                      </a:r>
                      <a:r>
                        <a:rPr kumimoji="1" lang="en-US" altLang="ja-JP" sz="12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r>
                        <a:rPr kumimoji="1" lang="en-US" altLang="ja-JP" sz="1200" b="0" i="1"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1488">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3075">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1" i="0" u="none" strike="noStrike" cap="none" normalizeH="0" baseline="0">
                          <a:ln>
                            <a:noFill/>
                          </a:ln>
                          <a:solidFill>
                            <a:srgbClr val="FFFF00"/>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1" i="0" u="none" strike="noStrike" cap="none" normalizeH="0" baseline="0" dirty="0">
                          <a:ln>
                            <a:noFill/>
                          </a:ln>
                          <a:solidFill>
                            <a:srgbClr val="FFFF00"/>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1" i="0" u="none" strike="noStrike" cap="none" normalizeH="0" baseline="0">
                          <a:ln>
                            <a:noFill/>
                          </a:ln>
                          <a:solidFill>
                            <a:srgbClr val="FFFF00"/>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1488">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1" i="0" u="none" strike="noStrike" cap="none" normalizeH="0" baseline="0">
                          <a:ln>
                            <a:noFill/>
                          </a:ln>
                          <a:solidFill>
                            <a:srgbClr val="FFFF00"/>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1" i="0" u="none" strike="noStrike" cap="none" normalizeH="0" baseline="0">
                          <a:ln>
                            <a:noFill/>
                          </a:ln>
                          <a:solidFill>
                            <a:srgbClr val="FFFF00"/>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3075">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28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27021" name="Line 1069"/>
          <p:cNvSpPr>
            <a:spLocks noChangeShapeType="1"/>
          </p:cNvSpPr>
          <p:nvPr/>
        </p:nvSpPr>
        <p:spPr bwMode="auto">
          <a:xfrm flipH="1" flipV="1">
            <a:off x="2057400" y="2971800"/>
            <a:ext cx="8382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25" name="Text Box 1073"/>
          <p:cNvSpPr txBox="1">
            <a:spLocks noChangeArrowheads="1"/>
          </p:cNvSpPr>
          <p:nvPr/>
        </p:nvSpPr>
        <p:spPr bwMode="auto">
          <a:xfrm>
            <a:off x="6400800" y="3362325"/>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solidFill>
                  <a:srgbClr val="FFFF00"/>
                </a:solidFill>
                <a:effectLst>
                  <a:outerShdw blurRad="38100" dist="38100" dir="2700000" algn="tl">
                    <a:srgbClr val="000000"/>
                  </a:outerShdw>
                </a:effectLst>
                <a:latin typeface="Times New Roman" panose="02020603050405020304" pitchFamily="18" charset="0"/>
              </a:rPr>
              <a:t>-</a:t>
            </a:r>
            <a:r>
              <a:rPr lang="en-US" altLang="ja-JP">
                <a:effectLst>
                  <a:outerShdw blurRad="38100" dist="38100" dir="2700000" algn="tl">
                    <a:srgbClr val="000000"/>
                  </a:outerShdw>
                </a:effectLst>
                <a:latin typeface="Times New Roman" panose="02020603050405020304" pitchFamily="18" charset="0"/>
              </a:rPr>
              <a:t> </a:t>
            </a:r>
            <a:r>
              <a:rPr lang="ja-JP" altLang="en-US">
                <a:effectLst>
                  <a:outerShdw blurRad="38100" dist="38100" dir="2700000" algn="tl">
                    <a:srgbClr val="000000"/>
                  </a:outerShdw>
                </a:effectLst>
                <a:latin typeface="Times New Roman" panose="02020603050405020304" pitchFamily="18" charset="0"/>
              </a:rPr>
              <a:t>ドントケア</a:t>
            </a:r>
          </a:p>
        </p:txBody>
      </p:sp>
      <p:grpSp>
        <p:nvGrpSpPr>
          <p:cNvPr id="127032" name="Group 1080"/>
          <p:cNvGrpSpPr>
            <a:grpSpLocks/>
          </p:cNvGrpSpPr>
          <p:nvPr/>
        </p:nvGrpSpPr>
        <p:grpSpPr bwMode="auto">
          <a:xfrm>
            <a:off x="3810000" y="3505200"/>
            <a:ext cx="2438400" cy="2057400"/>
            <a:chOff x="2448" y="2304"/>
            <a:chExt cx="1536" cy="1296"/>
          </a:xfrm>
        </p:grpSpPr>
        <p:grpSp>
          <p:nvGrpSpPr>
            <p:cNvPr id="127030" name="Group 1078"/>
            <p:cNvGrpSpPr>
              <a:grpSpLocks/>
            </p:cNvGrpSpPr>
            <p:nvPr/>
          </p:nvGrpSpPr>
          <p:grpSpPr bwMode="auto">
            <a:xfrm>
              <a:off x="2448" y="2304"/>
              <a:ext cx="1056" cy="1296"/>
              <a:chOff x="2448" y="2304"/>
              <a:chExt cx="1056" cy="1296"/>
            </a:xfrm>
          </p:grpSpPr>
          <p:sp>
            <p:nvSpPr>
              <p:cNvPr id="127026" name="Arc 1074"/>
              <p:cNvSpPr>
                <a:spLocks/>
              </p:cNvSpPr>
              <p:nvPr/>
            </p:nvSpPr>
            <p:spPr bwMode="auto">
              <a:xfrm>
                <a:off x="2976" y="3264"/>
                <a:ext cx="528" cy="33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7027" name="Arc 1075"/>
              <p:cNvSpPr>
                <a:spLocks/>
              </p:cNvSpPr>
              <p:nvPr/>
            </p:nvSpPr>
            <p:spPr bwMode="auto">
              <a:xfrm flipH="1">
                <a:off x="2448" y="3264"/>
                <a:ext cx="528" cy="33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7028" name="Arc 1076"/>
              <p:cNvSpPr>
                <a:spLocks/>
              </p:cNvSpPr>
              <p:nvPr/>
            </p:nvSpPr>
            <p:spPr bwMode="auto">
              <a:xfrm flipV="1">
                <a:off x="2976" y="2304"/>
                <a:ext cx="528" cy="33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7029" name="Arc 1077"/>
              <p:cNvSpPr>
                <a:spLocks/>
              </p:cNvSpPr>
              <p:nvPr/>
            </p:nvSpPr>
            <p:spPr bwMode="auto">
              <a:xfrm flipH="1" flipV="1">
                <a:off x="2448" y="2304"/>
                <a:ext cx="528" cy="33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27031" name="Oval 1079"/>
            <p:cNvSpPr>
              <a:spLocks noChangeArrowheads="1"/>
            </p:cNvSpPr>
            <p:nvPr/>
          </p:nvSpPr>
          <p:spPr bwMode="auto">
            <a:xfrm>
              <a:off x="3504" y="2640"/>
              <a:ext cx="480" cy="624"/>
            </a:xfrm>
            <a:prstGeom prst="ellipse">
              <a:avLst/>
            </a:prstGeom>
            <a:noFill/>
            <a:ln w="2857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27044" name="Group 1092"/>
          <p:cNvGrpSpPr>
            <a:grpSpLocks/>
          </p:cNvGrpSpPr>
          <p:nvPr/>
        </p:nvGrpSpPr>
        <p:grpSpPr bwMode="auto">
          <a:xfrm>
            <a:off x="2911475" y="5029200"/>
            <a:ext cx="2879725" cy="914400"/>
            <a:chOff x="1834" y="3072"/>
            <a:chExt cx="1814" cy="576"/>
          </a:xfrm>
        </p:grpSpPr>
        <p:sp>
          <p:nvSpPr>
            <p:cNvPr id="127040" name="Line 1088"/>
            <p:cNvSpPr>
              <a:spLocks noChangeShapeType="1"/>
            </p:cNvSpPr>
            <p:nvPr/>
          </p:nvSpPr>
          <p:spPr bwMode="auto">
            <a:xfrm flipH="1">
              <a:off x="1834" y="3408"/>
              <a:ext cx="614" cy="204"/>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41" name="Line 1089"/>
            <p:cNvSpPr>
              <a:spLocks noChangeShapeType="1"/>
            </p:cNvSpPr>
            <p:nvPr/>
          </p:nvSpPr>
          <p:spPr bwMode="auto">
            <a:xfrm flipH="1">
              <a:off x="2544" y="3072"/>
              <a:ext cx="1104" cy="576"/>
            </a:xfrm>
            <a:prstGeom prst="line">
              <a:avLst/>
            </a:prstGeom>
            <a:noFill/>
            <a:ln w="2857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27045" name="AutoShape 1093"/>
          <p:cNvSpPr>
            <a:spLocks noChangeArrowheads="1"/>
          </p:cNvSpPr>
          <p:nvPr/>
        </p:nvSpPr>
        <p:spPr bwMode="auto">
          <a:xfrm>
            <a:off x="3886200" y="3581400"/>
            <a:ext cx="1524000" cy="1905000"/>
          </a:xfrm>
          <a:prstGeom prst="roundRect">
            <a:avLst>
              <a:gd name="adj" fmla="val 16667"/>
            </a:avLst>
          </a:prstGeom>
          <a:noFill/>
          <a:ln w="38100">
            <a:solidFill>
              <a:srgbClr val="FF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7048" name="Line 1096"/>
          <p:cNvSpPr>
            <a:spLocks noChangeShapeType="1"/>
          </p:cNvSpPr>
          <p:nvPr/>
        </p:nvSpPr>
        <p:spPr bwMode="auto">
          <a:xfrm>
            <a:off x="4572000" y="5486400"/>
            <a:ext cx="1219200" cy="381000"/>
          </a:xfrm>
          <a:prstGeom prst="line">
            <a:avLst/>
          </a:prstGeom>
          <a:noFill/>
          <a:ln w="38100">
            <a:solidFill>
              <a:srgbClr val="FF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049" name="AutoShape 1097"/>
          <p:cNvSpPr>
            <a:spLocks noChangeArrowheads="1"/>
          </p:cNvSpPr>
          <p:nvPr/>
        </p:nvSpPr>
        <p:spPr bwMode="auto">
          <a:xfrm>
            <a:off x="4724400" y="4038600"/>
            <a:ext cx="1447800" cy="914400"/>
          </a:xfrm>
          <a:prstGeom prst="roundRect">
            <a:avLst>
              <a:gd name="adj" fmla="val 16667"/>
            </a:avLst>
          </a:pr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7051" name="Line 1099"/>
          <p:cNvSpPr>
            <a:spLocks noChangeShapeType="1"/>
          </p:cNvSpPr>
          <p:nvPr/>
        </p:nvSpPr>
        <p:spPr bwMode="auto">
          <a:xfrm>
            <a:off x="5486400" y="4953000"/>
            <a:ext cx="1219200" cy="914400"/>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aphicFrame>
        <p:nvGraphicFramePr>
          <p:cNvPr id="127052" name="Object 1100"/>
          <p:cNvGraphicFramePr>
            <a:graphicFrameLocks noChangeAspect="1"/>
          </p:cNvGraphicFramePr>
          <p:nvPr/>
        </p:nvGraphicFramePr>
        <p:xfrm>
          <a:off x="1600200" y="5867400"/>
          <a:ext cx="3084513" cy="723900"/>
        </p:xfrm>
        <a:graphic>
          <a:graphicData uri="http://schemas.openxmlformats.org/presentationml/2006/ole">
            <mc:AlternateContent xmlns:mc="http://schemas.openxmlformats.org/markup-compatibility/2006">
              <mc:Choice xmlns:v="urn:schemas-microsoft-com:vml" Requires="v">
                <p:oleObj spid="_x0000_s15374" name="数式" r:id="rId4" imgW="1028520" imgH="241200" progId="Equation.3">
                  <p:embed/>
                </p:oleObj>
              </mc:Choice>
              <mc:Fallback>
                <p:oleObj name="数式" r:id="rId4" imgW="1028520" imgH="241200" progId="Equation.3">
                  <p:embed/>
                  <p:pic>
                    <p:nvPicPr>
                      <p:cNvPr id="0" name="Object 1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5867400"/>
                        <a:ext cx="3084513"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7053" name="Object 1101"/>
          <p:cNvGraphicFramePr>
            <a:graphicFrameLocks noChangeAspect="1"/>
          </p:cNvGraphicFramePr>
          <p:nvPr/>
        </p:nvGraphicFramePr>
        <p:xfrm>
          <a:off x="6248400" y="5943600"/>
          <a:ext cx="1254125" cy="531813"/>
        </p:xfrm>
        <a:graphic>
          <a:graphicData uri="http://schemas.openxmlformats.org/presentationml/2006/ole">
            <mc:AlternateContent xmlns:mc="http://schemas.openxmlformats.org/markup-compatibility/2006">
              <mc:Choice xmlns:v="urn:schemas-microsoft-com:vml" Requires="v">
                <p:oleObj spid="_x0000_s15375" name="数式" r:id="rId6" imgW="419040" imgH="177480" progId="Equation.3">
                  <p:embed/>
                </p:oleObj>
              </mc:Choice>
              <mc:Fallback>
                <p:oleObj name="数式" r:id="rId6" imgW="419040" imgH="177480" progId="Equation.3">
                  <p:embed/>
                  <p:pic>
                    <p:nvPicPr>
                      <p:cNvPr id="0" name="Object 11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5943600"/>
                        <a:ext cx="1254125"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7054" name="Object 1102"/>
          <p:cNvGraphicFramePr>
            <a:graphicFrameLocks noChangeAspect="1"/>
          </p:cNvGraphicFramePr>
          <p:nvPr/>
        </p:nvGraphicFramePr>
        <p:xfrm>
          <a:off x="5181600" y="5943600"/>
          <a:ext cx="1217613" cy="608013"/>
        </p:xfrm>
        <a:graphic>
          <a:graphicData uri="http://schemas.openxmlformats.org/presentationml/2006/ole">
            <mc:AlternateContent xmlns:mc="http://schemas.openxmlformats.org/markup-compatibility/2006">
              <mc:Choice xmlns:v="urn:schemas-microsoft-com:vml" Requires="v">
                <p:oleObj spid="_x0000_s15376" name="数式" r:id="rId8" imgW="406080" imgH="203040" progId="Equation.3">
                  <p:embed/>
                </p:oleObj>
              </mc:Choice>
              <mc:Fallback>
                <p:oleObj name="数式" r:id="rId8" imgW="406080" imgH="203040" progId="Equation.3">
                  <p:embed/>
                  <p:pic>
                    <p:nvPicPr>
                      <p:cNvPr id="0" name="Object 11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600" y="5943600"/>
                        <a:ext cx="1217613" cy="608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7032"/>
                                        </p:tgtEl>
                                        <p:attrNameLst>
                                          <p:attrName>style.visibility</p:attrName>
                                        </p:attrNameLst>
                                      </p:cBhvr>
                                      <p:to>
                                        <p:strVal val="visible"/>
                                      </p:to>
                                    </p:set>
                                    <p:animEffect transition="in" filter="checkerboard(across)">
                                      <p:cBhvr>
                                        <p:cTn id="7" dur="500"/>
                                        <p:tgtEl>
                                          <p:spTgt spid="1270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27044"/>
                                        </p:tgtEl>
                                        <p:attrNameLst>
                                          <p:attrName>style.visibility</p:attrName>
                                        </p:attrNameLst>
                                      </p:cBhvr>
                                      <p:to>
                                        <p:strVal val="visible"/>
                                      </p:to>
                                    </p:set>
                                    <p:animEffect transition="in" filter="wipe(up)">
                                      <p:cBhvr>
                                        <p:cTn id="12" dur="500"/>
                                        <p:tgtEl>
                                          <p:spTgt spid="1270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27052"/>
                                        </p:tgtEl>
                                        <p:attrNameLst>
                                          <p:attrName>style.visibility</p:attrName>
                                        </p:attrNameLst>
                                      </p:cBhvr>
                                      <p:to>
                                        <p:strVal val="visible"/>
                                      </p:to>
                                    </p:set>
                                    <p:anim calcmode="lin" valueType="num">
                                      <p:cBhvr additive="base">
                                        <p:cTn id="17" dur="500" fill="hold"/>
                                        <p:tgtEl>
                                          <p:spTgt spid="127052"/>
                                        </p:tgtEl>
                                        <p:attrNameLst>
                                          <p:attrName>ppt_x</p:attrName>
                                        </p:attrNameLst>
                                      </p:cBhvr>
                                      <p:tavLst>
                                        <p:tav tm="0">
                                          <p:val>
                                            <p:strVal val="#ppt_x"/>
                                          </p:val>
                                        </p:tav>
                                        <p:tav tm="100000">
                                          <p:val>
                                            <p:strVal val="#ppt_x"/>
                                          </p:val>
                                        </p:tav>
                                      </p:tavLst>
                                    </p:anim>
                                    <p:anim calcmode="lin" valueType="num">
                                      <p:cBhvr additive="base">
                                        <p:cTn id="18" dur="500" fill="hold"/>
                                        <p:tgtEl>
                                          <p:spTgt spid="12705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27045"/>
                                        </p:tgtEl>
                                        <p:attrNameLst>
                                          <p:attrName>style.visibility</p:attrName>
                                        </p:attrNameLst>
                                      </p:cBhvr>
                                      <p:to>
                                        <p:strVal val="visible"/>
                                      </p:to>
                                    </p:set>
                                    <p:animEffect transition="in" filter="checkerboard(across)">
                                      <p:cBhvr>
                                        <p:cTn id="23" dur="500"/>
                                        <p:tgtEl>
                                          <p:spTgt spid="12704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27048"/>
                                        </p:tgtEl>
                                        <p:attrNameLst>
                                          <p:attrName>style.visibility</p:attrName>
                                        </p:attrNameLst>
                                      </p:cBhvr>
                                      <p:to>
                                        <p:strVal val="visible"/>
                                      </p:to>
                                    </p:set>
                                    <p:animEffect transition="in" filter="wipe(up)">
                                      <p:cBhvr>
                                        <p:cTn id="28" dur="500"/>
                                        <p:tgtEl>
                                          <p:spTgt spid="12704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27054"/>
                                        </p:tgtEl>
                                        <p:attrNameLst>
                                          <p:attrName>style.visibility</p:attrName>
                                        </p:attrNameLst>
                                      </p:cBhvr>
                                      <p:to>
                                        <p:strVal val="visible"/>
                                      </p:to>
                                    </p:set>
                                    <p:anim calcmode="lin" valueType="num">
                                      <p:cBhvr additive="base">
                                        <p:cTn id="33" dur="500" fill="hold"/>
                                        <p:tgtEl>
                                          <p:spTgt spid="127054"/>
                                        </p:tgtEl>
                                        <p:attrNameLst>
                                          <p:attrName>ppt_x</p:attrName>
                                        </p:attrNameLst>
                                      </p:cBhvr>
                                      <p:tavLst>
                                        <p:tav tm="0">
                                          <p:val>
                                            <p:strVal val="#ppt_x"/>
                                          </p:val>
                                        </p:tav>
                                        <p:tav tm="100000">
                                          <p:val>
                                            <p:strVal val="#ppt_x"/>
                                          </p:val>
                                        </p:tav>
                                      </p:tavLst>
                                    </p:anim>
                                    <p:anim calcmode="lin" valueType="num">
                                      <p:cBhvr additive="base">
                                        <p:cTn id="34" dur="500" fill="hold"/>
                                        <p:tgtEl>
                                          <p:spTgt spid="127054"/>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27049"/>
                                        </p:tgtEl>
                                        <p:attrNameLst>
                                          <p:attrName>style.visibility</p:attrName>
                                        </p:attrNameLst>
                                      </p:cBhvr>
                                      <p:to>
                                        <p:strVal val="visible"/>
                                      </p:to>
                                    </p:set>
                                    <p:animEffect transition="in" filter="checkerboard(across)">
                                      <p:cBhvr>
                                        <p:cTn id="39" dur="500"/>
                                        <p:tgtEl>
                                          <p:spTgt spid="12704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27051"/>
                                        </p:tgtEl>
                                        <p:attrNameLst>
                                          <p:attrName>style.visibility</p:attrName>
                                        </p:attrNameLst>
                                      </p:cBhvr>
                                      <p:to>
                                        <p:strVal val="visible"/>
                                      </p:to>
                                    </p:set>
                                    <p:animEffect transition="in" filter="wipe(up)">
                                      <p:cBhvr>
                                        <p:cTn id="44" dur="500"/>
                                        <p:tgtEl>
                                          <p:spTgt spid="12705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27053"/>
                                        </p:tgtEl>
                                        <p:attrNameLst>
                                          <p:attrName>style.visibility</p:attrName>
                                        </p:attrNameLst>
                                      </p:cBhvr>
                                      <p:to>
                                        <p:strVal val="visible"/>
                                      </p:to>
                                    </p:set>
                                    <p:anim calcmode="lin" valueType="num">
                                      <p:cBhvr additive="base">
                                        <p:cTn id="49" dur="500" fill="hold"/>
                                        <p:tgtEl>
                                          <p:spTgt spid="127053"/>
                                        </p:tgtEl>
                                        <p:attrNameLst>
                                          <p:attrName>ppt_x</p:attrName>
                                        </p:attrNameLst>
                                      </p:cBhvr>
                                      <p:tavLst>
                                        <p:tav tm="0">
                                          <p:val>
                                            <p:strVal val="#ppt_x"/>
                                          </p:val>
                                        </p:tav>
                                        <p:tav tm="100000">
                                          <p:val>
                                            <p:strVal val="#ppt_x"/>
                                          </p:val>
                                        </p:tav>
                                      </p:tavLst>
                                    </p:anim>
                                    <p:anim calcmode="lin" valueType="num">
                                      <p:cBhvr additive="base">
                                        <p:cTn id="50" dur="500" fill="hold"/>
                                        <p:tgtEl>
                                          <p:spTgt spid="127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45" grpId="0" animBg="1"/>
      <p:bldP spid="127048" grpId="0" animBg="1"/>
      <p:bldP spid="127049" grpId="0" animBg="1"/>
      <p:bldP spid="12705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35F081-DBC5-454A-A119-30C83891CFDB}"/>
              </a:ext>
            </a:extLst>
          </p:cNvPr>
          <p:cNvSpPr>
            <a:spLocks noGrp="1"/>
          </p:cNvSpPr>
          <p:nvPr>
            <p:ph type="title"/>
          </p:nvPr>
        </p:nvSpPr>
        <p:spPr/>
        <p:txBody>
          <a:bodyPr/>
          <a:lstStyle/>
          <a:p>
            <a:r>
              <a:rPr lang="ja-JP" altLang="en-US" dirty="0">
                <a:latin typeface="Times New Roman" panose="02020603050405020304" pitchFamily="18" charset="0"/>
              </a:rPr>
              <a:t>ドントケアを含む場合の最小化</a:t>
            </a:r>
            <a:endParaRPr kumimoji="1" lang="ja-JP" altLang="en-US" dirty="0"/>
          </a:p>
        </p:txBody>
      </p:sp>
      <p:graphicFrame>
        <p:nvGraphicFramePr>
          <p:cNvPr id="3" name="Group 1027">
            <a:extLst>
              <a:ext uri="{FF2B5EF4-FFF2-40B4-BE49-F238E27FC236}">
                <a16:creationId xmlns:a16="http://schemas.microsoft.com/office/drawing/2014/main" id="{54A33B1E-AB46-4C56-BFC4-73404CC4D6A7}"/>
              </a:ext>
            </a:extLst>
          </p:cNvPr>
          <p:cNvGraphicFramePr>
            <a:graphicFrameLocks noGrp="1"/>
          </p:cNvGraphicFramePr>
          <p:nvPr>
            <p:extLst>
              <p:ext uri="{D42A27DB-BD31-4B8C-83A1-F6EECF244321}">
                <p14:modId xmlns:p14="http://schemas.microsoft.com/office/powerpoint/2010/main" val="849369836"/>
              </p:ext>
            </p:extLst>
          </p:nvPr>
        </p:nvGraphicFramePr>
        <p:xfrm>
          <a:off x="1485900" y="1728704"/>
          <a:ext cx="6172200" cy="2870835"/>
        </p:xfrm>
        <a:graphic>
          <a:graphicData uri="http://schemas.openxmlformats.org/drawingml/2006/table">
            <a:tbl>
              <a:tblPr/>
              <a:tblGrid>
                <a:gridCol w="1235075">
                  <a:extLst>
                    <a:ext uri="{9D8B030D-6E8A-4147-A177-3AD203B41FA5}">
                      <a16:colId xmlns:a16="http://schemas.microsoft.com/office/drawing/2014/main" val="20000"/>
                    </a:ext>
                  </a:extLst>
                </a:gridCol>
                <a:gridCol w="1233488">
                  <a:extLst>
                    <a:ext uri="{9D8B030D-6E8A-4147-A177-3AD203B41FA5}">
                      <a16:colId xmlns:a16="http://schemas.microsoft.com/office/drawing/2014/main" val="20001"/>
                    </a:ext>
                  </a:extLst>
                </a:gridCol>
                <a:gridCol w="1235075">
                  <a:extLst>
                    <a:ext uri="{9D8B030D-6E8A-4147-A177-3AD203B41FA5}">
                      <a16:colId xmlns:a16="http://schemas.microsoft.com/office/drawing/2014/main" val="20002"/>
                    </a:ext>
                  </a:extLst>
                </a:gridCol>
                <a:gridCol w="1233487">
                  <a:extLst>
                    <a:ext uri="{9D8B030D-6E8A-4147-A177-3AD203B41FA5}">
                      <a16:colId xmlns:a16="http://schemas.microsoft.com/office/drawing/2014/main" val="20003"/>
                    </a:ext>
                  </a:extLst>
                </a:gridCol>
                <a:gridCol w="1235075">
                  <a:extLst>
                    <a:ext uri="{9D8B030D-6E8A-4147-A177-3AD203B41FA5}">
                      <a16:colId xmlns:a16="http://schemas.microsoft.com/office/drawing/2014/main" val="20004"/>
                    </a:ext>
                  </a:extLst>
                </a:gridCol>
              </a:tblGrid>
              <a:tr h="695325">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X</a:t>
                      </a:r>
                      <a:r>
                        <a:rPr kumimoji="1" lang="en-US" altLang="ja-JP"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r>
                        <a:rPr kumimoji="1" lang="en-US" altLang="ja-JP" sz="20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Y</a:t>
                      </a:r>
                      <a:r>
                        <a:rPr kumimoji="1" lang="ja-JP" altLang="en-US" sz="20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endParaRPr kumimoji="1" lang="ja-JP" altLang="en-US"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Z 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23875">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28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3400">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a:t>
                      </a:r>
                      <a:endParaRPr kumimoji="1" lang="ja-JP" altLang="ja-JP" sz="28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endParaRPr kumimoji="1" lang="ja-JP" altLang="ja-JP" sz="28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en-US" altLang="ja-JP" sz="28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3400">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a:t>
                      </a:r>
                      <a:endParaRPr kumimoji="1" lang="ja-JP" altLang="ja-JP" sz="28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a:t>
                      </a:r>
                      <a:endParaRPr kumimoji="1" lang="ja-JP" altLang="ja-JP" sz="28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28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2125">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en-US" altLang="ja-JP" sz="28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en-US" altLang="ja-JP" sz="28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 name="Line 1065">
            <a:extLst>
              <a:ext uri="{FF2B5EF4-FFF2-40B4-BE49-F238E27FC236}">
                <a16:creationId xmlns:a16="http://schemas.microsoft.com/office/drawing/2014/main" id="{D00156ED-B719-40AB-8F9F-7B76F789E36F}"/>
              </a:ext>
            </a:extLst>
          </p:cNvPr>
          <p:cNvSpPr>
            <a:spLocks noChangeShapeType="1"/>
          </p:cNvSpPr>
          <p:nvPr/>
        </p:nvSpPr>
        <p:spPr bwMode="auto">
          <a:xfrm>
            <a:off x="1485900" y="1728704"/>
            <a:ext cx="12192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 name="四角形: 角を丸くする 4">
            <a:extLst>
              <a:ext uri="{FF2B5EF4-FFF2-40B4-BE49-F238E27FC236}">
                <a16:creationId xmlns:a16="http://schemas.microsoft.com/office/drawing/2014/main" id="{1356D2EB-C50F-42A8-A74E-95DC65790155}"/>
              </a:ext>
            </a:extLst>
          </p:cNvPr>
          <p:cNvSpPr/>
          <p:nvPr/>
        </p:nvSpPr>
        <p:spPr bwMode="auto">
          <a:xfrm>
            <a:off x="2971800" y="2490704"/>
            <a:ext cx="685800" cy="2108835"/>
          </a:xfrm>
          <a:prstGeom prst="roundRect">
            <a:avLst/>
          </a:prstGeom>
          <a:noFill/>
          <a:ln w="3810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Tahoma" panose="020B0604030504040204" pitchFamily="34" charset="0"/>
              <a:ea typeface="ＭＳ Ｐゴシック" panose="020B0600070205080204" pitchFamily="50" charset="-128"/>
            </a:endParaRPr>
          </a:p>
        </p:txBody>
      </p:sp>
      <p:sp>
        <p:nvSpPr>
          <p:cNvPr id="6" name="四角形: 角を丸くする 5">
            <a:extLst>
              <a:ext uri="{FF2B5EF4-FFF2-40B4-BE49-F238E27FC236}">
                <a16:creationId xmlns:a16="http://schemas.microsoft.com/office/drawing/2014/main" id="{2798A663-C1D5-4E54-8E16-B279D36E0E0A}"/>
              </a:ext>
            </a:extLst>
          </p:cNvPr>
          <p:cNvSpPr/>
          <p:nvPr/>
        </p:nvSpPr>
        <p:spPr bwMode="auto">
          <a:xfrm>
            <a:off x="3924300" y="3124200"/>
            <a:ext cx="2476500" cy="838200"/>
          </a:xfrm>
          <a:prstGeom prst="roundRect">
            <a:avLst/>
          </a:prstGeom>
          <a:noFill/>
          <a:ln w="3810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Tahoma" panose="020B0604030504040204" pitchFamily="34" charset="0"/>
              <a:ea typeface="ＭＳ Ｐゴシック" panose="020B0600070205080204" pitchFamily="50" charset="-128"/>
            </a:endParaRPr>
          </a:p>
        </p:txBody>
      </p:sp>
      <p:sp>
        <p:nvSpPr>
          <p:cNvPr id="7" name="四角形: 角を丸くする 6">
            <a:extLst>
              <a:ext uri="{FF2B5EF4-FFF2-40B4-BE49-F238E27FC236}">
                <a16:creationId xmlns:a16="http://schemas.microsoft.com/office/drawing/2014/main" id="{0CC30549-0AF1-4146-8397-4617B563F2C5}"/>
              </a:ext>
            </a:extLst>
          </p:cNvPr>
          <p:cNvSpPr/>
          <p:nvPr/>
        </p:nvSpPr>
        <p:spPr bwMode="auto">
          <a:xfrm>
            <a:off x="5486400" y="3581399"/>
            <a:ext cx="685800" cy="1018139"/>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Tahoma" panose="020B0604030504040204" pitchFamily="34" charset="0"/>
              <a:ea typeface="ＭＳ Ｐゴシック" panose="020B0600070205080204" pitchFamily="50" charset="-128"/>
            </a:endParaRPr>
          </a:p>
        </p:txBody>
      </p:sp>
      <p:grpSp>
        <p:nvGrpSpPr>
          <p:cNvPr id="13" name="グループ化 12">
            <a:extLst>
              <a:ext uri="{FF2B5EF4-FFF2-40B4-BE49-F238E27FC236}">
                <a16:creationId xmlns:a16="http://schemas.microsoft.com/office/drawing/2014/main" id="{477D8247-84F1-47DB-9812-0FE76ECEDF34}"/>
              </a:ext>
            </a:extLst>
          </p:cNvPr>
          <p:cNvGrpSpPr/>
          <p:nvPr/>
        </p:nvGrpSpPr>
        <p:grpSpPr>
          <a:xfrm>
            <a:off x="6783465" y="2526633"/>
            <a:ext cx="468000" cy="468614"/>
            <a:chOff x="6934199" y="4090468"/>
            <a:chExt cx="468000" cy="468614"/>
          </a:xfrm>
        </p:grpSpPr>
        <p:cxnSp>
          <p:nvCxnSpPr>
            <p:cNvPr id="10" name="直線コネクタ 9">
              <a:extLst>
                <a:ext uri="{FF2B5EF4-FFF2-40B4-BE49-F238E27FC236}">
                  <a16:creationId xmlns:a16="http://schemas.microsoft.com/office/drawing/2014/main" id="{10CCE201-B1CC-4771-B6AF-9CC8AE28DF5E}"/>
                </a:ext>
              </a:extLst>
            </p:cNvPr>
            <p:cNvCxnSpPr/>
            <p:nvPr/>
          </p:nvCxnSpPr>
          <p:spPr bwMode="auto">
            <a:xfrm flipH="1">
              <a:off x="6934199" y="4090468"/>
              <a:ext cx="468000" cy="46800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線コネクタ 10">
              <a:extLst>
                <a:ext uri="{FF2B5EF4-FFF2-40B4-BE49-F238E27FC236}">
                  <a16:creationId xmlns:a16="http://schemas.microsoft.com/office/drawing/2014/main" id="{D2261D01-2398-410B-9218-2322BF99C4B1}"/>
                </a:ext>
              </a:extLst>
            </p:cNvPr>
            <p:cNvCxnSpPr/>
            <p:nvPr/>
          </p:nvCxnSpPr>
          <p:spPr bwMode="auto">
            <a:xfrm flipH="1" flipV="1">
              <a:off x="6934199" y="4091082"/>
              <a:ext cx="468000" cy="46800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 name="グループ化 16">
            <a:extLst>
              <a:ext uri="{FF2B5EF4-FFF2-40B4-BE49-F238E27FC236}">
                <a16:creationId xmlns:a16="http://schemas.microsoft.com/office/drawing/2014/main" id="{CED7BF88-E019-4BA3-9A5B-A25F669A71D9}"/>
              </a:ext>
            </a:extLst>
          </p:cNvPr>
          <p:cNvGrpSpPr/>
          <p:nvPr/>
        </p:nvGrpSpPr>
        <p:grpSpPr>
          <a:xfrm>
            <a:off x="1789218" y="5121275"/>
            <a:ext cx="5565563" cy="584776"/>
            <a:chOff x="1789218" y="5121275"/>
            <a:chExt cx="5565563" cy="584776"/>
          </a:xfrm>
        </p:grpSpPr>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7FE8B3D7-D03D-4ED2-9218-BEC7C02113EA}"/>
                    </a:ext>
                  </a:extLst>
                </p:cNvPr>
                <p:cNvSpPr txBox="1"/>
                <p:nvPr/>
              </p:nvSpPr>
              <p:spPr>
                <a:xfrm>
                  <a:off x="1789218" y="5121276"/>
                  <a:ext cx="5565563" cy="58477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𝑓</m:t>
                        </m:r>
                        <m:r>
                          <a:rPr kumimoji="1" lang="en-US" altLang="ja-JP" sz="3200" b="0" i="1" smtClean="0">
                            <a:latin typeface="Cambria Math" panose="02040503050406030204" pitchFamily="18" charset="0"/>
                          </a:rPr>
                          <m:t>=</m:t>
                        </m:r>
                        <m:acc>
                          <m:accPr>
                            <m:chr m:val="̅"/>
                            <m:ctrlPr>
                              <a:rPr kumimoji="1" lang="en-US" altLang="ja-JP" sz="3200" b="0" i="1" smtClean="0">
                                <a:latin typeface="Cambria Math" panose="02040503050406030204" pitchFamily="18" charset="0"/>
                              </a:rPr>
                            </m:ctrlPr>
                          </m:accPr>
                          <m:e>
                            <m:r>
                              <a:rPr kumimoji="1" lang="en-US" altLang="ja-JP" sz="3200" b="0" i="1" smtClean="0">
                                <a:latin typeface="Cambria Math" panose="02040503050406030204" pitchFamily="18" charset="0"/>
                              </a:rPr>
                              <m:t> </m:t>
                            </m:r>
                            <m:r>
                              <a:rPr kumimoji="1" lang="en-US" altLang="ja-JP" sz="3200" b="0" i="1" smtClean="0">
                                <a:latin typeface="Cambria Math" panose="02040503050406030204" pitchFamily="18" charset="0"/>
                              </a:rPr>
                              <m:t>𝑋</m:t>
                            </m:r>
                            <m:r>
                              <a:rPr kumimoji="1" lang="en-US" altLang="ja-JP" sz="3200" b="0" i="1" smtClean="0">
                                <a:latin typeface="Cambria Math" panose="02040503050406030204" pitchFamily="18" charset="0"/>
                              </a:rPr>
                              <m:t> </m:t>
                            </m:r>
                          </m:e>
                        </m:acc>
                        <m:r>
                          <a:rPr kumimoji="1" lang="en-US" altLang="ja-JP" sz="3200" b="0" i="1" smtClean="0">
                            <a:latin typeface="Cambria Math" panose="02040503050406030204" pitchFamily="18" charset="0"/>
                            <a:ea typeface="Cambria Math" panose="02040503050406030204" pitchFamily="18" charset="0"/>
                          </a:rPr>
                          <m:t>⋅</m:t>
                        </m:r>
                        <m:acc>
                          <m:accPr>
                            <m:chr m:val="̅"/>
                            <m:ctrlPr>
                              <a:rPr kumimoji="1" lang="en-US" altLang="ja-JP" sz="3200" b="0" i="1" smtClean="0">
                                <a:latin typeface="Cambria Math" panose="02040503050406030204" pitchFamily="18" charset="0"/>
                                <a:ea typeface="Cambria Math" panose="02040503050406030204" pitchFamily="18" charset="0"/>
                              </a:rPr>
                            </m:ctrlPr>
                          </m:accPr>
                          <m:e>
                            <m:r>
                              <a:rPr kumimoji="1" lang="en-US" altLang="ja-JP" sz="3200" b="0" i="1" smtClean="0">
                                <a:latin typeface="Cambria Math" panose="02040503050406030204" pitchFamily="18" charset="0"/>
                                <a:ea typeface="Cambria Math" panose="02040503050406030204" pitchFamily="18" charset="0"/>
                              </a:rPr>
                              <m:t> </m:t>
                            </m:r>
                            <m:r>
                              <a:rPr kumimoji="1" lang="en-US" altLang="ja-JP" sz="3200" b="0" i="1" smtClean="0">
                                <a:latin typeface="Cambria Math" panose="02040503050406030204" pitchFamily="18" charset="0"/>
                                <a:ea typeface="Cambria Math" panose="02040503050406030204" pitchFamily="18" charset="0"/>
                              </a:rPr>
                              <m:t>𝑌</m:t>
                            </m:r>
                            <m:r>
                              <a:rPr kumimoji="1" lang="en-US" altLang="ja-JP" sz="3200" b="0" i="1" smtClean="0">
                                <a:latin typeface="Cambria Math" panose="02040503050406030204" pitchFamily="18" charset="0"/>
                                <a:ea typeface="Cambria Math" panose="02040503050406030204" pitchFamily="18" charset="0"/>
                              </a:rPr>
                              <m:t> </m:t>
                            </m:r>
                          </m:e>
                        </m:acc>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𝑌</m:t>
                        </m:r>
                        <m:r>
                          <a:rPr kumimoji="1" lang="en-US" altLang="ja-JP" sz="3200" b="0" i="1" smtClean="0">
                            <a:latin typeface="Cambria Math" panose="02040503050406030204" pitchFamily="18" charset="0"/>
                            <a:ea typeface="Cambria Math" panose="02040503050406030204" pitchFamily="18" charset="0"/>
                          </a:rPr>
                          <m:t>⋅</m:t>
                        </m:r>
                        <m:r>
                          <a:rPr kumimoji="1" lang="en-US" altLang="ja-JP" sz="3200" b="0" i="1" smtClean="0">
                            <a:latin typeface="Cambria Math" panose="02040503050406030204" pitchFamily="18" charset="0"/>
                            <a:ea typeface="Cambria Math" panose="02040503050406030204" pitchFamily="18" charset="0"/>
                          </a:rPr>
                          <m:t>𝑊</m:t>
                        </m:r>
                        <m:r>
                          <a:rPr kumimoji="1" lang="en-US" altLang="ja-JP" sz="3200" b="0" i="1" smtClean="0">
                            <a:latin typeface="Cambria Math" panose="02040503050406030204" pitchFamily="18" charset="0"/>
                            <a:ea typeface="Cambria Math" panose="02040503050406030204" pitchFamily="18" charset="0"/>
                          </a:rPr>
                          <m:t>+</m:t>
                        </m:r>
                        <m:r>
                          <a:rPr kumimoji="1" lang="en-US" altLang="ja-JP" sz="3200" b="0" i="1" smtClean="0">
                            <a:latin typeface="Cambria Math" panose="02040503050406030204" pitchFamily="18" charset="0"/>
                            <a:ea typeface="Cambria Math" panose="02040503050406030204" pitchFamily="18" charset="0"/>
                          </a:rPr>
                          <m:t>𝑋</m:t>
                        </m:r>
                        <m:r>
                          <a:rPr kumimoji="1" lang="en-US" altLang="ja-JP" sz="3200" b="0" i="1" smtClean="0">
                            <a:latin typeface="Cambria Math" panose="02040503050406030204" pitchFamily="18" charset="0"/>
                            <a:ea typeface="Cambria Math" panose="02040503050406030204" pitchFamily="18" charset="0"/>
                          </a:rPr>
                          <m:t>⋅</m:t>
                        </m:r>
                        <m:r>
                          <a:rPr kumimoji="1" lang="en-US" altLang="ja-JP" sz="3200" b="0" i="1" smtClean="0">
                            <a:latin typeface="Cambria Math" panose="02040503050406030204" pitchFamily="18" charset="0"/>
                            <a:ea typeface="Cambria Math" panose="02040503050406030204" pitchFamily="18" charset="0"/>
                          </a:rPr>
                          <m:t>𝑌</m:t>
                        </m:r>
                        <m:r>
                          <a:rPr kumimoji="1" lang="en-US" altLang="ja-JP" sz="3200" b="0" i="1" smtClean="0">
                            <a:latin typeface="Cambria Math" panose="02040503050406030204" pitchFamily="18" charset="0"/>
                            <a:ea typeface="Cambria Math" panose="02040503050406030204" pitchFamily="18" charset="0"/>
                          </a:rPr>
                          <m:t>∙</m:t>
                        </m:r>
                        <m:r>
                          <a:rPr kumimoji="1" lang="en-US" altLang="ja-JP" sz="3200" b="0" i="1" smtClean="0">
                            <a:latin typeface="Cambria Math" panose="02040503050406030204" pitchFamily="18" charset="0"/>
                            <a:ea typeface="Cambria Math" panose="02040503050406030204" pitchFamily="18" charset="0"/>
                          </a:rPr>
                          <m:t>𝑍</m:t>
                        </m:r>
                      </m:oMath>
                    </m:oMathPara>
                  </a14:m>
                  <a:endParaRPr kumimoji="1" lang="ja-JP" altLang="en-US" sz="3200" dirty="0">
                    <a:latin typeface="Times New Roman" panose="02020603050405020304" pitchFamily="18" charset="0"/>
                  </a:endParaRPr>
                </a:p>
              </p:txBody>
            </p:sp>
          </mc:Choice>
          <mc:Fallback xmlns="">
            <p:sp>
              <p:nvSpPr>
                <p:cNvPr id="8" name="テキスト ボックス 7">
                  <a:extLst>
                    <a:ext uri="{FF2B5EF4-FFF2-40B4-BE49-F238E27FC236}">
                      <a16:creationId xmlns:a16="http://schemas.microsoft.com/office/drawing/2014/main" id="{7FE8B3D7-D03D-4ED2-9218-BEC7C02113EA}"/>
                    </a:ext>
                  </a:extLst>
                </p:cNvPr>
                <p:cNvSpPr txBox="1">
                  <a:spLocks noRot="1" noChangeAspect="1" noMove="1" noResize="1" noEditPoints="1" noAdjustHandles="1" noChangeArrowheads="1" noChangeShapeType="1" noTextEdit="1"/>
                </p:cNvSpPr>
                <p:nvPr/>
              </p:nvSpPr>
              <p:spPr>
                <a:xfrm>
                  <a:off x="1789218" y="5121276"/>
                  <a:ext cx="5565563" cy="584775"/>
                </a:xfrm>
                <a:prstGeom prst="rect">
                  <a:avLst/>
                </a:prstGeom>
                <a:blipFill>
                  <a:blip r:embed="rId3"/>
                  <a:stretch>
                    <a:fillRect/>
                  </a:stretch>
                </a:blipFill>
              </p:spPr>
              <p:txBody>
                <a:bodyPr/>
                <a:lstStyle/>
                <a:p>
                  <a:r>
                    <a:rPr lang="ja-JP" altLang="en-US">
                      <a:noFill/>
                    </a:rPr>
                    <a:t> </a:t>
                  </a:r>
                </a:p>
              </p:txBody>
            </p:sp>
          </mc:Fallback>
        </mc:AlternateContent>
        <p:sp>
          <p:nvSpPr>
            <p:cNvPr id="14" name="四角形: 角を丸くする 13">
              <a:extLst>
                <a:ext uri="{FF2B5EF4-FFF2-40B4-BE49-F238E27FC236}">
                  <a16:creationId xmlns:a16="http://schemas.microsoft.com/office/drawing/2014/main" id="{1009831F-E60E-4551-B5B8-2C8533DE9F6D}"/>
                </a:ext>
              </a:extLst>
            </p:cNvPr>
            <p:cNvSpPr/>
            <p:nvPr/>
          </p:nvSpPr>
          <p:spPr bwMode="auto">
            <a:xfrm>
              <a:off x="2705100" y="5121276"/>
              <a:ext cx="1310439" cy="584775"/>
            </a:xfrm>
            <a:prstGeom prst="roundRect">
              <a:avLst/>
            </a:prstGeom>
            <a:noFill/>
            <a:ln w="3810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Tahoma" panose="020B0604030504040204" pitchFamily="34" charset="0"/>
                <a:ea typeface="ＭＳ Ｐゴシック" panose="020B0600070205080204" pitchFamily="50" charset="-128"/>
              </a:endParaRPr>
            </a:p>
          </p:txBody>
        </p:sp>
        <p:sp>
          <p:nvSpPr>
            <p:cNvPr id="15" name="四角形: 角を丸くする 14">
              <a:extLst>
                <a:ext uri="{FF2B5EF4-FFF2-40B4-BE49-F238E27FC236}">
                  <a16:creationId xmlns:a16="http://schemas.microsoft.com/office/drawing/2014/main" id="{31DD8EAF-1CD0-4141-911E-5CB4DAAF4478}"/>
                </a:ext>
              </a:extLst>
            </p:cNvPr>
            <p:cNvSpPr/>
            <p:nvPr/>
          </p:nvSpPr>
          <p:spPr bwMode="auto">
            <a:xfrm>
              <a:off x="4248150" y="5121275"/>
              <a:ext cx="1238250" cy="573280"/>
            </a:xfrm>
            <a:prstGeom prst="roundRect">
              <a:avLst/>
            </a:prstGeom>
            <a:noFill/>
            <a:ln w="3810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Tahoma" panose="020B0604030504040204" pitchFamily="34" charset="0"/>
                <a:ea typeface="ＭＳ Ｐゴシック" panose="020B0600070205080204" pitchFamily="50" charset="-128"/>
              </a:endParaRPr>
            </a:p>
          </p:txBody>
        </p:sp>
        <p:sp>
          <p:nvSpPr>
            <p:cNvPr id="16" name="四角形: 角を丸くする 15">
              <a:extLst>
                <a:ext uri="{FF2B5EF4-FFF2-40B4-BE49-F238E27FC236}">
                  <a16:creationId xmlns:a16="http://schemas.microsoft.com/office/drawing/2014/main" id="{0AE31B84-8F2A-4417-BBBC-AD225FD62D0E}"/>
                </a:ext>
              </a:extLst>
            </p:cNvPr>
            <p:cNvSpPr/>
            <p:nvPr/>
          </p:nvSpPr>
          <p:spPr bwMode="auto">
            <a:xfrm>
              <a:off x="5719011" y="5121275"/>
              <a:ext cx="1635770" cy="584776"/>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Tahoma" panose="020B0604030504040204" pitchFamily="34" charset="0"/>
                <a:ea typeface="ＭＳ Ｐゴシック" panose="020B0600070205080204" pitchFamily="50" charset="-128"/>
              </a:endParaRPr>
            </a:p>
          </p:txBody>
        </p:sp>
      </p:grpSp>
    </p:spTree>
    <p:extLst>
      <p:ext uri="{BB962C8B-B14F-4D97-AF65-F5344CB8AC3E}">
        <p14:creationId xmlns:p14="http://schemas.microsoft.com/office/powerpoint/2010/main" val="195824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ltLang="ja-JP">
                <a:latin typeface="Times New Roman" panose="02020603050405020304" pitchFamily="18" charset="0"/>
              </a:rPr>
              <a:t>5</a:t>
            </a:r>
            <a:r>
              <a:rPr lang="ja-JP" altLang="en-US">
                <a:latin typeface="Times New Roman" panose="02020603050405020304" pitchFamily="18" charset="0"/>
              </a:rPr>
              <a:t>変数関数のカルノー図</a:t>
            </a:r>
          </a:p>
        </p:txBody>
      </p:sp>
      <p:sp>
        <p:nvSpPr>
          <p:cNvPr id="118787" name="Rectangle 3"/>
          <p:cNvSpPr>
            <a:spLocks noGrp="1" noChangeArrowheads="1"/>
          </p:cNvSpPr>
          <p:nvPr>
            <p:ph type="body" idx="1"/>
          </p:nvPr>
        </p:nvSpPr>
        <p:spPr>
          <a:xfrm>
            <a:off x="1066800" y="1981200"/>
            <a:ext cx="7543800" cy="685800"/>
          </a:xfrm>
        </p:spPr>
        <p:txBody>
          <a:bodyPr/>
          <a:lstStyle/>
          <a:p>
            <a:r>
              <a:rPr lang="en-US" altLang="ja-JP">
                <a:latin typeface="Times New Roman" panose="02020603050405020304" pitchFamily="18" charset="0"/>
              </a:rPr>
              <a:t>5</a:t>
            </a:r>
            <a:r>
              <a:rPr lang="ja-JP" altLang="en-US">
                <a:latin typeface="Times New Roman" panose="02020603050405020304" pitchFamily="18" charset="0"/>
              </a:rPr>
              <a:t>変数関数 </a:t>
            </a:r>
            <a:r>
              <a:rPr lang="en-US" altLang="ja-JP" i="1">
                <a:latin typeface="Times New Roman" panose="02020603050405020304" pitchFamily="18" charset="0"/>
              </a:rPr>
              <a:t>f</a:t>
            </a:r>
            <a:r>
              <a:rPr lang="en-US" altLang="ja-JP">
                <a:latin typeface="Times New Roman" panose="02020603050405020304" pitchFamily="18" charset="0"/>
              </a:rPr>
              <a:t> =(</a:t>
            </a:r>
            <a:r>
              <a:rPr lang="en-US" altLang="ja-JP" i="1">
                <a:latin typeface="Times New Roman" panose="02020603050405020304" pitchFamily="18" charset="0"/>
              </a:rPr>
              <a:t>X</a:t>
            </a:r>
            <a:r>
              <a:rPr lang="en-US" altLang="ja-JP">
                <a:latin typeface="Times New Roman" panose="02020603050405020304" pitchFamily="18" charset="0"/>
              </a:rPr>
              <a:t>,</a:t>
            </a:r>
            <a:r>
              <a:rPr lang="en-US" altLang="ja-JP" i="1">
                <a:latin typeface="Times New Roman" panose="02020603050405020304" pitchFamily="18" charset="0"/>
              </a:rPr>
              <a:t>Y</a:t>
            </a:r>
            <a:r>
              <a:rPr lang="en-US" altLang="ja-JP">
                <a:latin typeface="Times New Roman" panose="02020603050405020304" pitchFamily="18" charset="0"/>
              </a:rPr>
              <a:t>,</a:t>
            </a:r>
            <a:r>
              <a:rPr lang="en-US" altLang="ja-JP" i="1">
                <a:latin typeface="Times New Roman" panose="02020603050405020304" pitchFamily="18" charset="0"/>
              </a:rPr>
              <a:t>Z</a:t>
            </a:r>
            <a:r>
              <a:rPr lang="en-US" altLang="ja-JP">
                <a:latin typeface="Times New Roman" panose="02020603050405020304" pitchFamily="18" charset="0"/>
              </a:rPr>
              <a:t>,</a:t>
            </a:r>
            <a:r>
              <a:rPr lang="en-US" altLang="ja-JP" i="1">
                <a:latin typeface="Times New Roman" panose="02020603050405020304" pitchFamily="18" charset="0"/>
              </a:rPr>
              <a:t>U</a:t>
            </a:r>
            <a:r>
              <a:rPr lang="en-US" altLang="ja-JP">
                <a:latin typeface="Times New Roman" panose="02020603050405020304" pitchFamily="18" charset="0"/>
              </a:rPr>
              <a:t>,</a:t>
            </a:r>
            <a:r>
              <a:rPr lang="en-US" altLang="ja-JP" i="1">
                <a:latin typeface="Times New Roman" panose="02020603050405020304" pitchFamily="18" charset="0"/>
              </a:rPr>
              <a:t>V</a:t>
            </a:r>
            <a:r>
              <a:rPr lang="en-US" altLang="ja-JP">
                <a:latin typeface="Times New Roman" panose="02020603050405020304" pitchFamily="18" charset="0"/>
              </a:rPr>
              <a:t> ) </a:t>
            </a:r>
            <a:r>
              <a:rPr lang="ja-JP" altLang="en-US">
                <a:latin typeface="Times New Roman" panose="02020603050405020304" pitchFamily="18" charset="0"/>
              </a:rPr>
              <a:t>のカルノー図</a:t>
            </a:r>
          </a:p>
        </p:txBody>
      </p:sp>
      <p:grpSp>
        <p:nvGrpSpPr>
          <p:cNvPr id="118909" name="Group 125"/>
          <p:cNvGrpSpPr>
            <a:grpSpLocks/>
          </p:cNvGrpSpPr>
          <p:nvPr/>
        </p:nvGrpSpPr>
        <p:grpSpPr bwMode="auto">
          <a:xfrm>
            <a:off x="685800" y="2524125"/>
            <a:ext cx="7315200" cy="3006725"/>
            <a:chOff x="432" y="1590"/>
            <a:chExt cx="4608" cy="1894"/>
          </a:xfrm>
        </p:grpSpPr>
        <p:sp>
          <p:nvSpPr>
            <p:cNvPr id="118813" name="Rectangle 29"/>
            <p:cNvSpPr>
              <a:spLocks noChangeArrowheads="1"/>
            </p:cNvSpPr>
            <p:nvPr/>
          </p:nvSpPr>
          <p:spPr bwMode="auto">
            <a:xfrm>
              <a:off x="2410" y="3170"/>
              <a:ext cx="422"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1</a:t>
              </a:r>
            </a:p>
          </p:txBody>
        </p:sp>
        <p:sp>
          <p:nvSpPr>
            <p:cNvPr id="118812" name="Rectangle 28"/>
            <p:cNvSpPr>
              <a:spLocks noChangeArrowheads="1"/>
            </p:cNvSpPr>
            <p:nvPr/>
          </p:nvSpPr>
          <p:spPr bwMode="auto">
            <a:xfrm>
              <a:off x="1987" y="3170"/>
              <a:ext cx="423"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400">
                <a:latin typeface="Times New Roman" panose="02020603050405020304" pitchFamily="18" charset="0"/>
              </a:endParaRPr>
            </a:p>
          </p:txBody>
        </p:sp>
        <p:sp>
          <p:nvSpPr>
            <p:cNvPr id="118811" name="Rectangle 27"/>
            <p:cNvSpPr>
              <a:spLocks noChangeArrowheads="1"/>
            </p:cNvSpPr>
            <p:nvPr/>
          </p:nvSpPr>
          <p:spPr bwMode="auto">
            <a:xfrm>
              <a:off x="1565" y="3170"/>
              <a:ext cx="422"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400">
                <a:latin typeface="Times New Roman" panose="02020603050405020304" pitchFamily="18" charset="0"/>
              </a:endParaRPr>
            </a:p>
          </p:txBody>
        </p:sp>
        <p:sp>
          <p:nvSpPr>
            <p:cNvPr id="118810" name="Rectangle 26"/>
            <p:cNvSpPr>
              <a:spLocks noChangeArrowheads="1"/>
            </p:cNvSpPr>
            <p:nvPr/>
          </p:nvSpPr>
          <p:spPr bwMode="auto">
            <a:xfrm>
              <a:off x="1142" y="3170"/>
              <a:ext cx="423"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400">
                <a:latin typeface="Times New Roman" panose="02020603050405020304" pitchFamily="18" charset="0"/>
              </a:endParaRPr>
            </a:p>
          </p:txBody>
        </p:sp>
        <p:sp>
          <p:nvSpPr>
            <p:cNvPr id="118809" name="Rectangle 25"/>
            <p:cNvSpPr>
              <a:spLocks noChangeArrowheads="1"/>
            </p:cNvSpPr>
            <p:nvPr/>
          </p:nvSpPr>
          <p:spPr bwMode="auto">
            <a:xfrm>
              <a:off x="720" y="3170"/>
              <a:ext cx="422"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1 0</a:t>
              </a:r>
            </a:p>
          </p:txBody>
        </p:sp>
        <p:sp>
          <p:nvSpPr>
            <p:cNvPr id="118808" name="Rectangle 24"/>
            <p:cNvSpPr>
              <a:spLocks noChangeArrowheads="1"/>
            </p:cNvSpPr>
            <p:nvPr/>
          </p:nvSpPr>
          <p:spPr bwMode="auto">
            <a:xfrm>
              <a:off x="2410" y="2857"/>
              <a:ext cx="422" cy="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1</a:t>
              </a:r>
            </a:p>
          </p:txBody>
        </p:sp>
        <p:sp>
          <p:nvSpPr>
            <p:cNvPr id="118807" name="Rectangle 23"/>
            <p:cNvSpPr>
              <a:spLocks noChangeArrowheads="1"/>
            </p:cNvSpPr>
            <p:nvPr/>
          </p:nvSpPr>
          <p:spPr bwMode="auto">
            <a:xfrm>
              <a:off x="1987" y="2857"/>
              <a:ext cx="423" cy="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400">
                <a:latin typeface="Times New Roman" panose="02020603050405020304" pitchFamily="18" charset="0"/>
              </a:endParaRPr>
            </a:p>
          </p:txBody>
        </p:sp>
        <p:sp>
          <p:nvSpPr>
            <p:cNvPr id="118806" name="Rectangle 22"/>
            <p:cNvSpPr>
              <a:spLocks noChangeArrowheads="1"/>
            </p:cNvSpPr>
            <p:nvPr/>
          </p:nvSpPr>
          <p:spPr bwMode="auto">
            <a:xfrm>
              <a:off x="1565" y="2857"/>
              <a:ext cx="422" cy="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400">
                <a:latin typeface="Times New Roman" panose="02020603050405020304" pitchFamily="18" charset="0"/>
              </a:endParaRPr>
            </a:p>
          </p:txBody>
        </p:sp>
        <p:sp>
          <p:nvSpPr>
            <p:cNvPr id="118805" name="Rectangle 21"/>
            <p:cNvSpPr>
              <a:spLocks noChangeArrowheads="1"/>
            </p:cNvSpPr>
            <p:nvPr/>
          </p:nvSpPr>
          <p:spPr bwMode="auto">
            <a:xfrm>
              <a:off x="1142" y="2857"/>
              <a:ext cx="423" cy="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1</a:t>
              </a:r>
            </a:p>
          </p:txBody>
        </p:sp>
        <p:sp>
          <p:nvSpPr>
            <p:cNvPr id="118804" name="Rectangle 20"/>
            <p:cNvSpPr>
              <a:spLocks noChangeArrowheads="1"/>
            </p:cNvSpPr>
            <p:nvPr/>
          </p:nvSpPr>
          <p:spPr bwMode="auto">
            <a:xfrm>
              <a:off x="720" y="2857"/>
              <a:ext cx="422" cy="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1 1</a:t>
              </a:r>
            </a:p>
          </p:txBody>
        </p:sp>
        <p:sp>
          <p:nvSpPr>
            <p:cNvPr id="118803" name="Rectangle 19"/>
            <p:cNvSpPr>
              <a:spLocks noChangeArrowheads="1"/>
            </p:cNvSpPr>
            <p:nvPr/>
          </p:nvSpPr>
          <p:spPr bwMode="auto">
            <a:xfrm>
              <a:off x="2410" y="2543"/>
              <a:ext cx="422"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400">
                <a:latin typeface="Times New Roman" panose="02020603050405020304" pitchFamily="18" charset="0"/>
              </a:endParaRPr>
            </a:p>
          </p:txBody>
        </p:sp>
        <p:sp>
          <p:nvSpPr>
            <p:cNvPr id="118802" name="Rectangle 18"/>
            <p:cNvSpPr>
              <a:spLocks noChangeArrowheads="1"/>
            </p:cNvSpPr>
            <p:nvPr/>
          </p:nvSpPr>
          <p:spPr bwMode="auto">
            <a:xfrm>
              <a:off x="1987" y="2543"/>
              <a:ext cx="423"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400">
                <a:latin typeface="Times New Roman" panose="02020603050405020304" pitchFamily="18" charset="0"/>
              </a:endParaRPr>
            </a:p>
          </p:txBody>
        </p:sp>
        <p:sp>
          <p:nvSpPr>
            <p:cNvPr id="118801" name="Rectangle 17"/>
            <p:cNvSpPr>
              <a:spLocks noChangeArrowheads="1"/>
            </p:cNvSpPr>
            <p:nvPr/>
          </p:nvSpPr>
          <p:spPr bwMode="auto">
            <a:xfrm>
              <a:off x="1565" y="2543"/>
              <a:ext cx="422"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400">
                <a:latin typeface="Times New Roman" panose="02020603050405020304" pitchFamily="18" charset="0"/>
              </a:endParaRPr>
            </a:p>
          </p:txBody>
        </p:sp>
        <p:sp>
          <p:nvSpPr>
            <p:cNvPr id="118800" name="Rectangle 16"/>
            <p:cNvSpPr>
              <a:spLocks noChangeArrowheads="1"/>
            </p:cNvSpPr>
            <p:nvPr/>
          </p:nvSpPr>
          <p:spPr bwMode="auto">
            <a:xfrm>
              <a:off x="1142" y="2543"/>
              <a:ext cx="423"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1</a:t>
              </a:r>
            </a:p>
          </p:txBody>
        </p:sp>
        <p:sp>
          <p:nvSpPr>
            <p:cNvPr id="118799" name="Rectangle 15"/>
            <p:cNvSpPr>
              <a:spLocks noChangeArrowheads="1"/>
            </p:cNvSpPr>
            <p:nvPr/>
          </p:nvSpPr>
          <p:spPr bwMode="auto">
            <a:xfrm>
              <a:off x="720" y="2543"/>
              <a:ext cx="422"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0 1</a:t>
              </a:r>
            </a:p>
          </p:txBody>
        </p:sp>
        <p:sp>
          <p:nvSpPr>
            <p:cNvPr id="118798" name="Rectangle 14"/>
            <p:cNvSpPr>
              <a:spLocks noChangeArrowheads="1"/>
            </p:cNvSpPr>
            <p:nvPr/>
          </p:nvSpPr>
          <p:spPr bwMode="auto">
            <a:xfrm>
              <a:off x="2410" y="2230"/>
              <a:ext cx="422" cy="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400">
                <a:latin typeface="Times New Roman" panose="02020603050405020304" pitchFamily="18" charset="0"/>
              </a:endParaRPr>
            </a:p>
          </p:txBody>
        </p:sp>
        <p:sp>
          <p:nvSpPr>
            <p:cNvPr id="118797" name="Rectangle 13"/>
            <p:cNvSpPr>
              <a:spLocks noChangeArrowheads="1"/>
            </p:cNvSpPr>
            <p:nvPr/>
          </p:nvSpPr>
          <p:spPr bwMode="auto">
            <a:xfrm>
              <a:off x="1987" y="2230"/>
              <a:ext cx="423" cy="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400">
                <a:latin typeface="Times New Roman" panose="02020603050405020304" pitchFamily="18" charset="0"/>
              </a:endParaRPr>
            </a:p>
          </p:txBody>
        </p:sp>
        <p:sp>
          <p:nvSpPr>
            <p:cNvPr id="118796" name="Rectangle 12"/>
            <p:cNvSpPr>
              <a:spLocks noChangeArrowheads="1"/>
            </p:cNvSpPr>
            <p:nvPr/>
          </p:nvSpPr>
          <p:spPr bwMode="auto">
            <a:xfrm>
              <a:off x="1565" y="2230"/>
              <a:ext cx="422" cy="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1</a:t>
              </a:r>
            </a:p>
          </p:txBody>
        </p:sp>
        <p:sp>
          <p:nvSpPr>
            <p:cNvPr id="118795" name="Rectangle 11"/>
            <p:cNvSpPr>
              <a:spLocks noChangeArrowheads="1"/>
            </p:cNvSpPr>
            <p:nvPr/>
          </p:nvSpPr>
          <p:spPr bwMode="auto">
            <a:xfrm>
              <a:off x="1142" y="2230"/>
              <a:ext cx="423" cy="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400">
                <a:latin typeface="Times New Roman" panose="02020603050405020304" pitchFamily="18" charset="0"/>
              </a:endParaRPr>
            </a:p>
          </p:txBody>
        </p:sp>
        <p:sp>
          <p:nvSpPr>
            <p:cNvPr id="118794" name="Rectangle 10"/>
            <p:cNvSpPr>
              <a:spLocks noChangeArrowheads="1"/>
            </p:cNvSpPr>
            <p:nvPr/>
          </p:nvSpPr>
          <p:spPr bwMode="auto">
            <a:xfrm>
              <a:off x="720" y="2230"/>
              <a:ext cx="422" cy="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0 0</a:t>
              </a:r>
            </a:p>
          </p:txBody>
        </p:sp>
        <p:sp>
          <p:nvSpPr>
            <p:cNvPr id="118793" name="Rectangle 9"/>
            <p:cNvSpPr>
              <a:spLocks noChangeArrowheads="1"/>
            </p:cNvSpPr>
            <p:nvPr/>
          </p:nvSpPr>
          <p:spPr bwMode="auto">
            <a:xfrm>
              <a:off x="2410" y="1920"/>
              <a:ext cx="422"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1 0</a:t>
              </a:r>
            </a:p>
          </p:txBody>
        </p:sp>
        <p:sp>
          <p:nvSpPr>
            <p:cNvPr id="118792" name="Rectangle 8"/>
            <p:cNvSpPr>
              <a:spLocks noChangeArrowheads="1"/>
            </p:cNvSpPr>
            <p:nvPr/>
          </p:nvSpPr>
          <p:spPr bwMode="auto">
            <a:xfrm>
              <a:off x="1987" y="1920"/>
              <a:ext cx="423"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1 1</a:t>
              </a:r>
            </a:p>
          </p:txBody>
        </p:sp>
        <p:sp>
          <p:nvSpPr>
            <p:cNvPr id="118791" name="Rectangle 7"/>
            <p:cNvSpPr>
              <a:spLocks noChangeArrowheads="1"/>
            </p:cNvSpPr>
            <p:nvPr/>
          </p:nvSpPr>
          <p:spPr bwMode="auto">
            <a:xfrm>
              <a:off x="1565" y="1920"/>
              <a:ext cx="422"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0 1</a:t>
              </a:r>
            </a:p>
          </p:txBody>
        </p:sp>
        <p:sp>
          <p:nvSpPr>
            <p:cNvPr id="118790" name="Rectangle 6"/>
            <p:cNvSpPr>
              <a:spLocks noChangeArrowheads="1"/>
            </p:cNvSpPr>
            <p:nvPr/>
          </p:nvSpPr>
          <p:spPr bwMode="auto">
            <a:xfrm>
              <a:off x="1142" y="1920"/>
              <a:ext cx="423"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0 0</a:t>
              </a:r>
            </a:p>
          </p:txBody>
        </p:sp>
        <p:sp>
          <p:nvSpPr>
            <p:cNvPr id="118789" name="Rectangle 5"/>
            <p:cNvSpPr>
              <a:spLocks noChangeArrowheads="1"/>
            </p:cNvSpPr>
            <p:nvPr/>
          </p:nvSpPr>
          <p:spPr bwMode="auto">
            <a:xfrm>
              <a:off x="720" y="1920"/>
              <a:ext cx="422"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r">
                <a:buFont typeface="Wingdings" panose="05000000000000000000" pitchFamily="2" charset="2"/>
                <a:buNone/>
              </a:pPr>
              <a:r>
                <a:rPr lang="en-US" altLang="ja-JP" sz="1200" i="1">
                  <a:latin typeface="Times New Roman" panose="02020603050405020304" pitchFamily="18" charset="0"/>
                </a:rPr>
                <a:t>X</a:t>
              </a:r>
              <a:r>
                <a:rPr lang="en-US" altLang="ja-JP" sz="1200">
                  <a:latin typeface="Times New Roman" panose="02020603050405020304" pitchFamily="18" charset="0"/>
                </a:rPr>
                <a:t> </a:t>
              </a:r>
              <a:r>
                <a:rPr lang="en-US" altLang="ja-JP" sz="1200" i="1">
                  <a:latin typeface="Times New Roman" panose="02020603050405020304" pitchFamily="18" charset="0"/>
                </a:rPr>
                <a:t>Y</a:t>
              </a:r>
              <a:r>
                <a:rPr lang="ja-JP" altLang="en-US" sz="1200" i="1">
                  <a:latin typeface="Times New Roman" panose="02020603050405020304" pitchFamily="18" charset="0"/>
                </a:rPr>
                <a:t>　</a:t>
              </a:r>
            </a:p>
            <a:p>
              <a:pPr>
                <a:buFont typeface="Wingdings" panose="05000000000000000000" pitchFamily="2" charset="2"/>
                <a:buNone/>
              </a:pPr>
              <a:r>
                <a:rPr lang="en-US" altLang="ja-JP" sz="1200" i="1">
                  <a:latin typeface="Times New Roman" panose="02020603050405020304" pitchFamily="18" charset="0"/>
                </a:rPr>
                <a:t>Z</a:t>
              </a:r>
              <a:r>
                <a:rPr lang="en-US" altLang="ja-JP" sz="1200">
                  <a:latin typeface="Times New Roman" panose="02020603050405020304" pitchFamily="18" charset="0"/>
                </a:rPr>
                <a:t> </a:t>
              </a:r>
              <a:r>
                <a:rPr lang="en-US" altLang="ja-JP" sz="1200" i="1">
                  <a:latin typeface="Times New Roman" panose="02020603050405020304" pitchFamily="18" charset="0"/>
                </a:rPr>
                <a:t>U</a:t>
              </a:r>
            </a:p>
          </p:txBody>
        </p:sp>
        <p:sp>
          <p:nvSpPr>
            <p:cNvPr id="118814" name="Line 30"/>
            <p:cNvSpPr>
              <a:spLocks noChangeShapeType="1"/>
            </p:cNvSpPr>
            <p:nvPr/>
          </p:nvSpPr>
          <p:spPr bwMode="auto">
            <a:xfrm>
              <a:off x="720" y="1920"/>
              <a:ext cx="2112"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18815" name="Line 31"/>
            <p:cNvSpPr>
              <a:spLocks noChangeShapeType="1"/>
            </p:cNvSpPr>
            <p:nvPr/>
          </p:nvSpPr>
          <p:spPr bwMode="auto">
            <a:xfrm>
              <a:off x="720" y="2230"/>
              <a:ext cx="21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18816" name="Line 32"/>
            <p:cNvSpPr>
              <a:spLocks noChangeShapeType="1"/>
            </p:cNvSpPr>
            <p:nvPr/>
          </p:nvSpPr>
          <p:spPr bwMode="auto">
            <a:xfrm>
              <a:off x="720" y="2543"/>
              <a:ext cx="21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18817" name="Line 33"/>
            <p:cNvSpPr>
              <a:spLocks noChangeShapeType="1"/>
            </p:cNvSpPr>
            <p:nvPr/>
          </p:nvSpPr>
          <p:spPr bwMode="auto">
            <a:xfrm>
              <a:off x="720" y="2857"/>
              <a:ext cx="21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18818" name="Line 34"/>
            <p:cNvSpPr>
              <a:spLocks noChangeShapeType="1"/>
            </p:cNvSpPr>
            <p:nvPr/>
          </p:nvSpPr>
          <p:spPr bwMode="auto">
            <a:xfrm>
              <a:off x="720" y="3170"/>
              <a:ext cx="21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18820" name="Line 36"/>
            <p:cNvSpPr>
              <a:spLocks noChangeShapeType="1"/>
            </p:cNvSpPr>
            <p:nvPr/>
          </p:nvSpPr>
          <p:spPr bwMode="auto">
            <a:xfrm>
              <a:off x="720" y="1920"/>
              <a:ext cx="0" cy="1564"/>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18821" name="Line 37"/>
            <p:cNvSpPr>
              <a:spLocks noChangeShapeType="1"/>
            </p:cNvSpPr>
            <p:nvPr/>
          </p:nvSpPr>
          <p:spPr bwMode="auto">
            <a:xfrm>
              <a:off x="1142" y="1920"/>
              <a:ext cx="0" cy="156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18822" name="Line 38"/>
            <p:cNvSpPr>
              <a:spLocks noChangeShapeType="1"/>
            </p:cNvSpPr>
            <p:nvPr/>
          </p:nvSpPr>
          <p:spPr bwMode="auto">
            <a:xfrm>
              <a:off x="1565" y="1920"/>
              <a:ext cx="0" cy="156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18823" name="Line 39"/>
            <p:cNvSpPr>
              <a:spLocks noChangeShapeType="1"/>
            </p:cNvSpPr>
            <p:nvPr/>
          </p:nvSpPr>
          <p:spPr bwMode="auto">
            <a:xfrm>
              <a:off x="1987" y="1920"/>
              <a:ext cx="0" cy="156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18824" name="Line 40"/>
            <p:cNvSpPr>
              <a:spLocks noChangeShapeType="1"/>
            </p:cNvSpPr>
            <p:nvPr/>
          </p:nvSpPr>
          <p:spPr bwMode="auto">
            <a:xfrm>
              <a:off x="2410" y="1920"/>
              <a:ext cx="0" cy="156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18825" name="Line 41"/>
            <p:cNvSpPr>
              <a:spLocks noChangeShapeType="1"/>
            </p:cNvSpPr>
            <p:nvPr/>
          </p:nvSpPr>
          <p:spPr bwMode="auto">
            <a:xfrm>
              <a:off x="2832" y="1920"/>
              <a:ext cx="0" cy="1564"/>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18827" name="Line 43"/>
            <p:cNvSpPr>
              <a:spLocks noChangeShapeType="1"/>
            </p:cNvSpPr>
            <p:nvPr/>
          </p:nvSpPr>
          <p:spPr bwMode="auto">
            <a:xfrm>
              <a:off x="2410" y="3484"/>
              <a:ext cx="42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18819" name="Line 35"/>
            <p:cNvSpPr>
              <a:spLocks noChangeShapeType="1"/>
            </p:cNvSpPr>
            <p:nvPr/>
          </p:nvSpPr>
          <p:spPr bwMode="auto">
            <a:xfrm>
              <a:off x="720" y="3484"/>
              <a:ext cx="169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18839" name="Line 55"/>
            <p:cNvSpPr>
              <a:spLocks noChangeShapeType="1"/>
            </p:cNvSpPr>
            <p:nvPr/>
          </p:nvSpPr>
          <p:spPr bwMode="auto">
            <a:xfrm>
              <a:off x="720" y="1920"/>
              <a:ext cx="432"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18840" name="Text Box 56"/>
            <p:cNvSpPr txBox="1">
              <a:spLocks noChangeArrowheads="1"/>
            </p:cNvSpPr>
            <p:nvPr/>
          </p:nvSpPr>
          <p:spPr bwMode="auto">
            <a:xfrm>
              <a:off x="432" y="1637"/>
              <a:ext cx="2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ja-JP" sz="2400" i="1">
                  <a:effectLst>
                    <a:outerShdw blurRad="38100" dist="38100" dir="2700000" algn="tl">
                      <a:srgbClr val="000000"/>
                    </a:outerShdw>
                  </a:effectLst>
                  <a:latin typeface="Times New Roman" panose="02020603050405020304" pitchFamily="18" charset="0"/>
                </a:rPr>
                <a:t>V</a:t>
              </a:r>
              <a:r>
                <a:rPr lang="en-US" altLang="ja-JP" sz="2400">
                  <a:effectLst>
                    <a:outerShdw blurRad="38100" dist="38100" dir="2700000" algn="tl">
                      <a:srgbClr val="000000"/>
                    </a:outerShdw>
                  </a:effectLst>
                  <a:latin typeface="Times New Roman" panose="02020603050405020304" pitchFamily="18" charset="0"/>
                </a:rPr>
                <a:t> </a:t>
              </a:r>
              <a:endParaRPr lang="en-US" altLang="ja-JP" sz="2400" i="1">
                <a:effectLst>
                  <a:outerShdw blurRad="38100" dist="38100" dir="2700000" algn="tl">
                    <a:srgbClr val="000000"/>
                  </a:outerShdw>
                </a:effectLst>
                <a:latin typeface="Times New Roman" panose="02020603050405020304" pitchFamily="18" charset="0"/>
              </a:endParaRPr>
            </a:p>
          </p:txBody>
        </p:sp>
        <p:sp>
          <p:nvSpPr>
            <p:cNvPr id="118841" name="Text Box 57"/>
            <p:cNvSpPr txBox="1">
              <a:spLocks noChangeArrowheads="1"/>
            </p:cNvSpPr>
            <p:nvPr/>
          </p:nvSpPr>
          <p:spPr bwMode="auto">
            <a:xfrm>
              <a:off x="1632" y="1590"/>
              <a:ext cx="2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ja-JP">
                  <a:effectLst>
                    <a:outerShdw blurRad="38100" dist="38100" dir="2700000" algn="tl">
                      <a:srgbClr val="000000"/>
                    </a:outerShdw>
                  </a:effectLst>
                  <a:latin typeface="Times New Roman" panose="02020603050405020304" pitchFamily="18" charset="0"/>
                </a:rPr>
                <a:t>0</a:t>
              </a:r>
            </a:p>
          </p:txBody>
        </p:sp>
        <p:sp>
          <p:nvSpPr>
            <p:cNvPr id="118843" name="Rectangle 59"/>
            <p:cNvSpPr>
              <a:spLocks noChangeArrowheads="1"/>
            </p:cNvSpPr>
            <p:nvPr/>
          </p:nvSpPr>
          <p:spPr bwMode="auto">
            <a:xfrm>
              <a:off x="4618" y="3170"/>
              <a:ext cx="422"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1</a:t>
              </a:r>
            </a:p>
          </p:txBody>
        </p:sp>
        <p:sp>
          <p:nvSpPr>
            <p:cNvPr id="118844" name="Rectangle 60"/>
            <p:cNvSpPr>
              <a:spLocks noChangeArrowheads="1"/>
            </p:cNvSpPr>
            <p:nvPr/>
          </p:nvSpPr>
          <p:spPr bwMode="auto">
            <a:xfrm>
              <a:off x="4195" y="3170"/>
              <a:ext cx="423"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400">
                <a:latin typeface="Times New Roman" panose="02020603050405020304" pitchFamily="18" charset="0"/>
              </a:endParaRPr>
            </a:p>
          </p:txBody>
        </p:sp>
        <p:sp>
          <p:nvSpPr>
            <p:cNvPr id="118845" name="Rectangle 61"/>
            <p:cNvSpPr>
              <a:spLocks noChangeArrowheads="1"/>
            </p:cNvSpPr>
            <p:nvPr/>
          </p:nvSpPr>
          <p:spPr bwMode="auto">
            <a:xfrm>
              <a:off x="3773" y="3170"/>
              <a:ext cx="422"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400">
                <a:latin typeface="Times New Roman" panose="02020603050405020304" pitchFamily="18" charset="0"/>
              </a:endParaRPr>
            </a:p>
          </p:txBody>
        </p:sp>
        <p:sp>
          <p:nvSpPr>
            <p:cNvPr id="118846" name="Rectangle 62"/>
            <p:cNvSpPr>
              <a:spLocks noChangeArrowheads="1"/>
            </p:cNvSpPr>
            <p:nvPr/>
          </p:nvSpPr>
          <p:spPr bwMode="auto">
            <a:xfrm>
              <a:off x="3350" y="3170"/>
              <a:ext cx="423"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400">
                <a:latin typeface="Times New Roman" panose="02020603050405020304" pitchFamily="18" charset="0"/>
              </a:endParaRPr>
            </a:p>
          </p:txBody>
        </p:sp>
        <p:sp>
          <p:nvSpPr>
            <p:cNvPr id="118847" name="Rectangle 63"/>
            <p:cNvSpPr>
              <a:spLocks noChangeArrowheads="1"/>
            </p:cNvSpPr>
            <p:nvPr/>
          </p:nvSpPr>
          <p:spPr bwMode="auto">
            <a:xfrm>
              <a:off x="2928" y="3170"/>
              <a:ext cx="422"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1 0</a:t>
              </a:r>
            </a:p>
          </p:txBody>
        </p:sp>
        <p:sp>
          <p:nvSpPr>
            <p:cNvPr id="118848" name="Rectangle 64"/>
            <p:cNvSpPr>
              <a:spLocks noChangeArrowheads="1"/>
            </p:cNvSpPr>
            <p:nvPr/>
          </p:nvSpPr>
          <p:spPr bwMode="auto">
            <a:xfrm>
              <a:off x="4618" y="2857"/>
              <a:ext cx="422" cy="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1</a:t>
              </a:r>
            </a:p>
          </p:txBody>
        </p:sp>
        <p:sp>
          <p:nvSpPr>
            <p:cNvPr id="118849" name="Rectangle 65"/>
            <p:cNvSpPr>
              <a:spLocks noChangeArrowheads="1"/>
            </p:cNvSpPr>
            <p:nvPr/>
          </p:nvSpPr>
          <p:spPr bwMode="auto">
            <a:xfrm>
              <a:off x="4195" y="2857"/>
              <a:ext cx="423" cy="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400">
                <a:latin typeface="Times New Roman" panose="02020603050405020304" pitchFamily="18" charset="0"/>
              </a:endParaRPr>
            </a:p>
          </p:txBody>
        </p:sp>
        <p:sp>
          <p:nvSpPr>
            <p:cNvPr id="118850" name="Rectangle 66"/>
            <p:cNvSpPr>
              <a:spLocks noChangeArrowheads="1"/>
            </p:cNvSpPr>
            <p:nvPr/>
          </p:nvSpPr>
          <p:spPr bwMode="auto">
            <a:xfrm>
              <a:off x="3773" y="2857"/>
              <a:ext cx="422" cy="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400">
                <a:latin typeface="Times New Roman" panose="02020603050405020304" pitchFamily="18" charset="0"/>
              </a:endParaRPr>
            </a:p>
          </p:txBody>
        </p:sp>
        <p:sp>
          <p:nvSpPr>
            <p:cNvPr id="118851" name="Rectangle 67"/>
            <p:cNvSpPr>
              <a:spLocks noChangeArrowheads="1"/>
            </p:cNvSpPr>
            <p:nvPr/>
          </p:nvSpPr>
          <p:spPr bwMode="auto">
            <a:xfrm>
              <a:off x="3350" y="2857"/>
              <a:ext cx="423" cy="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400">
                <a:latin typeface="Times New Roman" panose="02020603050405020304" pitchFamily="18" charset="0"/>
              </a:endParaRPr>
            </a:p>
          </p:txBody>
        </p:sp>
        <p:sp>
          <p:nvSpPr>
            <p:cNvPr id="118852" name="Rectangle 68"/>
            <p:cNvSpPr>
              <a:spLocks noChangeArrowheads="1"/>
            </p:cNvSpPr>
            <p:nvPr/>
          </p:nvSpPr>
          <p:spPr bwMode="auto">
            <a:xfrm>
              <a:off x="2928" y="2857"/>
              <a:ext cx="422" cy="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1 1</a:t>
              </a:r>
            </a:p>
          </p:txBody>
        </p:sp>
        <p:sp>
          <p:nvSpPr>
            <p:cNvPr id="118853" name="Rectangle 69"/>
            <p:cNvSpPr>
              <a:spLocks noChangeArrowheads="1"/>
            </p:cNvSpPr>
            <p:nvPr/>
          </p:nvSpPr>
          <p:spPr bwMode="auto">
            <a:xfrm>
              <a:off x="4618" y="2543"/>
              <a:ext cx="422"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400">
                <a:latin typeface="Times New Roman" panose="02020603050405020304" pitchFamily="18" charset="0"/>
              </a:endParaRPr>
            </a:p>
          </p:txBody>
        </p:sp>
        <p:sp>
          <p:nvSpPr>
            <p:cNvPr id="118854" name="Rectangle 70"/>
            <p:cNvSpPr>
              <a:spLocks noChangeArrowheads="1"/>
            </p:cNvSpPr>
            <p:nvPr/>
          </p:nvSpPr>
          <p:spPr bwMode="auto">
            <a:xfrm>
              <a:off x="4195" y="2543"/>
              <a:ext cx="423"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400">
                <a:latin typeface="Times New Roman" panose="02020603050405020304" pitchFamily="18" charset="0"/>
              </a:endParaRPr>
            </a:p>
          </p:txBody>
        </p:sp>
        <p:sp>
          <p:nvSpPr>
            <p:cNvPr id="118855" name="Rectangle 71"/>
            <p:cNvSpPr>
              <a:spLocks noChangeArrowheads="1"/>
            </p:cNvSpPr>
            <p:nvPr/>
          </p:nvSpPr>
          <p:spPr bwMode="auto">
            <a:xfrm>
              <a:off x="3773" y="2543"/>
              <a:ext cx="422"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400">
                <a:latin typeface="Times New Roman" panose="02020603050405020304" pitchFamily="18" charset="0"/>
              </a:endParaRPr>
            </a:p>
          </p:txBody>
        </p:sp>
        <p:sp>
          <p:nvSpPr>
            <p:cNvPr id="118856" name="Rectangle 72"/>
            <p:cNvSpPr>
              <a:spLocks noChangeArrowheads="1"/>
            </p:cNvSpPr>
            <p:nvPr/>
          </p:nvSpPr>
          <p:spPr bwMode="auto">
            <a:xfrm>
              <a:off x="3350" y="2543"/>
              <a:ext cx="423"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400">
                <a:latin typeface="Times New Roman" panose="02020603050405020304" pitchFamily="18" charset="0"/>
              </a:endParaRPr>
            </a:p>
          </p:txBody>
        </p:sp>
        <p:sp>
          <p:nvSpPr>
            <p:cNvPr id="118857" name="Rectangle 73"/>
            <p:cNvSpPr>
              <a:spLocks noChangeArrowheads="1"/>
            </p:cNvSpPr>
            <p:nvPr/>
          </p:nvSpPr>
          <p:spPr bwMode="auto">
            <a:xfrm>
              <a:off x="2928" y="2543"/>
              <a:ext cx="422"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0 1</a:t>
              </a:r>
            </a:p>
          </p:txBody>
        </p:sp>
        <p:sp>
          <p:nvSpPr>
            <p:cNvPr id="118858" name="Rectangle 74"/>
            <p:cNvSpPr>
              <a:spLocks noChangeArrowheads="1"/>
            </p:cNvSpPr>
            <p:nvPr/>
          </p:nvSpPr>
          <p:spPr bwMode="auto">
            <a:xfrm>
              <a:off x="4618" y="2230"/>
              <a:ext cx="422" cy="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400">
                <a:latin typeface="Times New Roman" panose="02020603050405020304" pitchFamily="18" charset="0"/>
              </a:endParaRPr>
            </a:p>
          </p:txBody>
        </p:sp>
        <p:sp>
          <p:nvSpPr>
            <p:cNvPr id="118859" name="Rectangle 75"/>
            <p:cNvSpPr>
              <a:spLocks noChangeArrowheads="1"/>
            </p:cNvSpPr>
            <p:nvPr/>
          </p:nvSpPr>
          <p:spPr bwMode="auto">
            <a:xfrm>
              <a:off x="4195" y="2230"/>
              <a:ext cx="423" cy="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400">
                <a:latin typeface="Times New Roman" panose="02020603050405020304" pitchFamily="18" charset="0"/>
              </a:endParaRPr>
            </a:p>
          </p:txBody>
        </p:sp>
        <p:sp>
          <p:nvSpPr>
            <p:cNvPr id="118860" name="Rectangle 76"/>
            <p:cNvSpPr>
              <a:spLocks noChangeArrowheads="1"/>
            </p:cNvSpPr>
            <p:nvPr/>
          </p:nvSpPr>
          <p:spPr bwMode="auto">
            <a:xfrm>
              <a:off x="3773" y="2230"/>
              <a:ext cx="422" cy="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1</a:t>
              </a:r>
            </a:p>
          </p:txBody>
        </p:sp>
        <p:sp>
          <p:nvSpPr>
            <p:cNvPr id="118861" name="Rectangle 77"/>
            <p:cNvSpPr>
              <a:spLocks noChangeArrowheads="1"/>
            </p:cNvSpPr>
            <p:nvPr/>
          </p:nvSpPr>
          <p:spPr bwMode="auto">
            <a:xfrm>
              <a:off x="3350" y="2230"/>
              <a:ext cx="423" cy="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400">
                <a:latin typeface="Times New Roman" panose="02020603050405020304" pitchFamily="18" charset="0"/>
              </a:endParaRPr>
            </a:p>
          </p:txBody>
        </p:sp>
        <p:sp>
          <p:nvSpPr>
            <p:cNvPr id="118862" name="Rectangle 78"/>
            <p:cNvSpPr>
              <a:spLocks noChangeArrowheads="1"/>
            </p:cNvSpPr>
            <p:nvPr/>
          </p:nvSpPr>
          <p:spPr bwMode="auto">
            <a:xfrm>
              <a:off x="2928" y="2230"/>
              <a:ext cx="422" cy="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0 0</a:t>
              </a:r>
            </a:p>
          </p:txBody>
        </p:sp>
        <p:sp>
          <p:nvSpPr>
            <p:cNvPr id="118863" name="Rectangle 79"/>
            <p:cNvSpPr>
              <a:spLocks noChangeArrowheads="1"/>
            </p:cNvSpPr>
            <p:nvPr/>
          </p:nvSpPr>
          <p:spPr bwMode="auto">
            <a:xfrm>
              <a:off x="4618" y="1920"/>
              <a:ext cx="422"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1 0</a:t>
              </a:r>
            </a:p>
          </p:txBody>
        </p:sp>
        <p:sp>
          <p:nvSpPr>
            <p:cNvPr id="118864" name="Rectangle 80"/>
            <p:cNvSpPr>
              <a:spLocks noChangeArrowheads="1"/>
            </p:cNvSpPr>
            <p:nvPr/>
          </p:nvSpPr>
          <p:spPr bwMode="auto">
            <a:xfrm>
              <a:off x="4195" y="1920"/>
              <a:ext cx="423"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1 1</a:t>
              </a:r>
            </a:p>
          </p:txBody>
        </p:sp>
        <p:sp>
          <p:nvSpPr>
            <p:cNvPr id="118865" name="Rectangle 81"/>
            <p:cNvSpPr>
              <a:spLocks noChangeArrowheads="1"/>
            </p:cNvSpPr>
            <p:nvPr/>
          </p:nvSpPr>
          <p:spPr bwMode="auto">
            <a:xfrm>
              <a:off x="3773" y="1920"/>
              <a:ext cx="422"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0 1</a:t>
              </a:r>
            </a:p>
          </p:txBody>
        </p:sp>
        <p:sp>
          <p:nvSpPr>
            <p:cNvPr id="118866" name="Rectangle 82"/>
            <p:cNvSpPr>
              <a:spLocks noChangeArrowheads="1"/>
            </p:cNvSpPr>
            <p:nvPr/>
          </p:nvSpPr>
          <p:spPr bwMode="auto">
            <a:xfrm>
              <a:off x="3350" y="1920"/>
              <a:ext cx="423"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400">
                  <a:latin typeface="Times New Roman" panose="02020603050405020304" pitchFamily="18" charset="0"/>
                </a:rPr>
                <a:t>0 0</a:t>
              </a:r>
            </a:p>
          </p:txBody>
        </p:sp>
        <p:sp>
          <p:nvSpPr>
            <p:cNvPr id="118867" name="Rectangle 83"/>
            <p:cNvSpPr>
              <a:spLocks noChangeArrowheads="1"/>
            </p:cNvSpPr>
            <p:nvPr/>
          </p:nvSpPr>
          <p:spPr bwMode="auto">
            <a:xfrm>
              <a:off x="2928" y="1920"/>
              <a:ext cx="422"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r">
                <a:buFont typeface="Wingdings" panose="05000000000000000000" pitchFamily="2" charset="2"/>
                <a:buNone/>
              </a:pPr>
              <a:r>
                <a:rPr lang="en-US" altLang="ja-JP" sz="1200" i="1">
                  <a:latin typeface="Times New Roman" panose="02020603050405020304" pitchFamily="18" charset="0"/>
                </a:rPr>
                <a:t>X</a:t>
              </a:r>
              <a:r>
                <a:rPr lang="en-US" altLang="ja-JP" sz="1200">
                  <a:latin typeface="Times New Roman" panose="02020603050405020304" pitchFamily="18" charset="0"/>
                </a:rPr>
                <a:t> </a:t>
              </a:r>
              <a:r>
                <a:rPr lang="en-US" altLang="ja-JP" sz="1200" i="1">
                  <a:latin typeface="Times New Roman" panose="02020603050405020304" pitchFamily="18" charset="0"/>
                </a:rPr>
                <a:t>Y</a:t>
              </a:r>
              <a:r>
                <a:rPr lang="ja-JP" altLang="en-US" sz="1200" i="1">
                  <a:latin typeface="Times New Roman" panose="02020603050405020304" pitchFamily="18" charset="0"/>
                </a:rPr>
                <a:t>　</a:t>
              </a:r>
            </a:p>
            <a:p>
              <a:pPr>
                <a:buFont typeface="Wingdings" panose="05000000000000000000" pitchFamily="2" charset="2"/>
                <a:buNone/>
              </a:pPr>
              <a:r>
                <a:rPr lang="en-US" altLang="ja-JP" sz="1200" i="1">
                  <a:latin typeface="Times New Roman" panose="02020603050405020304" pitchFamily="18" charset="0"/>
                </a:rPr>
                <a:t>Z</a:t>
              </a:r>
              <a:r>
                <a:rPr lang="en-US" altLang="ja-JP" sz="1200">
                  <a:latin typeface="Times New Roman" panose="02020603050405020304" pitchFamily="18" charset="0"/>
                </a:rPr>
                <a:t> </a:t>
              </a:r>
              <a:r>
                <a:rPr lang="en-US" altLang="ja-JP" sz="1200" i="1">
                  <a:latin typeface="Times New Roman" panose="02020603050405020304" pitchFamily="18" charset="0"/>
                </a:rPr>
                <a:t>U</a:t>
              </a:r>
            </a:p>
          </p:txBody>
        </p:sp>
        <p:sp>
          <p:nvSpPr>
            <p:cNvPr id="118868" name="Line 84"/>
            <p:cNvSpPr>
              <a:spLocks noChangeShapeType="1"/>
            </p:cNvSpPr>
            <p:nvPr/>
          </p:nvSpPr>
          <p:spPr bwMode="auto">
            <a:xfrm>
              <a:off x="2928" y="1920"/>
              <a:ext cx="2112"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18869" name="Line 85"/>
            <p:cNvSpPr>
              <a:spLocks noChangeShapeType="1"/>
            </p:cNvSpPr>
            <p:nvPr/>
          </p:nvSpPr>
          <p:spPr bwMode="auto">
            <a:xfrm>
              <a:off x="2928" y="2230"/>
              <a:ext cx="21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18870" name="Line 86"/>
            <p:cNvSpPr>
              <a:spLocks noChangeShapeType="1"/>
            </p:cNvSpPr>
            <p:nvPr/>
          </p:nvSpPr>
          <p:spPr bwMode="auto">
            <a:xfrm>
              <a:off x="2928" y="2543"/>
              <a:ext cx="21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18871" name="Line 87"/>
            <p:cNvSpPr>
              <a:spLocks noChangeShapeType="1"/>
            </p:cNvSpPr>
            <p:nvPr/>
          </p:nvSpPr>
          <p:spPr bwMode="auto">
            <a:xfrm>
              <a:off x="2928" y="2857"/>
              <a:ext cx="21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18872" name="Line 88"/>
            <p:cNvSpPr>
              <a:spLocks noChangeShapeType="1"/>
            </p:cNvSpPr>
            <p:nvPr/>
          </p:nvSpPr>
          <p:spPr bwMode="auto">
            <a:xfrm>
              <a:off x="2928" y="3170"/>
              <a:ext cx="21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18873" name="Line 89"/>
            <p:cNvSpPr>
              <a:spLocks noChangeShapeType="1"/>
            </p:cNvSpPr>
            <p:nvPr/>
          </p:nvSpPr>
          <p:spPr bwMode="auto">
            <a:xfrm>
              <a:off x="2928" y="1920"/>
              <a:ext cx="0" cy="1564"/>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18874" name="Line 90"/>
            <p:cNvSpPr>
              <a:spLocks noChangeShapeType="1"/>
            </p:cNvSpPr>
            <p:nvPr/>
          </p:nvSpPr>
          <p:spPr bwMode="auto">
            <a:xfrm>
              <a:off x="3350" y="1920"/>
              <a:ext cx="0" cy="156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18875" name="Line 91"/>
            <p:cNvSpPr>
              <a:spLocks noChangeShapeType="1"/>
            </p:cNvSpPr>
            <p:nvPr/>
          </p:nvSpPr>
          <p:spPr bwMode="auto">
            <a:xfrm>
              <a:off x="3773" y="1920"/>
              <a:ext cx="0" cy="156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18876" name="Line 92"/>
            <p:cNvSpPr>
              <a:spLocks noChangeShapeType="1"/>
            </p:cNvSpPr>
            <p:nvPr/>
          </p:nvSpPr>
          <p:spPr bwMode="auto">
            <a:xfrm>
              <a:off x="4195" y="1920"/>
              <a:ext cx="0" cy="156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18877" name="Line 93"/>
            <p:cNvSpPr>
              <a:spLocks noChangeShapeType="1"/>
            </p:cNvSpPr>
            <p:nvPr/>
          </p:nvSpPr>
          <p:spPr bwMode="auto">
            <a:xfrm>
              <a:off x="4618" y="1920"/>
              <a:ext cx="0" cy="156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18878" name="Line 94"/>
            <p:cNvSpPr>
              <a:spLocks noChangeShapeType="1"/>
            </p:cNvSpPr>
            <p:nvPr/>
          </p:nvSpPr>
          <p:spPr bwMode="auto">
            <a:xfrm>
              <a:off x="5040" y="1920"/>
              <a:ext cx="0" cy="1564"/>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18879" name="Line 95"/>
            <p:cNvSpPr>
              <a:spLocks noChangeShapeType="1"/>
            </p:cNvSpPr>
            <p:nvPr/>
          </p:nvSpPr>
          <p:spPr bwMode="auto">
            <a:xfrm>
              <a:off x="4618" y="3484"/>
              <a:ext cx="42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18880" name="Line 96"/>
            <p:cNvSpPr>
              <a:spLocks noChangeShapeType="1"/>
            </p:cNvSpPr>
            <p:nvPr/>
          </p:nvSpPr>
          <p:spPr bwMode="auto">
            <a:xfrm>
              <a:off x="2928" y="3484"/>
              <a:ext cx="169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18881" name="Line 97"/>
            <p:cNvSpPr>
              <a:spLocks noChangeShapeType="1"/>
            </p:cNvSpPr>
            <p:nvPr/>
          </p:nvSpPr>
          <p:spPr bwMode="auto">
            <a:xfrm>
              <a:off x="2928" y="1920"/>
              <a:ext cx="432"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18882" name="Text Box 98"/>
            <p:cNvSpPr txBox="1">
              <a:spLocks noChangeArrowheads="1"/>
            </p:cNvSpPr>
            <p:nvPr/>
          </p:nvSpPr>
          <p:spPr bwMode="auto">
            <a:xfrm>
              <a:off x="3840" y="1590"/>
              <a:ext cx="2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ja-JP">
                  <a:effectLst>
                    <a:outerShdw blurRad="38100" dist="38100" dir="2700000" algn="tl">
                      <a:srgbClr val="000000"/>
                    </a:outerShdw>
                  </a:effectLst>
                  <a:latin typeface="Times New Roman" panose="02020603050405020304" pitchFamily="18" charset="0"/>
                </a:rPr>
                <a:t>1</a:t>
              </a:r>
            </a:p>
          </p:txBody>
        </p:sp>
      </p:grpSp>
      <p:sp>
        <p:nvSpPr>
          <p:cNvPr id="118910" name="Oval 126"/>
          <p:cNvSpPr>
            <a:spLocks noChangeArrowheads="1"/>
          </p:cNvSpPr>
          <p:nvPr/>
        </p:nvSpPr>
        <p:spPr bwMode="auto">
          <a:xfrm>
            <a:off x="1905000" y="4038600"/>
            <a:ext cx="533400" cy="990600"/>
          </a:xfrm>
          <a:prstGeom prst="ellipse">
            <a:avLst/>
          </a:prstGeom>
          <a:noFill/>
          <a:ln w="38100">
            <a:solidFill>
              <a:srgbClr val="FF00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18911" name="Group 127"/>
          <p:cNvGrpSpPr>
            <a:grpSpLocks/>
          </p:cNvGrpSpPr>
          <p:nvPr/>
        </p:nvGrpSpPr>
        <p:grpSpPr bwMode="auto">
          <a:xfrm>
            <a:off x="2514600" y="3581400"/>
            <a:ext cx="4114800" cy="381000"/>
            <a:chOff x="1584" y="2256"/>
            <a:chExt cx="2592" cy="240"/>
          </a:xfrm>
        </p:grpSpPr>
        <p:sp>
          <p:nvSpPr>
            <p:cNvPr id="118912" name="AutoShape 128"/>
            <p:cNvSpPr>
              <a:spLocks noChangeArrowheads="1"/>
            </p:cNvSpPr>
            <p:nvPr/>
          </p:nvSpPr>
          <p:spPr bwMode="auto">
            <a:xfrm>
              <a:off x="1584" y="2256"/>
              <a:ext cx="384" cy="240"/>
            </a:xfrm>
            <a:prstGeom prst="roundRect">
              <a:avLst>
                <a:gd name="adj" fmla="val 16667"/>
              </a:avLst>
            </a:prstGeom>
            <a:noFill/>
            <a:ln w="38100">
              <a:solidFill>
                <a:srgbClr val="FF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8913" name="AutoShape 129"/>
            <p:cNvSpPr>
              <a:spLocks noChangeArrowheads="1"/>
            </p:cNvSpPr>
            <p:nvPr/>
          </p:nvSpPr>
          <p:spPr bwMode="auto">
            <a:xfrm>
              <a:off x="3792" y="2256"/>
              <a:ext cx="384" cy="240"/>
            </a:xfrm>
            <a:prstGeom prst="roundRect">
              <a:avLst>
                <a:gd name="adj" fmla="val 16667"/>
              </a:avLst>
            </a:prstGeom>
            <a:noFill/>
            <a:ln w="38100">
              <a:solidFill>
                <a:srgbClr val="FF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18914" name="Group 130"/>
          <p:cNvGrpSpPr>
            <a:grpSpLocks/>
          </p:cNvGrpSpPr>
          <p:nvPr/>
        </p:nvGrpSpPr>
        <p:grpSpPr bwMode="auto">
          <a:xfrm>
            <a:off x="3886200" y="4572000"/>
            <a:ext cx="4038600" cy="914400"/>
            <a:chOff x="2448" y="2880"/>
            <a:chExt cx="2544" cy="576"/>
          </a:xfrm>
        </p:grpSpPr>
        <p:sp>
          <p:nvSpPr>
            <p:cNvPr id="118915" name="AutoShape 131"/>
            <p:cNvSpPr>
              <a:spLocks noChangeArrowheads="1"/>
            </p:cNvSpPr>
            <p:nvPr/>
          </p:nvSpPr>
          <p:spPr bwMode="auto">
            <a:xfrm>
              <a:off x="2448" y="2880"/>
              <a:ext cx="336" cy="576"/>
            </a:xfrm>
            <a:prstGeom prst="roundRect">
              <a:avLst>
                <a:gd name="adj" fmla="val 16667"/>
              </a:avLst>
            </a:prstGeom>
            <a:noFill/>
            <a:ln w="38100">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8916" name="AutoShape 132"/>
            <p:cNvSpPr>
              <a:spLocks noChangeArrowheads="1"/>
            </p:cNvSpPr>
            <p:nvPr/>
          </p:nvSpPr>
          <p:spPr bwMode="auto">
            <a:xfrm>
              <a:off x="4656" y="2880"/>
              <a:ext cx="336" cy="576"/>
            </a:xfrm>
            <a:prstGeom prst="roundRect">
              <a:avLst>
                <a:gd name="adj" fmla="val 16667"/>
              </a:avLst>
            </a:prstGeom>
            <a:noFill/>
            <a:ln w="38100">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aphicFrame>
        <p:nvGraphicFramePr>
          <p:cNvPr id="118917" name="Object 133"/>
          <p:cNvGraphicFramePr>
            <a:graphicFrameLocks noChangeAspect="1"/>
          </p:cNvGraphicFramePr>
          <p:nvPr/>
        </p:nvGraphicFramePr>
        <p:xfrm>
          <a:off x="1371600" y="5791200"/>
          <a:ext cx="838200" cy="609600"/>
        </p:xfrm>
        <a:graphic>
          <a:graphicData uri="http://schemas.openxmlformats.org/presentationml/2006/ole">
            <mc:AlternateContent xmlns:mc="http://schemas.openxmlformats.org/markup-compatibility/2006">
              <mc:Choice xmlns:v="urn:schemas-microsoft-com:vml" Requires="v">
                <p:oleObj spid="_x0000_s16402" name="数式" r:id="rId4" imgW="279360" imgH="203040" progId="Equation.3">
                  <p:embed/>
                </p:oleObj>
              </mc:Choice>
              <mc:Fallback>
                <p:oleObj name="数式" r:id="rId4" imgW="279360" imgH="203040" progId="Equation.3">
                  <p:embed/>
                  <p:pic>
                    <p:nvPicPr>
                      <p:cNvPr id="0" name="Object 1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5791200"/>
                        <a:ext cx="8382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8918" name="Object 134"/>
          <p:cNvGraphicFramePr>
            <a:graphicFrameLocks noChangeAspect="1"/>
          </p:cNvGraphicFramePr>
          <p:nvPr/>
        </p:nvGraphicFramePr>
        <p:xfrm>
          <a:off x="2209800" y="5715000"/>
          <a:ext cx="1446213" cy="646113"/>
        </p:xfrm>
        <a:graphic>
          <a:graphicData uri="http://schemas.openxmlformats.org/presentationml/2006/ole">
            <mc:AlternateContent xmlns:mc="http://schemas.openxmlformats.org/markup-compatibility/2006">
              <mc:Choice xmlns:v="urn:schemas-microsoft-com:vml" Requires="v">
                <p:oleObj spid="_x0000_s16403" name="数式" r:id="rId6" imgW="482400" imgH="215640" progId="Equation.3">
                  <p:embed/>
                </p:oleObj>
              </mc:Choice>
              <mc:Fallback>
                <p:oleObj name="数式" r:id="rId6" imgW="482400" imgH="215640" progId="Equation.3">
                  <p:embed/>
                  <p:pic>
                    <p:nvPicPr>
                      <p:cNvPr id="0" name="Object 1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5715000"/>
                        <a:ext cx="1446213"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8919" name="Object 135"/>
          <p:cNvGraphicFramePr>
            <a:graphicFrameLocks noChangeAspect="1"/>
          </p:cNvGraphicFramePr>
          <p:nvPr/>
        </p:nvGraphicFramePr>
        <p:xfrm>
          <a:off x="3657600" y="5715000"/>
          <a:ext cx="1790700" cy="646113"/>
        </p:xfrm>
        <a:graphic>
          <a:graphicData uri="http://schemas.openxmlformats.org/presentationml/2006/ole">
            <mc:AlternateContent xmlns:mc="http://schemas.openxmlformats.org/markup-compatibility/2006">
              <mc:Choice xmlns:v="urn:schemas-microsoft-com:vml" Requires="v">
                <p:oleObj spid="_x0000_s16404" name="数式" r:id="rId8" imgW="596880" imgH="215640" progId="Equation.3">
                  <p:embed/>
                </p:oleObj>
              </mc:Choice>
              <mc:Fallback>
                <p:oleObj name="数式" r:id="rId8" imgW="596880" imgH="215640" progId="Equation.3">
                  <p:embed/>
                  <p:pic>
                    <p:nvPicPr>
                      <p:cNvPr id="0" name="Object 1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7600" y="5715000"/>
                        <a:ext cx="1790700"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8920" name="Object 136"/>
          <p:cNvGraphicFramePr>
            <a:graphicFrameLocks noChangeAspect="1"/>
          </p:cNvGraphicFramePr>
          <p:nvPr/>
        </p:nvGraphicFramePr>
        <p:xfrm>
          <a:off x="5410200" y="5715000"/>
          <a:ext cx="1446213" cy="609600"/>
        </p:xfrm>
        <a:graphic>
          <a:graphicData uri="http://schemas.openxmlformats.org/presentationml/2006/ole">
            <mc:AlternateContent xmlns:mc="http://schemas.openxmlformats.org/markup-compatibility/2006">
              <mc:Choice xmlns:v="urn:schemas-microsoft-com:vml" Requires="v">
                <p:oleObj spid="_x0000_s16405" name="数式" r:id="rId10" imgW="482400" imgH="203040" progId="Equation.3">
                  <p:embed/>
                </p:oleObj>
              </mc:Choice>
              <mc:Fallback>
                <p:oleObj name="数式" r:id="rId10" imgW="482400" imgH="203040" progId="Equation.3">
                  <p:embed/>
                  <p:pic>
                    <p:nvPicPr>
                      <p:cNvPr id="0" name="Object 1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10200" y="5715000"/>
                        <a:ext cx="1446213"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8909"/>
                                        </p:tgtEl>
                                        <p:attrNameLst>
                                          <p:attrName>style.visibility</p:attrName>
                                        </p:attrNameLst>
                                      </p:cBhvr>
                                      <p:to>
                                        <p:strVal val="visible"/>
                                      </p:to>
                                    </p:set>
                                    <p:animEffect transition="in" filter="checkerboard(across)">
                                      <p:cBhvr>
                                        <p:cTn id="7" dur="500"/>
                                        <p:tgtEl>
                                          <p:spTgt spid="1189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18917"/>
                                        </p:tgtEl>
                                        <p:attrNameLst>
                                          <p:attrName>style.visibility</p:attrName>
                                        </p:attrNameLst>
                                      </p:cBhvr>
                                      <p:to>
                                        <p:strVal val="visible"/>
                                      </p:to>
                                    </p:set>
                                    <p:anim calcmode="lin" valueType="num">
                                      <p:cBhvr additive="base">
                                        <p:cTn id="12" dur="500" fill="hold"/>
                                        <p:tgtEl>
                                          <p:spTgt spid="118917"/>
                                        </p:tgtEl>
                                        <p:attrNameLst>
                                          <p:attrName>ppt_x</p:attrName>
                                        </p:attrNameLst>
                                      </p:cBhvr>
                                      <p:tavLst>
                                        <p:tav tm="0">
                                          <p:val>
                                            <p:strVal val="#ppt_x"/>
                                          </p:val>
                                        </p:tav>
                                        <p:tav tm="100000">
                                          <p:val>
                                            <p:strVal val="#ppt_x"/>
                                          </p:val>
                                        </p:tav>
                                      </p:tavLst>
                                    </p:anim>
                                    <p:anim calcmode="lin" valueType="num">
                                      <p:cBhvr additive="base">
                                        <p:cTn id="13" dur="500" fill="hold"/>
                                        <p:tgtEl>
                                          <p:spTgt spid="11891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18910"/>
                                        </p:tgtEl>
                                        <p:attrNameLst>
                                          <p:attrName>style.visibility</p:attrName>
                                        </p:attrNameLst>
                                      </p:cBhvr>
                                      <p:to>
                                        <p:strVal val="visible"/>
                                      </p:to>
                                    </p:set>
                                    <p:animEffect transition="in" filter="checkerboard(across)">
                                      <p:cBhvr>
                                        <p:cTn id="18" dur="500"/>
                                        <p:tgtEl>
                                          <p:spTgt spid="11891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18918"/>
                                        </p:tgtEl>
                                        <p:attrNameLst>
                                          <p:attrName>style.visibility</p:attrName>
                                        </p:attrNameLst>
                                      </p:cBhvr>
                                      <p:to>
                                        <p:strVal val="visible"/>
                                      </p:to>
                                    </p:set>
                                    <p:anim calcmode="lin" valueType="num">
                                      <p:cBhvr additive="base">
                                        <p:cTn id="23" dur="500" fill="hold"/>
                                        <p:tgtEl>
                                          <p:spTgt spid="118918"/>
                                        </p:tgtEl>
                                        <p:attrNameLst>
                                          <p:attrName>ppt_x</p:attrName>
                                        </p:attrNameLst>
                                      </p:cBhvr>
                                      <p:tavLst>
                                        <p:tav tm="0">
                                          <p:val>
                                            <p:strVal val="#ppt_x"/>
                                          </p:val>
                                        </p:tav>
                                        <p:tav tm="100000">
                                          <p:val>
                                            <p:strVal val="#ppt_x"/>
                                          </p:val>
                                        </p:tav>
                                      </p:tavLst>
                                    </p:anim>
                                    <p:anim calcmode="lin" valueType="num">
                                      <p:cBhvr additive="base">
                                        <p:cTn id="24" dur="500" fill="hold"/>
                                        <p:tgtEl>
                                          <p:spTgt spid="118918"/>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nodeType="clickEffect">
                                  <p:stCondLst>
                                    <p:cond delay="0"/>
                                  </p:stCondLst>
                                  <p:childTnLst>
                                    <p:set>
                                      <p:cBhvr>
                                        <p:cTn id="28" dur="1" fill="hold">
                                          <p:stCondLst>
                                            <p:cond delay="0"/>
                                          </p:stCondLst>
                                        </p:cTn>
                                        <p:tgtEl>
                                          <p:spTgt spid="118911"/>
                                        </p:tgtEl>
                                        <p:attrNameLst>
                                          <p:attrName>style.visibility</p:attrName>
                                        </p:attrNameLst>
                                      </p:cBhvr>
                                      <p:to>
                                        <p:strVal val="visible"/>
                                      </p:to>
                                    </p:set>
                                    <p:animEffect transition="in" filter="checkerboard(across)">
                                      <p:cBhvr>
                                        <p:cTn id="29" dur="500"/>
                                        <p:tgtEl>
                                          <p:spTgt spid="11891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18919"/>
                                        </p:tgtEl>
                                        <p:attrNameLst>
                                          <p:attrName>style.visibility</p:attrName>
                                        </p:attrNameLst>
                                      </p:cBhvr>
                                      <p:to>
                                        <p:strVal val="visible"/>
                                      </p:to>
                                    </p:set>
                                    <p:anim calcmode="lin" valueType="num">
                                      <p:cBhvr additive="base">
                                        <p:cTn id="34" dur="500" fill="hold"/>
                                        <p:tgtEl>
                                          <p:spTgt spid="118919"/>
                                        </p:tgtEl>
                                        <p:attrNameLst>
                                          <p:attrName>ppt_x</p:attrName>
                                        </p:attrNameLst>
                                      </p:cBhvr>
                                      <p:tavLst>
                                        <p:tav tm="0">
                                          <p:val>
                                            <p:strVal val="#ppt_x"/>
                                          </p:val>
                                        </p:tav>
                                        <p:tav tm="100000">
                                          <p:val>
                                            <p:strVal val="#ppt_x"/>
                                          </p:val>
                                        </p:tav>
                                      </p:tavLst>
                                    </p:anim>
                                    <p:anim calcmode="lin" valueType="num">
                                      <p:cBhvr additive="base">
                                        <p:cTn id="35" dur="500" fill="hold"/>
                                        <p:tgtEl>
                                          <p:spTgt spid="118919"/>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ntr" presetSubtype="10" fill="hold" nodeType="clickEffect">
                                  <p:stCondLst>
                                    <p:cond delay="0"/>
                                  </p:stCondLst>
                                  <p:childTnLst>
                                    <p:set>
                                      <p:cBhvr>
                                        <p:cTn id="39" dur="1" fill="hold">
                                          <p:stCondLst>
                                            <p:cond delay="0"/>
                                          </p:stCondLst>
                                        </p:cTn>
                                        <p:tgtEl>
                                          <p:spTgt spid="118914"/>
                                        </p:tgtEl>
                                        <p:attrNameLst>
                                          <p:attrName>style.visibility</p:attrName>
                                        </p:attrNameLst>
                                      </p:cBhvr>
                                      <p:to>
                                        <p:strVal val="visible"/>
                                      </p:to>
                                    </p:set>
                                    <p:animEffect transition="in" filter="checkerboard(across)">
                                      <p:cBhvr>
                                        <p:cTn id="40" dur="500"/>
                                        <p:tgtEl>
                                          <p:spTgt spid="11891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18920"/>
                                        </p:tgtEl>
                                        <p:attrNameLst>
                                          <p:attrName>style.visibility</p:attrName>
                                        </p:attrNameLst>
                                      </p:cBhvr>
                                      <p:to>
                                        <p:strVal val="visible"/>
                                      </p:to>
                                    </p:set>
                                    <p:anim calcmode="lin" valueType="num">
                                      <p:cBhvr additive="base">
                                        <p:cTn id="45" dur="500" fill="hold"/>
                                        <p:tgtEl>
                                          <p:spTgt spid="118920"/>
                                        </p:tgtEl>
                                        <p:attrNameLst>
                                          <p:attrName>ppt_x</p:attrName>
                                        </p:attrNameLst>
                                      </p:cBhvr>
                                      <p:tavLst>
                                        <p:tav tm="0">
                                          <p:val>
                                            <p:strVal val="#ppt_x"/>
                                          </p:val>
                                        </p:tav>
                                        <p:tav tm="100000">
                                          <p:val>
                                            <p:strVal val="#ppt_x"/>
                                          </p:val>
                                        </p:tav>
                                      </p:tavLst>
                                    </p:anim>
                                    <p:anim calcmode="lin" valueType="num">
                                      <p:cBhvr additive="base">
                                        <p:cTn id="46" dur="500" fill="hold"/>
                                        <p:tgtEl>
                                          <p:spTgt spid="1189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9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ja-JP" altLang="en-US">
                <a:latin typeface="Times New Roman" panose="02020603050405020304" pitchFamily="18" charset="0"/>
              </a:rPr>
              <a:t>回路の設計</a:t>
            </a:r>
          </a:p>
        </p:txBody>
      </p:sp>
      <mc:AlternateContent xmlns:mc="http://schemas.openxmlformats.org/markup-compatibility/2006" xmlns:a14="http://schemas.microsoft.com/office/drawing/2010/main">
        <mc:Choice Requires="a14">
          <p:sp>
            <p:nvSpPr>
              <p:cNvPr id="84995" name="Rectangle 3"/>
              <p:cNvSpPr>
                <a:spLocks noGrp="1" noChangeArrowheads="1"/>
              </p:cNvSpPr>
              <p:nvPr>
                <p:ph type="body" idx="1"/>
              </p:nvPr>
            </p:nvSpPr>
            <p:spPr>
              <a:xfrm>
                <a:off x="1066800" y="1600200"/>
                <a:ext cx="7543800" cy="1600200"/>
              </a:xfrm>
            </p:spPr>
            <p:txBody>
              <a:bodyPr/>
              <a:lstStyle/>
              <a:p>
                <a:pPr marL="609600" indent="-609600"/>
                <a:r>
                  <a:rPr lang="ja-JP" altLang="en-US" dirty="0">
                    <a:latin typeface="Times New Roman" panose="02020603050405020304" pitchFamily="18" charset="0"/>
                  </a:rPr>
                  <a:t>例題</a:t>
                </a:r>
                <a:endParaRPr lang="en-US" altLang="ja-JP" dirty="0">
                  <a:latin typeface="Times New Roman" panose="02020603050405020304" pitchFamily="18" charset="0"/>
                </a:endParaRPr>
              </a:p>
              <a:p>
                <a:pPr marL="0" indent="0">
                  <a:buNone/>
                </a:pPr>
                <a:r>
                  <a:rPr lang="ja-JP" altLang="en-US" dirty="0">
                    <a:latin typeface="Times New Roman" panose="02020603050405020304" pitchFamily="18" charset="0"/>
                  </a:rPr>
                  <a:t>　</a:t>
                </a:r>
                <a14:m>
                  <m:oMath xmlns:m="http://schemas.openxmlformats.org/officeDocument/2006/math">
                    <m:r>
                      <a:rPr lang="en-US" altLang="ja-JP" b="0" i="1" smtClean="0">
                        <a:latin typeface="Cambria Math" panose="02040503050406030204" pitchFamily="18" charset="0"/>
                      </a:rPr>
                      <m:t> </m:t>
                    </m:r>
                    <m:r>
                      <a:rPr lang="en-US" altLang="ja-JP" b="0" i="1" smtClean="0">
                        <a:latin typeface="Cambria Math" panose="02040503050406030204" pitchFamily="18" charset="0"/>
                      </a:rPr>
                      <m:t>𝑓</m:t>
                    </m:r>
                    <m:r>
                      <m:rPr>
                        <m:lit/>
                      </m:rPr>
                      <a:rPr lang="en-US" altLang="ja-JP" b="0" i="1" smtClean="0">
                        <a:latin typeface="Cambria Math" panose="02040503050406030204" pitchFamily="18" charset="0"/>
                      </a:rPr>
                      <m:t>(</m:t>
                    </m:r>
                    <m:r>
                      <a:rPr lang="en-US" altLang="ja-JP" b="0" i="1" smtClean="0">
                        <a:latin typeface="Cambria Math" panose="02040503050406030204" pitchFamily="18" charset="0"/>
                      </a:rPr>
                      <m:t>𝑋</m:t>
                    </m:r>
                    <m:r>
                      <a:rPr lang="en-US" altLang="ja-JP" b="0" i="1" smtClean="0">
                        <a:latin typeface="Cambria Math" panose="02040503050406030204" pitchFamily="18" charset="0"/>
                      </a:rPr>
                      <m:t>,</m:t>
                    </m:r>
                    <m:r>
                      <a:rPr lang="en-US" altLang="ja-JP" b="0" i="1" smtClean="0">
                        <a:latin typeface="Cambria Math" panose="02040503050406030204" pitchFamily="18" charset="0"/>
                      </a:rPr>
                      <m:t>𝑌</m:t>
                    </m:r>
                    <m:r>
                      <a:rPr lang="en-US" altLang="ja-JP" b="0" i="1" smtClean="0">
                        <a:latin typeface="Cambria Math" panose="02040503050406030204" pitchFamily="18" charset="0"/>
                      </a:rPr>
                      <m:t>)=</m:t>
                    </m:r>
                    <m:r>
                      <a:rPr lang="en-US" altLang="ja-JP" b="0" i="1" smtClean="0">
                        <a:latin typeface="Cambria Math" panose="02040503050406030204" pitchFamily="18" charset="0"/>
                      </a:rPr>
                      <m:t>𝑋</m:t>
                    </m:r>
                    <m:r>
                      <a:rPr lang="en-US" altLang="ja-JP" b="0"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𝑌</m:t>
                    </m:r>
                    <m:r>
                      <a:rPr lang="en-US" altLang="ja-JP" b="0" i="1" smtClean="0">
                        <a:latin typeface="Cambria Math" panose="02040503050406030204" pitchFamily="18" charset="0"/>
                        <a:ea typeface="Cambria Math" panose="02040503050406030204" pitchFamily="18" charset="0"/>
                      </a:rPr>
                      <m:t>+</m:t>
                    </m:r>
                    <m:acc>
                      <m:accPr>
                        <m:chr m:val="̅"/>
                        <m:ctrlPr>
                          <a:rPr lang="en-US" altLang="ja-JP" b="0" i="1" smtClean="0">
                            <a:latin typeface="Cambria Math" panose="02040503050406030204" pitchFamily="18" charset="0"/>
                            <a:ea typeface="Cambria Math" panose="02040503050406030204" pitchFamily="18" charset="0"/>
                          </a:rPr>
                        </m:ctrlPr>
                      </m:accPr>
                      <m:e>
                        <m:r>
                          <a:rPr lang="en-US" altLang="ja-JP" b="0" i="1" smtClean="0">
                            <a:latin typeface="Cambria Math" panose="02040503050406030204" pitchFamily="18" charset="0"/>
                            <a:ea typeface="Cambria Math" panose="02040503050406030204" pitchFamily="18" charset="0"/>
                          </a:rPr>
                          <m:t> </m:t>
                        </m:r>
                        <m:r>
                          <a:rPr lang="en-US" altLang="ja-JP" b="0" i="1" smtClean="0">
                            <a:latin typeface="Cambria Math" panose="02040503050406030204" pitchFamily="18" charset="0"/>
                            <a:ea typeface="Cambria Math" panose="02040503050406030204" pitchFamily="18" charset="0"/>
                          </a:rPr>
                          <m:t>𝑋</m:t>
                        </m:r>
                        <m:r>
                          <a:rPr lang="en-US" altLang="ja-JP" b="0" i="1" smtClean="0">
                            <a:latin typeface="Cambria Math" panose="02040503050406030204" pitchFamily="18" charset="0"/>
                            <a:ea typeface="Cambria Math" panose="02040503050406030204" pitchFamily="18" charset="0"/>
                          </a:rPr>
                          <m:t> </m:t>
                        </m:r>
                      </m:e>
                    </m:acc>
                    <m:r>
                      <a:rPr lang="en-US" altLang="ja-JP" b="0" i="1" smtClean="0">
                        <a:latin typeface="Cambria Math" panose="02040503050406030204" pitchFamily="18" charset="0"/>
                        <a:ea typeface="Cambria Math" panose="02040503050406030204" pitchFamily="18" charset="0"/>
                      </a:rPr>
                      <m:t>⋅</m:t>
                    </m:r>
                    <m:acc>
                      <m:accPr>
                        <m:chr m:val="̅"/>
                        <m:ctrlPr>
                          <a:rPr lang="en-US" altLang="ja-JP" b="0" i="1" smtClean="0">
                            <a:latin typeface="Cambria Math" panose="02040503050406030204" pitchFamily="18" charset="0"/>
                            <a:ea typeface="Cambria Math" panose="02040503050406030204" pitchFamily="18" charset="0"/>
                          </a:rPr>
                        </m:ctrlPr>
                      </m:accPr>
                      <m:e>
                        <m:r>
                          <a:rPr lang="en-US" altLang="ja-JP" b="0" i="1" smtClean="0">
                            <a:latin typeface="Cambria Math" panose="02040503050406030204" pitchFamily="18" charset="0"/>
                            <a:ea typeface="Cambria Math" panose="02040503050406030204" pitchFamily="18" charset="0"/>
                          </a:rPr>
                          <m:t> </m:t>
                        </m:r>
                        <m:r>
                          <a:rPr lang="en-US" altLang="ja-JP" b="0" i="1" smtClean="0">
                            <a:latin typeface="Cambria Math" panose="02040503050406030204" pitchFamily="18" charset="0"/>
                            <a:ea typeface="Cambria Math" panose="02040503050406030204" pitchFamily="18" charset="0"/>
                          </a:rPr>
                          <m:t>𝑌</m:t>
                        </m:r>
                        <m:r>
                          <a:rPr lang="en-US" altLang="ja-JP" b="0" i="1" smtClean="0">
                            <a:latin typeface="Cambria Math" panose="02040503050406030204" pitchFamily="18" charset="0"/>
                            <a:ea typeface="Cambria Math" panose="02040503050406030204" pitchFamily="18" charset="0"/>
                          </a:rPr>
                          <m:t> </m:t>
                        </m:r>
                      </m:e>
                    </m:acc>
                  </m:oMath>
                </a14:m>
                <a:r>
                  <a:rPr lang="en-US" altLang="ja-JP" dirty="0">
                    <a:latin typeface="Times New Roman" panose="02020603050405020304" pitchFamily="18" charset="0"/>
                  </a:rPr>
                  <a:t> </a:t>
                </a:r>
                <a:r>
                  <a:rPr lang="ja-JP" altLang="en-US" dirty="0">
                    <a:latin typeface="Times New Roman" panose="02020603050405020304" pitchFamily="18" charset="0"/>
                  </a:rPr>
                  <a:t>を設計</a:t>
                </a:r>
                <a:endParaRPr lang="en-US" altLang="ja-JP" dirty="0">
                  <a:latin typeface="Times New Roman" panose="02020603050405020304" pitchFamily="18" charset="0"/>
                </a:endParaRPr>
              </a:p>
            </p:txBody>
          </p:sp>
        </mc:Choice>
        <mc:Fallback xmlns="">
          <p:sp>
            <p:nvSpPr>
              <p:cNvPr id="84995" name="Rectangle 3"/>
              <p:cNvSpPr>
                <a:spLocks noGrp="1" noRot="1" noChangeAspect="1" noMove="1" noResize="1" noEditPoints="1" noAdjustHandles="1" noChangeArrowheads="1" noChangeShapeType="1" noTextEdit="1"/>
              </p:cNvSpPr>
              <p:nvPr>
                <p:ph type="body" idx="1"/>
              </p:nvPr>
            </p:nvSpPr>
            <p:spPr>
              <a:xfrm>
                <a:off x="1066800" y="1600200"/>
                <a:ext cx="7543800" cy="1600200"/>
              </a:xfrm>
              <a:blipFill>
                <a:blip r:embed="rId3"/>
                <a:stretch>
                  <a:fillRect l="-1050" t="-7252"/>
                </a:stretch>
              </a:blipFill>
            </p:spPr>
            <p:txBody>
              <a:bodyPr/>
              <a:lstStyle/>
              <a:p>
                <a:r>
                  <a:rPr lang="ja-JP" altLang="en-US">
                    <a:noFill/>
                  </a:rPr>
                  <a:t> </a:t>
                </a:r>
              </a:p>
            </p:txBody>
          </p:sp>
        </mc:Fallback>
      </mc:AlternateContent>
      <p:grpSp>
        <p:nvGrpSpPr>
          <p:cNvPr id="85064" name="Group 72"/>
          <p:cNvGrpSpPr>
            <a:grpSpLocks/>
          </p:cNvGrpSpPr>
          <p:nvPr/>
        </p:nvGrpSpPr>
        <p:grpSpPr bwMode="auto">
          <a:xfrm>
            <a:off x="4876800" y="5257800"/>
            <a:ext cx="990600" cy="838200"/>
            <a:chOff x="2784" y="3312"/>
            <a:chExt cx="624" cy="528"/>
          </a:xfrm>
        </p:grpSpPr>
        <p:sp>
          <p:nvSpPr>
            <p:cNvPr id="85050" name="Line 58"/>
            <p:cNvSpPr>
              <a:spLocks noChangeShapeType="1"/>
            </p:cNvSpPr>
            <p:nvPr/>
          </p:nvSpPr>
          <p:spPr bwMode="auto">
            <a:xfrm>
              <a:off x="3264" y="3552"/>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051" name="Line 59"/>
            <p:cNvSpPr>
              <a:spLocks noChangeShapeType="1"/>
            </p:cNvSpPr>
            <p:nvPr/>
          </p:nvSpPr>
          <p:spPr bwMode="auto">
            <a:xfrm>
              <a:off x="2880" y="3504"/>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052" name="Line 60"/>
            <p:cNvSpPr>
              <a:spLocks noChangeShapeType="1"/>
            </p:cNvSpPr>
            <p:nvPr/>
          </p:nvSpPr>
          <p:spPr bwMode="auto">
            <a:xfrm>
              <a:off x="2880" y="3600"/>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85053" name="Group 61"/>
            <p:cNvGrpSpPr>
              <a:grpSpLocks/>
            </p:cNvGrpSpPr>
            <p:nvPr/>
          </p:nvGrpSpPr>
          <p:grpSpPr bwMode="auto">
            <a:xfrm>
              <a:off x="2976" y="3408"/>
              <a:ext cx="288" cy="288"/>
              <a:chOff x="3264" y="3648"/>
              <a:chExt cx="288" cy="288"/>
            </a:xfrm>
          </p:grpSpPr>
          <p:sp>
            <p:nvSpPr>
              <p:cNvPr id="85054" name="Arc 62"/>
              <p:cNvSpPr>
                <a:spLocks/>
              </p:cNvSpPr>
              <p:nvPr/>
            </p:nvSpPr>
            <p:spPr bwMode="auto">
              <a:xfrm>
                <a:off x="326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055" name="Arc 63"/>
              <p:cNvSpPr>
                <a:spLocks/>
              </p:cNvSpPr>
              <p:nvPr/>
            </p:nvSpPr>
            <p:spPr bwMode="auto">
              <a:xfrm flipV="1">
                <a:off x="326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056" name="Arc 64"/>
              <p:cNvSpPr>
                <a:spLocks/>
              </p:cNvSpPr>
              <p:nvPr/>
            </p:nvSpPr>
            <p:spPr bwMode="auto">
              <a:xfrm>
                <a:off x="326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057" name="Arc 65"/>
              <p:cNvSpPr>
                <a:spLocks/>
              </p:cNvSpPr>
              <p:nvPr/>
            </p:nvSpPr>
            <p:spPr bwMode="auto">
              <a:xfrm flipV="1">
                <a:off x="326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85058" name="Line 66"/>
            <p:cNvSpPr>
              <a:spLocks noChangeShapeType="1"/>
            </p:cNvSpPr>
            <p:nvPr/>
          </p:nvSpPr>
          <p:spPr bwMode="auto">
            <a:xfrm>
              <a:off x="2784" y="3312"/>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059" name="Line 67"/>
            <p:cNvSpPr>
              <a:spLocks noChangeShapeType="1"/>
            </p:cNvSpPr>
            <p:nvPr/>
          </p:nvSpPr>
          <p:spPr bwMode="auto">
            <a:xfrm>
              <a:off x="2880" y="3312"/>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060" name="Line 68"/>
            <p:cNvSpPr>
              <a:spLocks noChangeShapeType="1"/>
            </p:cNvSpPr>
            <p:nvPr/>
          </p:nvSpPr>
          <p:spPr bwMode="auto">
            <a:xfrm>
              <a:off x="2784" y="3840"/>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061" name="Line 69"/>
            <p:cNvSpPr>
              <a:spLocks noChangeShapeType="1"/>
            </p:cNvSpPr>
            <p:nvPr/>
          </p:nvSpPr>
          <p:spPr bwMode="auto">
            <a:xfrm flipV="1">
              <a:off x="2880" y="3600"/>
              <a:ext cx="0" cy="2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5100" name="Group 108"/>
          <p:cNvGrpSpPr>
            <a:grpSpLocks/>
          </p:cNvGrpSpPr>
          <p:nvPr/>
        </p:nvGrpSpPr>
        <p:grpSpPr bwMode="auto">
          <a:xfrm>
            <a:off x="2819400" y="5181600"/>
            <a:ext cx="1066800" cy="762000"/>
            <a:chOff x="1776" y="3264"/>
            <a:chExt cx="672" cy="480"/>
          </a:xfrm>
        </p:grpSpPr>
        <p:sp>
          <p:nvSpPr>
            <p:cNvPr id="85101" name="Line 109"/>
            <p:cNvSpPr>
              <a:spLocks noChangeShapeType="1"/>
            </p:cNvSpPr>
            <p:nvPr/>
          </p:nvSpPr>
          <p:spPr bwMode="auto">
            <a:xfrm flipH="1">
              <a:off x="1920" y="3648"/>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102" name="Line 110"/>
            <p:cNvSpPr>
              <a:spLocks noChangeShapeType="1"/>
            </p:cNvSpPr>
            <p:nvPr/>
          </p:nvSpPr>
          <p:spPr bwMode="auto">
            <a:xfrm>
              <a:off x="2304" y="3648"/>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103" name="Line 111"/>
            <p:cNvSpPr>
              <a:spLocks noChangeShapeType="1"/>
            </p:cNvSpPr>
            <p:nvPr/>
          </p:nvSpPr>
          <p:spPr bwMode="auto">
            <a:xfrm>
              <a:off x="1920" y="3264"/>
              <a:ext cx="0" cy="38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104" name="Line 112"/>
            <p:cNvSpPr>
              <a:spLocks noChangeShapeType="1"/>
            </p:cNvSpPr>
            <p:nvPr/>
          </p:nvSpPr>
          <p:spPr bwMode="auto">
            <a:xfrm>
              <a:off x="1776" y="3264"/>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85105" name="Group 113"/>
            <p:cNvGrpSpPr>
              <a:grpSpLocks/>
            </p:cNvGrpSpPr>
            <p:nvPr/>
          </p:nvGrpSpPr>
          <p:grpSpPr bwMode="auto">
            <a:xfrm>
              <a:off x="2016" y="3552"/>
              <a:ext cx="288" cy="192"/>
              <a:chOff x="2640" y="1968"/>
              <a:chExt cx="288" cy="192"/>
            </a:xfrm>
          </p:grpSpPr>
          <p:sp>
            <p:nvSpPr>
              <p:cNvPr id="85106" name="AutoShape 114"/>
              <p:cNvSpPr>
                <a:spLocks noChangeArrowheads="1"/>
              </p:cNvSpPr>
              <p:nvPr/>
            </p:nvSpPr>
            <p:spPr bwMode="auto">
              <a:xfrm rot="5400000">
                <a:off x="2640" y="1968"/>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107" name="Oval 115"/>
              <p:cNvSpPr>
                <a:spLocks noChangeArrowheads="1"/>
              </p:cNvSpPr>
              <p:nvPr/>
            </p:nvSpPr>
            <p:spPr bwMode="auto">
              <a:xfrm>
                <a:off x="2832" y="20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grpSp>
        <p:nvGrpSpPr>
          <p:cNvPr id="85108" name="Group 116"/>
          <p:cNvGrpSpPr>
            <a:grpSpLocks/>
          </p:cNvGrpSpPr>
          <p:nvPr/>
        </p:nvGrpSpPr>
        <p:grpSpPr bwMode="auto">
          <a:xfrm>
            <a:off x="2819400" y="6019800"/>
            <a:ext cx="1066800" cy="304800"/>
            <a:chOff x="1776" y="3792"/>
            <a:chExt cx="672" cy="192"/>
          </a:xfrm>
        </p:grpSpPr>
        <p:grpSp>
          <p:nvGrpSpPr>
            <p:cNvPr id="85109" name="Group 117"/>
            <p:cNvGrpSpPr>
              <a:grpSpLocks/>
            </p:cNvGrpSpPr>
            <p:nvPr/>
          </p:nvGrpSpPr>
          <p:grpSpPr bwMode="auto">
            <a:xfrm>
              <a:off x="2016" y="3792"/>
              <a:ext cx="288" cy="192"/>
              <a:chOff x="2640" y="1968"/>
              <a:chExt cx="288" cy="192"/>
            </a:xfrm>
          </p:grpSpPr>
          <p:sp>
            <p:nvSpPr>
              <p:cNvPr id="85110" name="AutoShape 118"/>
              <p:cNvSpPr>
                <a:spLocks noChangeArrowheads="1"/>
              </p:cNvSpPr>
              <p:nvPr/>
            </p:nvSpPr>
            <p:spPr bwMode="auto">
              <a:xfrm rot="5400000">
                <a:off x="2640" y="1968"/>
                <a:ext cx="192" cy="192"/>
              </a:xfrm>
              <a:prstGeom prst="triangle">
                <a:avLst>
                  <a:gd name="adj" fmla="val 50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111" name="Oval 119"/>
              <p:cNvSpPr>
                <a:spLocks noChangeArrowheads="1"/>
              </p:cNvSpPr>
              <p:nvPr/>
            </p:nvSpPr>
            <p:spPr bwMode="auto">
              <a:xfrm>
                <a:off x="2832" y="2016"/>
                <a:ext cx="96" cy="96"/>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85112" name="Line 120"/>
            <p:cNvSpPr>
              <a:spLocks noChangeShapeType="1"/>
            </p:cNvSpPr>
            <p:nvPr/>
          </p:nvSpPr>
          <p:spPr bwMode="auto">
            <a:xfrm flipH="1">
              <a:off x="1776" y="3888"/>
              <a:ext cx="2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113" name="Line 121"/>
            <p:cNvSpPr>
              <a:spLocks noChangeShapeType="1"/>
            </p:cNvSpPr>
            <p:nvPr/>
          </p:nvSpPr>
          <p:spPr bwMode="auto">
            <a:xfrm>
              <a:off x="2304" y="3888"/>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5114" name="Group 122"/>
          <p:cNvGrpSpPr>
            <a:grpSpLocks/>
          </p:cNvGrpSpPr>
          <p:nvPr/>
        </p:nvGrpSpPr>
        <p:grpSpPr bwMode="auto">
          <a:xfrm>
            <a:off x="2895600" y="5029200"/>
            <a:ext cx="1981200" cy="1143000"/>
            <a:chOff x="1824" y="3168"/>
            <a:chExt cx="1248" cy="720"/>
          </a:xfrm>
        </p:grpSpPr>
        <p:sp>
          <p:nvSpPr>
            <p:cNvPr id="85115" name="Line 123"/>
            <p:cNvSpPr>
              <a:spLocks noChangeShapeType="1"/>
            </p:cNvSpPr>
            <p:nvPr/>
          </p:nvSpPr>
          <p:spPr bwMode="auto">
            <a:xfrm>
              <a:off x="1920" y="3264"/>
              <a:ext cx="72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116" name="Line 124"/>
            <p:cNvSpPr>
              <a:spLocks noChangeShapeType="1"/>
            </p:cNvSpPr>
            <p:nvPr/>
          </p:nvSpPr>
          <p:spPr bwMode="auto">
            <a:xfrm flipV="1">
              <a:off x="1824" y="3360"/>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117" name="Line 125"/>
            <p:cNvSpPr>
              <a:spLocks noChangeShapeType="1"/>
            </p:cNvSpPr>
            <p:nvPr/>
          </p:nvSpPr>
          <p:spPr bwMode="auto">
            <a:xfrm>
              <a:off x="1824" y="3360"/>
              <a:ext cx="81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85118" name="Group 126"/>
            <p:cNvGrpSpPr>
              <a:grpSpLocks/>
            </p:cNvGrpSpPr>
            <p:nvPr/>
          </p:nvGrpSpPr>
          <p:grpSpPr bwMode="auto">
            <a:xfrm>
              <a:off x="2640" y="3168"/>
              <a:ext cx="288" cy="288"/>
              <a:chOff x="3264" y="2544"/>
              <a:chExt cx="288" cy="288"/>
            </a:xfrm>
          </p:grpSpPr>
          <p:sp>
            <p:nvSpPr>
              <p:cNvPr id="85119" name="Arc 127"/>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120" name="Arc 128"/>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121" name="Line 129"/>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85122" name="Line 130"/>
            <p:cNvSpPr>
              <a:spLocks noChangeShapeType="1"/>
            </p:cNvSpPr>
            <p:nvPr/>
          </p:nvSpPr>
          <p:spPr bwMode="auto">
            <a:xfrm>
              <a:off x="2928" y="3312"/>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5123" name="Group 131"/>
          <p:cNvGrpSpPr>
            <a:grpSpLocks/>
          </p:cNvGrpSpPr>
          <p:nvPr/>
        </p:nvGrpSpPr>
        <p:grpSpPr bwMode="auto">
          <a:xfrm>
            <a:off x="3886200" y="5791200"/>
            <a:ext cx="990600" cy="533400"/>
            <a:chOff x="2448" y="3648"/>
            <a:chExt cx="624" cy="336"/>
          </a:xfrm>
        </p:grpSpPr>
        <p:sp>
          <p:nvSpPr>
            <p:cNvPr id="85124" name="Line 132"/>
            <p:cNvSpPr>
              <a:spLocks noChangeShapeType="1"/>
            </p:cNvSpPr>
            <p:nvPr/>
          </p:nvSpPr>
          <p:spPr bwMode="auto">
            <a:xfrm>
              <a:off x="2448" y="3648"/>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125" name="Line 133"/>
            <p:cNvSpPr>
              <a:spLocks noChangeShapeType="1"/>
            </p:cNvSpPr>
            <p:nvPr/>
          </p:nvSpPr>
          <p:spPr bwMode="auto">
            <a:xfrm>
              <a:off x="2544" y="3648"/>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85126" name="Group 134"/>
            <p:cNvGrpSpPr>
              <a:grpSpLocks/>
            </p:cNvGrpSpPr>
            <p:nvPr/>
          </p:nvGrpSpPr>
          <p:grpSpPr bwMode="auto">
            <a:xfrm>
              <a:off x="2640" y="3696"/>
              <a:ext cx="288" cy="288"/>
              <a:chOff x="3264" y="2544"/>
              <a:chExt cx="288" cy="288"/>
            </a:xfrm>
          </p:grpSpPr>
          <p:sp>
            <p:nvSpPr>
              <p:cNvPr id="85127" name="Arc 135"/>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128" name="Arc 136"/>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129" name="Line 137"/>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85130" name="Line 138"/>
            <p:cNvSpPr>
              <a:spLocks noChangeShapeType="1"/>
            </p:cNvSpPr>
            <p:nvPr/>
          </p:nvSpPr>
          <p:spPr bwMode="auto">
            <a:xfrm>
              <a:off x="2928" y="3840"/>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131" name="Line 139"/>
            <p:cNvSpPr>
              <a:spLocks noChangeShapeType="1"/>
            </p:cNvSpPr>
            <p:nvPr/>
          </p:nvSpPr>
          <p:spPr bwMode="auto">
            <a:xfrm>
              <a:off x="2544" y="3792"/>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132" name="Line 140"/>
            <p:cNvSpPr>
              <a:spLocks noChangeShapeType="1"/>
            </p:cNvSpPr>
            <p:nvPr/>
          </p:nvSpPr>
          <p:spPr bwMode="auto">
            <a:xfrm>
              <a:off x="2448" y="3888"/>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5133" name="Group 141"/>
          <p:cNvGrpSpPr>
            <a:grpSpLocks/>
          </p:cNvGrpSpPr>
          <p:nvPr/>
        </p:nvGrpSpPr>
        <p:grpSpPr bwMode="auto">
          <a:xfrm>
            <a:off x="2057400" y="4495800"/>
            <a:ext cx="4038600" cy="2133600"/>
            <a:chOff x="1296" y="2832"/>
            <a:chExt cx="2544" cy="1344"/>
          </a:xfrm>
        </p:grpSpPr>
        <p:grpSp>
          <p:nvGrpSpPr>
            <p:cNvPr id="85134" name="Group 142"/>
            <p:cNvGrpSpPr>
              <a:grpSpLocks/>
            </p:cNvGrpSpPr>
            <p:nvPr/>
          </p:nvGrpSpPr>
          <p:grpSpPr bwMode="auto">
            <a:xfrm>
              <a:off x="1296" y="3072"/>
              <a:ext cx="480" cy="963"/>
              <a:chOff x="1008" y="3072"/>
              <a:chExt cx="480" cy="963"/>
            </a:xfrm>
          </p:grpSpPr>
          <p:sp>
            <p:nvSpPr>
              <p:cNvPr id="85135" name="Text Box 143"/>
              <p:cNvSpPr txBox="1">
                <a:spLocks noChangeArrowheads="1"/>
              </p:cNvSpPr>
              <p:nvPr/>
            </p:nvSpPr>
            <p:spPr bwMode="auto">
              <a:xfrm>
                <a:off x="1008" y="3072"/>
                <a:ext cx="29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ja-JP" i="1">
                    <a:effectLst/>
                    <a:latin typeface="Times New Roman" panose="02020603050405020304" pitchFamily="18" charset="0"/>
                  </a:rPr>
                  <a:t>X</a:t>
                </a:r>
              </a:p>
            </p:txBody>
          </p:sp>
          <p:sp>
            <p:nvSpPr>
              <p:cNvPr id="85136" name="Text Box 144"/>
              <p:cNvSpPr txBox="1">
                <a:spLocks noChangeArrowheads="1"/>
              </p:cNvSpPr>
              <p:nvPr/>
            </p:nvSpPr>
            <p:spPr bwMode="auto">
              <a:xfrm>
                <a:off x="1018" y="3708"/>
                <a:ext cx="29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ja-JP" i="1">
                    <a:effectLst/>
                    <a:latin typeface="Times New Roman" panose="02020603050405020304" pitchFamily="18" charset="0"/>
                  </a:rPr>
                  <a:t>Y</a:t>
                </a:r>
              </a:p>
            </p:txBody>
          </p:sp>
          <p:sp>
            <p:nvSpPr>
              <p:cNvPr id="85137" name="Line 145"/>
              <p:cNvSpPr>
                <a:spLocks noChangeShapeType="1"/>
              </p:cNvSpPr>
              <p:nvPr/>
            </p:nvSpPr>
            <p:spPr bwMode="auto">
              <a:xfrm>
                <a:off x="1296" y="3264"/>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138" name="Line 146"/>
              <p:cNvSpPr>
                <a:spLocks noChangeShapeType="1"/>
              </p:cNvSpPr>
              <p:nvPr/>
            </p:nvSpPr>
            <p:spPr bwMode="auto">
              <a:xfrm flipH="1">
                <a:off x="1296" y="3888"/>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85139" name="Line 147"/>
            <p:cNvSpPr>
              <a:spLocks noChangeShapeType="1"/>
            </p:cNvSpPr>
            <p:nvPr/>
          </p:nvSpPr>
          <p:spPr bwMode="auto">
            <a:xfrm>
              <a:off x="3696" y="3552"/>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140" name="Rectangle 148"/>
            <p:cNvSpPr>
              <a:spLocks noChangeArrowheads="1"/>
            </p:cNvSpPr>
            <p:nvPr/>
          </p:nvSpPr>
          <p:spPr bwMode="auto">
            <a:xfrm>
              <a:off x="1776" y="2976"/>
              <a:ext cx="1920" cy="1200"/>
            </a:xfrm>
            <a:prstGeom prst="rect">
              <a:avLst/>
            </a:prstGeom>
            <a:noFill/>
            <a:ln w="2857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5141" name="Text Box 149"/>
            <p:cNvSpPr txBox="1">
              <a:spLocks noChangeArrowheads="1"/>
            </p:cNvSpPr>
            <p:nvPr/>
          </p:nvSpPr>
          <p:spPr bwMode="auto">
            <a:xfrm>
              <a:off x="1872" y="2832"/>
              <a:ext cx="240" cy="288"/>
            </a:xfrm>
            <a:prstGeom prst="rect">
              <a:avLst/>
            </a:prstGeom>
            <a:solidFill>
              <a:srgbClr val="00007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ja-JP" sz="2400" i="1">
                  <a:effectLst/>
                  <a:latin typeface="Times New Roman" panose="02020603050405020304" pitchFamily="18" charset="0"/>
                </a:rPr>
                <a:t>F</a:t>
              </a:r>
            </a:p>
          </p:txBody>
        </p:sp>
      </p:grpSp>
      <p:grpSp>
        <p:nvGrpSpPr>
          <p:cNvPr id="85156" name="Group 164"/>
          <p:cNvGrpSpPr>
            <a:grpSpLocks/>
          </p:cNvGrpSpPr>
          <p:nvPr/>
        </p:nvGrpSpPr>
        <p:grpSpPr bwMode="auto">
          <a:xfrm>
            <a:off x="1295400" y="3021013"/>
            <a:ext cx="6858000" cy="519112"/>
            <a:chOff x="816" y="1903"/>
            <a:chExt cx="4320" cy="327"/>
          </a:xfrm>
        </p:grpSpPr>
        <p:sp>
          <p:nvSpPr>
            <p:cNvPr id="85087" name="Text Box 95"/>
            <p:cNvSpPr txBox="1">
              <a:spLocks noChangeArrowheads="1"/>
            </p:cNvSpPr>
            <p:nvPr/>
          </p:nvSpPr>
          <p:spPr bwMode="auto">
            <a:xfrm>
              <a:off x="816" y="1903"/>
              <a:ext cx="432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kumimoji="1">
                  <a:solidFill>
                    <a:schemeClr val="tx1"/>
                  </a:solidFill>
                  <a:latin typeface="Arial" panose="020B0604020202020204" pitchFamily="34" charset="0"/>
                  <a:ea typeface="ＭＳ Ｐゴシック" panose="020B0600070205080204" pitchFamily="50" charset="-128"/>
                </a:defRPr>
              </a:lvl1pPr>
              <a:lvl2pPr marL="800100" indent="-342900">
                <a:spcBef>
                  <a:spcPct val="0"/>
                </a:spcBef>
                <a:defRPr kumimoji="1">
                  <a:solidFill>
                    <a:schemeClr val="tx1"/>
                  </a:solidFill>
                  <a:latin typeface="Arial" panose="020B0604020202020204" pitchFamily="34" charset="0"/>
                  <a:ea typeface="ＭＳ Ｐゴシック" panose="020B0600070205080204" pitchFamily="50" charset="-128"/>
                </a:defRPr>
              </a:lvl2pPr>
              <a:lvl3pPr marL="1257300" indent="-342900">
                <a:spcBef>
                  <a:spcPct val="0"/>
                </a:spcBef>
                <a:defRPr kumimoji="1">
                  <a:solidFill>
                    <a:schemeClr val="tx1"/>
                  </a:solidFill>
                  <a:latin typeface="Arial" panose="020B0604020202020204" pitchFamily="34" charset="0"/>
                  <a:ea typeface="ＭＳ Ｐゴシック" panose="020B0600070205080204" pitchFamily="50" charset="-128"/>
                </a:defRPr>
              </a:lvl3pPr>
              <a:lvl4pPr marL="1714500" indent="-342900">
                <a:spcBef>
                  <a:spcPct val="0"/>
                </a:spcBef>
                <a:defRPr kumimoji="1">
                  <a:solidFill>
                    <a:schemeClr val="tx1"/>
                  </a:solidFill>
                  <a:latin typeface="Arial" panose="020B0604020202020204" pitchFamily="34" charset="0"/>
                  <a:ea typeface="ＭＳ Ｐゴシック" panose="020B0600070205080204" pitchFamily="50" charset="-128"/>
                </a:defRPr>
              </a:lvl4pPr>
              <a:lvl5pPr marL="2171700" indent="-342900">
                <a:spcBef>
                  <a:spcPct val="0"/>
                </a:spcBef>
                <a:defRPr kumimoji="1">
                  <a:solidFill>
                    <a:schemeClr val="tx1"/>
                  </a:solidFill>
                  <a:latin typeface="Arial" panose="020B0604020202020204" pitchFamily="34" charset="0"/>
                  <a:ea typeface="ＭＳ Ｐゴシック" panose="020B0600070205080204" pitchFamily="50" charset="-128"/>
                </a:defRPr>
              </a:lvl5pPr>
              <a:lvl6pPr marL="2628900" indent="-3429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86100" indent="-3429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43300" indent="-3429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00500" indent="-3429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buClrTx/>
                <a:buSzTx/>
                <a:buFontTx/>
                <a:buAutoNum type="arabicPeriod"/>
              </a:pPr>
              <a:r>
                <a:rPr lang="en-US" altLang="ja-JP">
                  <a:effectLst>
                    <a:outerShdw blurRad="38100" dist="38100" dir="2700000" algn="tl">
                      <a:srgbClr val="000000"/>
                    </a:outerShdw>
                  </a:effectLst>
                  <a:latin typeface="Times New Roman" panose="02020603050405020304" pitchFamily="18" charset="0"/>
                </a:rPr>
                <a:t> </a:t>
              </a:r>
              <a:r>
                <a:rPr lang="en-US" altLang="ja-JP" i="1">
                  <a:effectLst>
                    <a:outerShdw blurRad="38100" dist="38100" dir="2700000" algn="tl">
                      <a:srgbClr val="000000"/>
                    </a:outerShdw>
                  </a:effectLst>
                  <a:latin typeface="Times New Roman" panose="02020603050405020304" pitchFamily="18" charset="0"/>
                </a:rPr>
                <a:t>X</a:t>
              </a:r>
              <a:r>
                <a:rPr lang="en-US" altLang="ja-JP">
                  <a:effectLst>
                    <a:outerShdw blurRad="38100" dist="38100" dir="2700000" algn="tl">
                      <a:srgbClr val="000000"/>
                    </a:outerShdw>
                  </a:effectLst>
                  <a:latin typeface="Times New Roman" panose="02020603050405020304" pitchFamily="18" charset="0"/>
                </a:rPr>
                <a:t> ,</a:t>
              </a:r>
              <a:r>
                <a:rPr lang="en-US" altLang="ja-JP" i="1">
                  <a:effectLst>
                    <a:outerShdw blurRad="38100" dist="38100" dir="2700000" algn="tl">
                      <a:srgbClr val="000000"/>
                    </a:outerShdw>
                  </a:effectLst>
                  <a:latin typeface="Times New Roman" panose="02020603050405020304" pitchFamily="18" charset="0"/>
                </a:rPr>
                <a:t>Y</a:t>
              </a:r>
              <a:r>
                <a:rPr lang="en-US" altLang="ja-JP">
                  <a:effectLst>
                    <a:outerShdw blurRad="38100" dist="38100" dir="2700000" algn="tl">
                      <a:srgbClr val="000000"/>
                    </a:outerShdw>
                  </a:effectLst>
                  <a:latin typeface="Times New Roman" panose="02020603050405020304" pitchFamily="18" charset="0"/>
                </a:rPr>
                <a:t>              → NOT</a:t>
              </a:r>
              <a:r>
                <a:rPr lang="ja-JP" altLang="en-US">
                  <a:effectLst>
                    <a:outerShdw blurRad="38100" dist="38100" dir="2700000" algn="tl">
                      <a:srgbClr val="000000"/>
                    </a:outerShdw>
                  </a:effectLst>
                  <a:latin typeface="Times New Roman" panose="02020603050405020304" pitchFamily="18" charset="0"/>
                </a:rPr>
                <a:t>ゲートに</a:t>
              </a:r>
            </a:p>
          </p:txBody>
        </p:sp>
        <p:sp>
          <p:nvSpPr>
            <p:cNvPr id="85088" name="Line 96"/>
            <p:cNvSpPr>
              <a:spLocks noChangeShapeType="1"/>
            </p:cNvSpPr>
            <p:nvPr/>
          </p:nvSpPr>
          <p:spPr bwMode="auto">
            <a:xfrm>
              <a:off x="1152" y="1968"/>
              <a:ext cx="144"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089" name="Line 97"/>
            <p:cNvSpPr>
              <a:spLocks noChangeShapeType="1"/>
            </p:cNvSpPr>
            <p:nvPr/>
          </p:nvSpPr>
          <p:spPr bwMode="auto">
            <a:xfrm>
              <a:off x="1440" y="1968"/>
              <a:ext cx="144"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5157" name="Group 165"/>
          <p:cNvGrpSpPr>
            <a:grpSpLocks/>
          </p:cNvGrpSpPr>
          <p:nvPr/>
        </p:nvGrpSpPr>
        <p:grpSpPr bwMode="auto">
          <a:xfrm>
            <a:off x="1295400" y="3581400"/>
            <a:ext cx="6934200" cy="519113"/>
            <a:chOff x="816" y="2256"/>
            <a:chExt cx="4368" cy="327"/>
          </a:xfrm>
        </p:grpSpPr>
        <p:sp>
          <p:nvSpPr>
            <p:cNvPr id="85084" name="Text Box 92"/>
            <p:cNvSpPr txBox="1">
              <a:spLocks noChangeArrowheads="1"/>
            </p:cNvSpPr>
            <p:nvPr/>
          </p:nvSpPr>
          <p:spPr bwMode="auto">
            <a:xfrm>
              <a:off x="816" y="2256"/>
              <a:ext cx="436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kumimoji="1">
                  <a:solidFill>
                    <a:schemeClr val="tx1"/>
                  </a:solidFill>
                  <a:latin typeface="Arial" panose="020B0604020202020204" pitchFamily="34" charset="0"/>
                  <a:ea typeface="ＭＳ Ｐゴシック" panose="020B0600070205080204" pitchFamily="50" charset="-128"/>
                </a:defRPr>
              </a:lvl1pPr>
              <a:lvl2pPr marL="800100" indent="-342900">
                <a:spcBef>
                  <a:spcPct val="0"/>
                </a:spcBef>
                <a:defRPr kumimoji="1">
                  <a:solidFill>
                    <a:schemeClr val="tx1"/>
                  </a:solidFill>
                  <a:latin typeface="Arial" panose="020B0604020202020204" pitchFamily="34" charset="0"/>
                  <a:ea typeface="ＭＳ Ｐゴシック" panose="020B0600070205080204" pitchFamily="50" charset="-128"/>
                </a:defRPr>
              </a:lvl2pPr>
              <a:lvl3pPr marL="1257300" indent="-342900">
                <a:spcBef>
                  <a:spcPct val="0"/>
                </a:spcBef>
                <a:defRPr kumimoji="1">
                  <a:solidFill>
                    <a:schemeClr val="tx1"/>
                  </a:solidFill>
                  <a:latin typeface="Arial" panose="020B0604020202020204" pitchFamily="34" charset="0"/>
                  <a:ea typeface="ＭＳ Ｐゴシック" panose="020B0600070205080204" pitchFamily="50" charset="-128"/>
                </a:defRPr>
              </a:lvl3pPr>
              <a:lvl4pPr marL="1714500" indent="-342900">
                <a:spcBef>
                  <a:spcPct val="0"/>
                </a:spcBef>
                <a:defRPr kumimoji="1">
                  <a:solidFill>
                    <a:schemeClr val="tx1"/>
                  </a:solidFill>
                  <a:latin typeface="Arial" panose="020B0604020202020204" pitchFamily="34" charset="0"/>
                  <a:ea typeface="ＭＳ Ｐゴシック" panose="020B0600070205080204" pitchFamily="50" charset="-128"/>
                </a:defRPr>
              </a:lvl4pPr>
              <a:lvl5pPr marL="2171700" indent="-342900">
                <a:spcBef>
                  <a:spcPct val="0"/>
                </a:spcBef>
                <a:defRPr kumimoji="1">
                  <a:solidFill>
                    <a:schemeClr val="tx1"/>
                  </a:solidFill>
                  <a:latin typeface="Arial" panose="020B0604020202020204" pitchFamily="34" charset="0"/>
                  <a:ea typeface="ＭＳ Ｐゴシック" panose="020B0600070205080204" pitchFamily="50" charset="-128"/>
                </a:defRPr>
              </a:lvl5pPr>
              <a:lvl6pPr marL="2628900" indent="-3429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86100" indent="-3429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43300" indent="-3429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00500" indent="-3429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buClrTx/>
                <a:buSzTx/>
                <a:buFontTx/>
                <a:buAutoNum type="arabicPeriod" startAt="2"/>
              </a:pPr>
              <a:r>
                <a:rPr lang="en-US" altLang="ja-JP">
                  <a:effectLst>
                    <a:outerShdw blurRad="38100" dist="38100" dir="2700000" algn="tl">
                      <a:srgbClr val="000000"/>
                    </a:outerShdw>
                  </a:effectLst>
                  <a:latin typeface="Times New Roman" panose="02020603050405020304" pitchFamily="18" charset="0"/>
                </a:rPr>
                <a:t> </a:t>
              </a:r>
              <a:r>
                <a:rPr lang="en-US" altLang="ja-JP" i="1">
                  <a:effectLst>
                    <a:outerShdw blurRad="38100" dist="38100" dir="2700000" algn="tl">
                      <a:srgbClr val="000000"/>
                    </a:outerShdw>
                  </a:effectLst>
                  <a:latin typeface="Times New Roman" panose="02020603050405020304" pitchFamily="18" charset="0"/>
                </a:rPr>
                <a:t>X</a:t>
              </a:r>
              <a:r>
                <a:rPr lang="en-US" altLang="ja-JP">
                  <a:effectLst>
                    <a:outerShdw blurRad="38100" dist="38100" dir="2700000" algn="tl">
                      <a:srgbClr val="000000"/>
                    </a:outerShdw>
                  </a:effectLst>
                  <a:latin typeface="Times New Roman" panose="02020603050405020304" pitchFamily="18" charset="0"/>
                </a:rPr>
                <a:t> </a:t>
              </a:r>
              <a:r>
                <a:rPr lang="ja-JP" altLang="en-US" b="1">
                  <a:solidFill>
                    <a:srgbClr val="FFFF00"/>
                  </a:solidFill>
                  <a:effectLst>
                    <a:outerShdw blurRad="38100" dist="38100" dir="2700000" algn="tl">
                      <a:srgbClr val="000000"/>
                    </a:outerShdw>
                  </a:effectLst>
                  <a:latin typeface="Times New Roman" panose="02020603050405020304" pitchFamily="18" charset="0"/>
                </a:rPr>
                <a:t>・</a:t>
              </a:r>
              <a:r>
                <a:rPr lang="en-US" altLang="ja-JP" i="1">
                  <a:effectLst>
                    <a:outerShdw blurRad="38100" dist="38100" dir="2700000" algn="tl">
                      <a:srgbClr val="000000"/>
                    </a:outerShdw>
                  </a:effectLst>
                  <a:latin typeface="Times New Roman" panose="02020603050405020304" pitchFamily="18" charset="0"/>
                </a:rPr>
                <a:t>Y </a:t>
              </a:r>
              <a:r>
                <a:rPr lang="en-US" altLang="ja-JP">
                  <a:effectLst>
                    <a:outerShdw blurRad="38100" dist="38100" dir="2700000" algn="tl">
                      <a:srgbClr val="000000"/>
                    </a:outerShdw>
                  </a:effectLst>
                  <a:latin typeface="Times New Roman" panose="02020603050405020304" pitchFamily="18" charset="0"/>
                </a:rPr>
                <a:t>, </a:t>
              </a:r>
              <a:r>
                <a:rPr lang="en-US" altLang="ja-JP" i="1">
                  <a:effectLst>
                    <a:outerShdw blurRad="38100" dist="38100" dir="2700000" algn="tl">
                      <a:srgbClr val="000000"/>
                    </a:outerShdw>
                  </a:effectLst>
                  <a:latin typeface="Times New Roman" panose="02020603050405020304" pitchFamily="18" charset="0"/>
                </a:rPr>
                <a:t>X</a:t>
              </a:r>
              <a:r>
                <a:rPr lang="en-US" altLang="ja-JP">
                  <a:effectLst>
                    <a:outerShdw blurRad="38100" dist="38100" dir="2700000" algn="tl">
                      <a:srgbClr val="000000"/>
                    </a:outerShdw>
                  </a:effectLst>
                  <a:latin typeface="Times New Roman" panose="02020603050405020304" pitchFamily="18" charset="0"/>
                </a:rPr>
                <a:t> </a:t>
              </a:r>
              <a:r>
                <a:rPr lang="ja-JP" altLang="en-US" b="1">
                  <a:solidFill>
                    <a:srgbClr val="FFFF00"/>
                  </a:solidFill>
                  <a:effectLst>
                    <a:outerShdw blurRad="38100" dist="38100" dir="2700000" algn="tl">
                      <a:srgbClr val="000000"/>
                    </a:outerShdw>
                  </a:effectLst>
                  <a:latin typeface="Times New Roman" panose="02020603050405020304" pitchFamily="18" charset="0"/>
                </a:rPr>
                <a:t>・</a:t>
              </a:r>
              <a:r>
                <a:rPr lang="en-US" altLang="ja-JP" i="1">
                  <a:effectLst>
                    <a:outerShdw blurRad="38100" dist="38100" dir="2700000" algn="tl">
                      <a:srgbClr val="000000"/>
                    </a:outerShdw>
                  </a:effectLst>
                  <a:latin typeface="Times New Roman" panose="02020603050405020304" pitchFamily="18" charset="0"/>
                </a:rPr>
                <a:t>Y </a:t>
              </a:r>
              <a:r>
                <a:rPr lang="en-US" altLang="ja-JP">
                  <a:effectLst>
                    <a:outerShdw blurRad="38100" dist="38100" dir="2700000" algn="tl">
                      <a:srgbClr val="000000"/>
                    </a:outerShdw>
                  </a:effectLst>
                  <a:latin typeface="Times New Roman" panose="02020603050405020304" pitchFamily="18" charset="0"/>
                </a:rPr>
                <a:t>   → AND</a:t>
              </a:r>
              <a:r>
                <a:rPr lang="ja-JP" altLang="en-US">
                  <a:effectLst>
                    <a:outerShdw blurRad="38100" dist="38100" dir="2700000" algn="tl">
                      <a:srgbClr val="000000"/>
                    </a:outerShdw>
                  </a:effectLst>
                  <a:latin typeface="Times New Roman" panose="02020603050405020304" pitchFamily="18" charset="0"/>
                </a:rPr>
                <a:t>ゲートに</a:t>
              </a:r>
            </a:p>
          </p:txBody>
        </p:sp>
        <p:sp>
          <p:nvSpPr>
            <p:cNvPr id="85142" name="Line 150"/>
            <p:cNvSpPr>
              <a:spLocks noChangeShapeType="1"/>
            </p:cNvSpPr>
            <p:nvPr/>
          </p:nvSpPr>
          <p:spPr bwMode="auto">
            <a:xfrm>
              <a:off x="1776" y="2304"/>
              <a:ext cx="14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143" name="Line 151"/>
            <p:cNvSpPr>
              <a:spLocks noChangeShapeType="1"/>
            </p:cNvSpPr>
            <p:nvPr/>
          </p:nvSpPr>
          <p:spPr bwMode="auto">
            <a:xfrm>
              <a:off x="2064" y="2304"/>
              <a:ext cx="14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5158" name="Group 166"/>
          <p:cNvGrpSpPr>
            <a:grpSpLocks/>
          </p:cNvGrpSpPr>
          <p:nvPr/>
        </p:nvGrpSpPr>
        <p:grpSpPr bwMode="auto">
          <a:xfrm>
            <a:off x="1295400" y="4114800"/>
            <a:ext cx="6858000" cy="519113"/>
            <a:chOff x="816" y="2592"/>
            <a:chExt cx="4320" cy="327"/>
          </a:xfrm>
        </p:grpSpPr>
        <p:sp>
          <p:nvSpPr>
            <p:cNvPr id="85085" name="Text Box 93"/>
            <p:cNvSpPr txBox="1">
              <a:spLocks noChangeArrowheads="1"/>
            </p:cNvSpPr>
            <p:nvPr/>
          </p:nvSpPr>
          <p:spPr bwMode="auto">
            <a:xfrm>
              <a:off x="816" y="2592"/>
              <a:ext cx="432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kumimoji="1">
                  <a:solidFill>
                    <a:schemeClr val="tx1"/>
                  </a:solidFill>
                  <a:latin typeface="Arial" panose="020B0604020202020204" pitchFamily="34" charset="0"/>
                  <a:ea typeface="ＭＳ Ｐゴシック" panose="020B0600070205080204" pitchFamily="50" charset="-128"/>
                </a:defRPr>
              </a:lvl1pPr>
              <a:lvl2pPr marL="800100" indent="-342900">
                <a:spcBef>
                  <a:spcPct val="0"/>
                </a:spcBef>
                <a:defRPr kumimoji="1">
                  <a:solidFill>
                    <a:schemeClr val="tx1"/>
                  </a:solidFill>
                  <a:latin typeface="Arial" panose="020B0604020202020204" pitchFamily="34" charset="0"/>
                  <a:ea typeface="ＭＳ Ｐゴシック" panose="020B0600070205080204" pitchFamily="50" charset="-128"/>
                </a:defRPr>
              </a:lvl2pPr>
              <a:lvl3pPr marL="1257300" indent="-342900">
                <a:spcBef>
                  <a:spcPct val="0"/>
                </a:spcBef>
                <a:defRPr kumimoji="1">
                  <a:solidFill>
                    <a:schemeClr val="tx1"/>
                  </a:solidFill>
                  <a:latin typeface="Arial" panose="020B0604020202020204" pitchFamily="34" charset="0"/>
                  <a:ea typeface="ＭＳ Ｐゴシック" panose="020B0600070205080204" pitchFamily="50" charset="-128"/>
                </a:defRPr>
              </a:lvl3pPr>
              <a:lvl4pPr marL="1714500" indent="-342900">
                <a:spcBef>
                  <a:spcPct val="0"/>
                </a:spcBef>
                <a:defRPr kumimoji="1">
                  <a:solidFill>
                    <a:schemeClr val="tx1"/>
                  </a:solidFill>
                  <a:latin typeface="Arial" panose="020B0604020202020204" pitchFamily="34" charset="0"/>
                  <a:ea typeface="ＭＳ Ｐゴシック" panose="020B0600070205080204" pitchFamily="50" charset="-128"/>
                </a:defRPr>
              </a:lvl4pPr>
              <a:lvl5pPr marL="2171700" indent="-342900">
                <a:spcBef>
                  <a:spcPct val="0"/>
                </a:spcBef>
                <a:defRPr kumimoji="1">
                  <a:solidFill>
                    <a:schemeClr val="tx1"/>
                  </a:solidFill>
                  <a:latin typeface="Arial" panose="020B0604020202020204" pitchFamily="34" charset="0"/>
                  <a:ea typeface="ＭＳ Ｐゴシック" panose="020B0600070205080204" pitchFamily="50" charset="-128"/>
                </a:defRPr>
              </a:lvl5pPr>
              <a:lvl6pPr marL="2628900" indent="-3429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86100" indent="-3429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43300" indent="-3429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00500" indent="-3429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Bef>
                  <a:spcPct val="20000"/>
                </a:spcBef>
                <a:buClr>
                  <a:schemeClr val="tx1"/>
                </a:buClr>
                <a:buSzTx/>
                <a:buFontTx/>
                <a:buAutoNum type="arabicPeriod" startAt="3"/>
              </a:pPr>
              <a:r>
                <a:rPr lang="en-US" altLang="ja-JP">
                  <a:effectLst>
                    <a:outerShdw blurRad="38100" dist="38100" dir="2700000" algn="tl">
                      <a:srgbClr val="000000"/>
                    </a:outerShdw>
                  </a:effectLst>
                  <a:latin typeface="Times New Roman" panose="02020603050405020304" pitchFamily="18" charset="0"/>
                </a:rPr>
                <a:t> </a:t>
              </a:r>
              <a:r>
                <a:rPr lang="en-US" altLang="ja-JP" i="1">
                  <a:effectLst>
                    <a:outerShdw blurRad="38100" dist="38100" dir="2700000" algn="tl">
                      <a:srgbClr val="000000"/>
                    </a:outerShdw>
                  </a:effectLst>
                  <a:latin typeface="Times New Roman" panose="02020603050405020304" pitchFamily="18" charset="0"/>
                </a:rPr>
                <a:t>X</a:t>
              </a:r>
              <a:r>
                <a:rPr lang="en-US" altLang="ja-JP">
                  <a:effectLst>
                    <a:outerShdw blurRad="38100" dist="38100" dir="2700000" algn="tl">
                      <a:srgbClr val="000000"/>
                    </a:outerShdw>
                  </a:effectLst>
                  <a:latin typeface="Times New Roman" panose="02020603050405020304" pitchFamily="18" charset="0"/>
                </a:rPr>
                <a:t> </a:t>
              </a:r>
              <a:r>
                <a:rPr lang="ja-JP" altLang="en-US">
                  <a:effectLst>
                    <a:outerShdw blurRad="38100" dist="38100" dir="2700000" algn="tl">
                      <a:srgbClr val="000000"/>
                    </a:outerShdw>
                  </a:effectLst>
                  <a:latin typeface="Times New Roman" panose="02020603050405020304" pitchFamily="18" charset="0"/>
                </a:rPr>
                <a:t>・</a:t>
              </a:r>
              <a:r>
                <a:rPr lang="en-US" altLang="ja-JP" i="1">
                  <a:effectLst>
                    <a:outerShdw blurRad="38100" dist="38100" dir="2700000" algn="tl">
                      <a:srgbClr val="000000"/>
                    </a:outerShdw>
                  </a:effectLst>
                  <a:latin typeface="Times New Roman" panose="02020603050405020304" pitchFamily="18" charset="0"/>
                </a:rPr>
                <a:t>Y</a:t>
              </a:r>
              <a:r>
                <a:rPr lang="en-US" altLang="ja-JP">
                  <a:effectLst>
                    <a:outerShdw blurRad="38100" dist="38100" dir="2700000" algn="tl">
                      <a:srgbClr val="000000"/>
                    </a:outerShdw>
                  </a:effectLst>
                  <a:latin typeface="Times New Roman" panose="02020603050405020304" pitchFamily="18" charset="0"/>
                </a:rPr>
                <a:t> </a:t>
              </a:r>
              <a:r>
                <a:rPr lang="en-US" altLang="ja-JP" b="1">
                  <a:solidFill>
                    <a:srgbClr val="FFFF00"/>
                  </a:solidFill>
                  <a:effectLst>
                    <a:outerShdw blurRad="38100" dist="38100" dir="2700000" algn="tl">
                      <a:srgbClr val="000000"/>
                    </a:outerShdw>
                  </a:effectLst>
                  <a:latin typeface="Times New Roman" panose="02020603050405020304" pitchFamily="18" charset="0"/>
                </a:rPr>
                <a:t>+ </a:t>
              </a:r>
              <a:r>
                <a:rPr lang="en-US" altLang="ja-JP" i="1">
                  <a:effectLst>
                    <a:outerShdw blurRad="38100" dist="38100" dir="2700000" algn="tl">
                      <a:srgbClr val="000000"/>
                    </a:outerShdw>
                  </a:effectLst>
                  <a:latin typeface="Times New Roman" panose="02020603050405020304" pitchFamily="18" charset="0"/>
                </a:rPr>
                <a:t>X</a:t>
              </a:r>
              <a:r>
                <a:rPr lang="en-US" altLang="ja-JP">
                  <a:effectLst>
                    <a:outerShdw blurRad="38100" dist="38100" dir="2700000" algn="tl">
                      <a:srgbClr val="000000"/>
                    </a:outerShdw>
                  </a:effectLst>
                  <a:latin typeface="Times New Roman" panose="02020603050405020304" pitchFamily="18" charset="0"/>
                </a:rPr>
                <a:t> </a:t>
              </a:r>
              <a:r>
                <a:rPr lang="ja-JP" altLang="en-US">
                  <a:effectLst>
                    <a:outerShdw blurRad="38100" dist="38100" dir="2700000" algn="tl">
                      <a:srgbClr val="000000"/>
                    </a:outerShdw>
                  </a:effectLst>
                  <a:latin typeface="Times New Roman" panose="02020603050405020304" pitchFamily="18" charset="0"/>
                </a:rPr>
                <a:t>・</a:t>
              </a:r>
              <a:r>
                <a:rPr lang="en-US" altLang="ja-JP" i="1">
                  <a:effectLst>
                    <a:outerShdw blurRad="38100" dist="38100" dir="2700000" algn="tl">
                      <a:srgbClr val="000000"/>
                    </a:outerShdw>
                  </a:effectLst>
                  <a:latin typeface="Times New Roman" panose="02020603050405020304" pitchFamily="18" charset="0"/>
                </a:rPr>
                <a:t>Y</a:t>
              </a:r>
              <a:r>
                <a:rPr lang="en-US" altLang="ja-JP">
                  <a:effectLst>
                    <a:outerShdw blurRad="38100" dist="38100" dir="2700000" algn="tl">
                      <a:srgbClr val="000000"/>
                    </a:outerShdw>
                  </a:effectLst>
                  <a:latin typeface="Times New Roman" panose="02020603050405020304" pitchFamily="18" charset="0"/>
                </a:rPr>
                <a:t>    → OR</a:t>
              </a:r>
              <a:r>
                <a:rPr lang="ja-JP" altLang="en-US">
                  <a:effectLst>
                    <a:outerShdw blurRad="38100" dist="38100" dir="2700000" algn="tl">
                      <a:srgbClr val="000000"/>
                    </a:outerShdw>
                  </a:effectLst>
                  <a:latin typeface="Times New Roman" panose="02020603050405020304" pitchFamily="18" charset="0"/>
                </a:rPr>
                <a:t>ゲートに</a:t>
              </a:r>
            </a:p>
          </p:txBody>
        </p:sp>
        <p:sp>
          <p:nvSpPr>
            <p:cNvPr id="85144" name="Line 152"/>
            <p:cNvSpPr>
              <a:spLocks noChangeShapeType="1"/>
            </p:cNvSpPr>
            <p:nvPr/>
          </p:nvSpPr>
          <p:spPr bwMode="auto">
            <a:xfrm>
              <a:off x="1824" y="2640"/>
              <a:ext cx="14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145" name="Line 153"/>
            <p:cNvSpPr>
              <a:spLocks noChangeShapeType="1"/>
            </p:cNvSpPr>
            <p:nvPr/>
          </p:nvSpPr>
          <p:spPr bwMode="auto">
            <a:xfrm>
              <a:off x="2160" y="2640"/>
              <a:ext cx="14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5133"/>
                                        </p:tgtEl>
                                        <p:attrNameLst>
                                          <p:attrName>style.visibility</p:attrName>
                                        </p:attrNameLst>
                                      </p:cBhvr>
                                      <p:to>
                                        <p:strVal val="visible"/>
                                      </p:to>
                                    </p:set>
                                    <p:animEffect transition="in" filter="checkerboard(across)">
                                      <p:cBhvr>
                                        <p:cTn id="7" dur="500"/>
                                        <p:tgtEl>
                                          <p:spTgt spid="851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5156"/>
                                        </p:tgtEl>
                                        <p:attrNameLst>
                                          <p:attrName>style.visibility</p:attrName>
                                        </p:attrNameLst>
                                      </p:cBhvr>
                                      <p:to>
                                        <p:strVal val="visible"/>
                                      </p:to>
                                    </p:set>
                                    <p:animEffect transition="in" filter="wipe(left)">
                                      <p:cBhvr>
                                        <p:cTn id="12" dur="500"/>
                                        <p:tgtEl>
                                          <p:spTgt spid="851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5100"/>
                                        </p:tgtEl>
                                        <p:attrNameLst>
                                          <p:attrName>style.visibility</p:attrName>
                                        </p:attrNameLst>
                                      </p:cBhvr>
                                      <p:to>
                                        <p:strVal val="visible"/>
                                      </p:to>
                                    </p:set>
                                    <p:animEffect transition="in" filter="wipe(left)">
                                      <p:cBhvr>
                                        <p:cTn id="17" dur="500"/>
                                        <p:tgtEl>
                                          <p:spTgt spid="851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85108"/>
                                        </p:tgtEl>
                                        <p:attrNameLst>
                                          <p:attrName>style.visibility</p:attrName>
                                        </p:attrNameLst>
                                      </p:cBhvr>
                                      <p:to>
                                        <p:strVal val="visible"/>
                                      </p:to>
                                    </p:set>
                                    <p:animEffect transition="in" filter="wipe(left)">
                                      <p:cBhvr>
                                        <p:cTn id="22" dur="500"/>
                                        <p:tgtEl>
                                          <p:spTgt spid="8510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85157"/>
                                        </p:tgtEl>
                                        <p:attrNameLst>
                                          <p:attrName>style.visibility</p:attrName>
                                        </p:attrNameLst>
                                      </p:cBhvr>
                                      <p:to>
                                        <p:strVal val="visible"/>
                                      </p:to>
                                    </p:set>
                                    <p:animEffect transition="in" filter="wipe(left)">
                                      <p:cBhvr>
                                        <p:cTn id="27" dur="500"/>
                                        <p:tgtEl>
                                          <p:spTgt spid="8515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85114"/>
                                        </p:tgtEl>
                                        <p:attrNameLst>
                                          <p:attrName>style.visibility</p:attrName>
                                        </p:attrNameLst>
                                      </p:cBhvr>
                                      <p:to>
                                        <p:strVal val="visible"/>
                                      </p:to>
                                    </p:set>
                                    <p:animEffect transition="in" filter="wipe(left)">
                                      <p:cBhvr>
                                        <p:cTn id="32" dur="500"/>
                                        <p:tgtEl>
                                          <p:spTgt spid="851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85123"/>
                                        </p:tgtEl>
                                        <p:attrNameLst>
                                          <p:attrName>style.visibility</p:attrName>
                                        </p:attrNameLst>
                                      </p:cBhvr>
                                      <p:to>
                                        <p:strVal val="visible"/>
                                      </p:to>
                                    </p:set>
                                    <p:animEffect transition="in" filter="wipe(left)">
                                      <p:cBhvr>
                                        <p:cTn id="37" dur="500"/>
                                        <p:tgtEl>
                                          <p:spTgt spid="8512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85158"/>
                                        </p:tgtEl>
                                        <p:attrNameLst>
                                          <p:attrName>style.visibility</p:attrName>
                                        </p:attrNameLst>
                                      </p:cBhvr>
                                      <p:to>
                                        <p:strVal val="visible"/>
                                      </p:to>
                                    </p:set>
                                    <p:animEffect transition="in" filter="wipe(left)">
                                      <p:cBhvr>
                                        <p:cTn id="42" dur="500"/>
                                        <p:tgtEl>
                                          <p:spTgt spid="8515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85064"/>
                                        </p:tgtEl>
                                        <p:attrNameLst>
                                          <p:attrName>style.visibility</p:attrName>
                                        </p:attrNameLst>
                                      </p:cBhvr>
                                      <p:to>
                                        <p:strVal val="visible"/>
                                      </p:to>
                                    </p:set>
                                    <p:animEffect transition="in" filter="wipe(left)">
                                      <p:cBhvr>
                                        <p:cTn id="47" dur="500"/>
                                        <p:tgtEl>
                                          <p:spTgt spid="85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altLang="ja-JP">
                <a:latin typeface="Times New Roman" panose="02020603050405020304" pitchFamily="18" charset="0"/>
              </a:rPr>
              <a:t>6</a:t>
            </a:r>
            <a:r>
              <a:rPr lang="ja-JP" altLang="en-US">
                <a:latin typeface="Times New Roman" panose="02020603050405020304" pitchFamily="18" charset="0"/>
              </a:rPr>
              <a:t>変数関数のカルノー図</a:t>
            </a:r>
          </a:p>
        </p:txBody>
      </p:sp>
      <p:sp>
        <p:nvSpPr>
          <p:cNvPr id="120835" name="Rectangle 3"/>
          <p:cNvSpPr>
            <a:spLocks noGrp="1" noChangeArrowheads="1"/>
          </p:cNvSpPr>
          <p:nvPr>
            <p:ph type="body" idx="1"/>
          </p:nvPr>
        </p:nvSpPr>
        <p:spPr>
          <a:xfrm>
            <a:off x="1066800" y="1295400"/>
            <a:ext cx="8077200" cy="609600"/>
          </a:xfrm>
        </p:spPr>
        <p:txBody>
          <a:bodyPr/>
          <a:lstStyle/>
          <a:p>
            <a:r>
              <a:rPr lang="en-US" altLang="ja-JP">
                <a:latin typeface="Times New Roman" panose="02020603050405020304" pitchFamily="18" charset="0"/>
              </a:rPr>
              <a:t>6</a:t>
            </a:r>
            <a:r>
              <a:rPr lang="ja-JP" altLang="en-US">
                <a:latin typeface="Times New Roman" panose="02020603050405020304" pitchFamily="18" charset="0"/>
              </a:rPr>
              <a:t>変数関数 </a:t>
            </a:r>
            <a:r>
              <a:rPr lang="en-US" altLang="ja-JP" i="1">
                <a:latin typeface="Times New Roman" panose="02020603050405020304" pitchFamily="18" charset="0"/>
              </a:rPr>
              <a:t>f</a:t>
            </a:r>
            <a:r>
              <a:rPr lang="en-US" altLang="ja-JP">
                <a:latin typeface="Times New Roman" panose="02020603050405020304" pitchFamily="18" charset="0"/>
              </a:rPr>
              <a:t> =(</a:t>
            </a:r>
            <a:r>
              <a:rPr lang="en-US" altLang="ja-JP" i="1">
                <a:latin typeface="Times New Roman" panose="02020603050405020304" pitchFamily="18" charset="0"/>
              </a:rPr>
              <a:t>X</a:t>
            </a:r>
            <a:r>
              <a:rPr lang="en-US" altLang="ja-JP">
                <a:latin typeface="Times New Roman" panose="02020603050405020304" pitchFamily="18" charset="0"/>
              </a:rPr>
              <a:t>,</a:t>
            </a:r>
            <a:r>
              <a:rPr lang="en-US" altLang="ja-JP" i="1">
                <a:latin typeface="Times New Roman" panose="02020603050405020304" pitchFamily="18" charset="0"/>
              </a:rPr>
              <a:t>Y</a:t>
            </a:r>
            <a:r>
              <a:rPr lang="en-US" altLang="ja-JP">
                <a:latin typeface="Times New Roman" panose="02020603050405020304" pitchFamily="18" charset="0"/>
              </a:rPr>
              <a:t>,</a:t>
            </a:r>
            <a:r>
              <a:rPr lang="en-US" altLang="ja-JP" i="1">
                <a:latin typeface="Times New Roman" panose="02020603050405020304" pitchFamily="18" charset="0"/>
              </a:rPr>
              <a:t>Z</a:t>
            </a:r>
            <a:r>
              <a:rPr lang="en-US" altLang="ja-JP">
                <a:latin typeface="Times New Roman" panose="02020603050405020304" pitchFamily="18" charset="0"/>
              </a:rPr>
              <a:t>,</a:t>
            </a:r>
            <a:r>
              <a:rPr lang="en-US" altLang="ja-JP" i="1">
                <a:latin typeface="Times New Roman" panose="02020603050405020304" pitchFamily="18" charset="0"/>
              </a:rPr>
              <a:t>U</a:t>
            </a:r>
            <a:r>
              <a:rPr lang="en-US" altLang="ja-JP">
                <a:latin typeface="Times New Roman" panose="02020603050405020304" pitchFamily="18" charset="0"/>
              </a:rPr>
              <a:t>,</a:t>
            </a:r>
            <a:r>
              <a:rPr lang="en-US" altLang="ja-JP" i="1">
                <a:latin typeface="Times New Roman" panose="02020603050405020304" pitchFamily="18" charset="0"/>
              </a:rPr>
              <a:t>V</a:t>
            </a:r>
            <a:r>
              <a:rPr lang="en-US" altLang="ja-JP">
                <a:latin typeface="Times New Roman" panose="02020603050405020304" pitchFamily="18" charset="0"/>
              </a:rPr>
              <a:t>,</a:t>
            </a:r>
            <a:r>
              <a:rPr lang="en-US" altLang="ja-JP" i="1">
                <a:latin typeface="Times New Roman" panose="02020603050405020304" pitchFamily="18" charset="0"/>
              </a:rPr>
              <a:t>W</a:t>
            </a:r>
            <a:r>
              <a:rPr lang="en-US" altLang="ja-JP">
                <a:latin typeface="Times New Roman" panose="02020603050405020304" pitchFamily="18" charset="0"/>
              </a:rPr>
              <a:t> ) </a:t>
            </a:r>
            <a:r>
              <a:rPr lang="ja-JP" altLang="en-US">
                <a:latin typeface="Times New Roman" panose="02020603050405020304" pitchFamily="18" charset="0"/>
              </a:rPr>
              <a:t>のカルノー図</a:t>
            </a:r>
          </a:p>
        </p:txBody>
      </p:sp>
      <p:grpSp>
        <p:nvGrpSpPr>
          <p:cNvPr id="121046" name="Group 214"/>
          <p:cNvGrpSpPr>
            <a:grpSpLocks/>
          </p:cNvGrpSpPr>
          <p:nvPr/>
        </p:nvGrpSpPr>
        <p:grpSpPr bwMode="auto">
          <a:xfrm>
            <a:off x="762000" y="1760538"/>
            <a:ext cx="7162800" cy="4483100"/>
            <a:chOff x="480" y="1253"/>
            <a:chExt cx="4512" cy="2824"/>
          </a:xfrm>
        </p:grpSpPr>
        <p:sp>
          <p:nvSpPr>
            <p:cNvPr id="120861" name="Rectangle 29"/>
            <p:cNvSpPr>
              <a:spLocks noChangeArrowheads="1"/>
            </p:cNvSpPr>
            <p:nvPr/>
          </p:nvSpPr>
          <p:spPr bwMode="auto">
            <a:xfrm>
              <a:off x="2477" y="2532"/>
              <a:ext cx="403"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0860" name="Rectangle 28"/>
            <p:cNvSpPr>
              <a:spLocks noChangeArrowheads="1"/>
            </p:cNvSpPr>
            <p:nvPr/>
          </p:nvSpPr>
          <p:spPr bwMode="auto">
            <a:xfrm>
              <a:off x="2073" y="2532"/>
              <a:ext cx="40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0859" name="Rectangle 27"/>
            <p:cNvSpPr>
              <a:spLocks noChangeArrowheads="1"/>
            </p:cNvSpPr>
            <p:nvPr/>
          </p:nvSpPr>
          <p:spPr bwMode="auto">
            <a:xfrm>
              <a:off x="1671" y="2532"/>
              <a:ext cx="402"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0858" name="Rectangle 26"/>
            <p:cNvSpPr>
              <a:spLocks noChangeArrowheads="1"/>
            </p:cNvSpPr>
            <p:nvPr/>
          </p:nvSpPr>
          <p:spPr bwMode="auto">
            <a:xfrm>
              <a:off x="1267" y="2532"/>
              <a:ext cx="40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a:t>
              </a:r>
            </a:p>
          </p:txBody>
        </p:sp>
        <p:sp>
          <p:nvSpPr>
            <p:cNvPr id="120857" name="Rectangle 25"/>
            <p:cNvSpPr>
              <a:spLocks noChangeArrowheads="1"/>
            </p:cNvSpPr>
            <p:nvPr/>
          </p:nvSpPr>
          <p:spPr bwMode="auto">
            <a:xfrm>
              <a:off x="864" y="2532"/>
              <a:ext cx="403"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1 0</a:t>
              </a:r>
            </a:p>
          </p:txBody>
        </p:sp>
        <p:sp>
          <p:nvSpPr>
            <p:cNvPr id="120856" name="Rectangle 24"/>
            <p:cNvSpPr>
              <a:spLocks noChangeArrowheads="1"/>
            </p:cNvSpPr>
            <p:nvPr/>
          </p:nvSpPr>
          <p:spPr bwMode="auto">
            <a:xfrm>
              <a:off x="2477" y="2283"/>
              <a:ext cx="403"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a:t>
              </a:r>
            </a:p>
          </p:txBody>
        </p:sp>
        <p:sp>
          <p:nvSpPr>
            <p:cNvPr id="120855" name="Rectangle 23"/>
            <p:cNvSpPr>
              <a:spLocks noChangeArrowheads="1"/>
            </p:cNvSpPr>
            <p:nvPr/>
          </p:nvSpPr>
          <p:spPr bwMode="auto">
            <a:xfrm>
              <a:off x="2073" y="2283"/>
              <a:ext cx="40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0854" name="Rectangle 22"/>
            <p:cNvSpPr>
              <a:spLocks noChangeArrowheads="1"/>
            </p:cNvSpPr>
            <p:nvPr/>
          </p:nvSpPr>
          <p:spPr bwMode="auto">
            <a:xfrm>
              <a:off x="1671" y="2283"/>
              <a:ext cx="402"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0853" name="Rectangle 21"/>
            <p:cNvSpPr>
              <a:spLocks noChangeArrowheads="1"/>
            </p:cNvSpPr>
            <p:nvPr/>
          </p:nvSpPr>
          <p:spPr bwMode="auto">
            <a:xfrm>
              <a:off x="1267" y="2283"/>
              <a:ext cx="40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0852" name="Rectangle 20"/>
            <p:cNvSpPr>
              <a:spLocks noChangeArrowheads="1"/>
            </p:cNvSpPr>
            <p:nvPr/>
          </p:nvSpPr>
          <p:spPr bwMode="auto">
            <a:xfrm>
              <a:off x="864" y="2283"/>
              <a:ext cx="403"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1 1</a:t>
              </a:r>
            </a:p>
          </p:txBody>
        </p:sp>
        <p:sp>
          <p:nvSpPr>
            <p:cNvPr id="120851" name="Rectangle 19"/>
            <p:cNvSpPr>
              <a:spLocks noChangeArrowheads="1"/>
            </p:cNvSpPr>
            <p:nvPr/>
          </p:nvSpPr>
          <p:spPr bwMode="auto">
            <a:xfrm>
              <a:off x="2477" y="2034"/>
              <a:ext cx="403"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a:t>
              </a:r>
            </a:p>
          </p:txBody>
        </p:sp>
        <p:sp>
          <p:nvSpPr>
            <p:cNvPr id="120850" name="Rectangle 18"/>
            <p:cNvSpPr>
              <a:spLocks noChangeArrowheads="1"/>
            </p:cNvSpPr>
            <p:nvPr/>
          </p:nvSpPr>
          <p:spPr bwMode="auto">
            <a:xfrm>
              <a:off x="2073" y="2034"/>
              <a:ext cx="40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0849" name="Rectangle 17"/>
            <p:cNvSpPr>
              <a:spLocks noChangeArrowheads="1"/>
            </p:cNvSpPr>
            <p:nvPr/>
          </p:nvSpPr>
          <p:spPr bwMode="auto">
            <a:xfrm>
              <a:off x="1671" y="2034"/>
              <a:ext cx="402"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0848" name="Rectangle 16"/>
            <p:cNvSpPr>
              <a:spLocks noChangeArrowheads="1"/>
            </p:cNvSpPr>
            <p:nvPr/>
          </p:nvSpPr>
          <p:spPr bwMode="auto">
            <a:xfrm>
              <a:off x="1267" y="2034"/>
              <a:ext cx="40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0847" name="Rectangle 15"/>
            <p:cNvSpPr>
              <a:spLocks noChangeArrowheads="1"/>
            </p:cNvSpPr>
            <p:nvPr/>
          </p:nvSpPr>
          <p:spPr bwMode="auto">
            <a:xfrm>
              <a:off x="864" y="2034"/>
              <a:ext cx="403"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0 1</a:t>
              </a:r>
            </a:p>
          </p:txBody>
        </p:sp>
        <p:sp>
          <p:nvSpPr>
            <p:cNvPr id="120846" name="Rectangle 14"/>
            <p:cNvSpPr>
              <a:spLocks noChangeArrowheads="1"/>
            </p:cNvSpPr>
            <p:nvPr/>
          </p:nvSpPr>
          <p:spPr bwMode="auto">
            <a:xfrm>
              <a:off x="2477" y="1785"/>
              <a:ext cx="403"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0845" name="Rectangle 13"/>
            <p:cNvSpPr>
              <a:spLocks noChangeArrowheads="1"/>
            </p:cNvSpPr>
            <p:nvPr/>
          </p:nvSpPr>
          <p:spPr bwMode="auto">
            <a:xfrm>
              <a:off x="2073" y="1785"/>
              <a:ext cx="40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a:t>
              </a:r>
            </a:p>
          </p:txBody>
        </p:sp>
        <p:sp>
          <p:nvSpPr>
            <p:cNvPr id="120844" name="Rectangle 12"/>
            <p:cNvSpPr>
              <a:spLocks noChangeArrowheads="1"/>
            </p:cNvSpPr>
            <p:nvPr/>
          </p:nvSpPr>
          <p:spPr bwMode="auto">
            <a:xfrm>
              <a:off x="1671" y="1785"/>
              <a:ext cx="402"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0843" name="Rectangle 11"/>
            <p:cNvSpPr>
              <a:spLocks noChangeArrowheads="1"/>
            </p:cNvSpPr>
            <p:nvPr/>
          </p:nvSpPr>
          <p:spPr bwMode="auto">
            <a:xfrm>
              <a:off x="1267" y="1785"/>
              <a:ext cx="40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0842" name="Rectangle 10"/>
            <p:cNvSpPr>
              <a:spLocks noChangeArrowheads="1"/>
            </p:cNvSpPr>
            <p:nvPr/>
          </p:nvSpPr>
          <p:spPr bwMode="auto">
            <a:xfrm>
              <a:off x="864" y="1785"/>
              <a:ext cx="403"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0 0</a:t>
              </a:r>
            </a:p>
          </p:txBody>
        </p:sp>
        <p:sp>
          <p:nvSpPr>
            <p:cNvPr id="120841" name="Rectangle 9"/>
            <p:cNvSpPr>
              <a:spLocks noChangeArrowheads="1"/>
            </p:cNvSpPr>
            <p:nvPr/>
          </p:nvSpPr>
          <p:spPr bwMode="auto">
            <a:xfrm>
              <a:off x="2477" y="1536"/>
              <a:ext cx="403"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1 0</a:t>
              </a:r>
            </a:p>
          </p:txBody>
        </p:sp>
        <p:sp>
          <p:nvSpPr>
            <p:cNvPr id="120840" name="Rectangle 8"/>
            <p:cNvSpPr>
              <a:spLocks noChangeArrowheads="1"/>
            </p:cNvSpPr>
            <p:nvPr/>
          </p:nvSpPr>
          <p:spPr bwMode="auto">
            <a:xfrm>
              <a:off x="2073" y="1536"/>
              <a:ext cx="40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1 1</a:t>
              </a:r>
            </a:p>
          </p:txBody>
        </p:sp>
        <p:sp>
          <p:nvSpPr>
            <p:cNvPr id="120839" name="Rectangle 7"/>
            <p:cNvSpPr>
              <a:spLocks noChangeArrowheads="1"/>
            </p:cNvSpPr>
            <p:nvPr/>
          </p:nvSpPr>
          <p:spPr bwMode="auto">
            <a:xfrm>
              <a:off x="1671" y="1536"/>
              <a:ext cx="402"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0 1</a:t>
              </a:r>
            </a:p>
          </p:txBody>
        </p:sp>
        <p:sp>
          <p:nvSpPr>
            <p:cNvPr id="120838" name="Rectangle 6"/>
            <p:cNvSpPr>
              <a:spLocks noChangeArrowheads="1"/>
            </p:cNvSpPr>
            <p:nvPr/>
          </p:nvSpPr>
          <p:spPr bwMode="auto">
            <a:xfrm>
              <a:off x="1267" y="1536"/>
              <a:ext cx="40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0 0</a:t>
              </a:r>
            </a:p>
          </p:txBody>
        </p:sp>
        <p:sp>
          <p:nvSpPr>
            <p:cNvPr id="120837" name="Rectangle 5"/>
            <p:cNvSpPr>
              <a:spLocks noChangeArrowheads="1"/>
            </p:cNvSpPr>
            <p:nvPr/>
          </p:nvSpPr>
          <p:spPr bwMode="auto">
            <a:xfrm>
              <a:off x="864" y="1536"/>
              <a:ext cx="403"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r">
                <a:buFont typeface="Wingdings" panose="05000000000000000000" pitchFamily="2" charset="2"/>
                <a:buNone/>
              </a:pPr>
              <a:r>
                <a:rPr lang="en-US" altLang="ja-JP" sz="900" i="1" dirty="0">
                  <a:latin typeface="Times New Roman" panose="02020603050405020304" pitchFamily="18" charset="0"/>
                </a:rPr>
                <a:t>X</a:t>
              </a:r>
              <a:r>
                <a:rPr lang="en-US" altLang="ja-JP" sz="900" dirty="0">
                  <a:latin typeface="Times New Roman" panose="02020603050405020304" pitchFamily="18" charset="0"/>
                </a:rPr>
                <a:t> </a:t>
              </a:r>
              <a:r>
                <a:rPr lang="en-US" altLang="ja-JP" sz="900" i="1" dirty="0">
                  <a:latin typeface="Times New Roman" panose="02020603050405020304" pitchFamily="18" charset="0"/>
                </a:rPr>
                <a:t>Y</a:t>
              </a:r>
              <a:r>
                <a:rPr lang="ja-JP" altLang="en-US" sz="900" i="1" dirty="0">
                  <a:latin typeface="Times New Roman" panose="02020603050405020304" pitchFamily="18" charset="0"/>
                </a:rPr>
                <a:t>　</a:t>
              </a:r>
            </a:p>
            <a:p>
              <a:pPr>
                <a:buFont typeface="Wingdings" panose="05000000000000000000" pitchFamily="2" charset="2"/>
                <a:buNone/>
              </a:pPr>
              <a:r>
                <a:rPr lang="en-US" altLang="ja-JP" sz="900" i="1" dirty="0">
                  <a:latin typeface="Times New Roman" panose="02020603050405020304" pitchFamily="18" charset="0"/>
                </a:rPr>
                <a:t>Z</a:t>
              </a:r>
              <a:r>
                <a:rPr lang="en-US" altLang="ja-JP" sz="900" dirty="0">
                  <a:latin typeface="Times New Roman" panose="02020603050405020304" pitchFamily="18" charset="0"/>
                </a:rPr>
                <a:t> </a:t>
              </a:r>
              <a:r>
                <a:rPr lang="en-US" altLang="ja-JP" sz="900" i="1" dirty="0">
                  <a:latin typeface="Times New Roman" panose="02020603050405020304" pitchFamily="18" charset="0"/>
                </a:rPr>
                <a:t>U</a:t>
              </a:r>
            </a:p>
          </p:txBody>
        </p:sp>
        <p:sp>
          <p:nvSpPr>
            <p:cNvPr id="120862" name="Line 30"/>
            <p:cNvSpPr>
              <a:spLocks noChangeShapeType="1"/>
            </p:cNvSpPr>
            <p:nvPr/>
          </p:nvSpPr>
          <p:spPr bwMode="auto">
            <a:xfrm>
              <a:off x="864" y="1536"/>
              <a:ext cx="2016"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0863" name="Line 31"/>
            <p:cNvSpPr>
              <a:spLocks noChangeShapeType="1"/>
            </p:cNvSpPr>
            <p:nvPr/>
          </p:nvSpPr>
          <p:spPr bwMode="auto">
            <a:xfrm>
              <a:off x="864" y="1785"/>
              <a:ext cx="201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0864" name="Line 32"/>
            <p:cNvSpPr>
              <a:spLocks noChangeShapeType="1"/>
            </p:cNvSpPr>
            <p:nvPr/>
          </p:nvSpPr>
          <p:spPr bwMode="auto">
            <a:xfrm>
              <a:off x="864" y="2034"/>
              <a:ext cx="201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0865" name="Line 33"/>
            <p:cNvSpPr>
              <a:spLocks noChangeShapeType="1"/>
            </p:cNvSpPr>
            <p:nvPr/>
          </p:nvSpPr>
          <p:spPr bwMode="auto">
            <a:xfrm>
              <a:off x="864" y="2283"/>
              <a:ext cx="201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0866" name="Line 34"/>
            <p:cNvSpPr>
              <a:spLocks noChangeShapeType="1"/>
            </p:cNvSpPr>
            <p:nvPr/>
          </p:nvSpPr>
          <p:spPr bwMode="auto">
            <a:xfrm>
              <a:off x="864" y="2532"/>
              <a:ext cx="201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0867" name="Line 35"/>
            <p:cNvSpPr>
              <a:spLocks noChangeShapeType="1"/>
            </p:cNvSpPr>
            <p:nvPr/>
          </p:nvSpPr>
          <p:spPr bwMode="auto">
            <a:xfrm>
              <a:off x="864" y="2781"/>
              <a:ext cx="2016"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0868" name="Line 36"/>
            <p:cNvSpPr>
              <a:spLocks noChangeShapeType="1"/>
            </p:cNvSpPr>
            <p:nvPr/>
          </p:nvSpPr>
          <p:spPr bwMode="auto">
            <a:xfrm>
              <a:off x="864" y="1536"/>
              <a:ext cx="0" cy="1245"/>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0869" name="Line 37"/>
            <p:cNvSpPr>
              <a:spLocks noChangeShapeType="1"/>
            </p:cNvSpPr>
            <p:nvPr/>
          </p:nvSpPr>
          <p:spPr bwMode="auto">
            <a:xfrm>
              <a:off x="1267" y="1536"/>
              <a:ext cx="0" cy="124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0870" name="Line 38"/>
            <p:cNvSpPr>
              <a:spLocks noChangeShapeType="1"/>
            </p:cNvSpPr>
            <p:nvPr/>
          </p:nvSpPr>
          <p:spPr bwMode="auto">
            <a:xfrm>
              <a:off x="1671" y="1536"/>
              <a:ext cx="0" cy="124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0871" name="Line 39"/>
            <p:cNvSpPr>
              <a:spLocks noChangeShapeType="1"/>
            </p:cNvSpPr>
            <p:nvPr/>
          </p:nvSpPr>
          <p:spPr bwMode="auto">
            <a:xfrm>
              <a:off x="2073" y="1536"/>
              <a:ext cx="0" cy="124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0872" name="Line 40"/>
            <p:cNvSpPr>
              <a:spLocks noChangeShapeType="1"/>
            </p:cNvSpPr>
            <p:nvPr/>
          </p:nvSpPr>
          <p:spPr bwMode="auto">
            <a:xfrm>
              <a:off x="2477" y="1536"/>
              <a:ext cx="0" cy="124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0873" name="Line 41"/>
            <p:cNvSpPr>
              <a:spLocks noChangeShapeType="1"/>
            </p:cNvSpPr>
            <p:nvPr/>
          </p:nvSpPr>
          <p:spPr bwMode="auto">
            <a:xfrm>
              <a:off x="2880" y="1536"/>
              <a:ext cx="0" cy="1245"/>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0878" name="Line 46"/>
            <p:cNvSpPr>
              <a:spLocks noChangeShapeType="1"/>
            </p:cNvSpPr>
            <p:nvPr/>
          </p:nvSpPr>
          <p:spPr bwMode="auto">
            <a:xfrm>
              <a:off x="480" y="1296"/>
              <a:ext cx="768"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0880" name="Rectangle 48"/>
            <p:cNvSpPr>
              <a:spLocks noChangeArrowheads="1"/>
            </p:cNvSpPr>
            <p:nvPr/>
          </p:nvSpPr>
          <p:spPr bwMode="auto">
            <a:xfrm>
              <a:off x="672" y="1253"/>
              <a:ext cx="2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ja-JP" sz="2000" i="1">
                  <a:effectLst>
                    <a:outerShdw blurRad="38100" dist="38100" dir="2700000" algn="tl">
                      <a:srgbClr val="000000"/>
                    </a:outerShdw>
                  </a:effectLst>
                  <a:latin typeface="Times New Roman" panose="02020603050405020304" pitchFamily="18" charset="0"/>
                </a:rPr>
                <a:t>V</a:t>
              </a:r>
              <a:r>
                <a:rPr lang="en-US" altLang="ja-JP" sz="2000">
                  <a:effectLst>
                    <a:outerShdw blurRad="38100" dist="38100" dir="2700000" algn="tl">
                      <a:srgbClr val="000000"/>
                    </a:outerShdw>
                  </a:effectLst>
                  <a:latin typeface="Times New Roman" panose="02020603050405020304" pitchFamily="18" charset="0"/>
                </a:rPr>
                <a:t> </a:t>
              </a:r>
            </a:p>
          </p:txBody>
        </p:sp>
        <p:sp>
          <p:nvSpPr>
            <p:cNvPr id="120881" name="Rectangle 49"/>
            <p:cNvSpPr>
              <a:spLocks noChangeArrowheads="1"/>
            </p:cNvSpPr>
            <p:nvPr/>
          </p:nvSpPr>
          <p:spPr bwMode="auto">
            <a:xfrm>
              <a:off x="480" y="1445"/>
              <a:ext cx="28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ja-JP" sz="2000" i="1">
                  <a:effectLst>
                    <a:outerShdw blurRad="38100" dist="38100" dir="2700000" algn="tl">
                      <a:srgbClr val="000000"/>
                    </a:outerShdw>
                  </a:effectLst>
                  <a:latin typeface="Times New Roman" panose="02020603050405020304" pitchFamily="18" charset="0"/>
                </a:rPr>
                <a:t>W</a:t>
              </a:r>
              <a:r>
                <a:rPr lang="en-US" altLang="ja-JP" sz="2000">
                  <a:effectLst>
                    <a:outerShdw blurRad="38100" dist="38100" dir="2700000" algn="tl">
                      <a:srgbClr val="000000"/>
                    </a:outerShdw>
                  </a:effectLst>
                  <a:latin typeface="Times New Roman" panose="02020603050405020304" pitchFamily="18" charset="0"/>
                </a:rPr>
                <a:t> </a:t>
              </a:r>
            </a:p>
          </p:txBody>
        </p:sp>
        <p:sp>
          <p:nvSpPr>
            <p:cNvPr id="120882" name="Text Box 50"/>
            <p:cNvSpPr txBox="1">
              <a:spLocks noChangeArrowheads="1"/>
            </p:cNvSpPr>
            <p:nvPr/>
          </p:nvSpPr>
          <p:spPr bwMode="auto">
            <a:xfrm>
              <a:off x="1776" y="1301"/>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ja-JP" sz="2000">
                  <a:effectLst>
                    <a:outerShdw blurRad="38100" dist="38100" dir="2700000" algn="tl">
                      <a:srgbClr val="000000"/>
                    </a:outerShdw>
                  </a:effectLst>
                  <a:latin typeface="Times New Roman" panose="02020603050405020304" pitchFamily="18" charset="0"/>
                </a:rPr>
                <a:t>0</a:t>
              </a:r>
            </a:p>
          </p:txBody>
        </p:sp>
        <p:sp>
          <p:nvSpPr>
            <p:cNvPr id="120883" name="Text Box 51"/>
            <p:cNvSpPr txBox="1">
              <a:spLocks noChangeArrowheads="1"/>
            </p:cNvSpPr>
            <p:nvPr/>
          </p:nvSpPr>
          <p:spPr bwMode="auto">
            <a:xfrm>
              <a:off x="576" y="2021"/>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ja-JP" sz="2000">
                  <a:effectLst>
                    <a:outerShdw blurRad="38100" dist="38100" dir="2700000" algn="tl">
                      <a:srgbClr val="000000"/>
                    </a:outerShdw>
                  </a:effectLst>
                  <a:latin typeface="Times New Roman" panose="02020603050405020304" pitchFamily="18" charset="0"/>
                </a:rPr>
                <a:t>0</a:t>
              </a:r>
            </a:p>
          </p:txBody>
        </p:sp>
        <p:sp>
          <p:nvSpPr>
            <p:cNvPr id="120928" name="Rectangle 96"/>
            <p:cNvSpPr>
              <a:spLocks noChangeArrowheads="1"/>
            </p:cNvSpPr>
            <p:nvPr/>
          </p:nvSpPr>
          <p:spPr bwMode="auto">
            <a:xfrm>
              <a:off x="4589" y="2532"/>
              <a:ext cx="403"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0929" name="Rectangle 97"/>
            <p:cNvSpPr>
              <a:spLocks noChangeArrowheads="1"/>
            </p:cNvSpPr>
            <p:nvPr/>
          </p:nvSpPr>
          <p:spPr bwMode="auto">
            <a:xfrm>
              <a:off x="4185" y="2532"/>
              <a:ext cx="40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0930" name="Rectangle 98"/>
            <p:cNvSpPr>
              <a:spLocks noChangeArrowheads="1"/>
            </p:cNvSpPr>
            <p:nvPr/>
          </p:nvSpPr>
          <p:spPr bwMode="auto">
            <a:xfrm>
              <a:off x="3783" y="2532"/>
              <a:ext cx="402"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0931" name="Rectangle 99"/>
            <p:cNvSpPr>
              <a:spLocks noChangeArrowheads="1"/>
            </p:cNvSpPr>
            <p:nvPr/>
          </p:nvSpPr>
          <p:spPr bwMode="auto">
            <a:xfrm>
              <a:off x="3379" y="2532"/>
              <a:ext cx="40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a:t>
              </a:r>
            </a:p>
          </p:txBody>
        </p:sp>
        <p:sp>
          <p:nvSpPr>
            <p:cNvPr id="120932" name="Rectangle 100"/>
            <p:cNvSpPr>
              <a:spLocks noChangeArrowheads="1"/>
            </p:cNvSpPr>
            <p:nvPr/>
          </p:nvSpPr>
          <p:spPr bwMode="auto">
            <a:xfrm>
              <a:off x="2976" y="2532"/>
              <a:ext cx="403"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1 0</a:t>
              </a:r>
            </a:p>
          </p:txBody>
        </p:sp>
        <p:sp>
          <p:nvSpPr>
            <p:cNvPr id="120933" name="Rectangle 101"/>
            <p:cNvSpPr>
              <a:spLocks noChangeArrowheads="1"/>
            </p:cNvSpPr>
            <p:nvPr/>
          </p:nvSpPr>
          <p:spPr bwMode="auto">
            <a:xfrm>
              <a:off x="4589" y="2283"/>
              <a:ext cx="403"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0934" name="Rectangle 102"/>
            <p:cNvSpPr>
              <a:spLocks noChangeArrowheads="1"/>
            </p:cNvSpPr>
            <p:nvPr/>
          </p:nvSpPr>
          <p:spPr bwMode="auto">
            <a:xfrm>
              <a:off x="4185" y="2283"/>
              <a:ext cx="40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0935" name="Rectangle 103"/>
            <p:cNvSpPr>
              <a:spLocks noChangeArrowheads="1"/>
            </p:cNvSpPr>
            <p:nvPr/>
          </p:nvSpPr>
          <p:spPr bwMode="auto">
            <a:xfrm>
              <a:off x="3783" y="2283"/>
              <a:ext cx="402"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0936" name="Rectangle 104"/>
            <p:cNvSpPr>
              <a:spLocks noChangeArrowheads="1"/>
            </p:cNvSpPr>
            <p:nvPr/>
          </p:nvSpPr>
          <p:spPr bwMode="auto">
            <a:xfrm>
              <a:off x="3379" y="2283"/>
              <a:ext cx="40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0937" name="Rectangle 105"/>
            <p:cNvSpPr>
              <a:spLocks noChangeArrowheads="1"/>
            </p:cNvSpPr>
            <p:nvPr/>
          </p:nvSpPr>
          <p:spPr bwMode="auto">
            <a:xfrm>
              <a:off x="2976" y="2283"/>
              <a:ext cx="403"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1 1</a:t>
              </a:r>
            </a:p>
          </p:txBody>
        </p:sp>
        <p:sp>
          <p:nvSpPr>
            <p:cNvPr id="120938" name="Rectangle 106"/>
            <p:cNvSpPr>
              <a:spLocks noChangeArrowheads="1"/>
            </p:cNvSpPr>
            <p:nvPr/>
          </p:nvSpPr>
          <p:spPr bwMode="auto">
            <a:xfrm>
              <a:off x="4589" y="2034"/>
              <a:ext cx="403"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0939" name="Rectangle 107"/>
            <p:cNvSpPr>
              <a:spLocks noChangeArrowheads="1"/>
            </p:cNvSpPr>
            <p:nvPr/>
          </p:nvSpPr>
          <p:spPr bwMode="auto">
            <a:xfrm>
              <a:off x="4185" y="2034"/>
              <a:ext cx="40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0940" name="Rectangle 108"/>
            <p:cNvSpPr>
              <a:spLocks noChangeArrowheads="1"/>
            </p:cNvSpPr>
            <p:nvPr/>
          </p:nvSpPr>
          <p:spPr bwMode="auto">
            <a:xfrm>
              <a:off x="3783" y="2034"/>
              <a:ext cx="402"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0941" name="Rectangle 109"/>
            <p:cNvSpPr>
              <a:spLocks noChangeArrowheads="1"/>
            </p:cNvSpPr>
            <p:nvPr/>
          </p:nvSpPr>
          <p:spPr bwMode="auto">
            <a:xfrm>
              <a:off x="3379" y="2034"/>
              <a:ext cx="40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0942" name="Rectangle 110"/>
            <p:cNvSpPr>
              <a:spLocks noChangeArrowheads="1"/>
            </p:cNvSpPr>
            <p:nvPr/>
          </p:nvSpPr>
          <p:spPr bwMode="auto">
            <a:xfrm>
              <a:off x="2976" y="2034"/>
              <a:ext cx="403"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0 1</a:t>
              </a:r>
            </a:p>
          </p:txBody>
        </p:sp>
        <p:sp>
          <p:nvSpPr>
            <p:cNvPr id="120943" name="Rectangle 111"/>
            <p:cNvSpPr>
              <a:spLocks noChangeArrowheads="1"/>
            </p:cNvSpPr>
            <p:nvPr/>
          </p:nvSpPr>
          <p:spPr bwMode="auto">
            <a:xfrm>
              <a:off x="4589" y="1785"/>
              <a:ext cx="403"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0944" name="Rectangle 112"/>
            <p:cNvSpPr>
              <a:spLocks noChangeArrowheads="1"/>
            </p:cNvSpPr>
            <p:nvPr/>
          </p:nvSpPr>
          <p:spPr bwMode="auto">
            <a:xfrm>
              <a:off x="4185" y="1785"/>
              <a:ext cx="40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a:t>
              </a:r>
            </a:p>
          </p:txBody>
        </p:sp>
        <p:sp>
          <p:nvSpPr>
            <p:cNvPr id="120945" name="Rectangle 113"/>
            <p:cNvSpPr>
              <a:spLocks noChangeArrowheads="1"/>
            </p:cNvSpPr>
            <p:nvPr/>
          </p:nvSpPr>
          <p:spPr bwMode="auto">
            <a:xfrm>
              <a:off x="3783" y="1785"/>
              <a:ext cx="402"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0946" name="Rectangle 114"/>
            <p:cNvSpPr>
              <a:spLocks noChangeArrowheads="1"/>
            </p:cNvSpPr>
            <p:nvPr/>
          </p:nvSpPr>
          <p:spPr bwMode="auto">
            <a:xfrm>
              <a:off x="3379" y="1785"/>
              <a:ext cx="40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0947" name="Rectangle 115"/>
            <p:cNvSpPr>
              <a:spLocks noChangeArrowheads="1"/>
            </p:cNvSpPr>
            <p:nvPr/>
          </p:nvSpPr>
          <p:spPr bwMode="auto">
            <a:xfrm>
              <a:off x="2976" y="1785"/>
              <a:ext cx="403"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0 0</a:t>
              </a:r>
            </a:p>
          </p:txBody>
        </p:sp>
        <p:sp>
          <p:nvSpPr>
            <p:cNvPr id="120948" name="Rectangle 116"/>
            <p:cNvSpPr>
              <a:spLocks noChangeArrowheads="1"/>
            </p:cNvSpPr>
            <p:nvPr/>
          </p:nvSpPr>
          <p:spPr bwMode="auto">
            <a:xfrm>
              <a:off x="4589" y="1536"/>
              <a:ext cx="403"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1 0</a:t>
              </a:r>
            </a:p>
          </p:txBody>
        </p:sp>
        <p:sp>
          <p:nvSpPr>
            <p:cNvPr id="120949" name="Rectangle 117"/>
            <p:cNvSpPr>
              <a:spLocks noChangeArrowheads="1"/>
            </p:cNvSpPr>
            <p:nvPr/>
          </p:nvSpPr>
          <p:spPr bwMode="auto">
            <a:xfrm>
              <a:off x="4185" y="1536"/>
              <a:ext cx="40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1 1</a:t>
              </a:r>
            </a:p>
          </p:txBody>
        </p:sp>
        <p:sp>
          <p:nvSpPr>
            <p:cNvPr id="120950" name="Rectangle 118"/>
            <p:cNvSpPr>
              <a:spLocks noChangeArrowheads="1"/>
            </p:cNvSpPr>
            <p:nvPr/>
          </p:nvSpPr>
          <p:spPr bwMode="auto">
            <a:xfrm>
              <a:off x="3783" y="1536"/>
              <a:ext cx="402"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0 1</a:t>
              </a:r>
            </a:p>
          </p:txBody>
        </p:sp>
        <p:sp>
          <p:nvSpPr>
            <p:cNvPr id="120951" name="Rectangle 119"/>
            <p:cNvSpPr>
              <a:spLocks noChangeArrowheads="1"/>
            </p:cNvSpPr>
            <p:nvPr/>
          </p:nvSpPr>
          <p:spPr bwMode="auto">
            <a:xfrm>
              <a:off x="3379" y="1536"/>
              <a:ext cx="40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0 0</a:t>
              </a:r>
            </a:p>
          </p:txBody>
        </p:sp>
        <p:sp>
          <p:nvSpPr>
            <p:cNvPr id="120952" name="Rectangle 120"/>
            <p:cNvSpPr>
              <a:spLocks noChangeArrowheads="1"/>
            </p:cNvSpPr>
            <p:nvPr/>
          </p:nvSpPr>
          <p:spPr bwMode="auto">
            <a:xfrm>
              <a:off x="2976" y="1536"/>
              <a:ext cx="403"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r">
                <a:buFont typeface="Wingdings" panose="05000000000000000000" pitchFamily="2" charset="2"/>
                <a:buNone/>
              </a:pPr>
              <a:r>
                <a:rPr lang="en-US" altLang="ja-JP" sz="900" i="1">
                  <a:latin typeface="Times New Roman" panose="02020603050405020304" pitchFamily="18" charset="0"/>
                </a:rPr>
                <a:t>X</a:t>
              </a:r>
              <a:r>
                <a:rPr lang="en-US" altLang="ja-JP" sz="900">
                  <a:latin typeface="Times New Roman" panose="02020603050405020304" pitchFamily="18" charset="0"/>
                </a:rPr>
                <a:t> </a:t>
              </a:r>
              <a:r>
                <a:rPr lang="en-US" altLang="ja-JP" sz="900" i="1">
                  <a:latin typeface="Times New Roman" panose="02020603050405020304" pitchFamily="18" charset="0"/>
                </a:rPr>
                <a:t>Y</a:t>
              </a:r>
              <a:r>
                <a:rPr lang="ja-JP" altLang="en-US" sz="900" i="1">
                  <a:latin typeface="Times New Roman" panose="02020603050405020304" pitchFamily="18" charset="0"/>
                </a:rPr>
                <a:t>　</a:t>
              </a:r>
            </a:p>
            <a:p>
              <a:pPr>
                <a:buFont typeface="Wingdings" panose="05000000000000000000" pitchFamily="2" charset="2"/>
                <a:buNone/>
              </a:pPr>
              <a:r>
                <a:rPr lang="en-US" altLang="ja-JP" sz="900" i="1">
                  <a:latin typeface="Times New Roman" panose="02020603050405020304" pitchFamily="18" charset="0"/>
                </a:rPr>
                <a:t>Z</a:t>
              </a:r>
              <a:r>
                <a:rPr lang="en-US" altLang="ja-JP" sz="900">
                  <a:latin typeface="Times New Roman" panose="02020603050405020304" pitchFamily="18" charset="0"/>
                </a:rPr>
                <a:t> </a:t>
              </a:r>
              <a:r>
                <a:rPr lang="en-US" altLang="ja-JP" sz="900" i="1">
                  <a:latin typeface="Times New Roman" panose="02020603050405020304" pitchFamily="18" charset="0"/>
                </a:rPr>
                <a:t>U</a:t>
              </a:r>
            </a:p>
          </p:txBody>
        </p:sp>
        <p:sp>
          <p:nvSpPr>
            <p:cNvPr id="120953" name="Line 121"/>
            <p:cNvSpPr>
              <a:spLocks noChangeShapeType="1"/>
            </p:cNvSpPr>
            <p:nvPr/>
          </p:nvSpPr>
          <p:spPr bwMode="auto">
            <a:xfrm>
              <a:off x="2976" y="1536"/>
              <a:ext cx="2016"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0954" name="Line 122"/>
            <p:cNvSpPr>
              <a:spLocks noChangeShapeType="1"/>
            </p:cNvSpPr>
            <p:nvPr/>
          </p:nvSpPr>
          <p:spPr bwMode="auto">
            <a:xfrm>
              <a:off x="2976" y="1785"/>
              <a:ext cx="201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0955" name="Line 123"/>
            <p:cNvSpPr>
              <a:spLocks noChangeShapeType="1"/>
            </p:cNvSpPr>
            <p:nvPr/>
          </p:nvSpPr>
          <p:spPr bwMode="auto">
            <a:xfrm>
              <a:off x="2976" y="2034"/>
              <a:ext cx="201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0956" name="Line 124"/>
            <p:cNvSpPr>
              <a:spLocks noChangeShapeType="1"/>
            </p:cNvSpPr>
            <p:nvPr/>
          </p:nvSpPr>
          <p:spPr bwMode="auto">
            <a:xfrm>
              <a:off x="2976" y="2283"/>
              <a:ext cx="201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0957" name="Line 125"/>
            <p:cNvSpPr>
              <a:spLocks noChangeShapeType="1"/>
            </p:cNvSpPr>
            <p:nvPr/>
          </p:nvSpPr>
          <p:spPr bwMode="auto">
            <a:xfrm>
              <a:off x="2976" y="2532"/>
              <a:ext cx="201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0958" name="Line 126"/>
            <p:cNvSpPr>
              <a:spLocks noChangeShapeType="1"/>
            </p:cNvSpPr>
            <p:nvPr/>
          </p:nvSpPr>
          <p:spPr bwMode="auto">
            <a:xfrm>
              <a:off x="2976" y="2781"/>
              <a:ext cx="2016"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0959" name="Line 127"/>
            <p:cNvSpPr>
              <a:spLocks noChangeShapeType="1"/>
            </p:cNvSpPr>
            <p:nvPr/>
          </p:nvSpPr>
          <p:spPr bwMode="auto">
            <a:xfrm>
              <a:off x="2976" y="1536"/>
              <a:ext cx="0" cy="1245"/>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0960" name="Line 128"/>
            <p:cNvSpPr>
              <a:spLocks noChangeShapeType="1"/>
            </p:cNvSpPr>
            <p:nvPr/>
          </p:nvSpPr>
          <p:spPr bwMode="auto">
            <a:xfrm>
              <a:off x="3379" y="1536"/>
              <a:ext cx="0" cy="124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0961" name="Line 129"/>
            <p:cNvSpPr>
              <a:spLocks noChangeShapeType="1"/>
            </p:cNvSpPr>
            <p:nvPr/>
          </p:nvSpPr>
          <p:spPr bwMode="auto">
            <a:xfrm>
              <a:off x="3783" y="1536"/>
              <a:ext cx="0" cy="124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0962" name="Line 130"/>
            <p:cNvSpPr>
              <a:spLocks noChangeShapeType="1"/>
            </p:cNvSpPr>
            <p:nvPr/>
          </p:nvSpPr>
          <p:spPr bwMode="auto">
            <a:xfrm>
              <a:off x="4185" y="1536"/>
              <a:ext cx="0" cy="124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0963" name="Line 131"/>
            <p:cNvSpPr>
              <a:spLocks noChangeShapeType="1"/>
            </p:cNvSpPr>
            <p:nvPr/>
          </p:nvSpPr>
          <p:spPr bwMode="auto">
            <a:xfrm>
              <a:off x="4589" y="1536"/>
              <a:ext cx="0" cy="124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0964" name="Line 132"/>
            <p:cNvSpPr>
              <a:spLocks noChangeShapeType="1"/>
            </p:cNvSpPr>
            <p:nvPr/>
          </p:nvSpPr>
          <p:spPr bwMode="auto">
            <a:xfrm>
              <a:off x="4992" y="1536"/>
              <a:ext cx="0" cy="1245"/>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0965" name="Text Box 133"/>
            <p:cNvSpPr txBox="1">
              <a:spLocks noChangeArrowheads="1"/>
            </p:cNvSpPr>
            <p:nvPr/>
          </p:nvSpPr>
          <p:spPr bwMode="auto">
            <a:xfrm>
              <a:off x="3888" y="1301"/>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ja-JP" sz="2000">
                  <a:effectLst>
                    <a:outerShdw blurRad="38100" dist="38100" dir="2700000" algn="tl">
                      <a:srgbClr val="000000"/>
                    </a:outerShdw>
                  </a:effectLst>
                  <a:latin typeface="Times New Roman" panose="02020603050405020304" pitchFamily="18" charset="0"/>
                </a:rPr>
                <a:t>1</a:t>
              </a:r>
            </a:p>
          </p:txBody>
        </p:sp>
        <p:sp>
          <p:nvSpPr>
            <p:cNvPr id="120967" name="Rectangle 135"/>
            <p:cNvSpPr>
              <a:spLocks noChangeArrowheads="1"/>
            </p:cNvSpPr>
            <p:nvPr/>
          </p:nvSpPr>
          <p:spPr bwMode="auto">
            <a:xfrm>
              <a:off x="2477" y="3828"/>
              <a:ext cx="403"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0968" name="Rectangle 136"/>
            <p:cNvSpPr>
              <a:spLocks noChangeArrowheads="1"/>
            </p:cNvSpPr>
            <p:nvPr/>
          </p:nvSpPr>
          <p:spPr bwMode="auto">
            <a:xfrm>
              <a:off x="2073" y="3828"/>
              <a:ext cx="40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0969" name="Rectangle 137"/>
            <p:cNvSpPr>
              <a:spLocks noChangeArrowheads="1"/>
            </p:cNvSpPr>
            <p:nvPr/>
          </p:nvSpPr>
          <p:spPr bwMode="auto">
            <a:xfrm>
              <a:off x="1671" y="3828"/>
              <a:ext cx="402"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0970" name="Rectangle 138"/>
            <p:cNvSpPr>
              <a:spLocks noChangeArrowheads="1"/>
            </p:cNvSpPr>
            <p:nvPr/>
          </p:nvSpPr>
          <p:spPr bwMode="auto">
            <a:xfrm>
              <a:off x="1267" y="3828"/>
              <a:ext cx="40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a:t>
              </a:r>
            </a:p>
          </p:txBody>
        </p:sp>
        <p:sp>
          <p:nvSpPr>
            <p:cNvPr id="120971" name="Rectangle 139"/>
            <p:cNvSpPr>
              <a:spLocks noChangeArrowheads="1"/>
            </p:cNvSpPr>
            <p:nvPr/>
          </p:nvSpPr>
          <p:spPr bwMode="auto">
            <a:xfrm>
              <a:off x="864" y="3828"/>
              <a:ext cx="403"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1 0</a:t>
              </a:r>
            </a:p>
          </p:txBody>
        </p:sp>
        <p:sp>
          <p:nvSpPr>
            <p:cNvPr id="120972" name="Rectangle 140"/>
            <p:cNvSpPr>
              <a:spLocks noChangeArrowheads="1"/>
            </p:cNvSpPr>
            <p:nvPr/>
          </p:nvSpPr>
          <p:spPr bwMode="auto">
            <a:xfrm>
              <a:off x="2477" y="3579"/>
              <a:ext cx="403"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a:t>
              </a:r>
            </a:p>
          </p:txBody>
        </p:sp>
        <p:sp>
          <p:nvSpPr>
            <p:cNvPr id="120973" name="Rectangle 141"/>
            <p:cNvSpPr>
              <a:spLocks noChangeArrowheads="1"/>
            </p:cNvSpPr>
            <p:nvPr/>
          </p:nvSpPr>
          <p:spPr bwMode="auto">
            <a:xfrm>
              <a:off x="2073" y="3579"/>
              <a:ext cx="40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0974" name="Rectangle 142"/>
            <p:cNvSpPr>
              <a:spLocks noChangeArrowheads="1"/>
            </p:cNvSpPr>
            <p:nvPr/>
          </p:nvSpPr>
          <p:spPr bwMode="auto">
            <a:xfrm>
              <a:off x="1671" y="3579"/>
              <a:ext cx="402"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0975" name="Rectangle 143"/>
            <p:cNvSpPr>
              <a:spLocks noChangeArrowheads="1"/>
            </p:cNvSpPr>
            <p:nvPr/>
          </p:nvSpPr>
          <p:spPr bwMode="auto">
            <a:xfrm>
              <a:off x="1267" y="3579"/>
              <a:ext cx="40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0976" name="Rectangle 144"/>
            <p:cNvSpPr>
              <a:spLocks noChangeArrowheads="1"/>
            </p:cNvSpPr>
            <p:nvPr/>
          </p:nvSpPr>
          <p:spPr bwMode="auto">
            <a:xfrm>
              <a:off x="864" y="3579"/>
              <a:ext cx="403"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1 1</a:t>
              </a:r>
            </a:p>
          </p:txBody>
        </p:sp>
        <p:sp>
          <p:nvSpPr>
            <p:cNvPr id="120977" name="Rectangle 145"/>
            <p:cNvSpPr>
              <a:spLocks noChangeArrowheads="1"/>
            </p:cNvSpPr>
            <p:nvPr/>
          </p:nvSpPr>
          <p:spPr bwMode="auto">
            <a:xfrm>
              <a:off x="2477" y="3330"/>
              <a:ext cx="403"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a:t>
              </a:r>
            </a:p>
          </p:txBody>
        </p:sp>
        <p:sp>
          <p:nvSpPr>
            <p:cNvPr id="120978" name="Rectangle 146"/>
            <p:cNvSpPr>
              <a:spLocks noChangeArrowheads="1"/>
            </p:cNvSpPr>
            <p:nvPr/>
          </p:nvSpPr>
          <p:spPr bwMode="auto">
            <a:xfrm>
              <a:off x="2073" y="3330"/>
              <a:ext cx="40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0979" name="Rectangle 147"/>
            <p:cNvSpPr>
              <a:spLocks noChangeArrowheads="1"/>
            </p:cNvSpPr>
            <p:nvPr/>
          </p:nvSpPr>
          <p:spPr bwMode="auto">
            <a:xfrm>
              <a:off x="1671" y="3330"/>
              <a:ext cx="402"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0980" name="Rectangle 148"/>
            <p:cNvSpPr>
              <a:spLocks noChangeArrowheads="1"/>
            </p:cNvSpPr>
            <p:nvPr/>
          </p:nvSpPr>
          <p:spPr bwMode="auto">
            <a:xfrm>
              <a:off x="1267" y="3330"/>
              <a:ext cx="40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0981" name="Rectangle 149"/>
            <p:cNvSpPr>
              <a:spLocks noChangeArrowheads="1"/>
            </p:cNvSpPr>
            <p:nvPr/>
          </p:nvSpPr>
          <p:spPr bwMode="auto">
            <a:xfrm>
              <a:off x="864" y="3330"/>
              <a:ext cx="403"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0 1</a:t>
              </a:r>
            </a:p>
          </p:txBody>
        </p:sp>
        <p:sp>
          <p:nvSpPr>
            <p:cNvPr id="120982" name="Rectangle 150"/>
            <p:cNvSpPr>
              <a:spLocks noChangeArrowheads="1"/>
            </p:cNvSpPr>
            <p:nvPr/>
          </p:nvSpPr>
          <p:spPr bwMode="auto">
            <a:xfrm>
              <a:off x="2477" y="3081"/>
              <a:ext cx="403"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0983" name="Rectangle 151"/>
            <p:cNvSpPr>
              <a:spLocks noChangeArrowheads="1"/>
            </p:cNvSpPr>
            <p:nvPr/>
          </p:nvSpPr>
          <p:spPr bwMode="auto">
            <a:xfrm>
              <a:off x="2073" y="3081"/>
              <a:ext cx="40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0984" name="Rectangle 152"/>
            <p:cNvSpPr>
              <a:spLocks noChangeArrowheads="1"/>
            </p:cNvSpPr>
            <p:nvPr/>
          </p:nvSpPr>
          <p:spPr bwMode="auto">
            <a:xfrm>
              <a:off x="1671" y="3081"/>
              <a:ext cx="402"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0985" name="Rectangle 153"/>
            <p:cNvSpPr>
              <a:spLocks noChangeArrowheads="1"/>
            </p:cNvSpPr>
            <p:nvPr/>
          </p:nvSpPr>
          <p:spPr bwMode="auto">
            <a:xfrm>
              <a:off x="1267" y="3081"/>
              <a:ext cx="40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0986" name="Rectangle 154"/>
            <p:cNvSpPr>
              <a:spLocks noChangeArrowheads="1"/>
            </p:cNvSpPr>
            <p:nvPr/>
          </p:nvSpPr>
          <p:spPr bwMode="auto">
            <a:xfrm>
              <a:off x="864" y="3081"/>
              <a:ext cx="403"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0 0</a:t>
              </a:r>
            </a:p>
          </p:txBody>
        </p:sp>
        <p:sp>
          <p:nvSpPr>
            <p:cNvPr id="120987" name="Rectangle 155"/>
            <p:cNvSpPr>
              <a:spLocks noChangeArrowheads="1"/>
            </p:cNvSpPr>
            <p:nvPr/>
          </p:nvSpPr>
          <p:spPr bwMode="auto">
            <a:xfrm>
              <a:off x="2477" y="2832"/>
              <a:ext cx="403"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1 0</a:t>
              </a:r>
            </a:p>
          </p:txBody>
        </p:sp>
        <p:sp>
          <p:nvSpPr>
            <p:cNvPr id="120988" name="Rectangle 156"/>
            <p:cNvSpPr>
              <a:spLocks noChangeArrowheads="1"/>
            </p:cNvSpPr>
            <p:nvPr/>
          </p:nvSpPr>
          <p:spPr bwMode="auto">
            <a:xfrm>
              <a:off x="2073" y="2832"/>
              <a:ext cx="40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1 1</a:t>
              </a:r>
            </a:p>
          </p:txBody>
        </p:sp>
        <p:sp>
          <p:nvSpPr>
            <p:cNvPr id="120989" name="Rectangle 157"/>
            <p:cNvSpPr>
              <a:spLocks noChangeArrowheads="1"/>
            </p:cNvSpPr>
            <p:nvPr/>
          </p:nvSpPr>
          <p:spPr bwMode="auto">
            <a:xfrm>
              <a:off x="1671" y="2832"/>
              <a:ext cx="402"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0 1</a:t>
              </a:r>
            </a:p>
          </p:txBody>
        </p:sp>
        <p:sp>
          <p:nvSpPr>
            <p:cNvPr id="120990" name="Rectangle 158"/>
            <p:cNvSpPr>
              <a:spLocks noChangeArrowheads="1"/>
            </p:cNvSpPr>
            <p:nvPr/>
          </p:nvSpPr>
          <p:spPr bwMode="auto">
            <a:xfrm>
              <a:off x="1267" y="2832"/>
              <a:ext cx="40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0 0</a:t>
              </a:r>
            </a:p>
          </p:txBody>
        </p:sp>
        <p:sp>
          <p:nvSpPr>
            <p:cNvPr id="120991" name="Rectangle 159"/>
            <p:cNvSpPr>
              <a:spLocks noChangeArrowheads="1"/>
            </p:cNvSpPr>
            <p:nvPr/>
          </p:nvSpPr>
          <p:spPr bwMode="auto">
            <a:xfrm>
              <a:off x="864" y="2832"/>
              <a:ext cx="403"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r">
                <a:buFont typeface="Wingdings" panose="05000000000000000000" pitchFamily="2" charset="2"/>
                <a:buNone/>
              </a:pPr>
              <a:r>
                <a:rPr lang="en-US" altLang="ja-JP" sz="900" i="1">
                  <a:latin typeface="Times New Roman" panose="02020603050405020304" pitchFamily="18" charset="0"/>
                </a:rPr>
                <a:t>X</a:t>
              </a:r>
              <a:r>
                <a:rPr lang="en-US" altLang="ja-JP" sz="900">
                  <a:latin typeface="Times New Roman" panose="02020603050405020304" pitchFamily="18" charset="0"/>
                </a:rPr>
                <a:t> </a:t>
              </a:r>
              <a:r>
                <a:rPr lang="en-US" altLang="ja-JP" sz="900" i="1">
                  <a:latin typeface="Times New Roman" panose="02020603050405020304" pitchFamily="18" charset="0"/>
                </a:rPr>
                <a:t>Y</a:t>
              </a:r>
              <a:r>
                <a:rPr lang="ja-JP" altLang="en-US" sz="900" i="1">
                  <a:latin typeface="Times New Roman" panose="02020603050405020304" pitchFamily="18" charset="0"/>
                </a:rPr>
                <a:t>　</a:t>
              </a:r>
            </a:p>
            <a:p>
              <a:pPr>
                <a:buFont typeface="Wingdings" panose="05000000000000000000" pitchFamily="2" charset="2"/>
                <a:buNone/>
              </a:pPr>
              <a:r>
                <a:rPr lang="en-US" altLang="ja-JP" sz="900" i="1">
                  <a:latin typeface="Times New Roman" panose="02020603050405020304" pitchFamily="18" charset="0"/>
                </a:rPr>
                <a:t>Z</a:t>
              </a:r>
              <a:r>
                <a:rPr lang="en-US" altLang="ja-JP" sz="900">
                  <a:latin typeface="Times New Roman" panose="02020603050405020304" pitchFamily="18" charset="0"/>
                </a:rPr>
                <a:t> </a:t>
              </a:r>
              <a:r>
                <a:rPr lang="en-US" altLang="ja-JP" sz="900" i="1">
                  <a:latin typeface="Times New Roman" panose="02020603050405020304" pitchFamily="18" charset="0"/>
                </a:rPr>
                <a:t>U</a:t>
              </a:r>
            </a:p>
          </p:txBody>
        </p:sp>
        <p:sp>
          <p:nvSpPr>
            <p:cNvPr id="120992" name="Line 160"/>
            <p:cNvSpPr>
              <a:spLocks noChangeShapeType="1"/>
            </p:cNvSpPr>
            <p:nvPr/>
          </p:nvSpPr>
          <p:spPr bwMode="auto">
            <a:xfrm>
              <a:off x="864" y="2832"/>
              <a:ext cx="2016"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0993" name="Line 161"/>
            <p:cNvSpPr>
              <a:spLocks noChangeShapeType="1"/>
            </p:cNvSpPr>
            <p:nvPr/>
          </p:nvSpPr>
          <p:spPr bwMode="auto">
            <a:xfrm>
              <a:off x="864" y="3081"/>
              <a:ext cx="201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0994" name="Line 162"/>
            <p:cNvSpPr>
              <a:spLocks noChangeShapeType="1"/>
            </p:cNvSpPr>
            <p:nvPr/>
          </p:nvSpPr>
          <p:spPr bwMode="auto">
            <a:xfrm>
              <a:off x="864" y="3330"/>
              <a:ext cx="201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0995" name="Line 163"/>
            <p:cNvSpPr>
              <a:spLocks noChangeShapeType="1"/>
            </p:cNvSpPr>
            <p:nvPr/>
          </p:nvSpPr>
          <p:spPr bwMode="auto">
            <a:xfrm>
              <a:off x="864" y="3579"/>
              <a:ext cx="201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0996" name="Line 164"/>
            <p:cNvSpPr>
              <a:spLocks noChangeShapeType="1"/>
            </p:cNvSpPr>
            <p:nvPr/>
          </p:nvSpPr>
          <p:spPr bwMode="auto">
            <a:xfrm>
              <a:off x="864" y="3828"/>
              <a:ext cx="201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0997" name="Line 165"/>
            <p:cNvSpPr>
              <a:spLocks noChangeShapeType="1"/>
            </p:cNvSpPr>
            <p:nvPr/>
          </p:nvSpPr>
          <p:spPr bwMode="auto">
            <a:xfrm>
              <a:off x="864" y="4077"/>
              <a:ext cx="2016"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0998" name="Line 166"/>
            <p:cNvSpPr>
              <a:spLocks noChangeShapeType="1"/>
            </p:cNvSpPr>
            <p:nvPr/>
          </p:nvSpPr>
          <p:spPr bwMode="auto">
            <a:xfrm>
              <a:off x="864" y="2832"/>
              <a:ext cx="0" cy="1245"/>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0999" name="Line 167"/>
            <p:cNvSpPr>
              <a:spLocks noChangeShapeType="1"/>
            </p:cNvSpPr>
            <p:nvPr/>
          </p:nvSpPr>
          <p:spPr bwMode="auto">
            <a:xfrm>
              <a:off x="1267" y="2832"/>
              <a:ext cx="0" cy="124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1000" name="Line 168"/>
            <p:cNvSpPr>
              <a:spLocks noChangeShapeType="1"/>
            </p:cNvSpPr>
            <p:nvPr/>
          </p:nvSpPr>
          <p:spPr bwMode="auto">
            <a:xfrm>
              <a:off x="1671" y="2832"/>
              <a:ext cx="0" cy="124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1001" name="Line 169"/>
            <p:cNvSpPr>
              <a:spLocks noChangeShapeType="1"/>
            </p:cNvSpPr>
            <p:nvPr/>
          </p:nvSpPr>
          <p:spPr bwMode="auto">
            <a:xfrm>
              <a:off x="2073" y="2832"/>
              <a:ext cx="0" cy="124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1002" name="Line 170"/>
            <p:cNvSpPr>
              <a:spLocks noChangeShapeType="1"/>
            </p:cNvSpPr>
            <p:nvPr/>
          </p:nvSpPr>
          <p:spPr bwMode="auto">
            <a:xfrm>
              <a:off x="2477" y="2832"/>
              <a:ext cx="0" cy="124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1003" name="Line 171"/>
            <p:cNvSpPr>
              <a:spLocks noChangeShapeType="1"/>
            </p:cNvSpPr>
            <p:nvPr/>
          </p:nvSpPr>
          <p:spPr bwMode="auto">
            <a:xfrm>
              <a:off x="2880" y="2832"/>
              <a:ext cx="0" cy="1245"/>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1004" name="Text Box 172"/>
            <p:cNvSpPr txBox="1">
              <a:spLocks noChangeArrowheads="1"/>
            </p:cNvSpPr>
            <p:nvPr/>
          </p:nvSpPr>
          <p:spPr bwMode="auto">
            <a:xfrm>
              <a:off x="576" y="3317"/>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ja-JP" sz="2000">
                  <a:effectLst>
                    <a:outerShdw blurRad="38100" dist="38100" dir="2700000" algn="tl">
                      <a:srgbClr val="000000"/>
                    </a:outerShdw>
                  </a:effectLst>
                  <a:latin typeface="Times New Roman" panose="02020603050405020304" pitchFamily="18" charset="0"/>
                </a:rPr>
                <a:t>1</a:t>
              </a:r>
            </a:p>
          </p:txBody>
        </p:sp>
        <p:sp>
          <p:nvSpPr>
            <p:cNvPr id="121006" name="Rectangle 174"/>
            <p:cNvSpPr>
              <a:spLocks noChangeArrowheads="1"/>
            </p:cNvSpPr>
            <p:nvPr/>
          </p:nvSpPr>
          <p:spPr bwMode="auto">
            <a:xfrm>
              <a:off x="4589" y="3828"/>
              <a:ext cx="403"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1007" name="Rectangle 175"/>
            <p:cNvSpPr>
              <a:spLocks noChangeArrowheads="1"/>
            </p:cNvSpPr>
            <p:nvPr/>
          </p:nvSpPr>
          <p:spPr bwMode="auto">
            <a:xfrm>
              <a:off x="4185" y="3828"/>
              <a:ext cx="40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1008" name="Rectangle 176"/>
            <p:cNvSpPr>
              <a:spLocks noChangeArrowheads="1"/>
            </p:cNvSpPr>
            <p:nvPr/>
          </p:nvSpPr>
          <p:spPr bwMode="auto">
            <a:xfrm>
              <a:off x="3783" y="3828"/>
              <a:ext cx="402"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1009" name="Rectangle 177"/>
            <p:cNvSpPr>
              <a:spLocks noChangeArrowheads="1"/>
            </p:cNvSpPr>
            <p:nvPr/>
          </p:nvSpPr>
          <p:spPr bwMode="auto">
            <a:xfrm>
              <a:off x="3379" y="3828"/>
              <a:ext cx="40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a:t>
              </a:r>
            </a:p>
          </p:txBody>
        </p:sp>
        <p:sp>
          <p:nvSpPr>
            <p:cNvPr id="121010" name="Rectangle 178"/>
            <p:cNvSpPr>
              <a:spLocks noChangeArrowheads="1"/>
            </p:cNvSpPr>
            <p:nvPr/>
          </p:nvSpPr>
          <p:spPr bwMode="auto">
            <a:xfrm>
              <a:off x="2976" y="3828"/>
              <a:ext cx="403"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1 0</a:t>
              </a:r>
            </a:p>
          </p:txBody>
        </p:sp>
        <p:sp>
          <p:nvSpPr>
            <p:cNvPr id="121011" name="Rectangle 179"/>
            <p:cNvSpPr>
              <a:spLocks noChangeArrowheads="1"/>
            </p:cNvSpPr>
            <p:nvPr/>
          </p:nvSpPr>
          <p:spPr bwMode="auto">
            <a:xfrm>
              <a:off x="4589" y="3579"/>
              <a:ext cx="403"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1012" name="Rectangle 180"/>
            <p:cNvSpPr>
              <a:spLocks noChangeArrowheads="1"/>
            </p:cNvSpPr>
            <p:nvPr/>
          </p:nvSpPr>
          <p:spPr bwMode="auto">
            <a:xfrm>
              <a:off x="4185" y="3579"/>
              <a:ext cx="40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1013" name="Rectangle 181"/>
            <p:cNvSpPr>
              <a:spLocks noChangeArrowheads="1"/>
            </p:cNvSpPr>
            <p:nvPr/>
          </p:nvSpPr>
          <p:spPr bwMode="auto">
            <a:xfrm>
              <a:off x="3783" y="3579"/>
              <a:ext cx="402"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1014" name="Rectangle 182"/>
            <p:cNvSpPr>
              <a:spLocks noChangeArrowheads="1"/>
            </p:cNvSpPr>
            <p:nvPr/>
          </p:nvSpPr>
          <p:spPr bwMode="auto">
            <a:xfrm>
              <a:off x="3379" y="3579"/>
              <a:ext cx="40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1015" name="Rectangle 183"/>
            <p:cNvSpPr>
              <a:spLocks noChangeArrowheads="1"/>
            </p:cNvSpPr>
            <p:nvPr/>
          </p:nvSpPr>
          <p:spPr bwMode="auto">
            <a:xfrm>
              <a:off x="2976" y="3579"/>
              <a:ext cx="403"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1 1</a:t>
              </a:r>
            </a:p>
          </p:txBody>
        </p:sp>
        <p:sp>
          <p:nvSpPr>
            <p:cNvPr id="121016" name="Rectangle 184"/>
            <p:cNvSpPr>
              <a:spLocks noChangeArrowheads="1"/>
            </p:cNvSpPr>
            <p:nvPr/>
          </p:nvSpPr>
          <p:spPr bwMode="auto">
            <a:xfrm>
              <a:off x="4589" y="3330"/>
              <a:ext cx="403"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1017" name="Rectangle 185"/>
            <p:cNvSpPr>
              <a:spLocks noChangeArrowheads="1"/>
            </p:cNvSpPr>
            <p:nvPr/>
          </p:nvSpPr>
          <p:spPr bwMode="auto">
            <a:xfrm>
              <a:off x="4185" y="3330"/>
              <a:ext cx="40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1018" name="Rectangle 186"/>
            <p:cNvSpPr>
              <a:spLocks noChangeArrowheads="1"/>
            </p:cNvSpPr>
            <p:nvPr/>
          </p:nvSpPr>
          <p:spPr bwMode="auto">
            <a:xfrm>
              <a:off x="3783" y="3330"/>
              <a:ext cx="402"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1019" name="Rectangle 187"/>
            <p:cNvSpPr>
              <a:spLocks noChangeArrowheads="1"/>
            </p:cNvSpPr>
            <p:nvPr/>
          </p:nvSpPr>
          <p:spPr bwMode="auto">
            <a:xfrm>
              <a:off x="3379" y="3330"/>
              <a:ext cx="40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1020" name="Rectangle 188"/>
            <p:cNvSpPr>
              <a:spLocks noChangeArrowheads="1"/>
            </p:cNvSpPr>
            <p:nvPr/>
          </p:nvSpPr>
          <p:spPr bwMode="auto">
            <a:xfrm>
              <a:off x="2976" y="3330"/>
              <a:ext cx="403"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0 1</a:t>
              </a:r>
            </a:p>
          </p:txBody>
        </p:sp>
        <p:sp>
          <p:nvSpPr>
            <p:cNvPr id="121021" name="Rectangle 189"/>
            <p:cNvSpPr>
              <a:spLocks noChangeArrowheads="1"/>
            </p:cNvSpPr>
            <p:nvPr/>
          </p:nvSpPr>
          <p:spPr bwMode="auto">
            <a:xfrm>
              <a:off x="4589" y="3081"/>
              <a:ext cx="403"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1022" name="Rectangle 190"/>
            <p:cNvSpPr>
              <a:spLocks noChangeArrowheads="1"/>
            </p:cNvSpPr>
            <p:nvPr/>
          </p:nvSpPr>
          <p:spPr bwMode="auto">
            <a:xfrm>
              <a:off x="4185" y="3081"/>
              <a:ext cx="40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a:t>
              </a:r>
            </a:p>
          </p:txBody>
        </p:sp>
        <p:sp>
          <p:nvSpPr>
            <p:cNvPr id="121023" name="Rectangle 191"/>
            <p:cNvSpPr>
              <a:spLocks noChangeArrowheads="1"/>
            </p:cNvSpPr>
            <p:nvPr/>
          </p:nvSpPr>
          <p:spPr bwMode="auto">
            <a:xfrm>
              <a:off x="3783" y="3081"/>
              <a:ext cx="402"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1024" name="Rectangle 192"/>
            <p:cNvSpPr>
              <a:spLocks noChangeArrowheads="1"/>
            </p:cNvSpPr>
            <p:nvPr/>
          </p:nvSpPr>
          <p:spPr bwMode="auto">
            <a:xfrm>
              <a:off x="3379" y="3081"/>
              <a:ext cx="40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endParaRPr lang="ja-JP" altLang="ja-JP" sz="2000">
                <a:latin typeface="Times New Roman" panose="02020603050405020304" pitchFamily="18" charset="0"/>
              </a:endParaRPr>
            </a:p>
          </p:txBody>
        </p:sp>
        <p:sp>
          <p:nvSpPr>
            <p:cNvPr id="121025" name="Rectangle 193"/>
            <p:cNvSpPr>
              <a:spLocks noChangeArrowheads="1"/>
            </p:cNvSpPr>
            <p:nvPr/>
          </p:nvSpPr>
          <p:spPr bwMode="auto">
            <a:xfrm>
              <a:off x="2976" y="3081"/>
              <a:ext cx="403"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0 0</a:t>
              </a:r>
            </a:p>
          </p:txBody>
        </p:sp>
        <p:sp>
          <p:nvSpPr>
            <p:cNvPr id="121026" name="Rectangle 194"/>
            <p:cNvSpPr>
              <a:spLocks noChangeArrowheads="1"/>
            </p:cNvSpPr>
            <p:nvPr/>
          </p:nvSpPr>
          <p:spPr bwMode="auto">
            <a:xfrm>
              <a:off x="4589" y="2832"/>
              <a:ext cx="403"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1 0</a:t>
              </a:r>
            </a:p>
          </p:txBody>
        </p:sp>
        <p:sp>
          <p:nvSpPr>
            <p:cNvPr id="121027" name="Rectangle 195"/>
            <p:cNvSpPr>
              <a:spLocks noChangeArrowheads="1"/>
            </p:cNvSpPr>
            <p:nvPr/>
          </p:nvSpPr>
          <p:spPr bwMode="auto">
            <a:xfrm>
              <a:off x="4185" y="2832"/>
              <a:ext cx="40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1 1</a:t>
              </a:r>
            </a:p>
          </p:txBody>
        </p:sp>
        <p:sp>
          <p:nvSpPr>
            <p:cNvPr id="121028" name="Rectangle 196"/>
            <p:cNvSpPr>
              <a:spLocks noChangeArrowheads="1"/>
            </p:cNvSpPr>
            <p:nvPr/>
          </p:nvSpPr>
          <p:spPr bwMode="auto">
            <a:xfrm>
              <a:off x="3783" y="2832"/>
              <a:ext cx="402"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0 1</a:t>
              </a:r>
            </a:p>
          </p:txBody>
        </p:sp>
        <p:sp>
          <p:nvSpPr>
            <p:cNvPr id="121029" name="Rectangle 197"/>
            <p:cNvSpPr>
              <a:spLocks noChangeArrowheads="1"/>
            </p:cNvSpPr>
            <p:nvPr/>
          </p:nvSpPr>
          <p:spPr bwMode="auto">
            <a:xfrm>
              <a:off x="3379" y="2832"/>
              <a:ext cx="404"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2000">
                  <a:latin typeface="Times New Roman" panose="02020603050405020304" pitchFamily="18" charset="0"/>
                </a:rPr>
                <a:t>0 0</a:t>
              </a:r>
            </a:p>
          </p:txBody>
        </p:sp>
        <p:sp>
          <p:nvSpPr>
            <p:cNvPr id="121030" name="Rectangle 198"/>
            <p:cNvSpPr>
              <a:spLocks noChangeArrowheads="1"/>
            </p:cNvSpPr>
            <p:nvPr/>
          </p:nvSpPr>
          <p:spPr bwMode="auto">
            <a:xfrm>
              <a:off x="2976" y="2832"/>
              <a:ext cx="403"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r">
                <a:buFont typeface="Wingdings" panose="05000000000000000000" pitchFamily="2" charset="2"/>
                <a:buNone/>
              </a:pPr>
              <a:r>
                <a:rPr lang="en-US" altLang="ja-JP" sz="900" i="1">
                  <a:latin typeface="Times New Roman" panose="02020603050405020304" pitchFamily="18" charset="0"/>
                </a:rPr>
                <a:t>X</a:t>
              </a:r>
              <a:r>
                <a:rPr lang="en-US" altLang="ja-JP" sz="900">
                  <a:latin typeface="Times New Roman" panose="02020603050405020304" pitchFamily="18" charset="0"/>
                </a:rPr>
                <a:t> </a:t>
              </a:r>
              <a:r>
                <a:rPr lang="en-US" altLang="ja-JP" sz="900" i="1">
                  <a:latin typeface="Times New Roman" panose="02020603050405020304" pitchFamily="18" charset="0"/>
                </a:rPr>
                <a:t>Y</a:t>
              </a:r>
              <a:r>
                <a:rPr lang="ja-JP" altLang="en-US" sz="900" i="1">
                  <a:latin typeface="Times New Roman" panose="02020603050405020304" pitchFamily="18" charset="0"/>
                </a:rPr>
                <a:t>　</a:t>
              </a:r>
            </a:p>
            <a:p>
              <a:pPr>
                <a:buFont typeface="Wingdings" panose="05000000000000000000" pitchFamily="2" charset="2"/>
                <a:buNone/>
              </a:pPr>
              <a:r>
                <a:rPr lang="en-US" altLang="ja-JP" sz="900" i="1">
                  <a:latin typeface="Times New Roman" panose="02020603050405020304" pitchFamily="18" charset="0"/>
                </a:rPr>
                <a:t>Z</a:t>
              </a:r>
              <a:r>
                <a:rPr lang="en-US" altLang="ja-JP" sz="900">
                  <a:latin typeface="Times New Roman" panose="02020603050405020304" pitchFamily="18" charset="0"/>
                </a:rPr>
                <a:t> </a:t>
              </a:r>
              <a:r>
                <a:rPr lang="en-US" altLang="ja-JP" sz="900" i="1">
                  <a:latin typeface="Times New Roman" panose="02020603050405020304" pitchFamily="18" charset="0"/>
                </a:rPr>
                <a:t>U</a:t>
              </a:r>
            </a:p>
          </p:txBody>
        </p:sp>
        <p:sp>
          <p:nvSpPr>
            <p:cNvPr id="121031" name="Line 199"/>
            <p:cNvSpPr>
              <a:spLocks noChangeShapeType="1"/>
            </p:cNvSpPr>
            <p:nvPr/>
          </p:nvSpPr>
          <p:spPr bwMode="auto">
            <a:xfrm>
              <a:off x="2976" y="2832"/>
              <a:ext cx="2016"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1032" name="Line 200"/>
            <p:cNvSpPr>
              <a:spLocks noChangeShapeType="1"/>
            </p:cNvSpPr>
            <p:nvPr/>
          </p:nvSpPr>
          <p:spPr bwMode="auto">
            <a:xfrm>
              <a:off x="2976" y="3081"/>
              <a:ext cx="201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1033" name="Line 201"/>
            <p:cNvSpPr>
              <a:spLocks noChangeShapeType="1"/>
            </p:cNvSpPr>
            <p:nvPr/>
          </p:nvSpPr>
          <p:spPr bwMode="auto">
            <a:xfrm>
              <a:off x="2976" y="3330"/>
              <a:ext cx="201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1034" name="Line 202"/>
            <p:cNvSpPr>
              <a:spLocks noChangeShapeType="1"/>
            </p:cNvSpPr>
            <p:nvPr/>
          </p:nvSpPr>
          <p:spPr bwMode="auto">
            <a:xfrm>
              <a:off x="2976" y="3579"/>
              <a:ext cx="201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1035" name="Line 203"/>
            <p:cNvSpPr>
              <a:spLocks noChangeShapeType="1"/>
            </p:cNvSpPr>
            <p:nvPr/>
          </p:nvSpPr>
          <p:spPr bwMode="auto">
            <a:xfrm>
              <a:off x="2976" y="3828"/>
              <a:ext cx="201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1036" name="Line 204"/>
            <p:cNvSpPr>
              <a:spLocks noChangeShapeType="1"/>
            </p:cNvSpPr>
            <p:nvPr/>
          </p:nvSpPr>
          <p:spPr bwMode="auto">
            <a:xfrm>
              <a:off x="2976" y="4077"/>
              <a:ext cx="2016"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1037" name="Line 205"/>
            <p:cNvSpPr>
              <a:spLocks noChangeShapeType="1"/>
            </p:cNvSpPr>
            <p:nvPr/>
          </p:nvSpPr>
          <p:spPr bwMode="auto">
            <a:xfrm>
              <a:off x="2976" y="2832"/>
              <a:ext cx="0" cy="1245"/>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1038" name="Line 206"/>
            <p:cNvSpPr>
              <a:spLocks noChangeShapeType="1"/>
            </p:cNvSpPr>
            <p:nvPr/>
          </p:nvSpPr>
          <p:spPr bwMode="auto">
            <a:xfrm>
              <a:off x="3379" y="2832"/>
              <a:ext cx="0" cy="124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1039" name="Line 207"/>
            <p:cNvSpPr>
              <a:spLocks noChangeShapeType="1"/>
            </p:cNvSpPr>
            <p:nvPr/>
          </p:nvSpPr>
          <p:spPr bwMode="auto">
            <a:xfrm>
              <a:off x="3783" y="2832"/>
              <a:ext cx="0" cy="124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1040" name="Line 208"/>
            <p:cNvSpPr>
              <a:spLocks noChangeShapeType="1"/>
            </p:cNvSpPr>
            <p:nvPr/>
          </p:nvSpPr>
          <p:spPr bwMode="auto">
            <a:xfrm>
              <a:off x="4185" y="2832"/>
              <a:ext cx="0" cy="124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1041" name="Line 209"/>
            <p:cNvSpPr>
              <a:spLocks noChangeShapeType="1"/>
            </p:cNvSpPr>
            <p:nvPr/>
          </p:nvSpPr>
          <p:spPr bwMode="auto">
            <a:xfrm>
              <a:off x="4589" y="2832"/>
              <a:ext cx="0" cy="124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1042" name="Line 210"/>
            <p:cNvSpPr>
              <a:spLocks noChangeShapeType="1"/>
            </p:cNvSpPr>
            <p:nvPr/>
          </p:nvSpPr>
          <p:spPr bwMode="auto">
            <a:xfrm>
              <a:off x="4992" y="2832"/>
              <a:ext cx="0" cy="1245"/>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1043" name="Line 211"/>
            <p:cNvSpPr>
              <a:spLocks noChangeShapeType="1"/>
            </p:cNvSpPr>
            <p:nvPr/>
          </p:nvSpPr>
          <p:spPr bwMode="auto">
            <a:xfrm>
              <a:off x="864" y="2832"/>
              <a:ext cx="384"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1044" name="Line 212"/>
            <p:cNvSpPr>
              <a:spLocks noChangeShapeType="1"/>
            </p:cNvSpPr>
            <p:nvPr/>
          </p:nvSpPr>
          <p:spPr bwMode="auto">
            <a:xfrm>
              <a:off x="2976" y="1536"/>
              <a:ext cx="384"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sp>
          <p:nvSpPr>
            <p:cNvPr id="121045" name="Line 213"/>
            <p:cNvSpPr>
              <a:spLocks noChangeShapeType="1"/>
            </p:cNvSpPr>
            <p:nvPr/>
          </p:nvSpPr>
          <p:spPr bwMode="auto">
            <a:xfrm>
              <a:off x="2976" y="2832"/>
              <a:ext cx="384"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grpSp>
      <p:grpSp>
        <p:nvGrpSpPr>
          <p:cNvPr id="121049" name="Group 217"/>
          <p:cNvGrpSpPr>
            <a:grpSpLocks/>
          </p:cNvGrpSpPr>
          <p:nvPr/>
        </p:nvGrpSpPr>
        <p:grpSpPr bwMode="auto">
          <a:xfrm>
            <a:off x="4038600" y="3048000"/>
            <a:ext cx="457200" cy="2819400"/>
            <a:chOff x="2544" y="2064"/>
            <a:chExt cx="288" cy="1776"/>
          </a:xfrm>
        </p:grpSpPr>
        <p:sp>
          <p:nvSpPr>
            <p:cNvPr id="121047" name="Oval 215"/>
            <p:cNvSpPr>
              <a:spLocks noChangeArrowheads="1"/>
            </p:cNvSpPr>
            <p:nvPr/>
          </p:nvSpPr>
          <p:spPr bwMode="auto">
            <a:xfrm>
              <a:off x="2544" y="2064"/>
              <a:ext cx="288" cy="480"/>
            </a:xfrm>
            <a:prstGeom prst="ellipse">
              <a:avLst/>
            </a:prstGeom>
            <a:noFill/>
            <a:ln w="38100">
              <a:solidFill>
                <a:srgbClr val="FF99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1048" name="Oval 216"/>
            <p:cNvSpPr>
              <a:spLocks noChangeArrowheads="1"/>
            </p:cNvSpPr>
            <p:nvPr/>
          </p:nvSpPr>
          <p:spPr bwMode="auto">
            <a:xfrm>
              <a:off x="2544" y="3360"/>
              <a:ext cx="288" cy="480"/>
            </a:xfrm>
            <a:prstGeom prst="ellipse">
              <a:avLst/>
            </a:prstGeom>
            <a:noFill/>
            <a:ln w="38100">
              <a:solidFill>
                <a:srgbClr val="FF99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21052" name="Group 220"/>
          <p:cNvGrpSpPr>
            <a:grpSpLocks/>
          </p:cNvGrpSpPr>
          <p:nvPr/>
        </p:nvGrpSpPr>
        <p:grpSpPr bwMode="auto">
          <a:xfrm>
            <a:off x="3276600" y="2667000"/>
            <a:ext cx="4038600" cy="304800"/>
            <a:chOff x="2064" y="1824"/>
            <a:chExt cx="2544" cy="192"/>
          </a:xfrm>
        </p:grpSpPr>
        <p:sp>
          <p:nvSpPr>
            <p:cNvPr id="121050" name="AutoShape 218"/>
            <p:cNvSpPr>
              <a:spLocks noChangeArrowheads="1"/>
            </p:cNvSpPr>
            <p:nvPr/>
          </p:nvSpPr>
          <p:spPr bwMode="auto">
            <a:xfrm>
              <a:off x="2064" y="1824"/>
              <a:ext cx="432" cy="192"/>
            </a:xfrm>
            <a:prstGeom prst="roundRect">
              <a:avLst>
                <a:gd name="adj" fmla="val 16667"/>
              </a:avLst>
            </a:prstGeom>
            <a:noFill/>
            <a:ln w="38100">
              <a:solidFill>
                <a:srgbClr val="FF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1051" name="AutoShape 219"/>
            <p:cNvSpPr>
              <a:spLocks noChangeArrowheads="1"/>
            </p:cNvSpPr>
            <p:nvPr/>
          </p:nvSpPr>
          <p:spPr bwMode="auto">
            <a:xfrm>
              <a:off x="4176" y="1824"/>
              <a:ext cx="432" cy="192"/>
            </a:xfrm>
            <a:prstGeom prst="roundRect">
              <a:avLst>
                <a:gd name="adj" fmla="val 16667"/>
              </a:avLst>
            </a:prstGeom>
            <a:noFill/>
            <a:ln w="38100">
              <a:solidFill>
                <a:srgbClr val="FF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21055" name="Group 223"/>
          <p:cNvGrpSpPr>
            <a:grpSpLocks/>
          </p:cNvGrpSpPr>
          <p:nvPr/>
        </p:nvGrpSpPr>
        <p:grpSpPr bwMode="auto">
          <a:xfrm>
            <a:off x="6705600" y="2590800"/>
            <a:ext cx="533400" cy="2514600"/>
            <a:chOff x="4224" y="1776"/>
            <a:chExt cx="336" cy="1584"/>
          </a:xfrm>
        </p:grpSpPr>
        <p:sp>
          <p:nvSpPr>
            <p:cNvPr id="121053" name="AutoShape 221"/>
            <p:cNvSpPr>
              <a:spLocks noChangeArrowheads="1"/>
            </p:cNvSpPr>
            <p:nvPr/>
          </p:nvSpPr>
          <p:spPr bwMode="auto">
            <a:xfrm>
              <a:off x="4224" y="1776"/>
              <a:ext cx="336" cy="288"/>
            </a:xfrm>
            <a:prstGeom prst="roundRect">
              <a:avLst>
                <a:gd name="adj" fmla="val 16667"/>
              </a:avLst>
            </a:prstGeom>
            <a:noFill/>
            <a:ln w="38100">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1054" name="AutoShape 222"/>
            <p:cNvSpPr>
              <a:spLocks noChangeArrowheads="1"/>
            </p:cNvSpPr>
            <p:nvPr/>
          </p:nvSpPr>
          <p:spPr bwMode="auto">
            <a:xfrm>
              <a:off x="4224" y="3072"/>
              <a:ext cx="336" cy="288"/>
            </a:xfrm>
            <a:prstGeom prst="roundRect">
              <a:avLst>
                <a:gd name="adj" fmla="val 16667"/>
              </a:avLst>
            </a:prstGeom>
            <a:noFill/>
            <a:ln w="38100">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21060" name="Group 228"/>
          <p:cNvGrpSpPr>
            <a:grpSpLocks/>
          </p:cNvGrpSpPr>
          <p:nvPr/>
        </p:nvGrpSpPr>
        <p:grpSpPr bwMode="auto">
          <a:xfrm>
            <a:off x="2133600" y="3810000"/>
            <a:ext cx="3733800" cy="2438400"/>
            <a:chOff x="1344" y="2544"/>
            <a:chExt cx="2352" cy="1536"/>
          </a:xfrm>
        </p:grpSpPr>
        <p:sp>
          <p:nvSpPr>
            <p:cNvPr id="121056" name="Oval 224"/>
            <p:cNvSpPr>
              <a:spLocks noChangeArrowheads="1"/>
            </p:cNvSpPr>
            <p:nvPr/>
          </p:nvSpPr>
          <p:spPr bwMode="auto">
            <a:xfrm>
              <a:off x="1344" y="2544"/>
              <a:ext cx="240" cy="240"/>
            </a:xfrm>
            <a:prstGeom prst="ellipse">
              <a:avLst/>
            </a:prstGeom>
            <a:noFill/>
            <a:ln w="38100">
              <a:solidFill>
                <a:srgbClr val="99CC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1057" name="Oval 225"/>
            <p:cNvSpPr>
              <a:spLocks noChangeArrowheads="1"/>
            </p:cNvSpPr>
            <p:nvPr/>
          </p:nvSpPr>
          <p:spPr bwMode="auto">
            <a:xfrm>
              <a:off x="3456" y="2544"/>
              <a:ext cx="240" cy="240"/>
            </a:xfrm>
            <a:prstGeom prst="ellipse">
              <a:avLst/>
            </a:prstGeom>
            <a:noFill/>
            <a:ln w="38100">
              <a:solidFill>
                <a:srgbClr val="99CC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1058" name="Oval 226"/>
            <p:cNvSpPr>
              <a:spLocks noChangeArrowheads="1"/>
            </p:cNvSpPr>
            <p:nvPr/>
          </p:nvSpPr>
          <p:spPr bwMode="auto">
            <a:xfrm>
              <a:off x="1344" y="3840"/>
              <a:ext cx="240" cy="240"/>
            </a:xfrm>
            <a:prstGeom prst="ellipse">
              <a:avLst/>
            </a:prstGeom>
            <a:noFill/>
            <a:ln w="38100">
              <a:solidFill>
                <a:srgbClr val="99CC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1059" name="Oval 227"/>
            <p:cNvSpPr>
              <a:spLocks noChangeArrowheads="1"/>
            </p:cNvSpPr>
            <p:nvPr/>
          </p:nvSpPr>
          <p:spPr bwMode="auto">
            <a:xfrm>
              <a:off x="3456" y="3840"/>
              <a:ext cx="240" cy="240"/>
            </a:xfrm>
            <a:prstGeom prst="ellipse">
              <a:avLst/>
            </a:prstGeom>
            <a:noFill/>
            <a:ln w="38100">
              <a:solidFill>
                <a:srgbClr val="99CC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aphicFrame>
        <p:nvGraphicFramePr>
          <p:cNvPr id="121082" name="Object 250"/>
          <p:cNvGraphicFramePr>
            <a:graphicFrameLocks noChangeAspect="1"/>
          </p:cNvGraphicFramePr>
          <p:nvPr/>
        </p:nvGraphicFramePr>
        <p:xfrm>
          <a:off x="990600" y="6350000"/>
          <a:ext cx="698500" cy="508000"/>
        </p:xfrm>
        <a:graphic>
          <a:graphicData uri="http://schemas.openxmlformats.org/presentationml/2006/ole">
            <mc:AlternateContent xmlns:mc="http://schemas.openxmlformats.org/markup-compatibility/2006">
              <mc:Choice xmlns:v="urn:schemas-microsoft-com:vml" Requires="v">
                <p:oleObj spid="_x0000_s17430" name="数式" r:id="rId4" imgW="279360" imgH="203040" progId="Equation.3">
                  <p:embed/>
                </p:oleObj>
              </mc:Choice>
              <mc:Fallback>
                <p:oleObj name="数式" r:id="rId4" imgW="279360" imgH="203040" progId="Equation.3">
                  <p:embed/>
                  <p:pic>
                    <p:nvPicPr>
                      <p:cNvPr id="0" name="Object 2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6350000"/>
                        <a:ext cx="6985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1083" name="Object 251"/>
          <p:cNvGraphicFramePr>
            <a:graphicFrameLocks noChangeAspect="1"/>
          </p:cNvGraphicFramePr>
          <p:nvPr/>
        </p:nvGraphicFramePr>
        <p:xfrm>
          <a:off x="1676400" y="6318250"/>
          <a:ext cx="1204913" cy="539750"/>
        </p:xfrm>
        <a:graphic>
          <a:graphicData uri="http://schemas.openxmlformats.org/presentationml/2006/ole">
            <mc:AlternateContent xmlns:mc="http://schemas.openxmlformats.org/markup-compatibility/2006">
              <mc:Choice xmlns:v="urn:schemas-microsoft-com:vml" Requires="v">
                <p:oleObj spid="_x0000_s17431" name="数式" r:id="rId6" imgW="482400" imgH="215640" progId="Equation.3">
                  <p:embed/>
                </p:oleObj>
              </mc:Choice>
              <mc:Fallback>
                <p:oleObj name="数式" r:id="rId6" imgW="482400" imgH="215640" progId="Equation.3">
                  <p:embed/>
                  <p:pic>
                    <p:nvPicPr>
                      <p:cNvPr id="0" name="Object 2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6318250"/>
                        <a:ext cx="1204913"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1084" name="Object 252"/>
          <p:cNvGraphicFramePr>
            <a:graphicFrameLocks noChangeAspect="1"/>
          </p:cNvGraphicFramePr>
          <p:nvPr/>
        </p:nvGraphicFramePr>
        <p:xfrm>
          <a:off x="2895600" y="6318250"/>
          <a:ext cx="1843088" cy="539750"/>
        </p:xfrm>
        <a:graphic>
          <a:graphicData uri="http://schemas.openxmlformats.org/presentationml/2006/ole">
            <mc:AlternateContent xmlns:mc="http://schemas.openxmlformats.org/markup-compatibility/2006">
              <mc:Choice xmlns:v="urn:schemas-microsoft-com:vml" Requires="v">
                <p:oleObj spid="_x0000_s17432" name="数式" r:id="rId8" imgW="736560" imgH="215640" progId="Equation.3">
                  <p:embed/>
                </p:oleObj>
              </mc:Choice>
              <mc:Fallback>
                <p:oleObj name="数式" r:id="rId8" imgW="736560" imgH="215640" progId="Equation.3">
                  <p:embed/>
                  <p:pic>
                    <p:nvPicPr>
                      <p:cNvPr id="0" name="Object 25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5600" y="6318250"/>
                        <a:ext cx="1843088"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1085" name="Object 253"/>
          <p:cNvGraphicFramePr>
            <a:graphicFrameLocks noChangeAspect="1"/>
          </p:cNvGraphicFramePr>
          <p:nvPr/>
        </p:nvGraphicFramePr>
        <p:xfrm>
          <a:off x="4724400" y="6318250"/>
          <a:ext cx="1716088" cy="539750"/>
        </p:xfrm>
        <a:graphic>
          <a:graphicData uri="http://schemas.openxmlformats.org/presentationml/2006/ole">
            <mc:AlternateContent xmlns:mc="http://schemas.openxmlformats.org/markup-compatibility/2006">
              <mc:Choice xmlns:v="urn:schemas-microsoft-com:vml" Requires="v">
                <p:oleObj spid="_x0000_s17433" name="数式" r:id="rId10" imgW="685800" imgH="215640" progId="Equation.3">
                  <p:embed/>
                </p:oleObj>
              </mc:Choice>
              <mc:Fallback>
                <p:oleObj name="数式" r:id="rId10" imgW="685800" imgH="215640" progId="Equation.3">
                  <p:embed/>
                  <p:pic>
                    <p:nvPicPr>
                      <p:cNvPr id="0" name="Object 25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24400" y="6318250"/>
                        <a:ext cx="1716088"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1086" name="Object 254"/>
          <p:cNvGraphicFramePr>
            <a:graphicFrameLocks noChangeAspect="1"/>
          </p:cNvGraphicFramePr>
          <p:nvPr/>
        </p:nvGraphicFramePr>
        <p:xfrm>
          <a:off x="6400800" y="6318250"/>
          <a:ext cx="1493838" cy="539750"/>
        </p:xfrm>
        <a:graphic>
          <a:graphicData uri="http://schemas.openxmlformats.org/presentationml/2006/ole">
            <mc:AlternateContent xmlns:mc="http://schemas.openxmlformats.org/markup-compatibility/2006">
              <mc:Choice xmlns:v="urn:schemas-microsoft-com:vml" Requires="v">
                <p:oleObj spid="_x0000_s17434" name="数式" r:id="rId12" imgW="596880" imgH="215640" progId="Equation.3">
                  <p:embed/>
                </p:oleObj>
              </mc:Choice>
              <mc:Fallback>
                <p:oleObj name="数式" r:id="rId12" imgW="596880" imgH="215640" progId="Equation.3">
                  <p:embed/>
                  <p:pic>
                    <p:nvPicPr>
                      <p:cNvPr id="0" name="Object 25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00800" y="6318250"/>
                        <a:ext cx="1493838"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1082"/>
                                        </p:tgtEl>
                                        <p:attrNameLst>
                                          <p:attrName>style.visibility</p:attrName>
                                        </p:attrNameLst>
                                      </p:cBhvr>
                                      <p:to>
                                        <p:strVal val="visible"/>
                                      </p:to>
                                    </p:set>
                                    <p:anim calcmode="lin" valueType="num">
                                      <p:cBhvr additive="base">
                                        <p:cTn id="7" dur="500" fill="hold"/>
                                        <p:tgtEl>
                                          <p:spTgt spid="121082"/>
                                        </p:tgtEl>
                                        <p:attrNameLst>
                                          <p:attrName>ppt_x</p:attrName>
                                        </p:attrNameLst>
                                      </p:cBhvr>
                                      <p:tavLst>
                                        <p:tav tm="0">
                                          <p:val>
                                            <p:strVal val="#ppt_x"/>
                                          </p:val>
                                        </p:tav>
                                        <p:tav tm="100000">
                                          <p:val>
                                            <p:strVal val="#ppt_x"/>
                                          </p:val>
                                        </p:tav>
                                      </p:tavLst>
                                    </p:anim>
                                    <p:anim calcmode="lin" valueType="num">
                                      <p:cBhvr additive="base">
                                        <p:cTn id="8" dur="500" fill="hold"/>
                                        <p:tgtEl>
                                          <p:spTgt spid="12108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21049"/>
                                        </p:tgtEl>
                                        <p:attrNameLst>
                                          <p:attrName>style.visibility</p:attrName>
                                        </p:attrNameLst>
                                      </p:cBhvr>
                                      <p:to>
                                        <p:strVal val="visible"/>
                                      </p:to>
                                    </p:set>
                                    <p:animEffect transition="in" filter="checkerboard(across)">
                                      <p:cBhvr>
                                        <p:cTn id="13" dur="500"/>
                                        <p:tgtEl>
                                          <p:spTgt spid="12104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21083"/>
                                        </p:tgtEl>
                                        <p:attrNameLst>
                                          <p:attrName>style.visibility</p:attrName>
                                        </p:attrNameLst>
                                      </p:cBhvr>
                                      <p:to>
                                        <p:strVal val="visible"/>
                                      </p:to>
                                    </p:set>
                                    <p:anim calcmode="lin" valueType="num">
                                      <p:cBhvr additive="base">
                                        <p:cTn id="18" dur="500" fill="hold"/>
                                        <p:tgtEl>
                                          <p:spTgt spid="121083"/>
                                        </p:tgtEl>
                                        <p:attrNameLst>
                                          <p:attrName>ppt_x</p:attrName>
                                        </p:attrNameLst>
                                      </p:cBhvr>
                                      <p:tavLst>
                                        <p:tav tm="0">
                                          <p:val>
                                            <p:strVal val="#ppt_x"/>
                                          </p:val>
                                        </p:tav>
                                        <p:tav tm="100000">
                                          <p:val>
                                            <p:strVal val="#ppt_x"/>
                                          </p:val>
                                        </p:tav>
                                      </p:tavLst>
                                    </p:anim>
                                    <p:anim calcmode="lin" valueType="num">
                                      <p:cBhvr additive="base">
                                        <p:cTn id="19" dur="500" fill="hold"/>
                                        <p:tgtEl>
                                          <p:spTgt spid="121083"/>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121052"/>
                                        </p:tgtEl>
                                        <p:attrNameLst>
                                          <p:attrName>style.visibility</p:attrName>
                                        </p:attrNameLst>
                                      </p:cBhvr>
                                      <p:to>
                                        <p:strVal val="visible"/>
                                      </p:to>
                                    </p:set>
                                    <p:animEffect transition="in" filter="checkerboard(across)">
                                      <p:cBhvr>
                                        <p:cTn id="24" dur="500"/>
                                        <p:tgtEl>
                                          <p:spTgt spid="12105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21084"/>
                                        </p:tgtEl>
                                        <p:attrNameLst>
                                          <p:attrName>style.visibility</p:attrName>
                                        </p:attrNameLst>
                                      </p:cBhvr>
                                      <p:to>
                                        <p:strVal val="visible"/>
                                      </p:to>
                                    </p:set>
                                    <p:anim calcmode="lin" valueType="num">
                                      <p:cBhvr additive="base">
                                        <p:cTn id="29" dur="500" fill="hold"/>
                                        <p:tgtEl>
                                          <p:spTgt spid="121084"/>
                                        </p:tgtEl>
                                        <p:attrNameLst>
                                          <p:attrName>ppt_x</p:attrName>
                                        </p:attrNameLst>
                                      </p:cBhvr>
                                      <p:tavLst>
                                        <p:tav tm="0">
                                          <p:val>
                                            <p:strVal val="#ppt_x"/>
                                          </p:val>
                                        </p:tav>
                                        <p:tav tm="100000">
                                          <p:val>
                                            <p:strVal val="#ppt_x"/>
                                          </p:val>
                                        </p:tav>
                                      </p:tavLst>
                                    </p:anim>
                                    <p:anim calcmode="lin" valueType="num">
                                      <p:cBhvr additive="base">
                                        <p:cTn id="30" dur="500" fill="hold"/>
                                        <p:tgtEl>
                                          <p:spTgt spid="121084"/>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nodeType="clickEffect">
                                  <p:stCondLst>
                                    <p:cond delay="0"/>
                                  </p:stCondLst>
                                  <p:childTnLst>
                                    <p:set>
                                      <p:cBhvr>
                                        <p:cTn id="34" dur="1" fill="hold">
                                          <p:stCondLst>
                                            <p:cond delay="0"/>
                                          </p:stCondLst>
                                        </p:cTn>
                                        <p:tgtEl>
                                          <p:spTgt spid="121055"/>
                                        </p:tgtEl>
                                        <p:attrNameLst>
                                          <p:attrName>style.visibility</p:attrName>
                                        </p:attrNameLst>
                                      </p:cBhvr>
                                      <p:to>
                                        <p:strVal val="visible"/>
                                      </p:to>
                                    </p:set>
                                    <p:animEffect transition="in" filter="checkerboard(across)">
                                      <p:cBhvr>
                                        <p:cTn id="35" dur="500"/>
                                        <p:tgtEl>
                                          <p:spTgt spid="12105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21085"/>
                                        </p:tgtEl>
                                        <p:attrNameLst>
                                          <p:attrName>style.visibility</p:attrName>
                                        </p:attrNameLst>
                                      </p:cBhvr>
                                      <p:to>
                                        <p:strVal val="visible"/>
                                      </p:to>
                                    </p:set>
                                    <p:anim calcmode="lin" valueType="num">
                                      <p:cBhvr additive="base">
                                        <p:cTn id="40" dur="500" fill="hold"/>
                                        <p:tgtEl>
                                          <p:spTgt spid="121085"/>
                                        </p:tgtEl>
                                        <p:attrNameLst>
                                          <p:attrName>ppt_x</p:attrName>
                                        </p:attrNameLst>
                                      </p:cBhvr>
                                      <p:tavLst>
                                        <p:tav tm="0">
                                          <p:val>
                                            <p:strVal val="#ppt_x"/>
                                          </p:val>
                                        </p:tav>
                                        <p:tav tm="100000">
                                          <p:val>
                                            <p:strVal val="#ppt_x"/>
                                          </p:val>
                                        </p:tav>
                                      </p:tavLst>
                                    </p:anim>
                                    <p:anim calcmode="lin" valueType="num">
                                      <p:cBhvr additive="base">
                                        <p:cTn id="41" dur="500" fill="hold"/>
                                        <p:tgtEl>
                                          <p:spTgt spid="121085"/>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5" presetClass="entr" presetSubtype="10" fill="hold" nodeType="clickEffect">
                                  <p:stCondLst>
                                    <p:cond delay="0"/>
                                  </p:stCondLst>
                                  <p:childTnLst>
                                    <p:set>
                                      <p:cBhvr>
                                        <p:cTn id="45" dur="1" fill="hold">
                                          <p:stCondLst>
                                            <p:cond delay="0"/>
                                          </p:stCondLst>
                                        </p:cTn>
                                        <p:tgtEl>
                                          <p:spTgt spid="121060"/>
                                        </p:tgtEl>
                                        <p:attrNameLst>
                                          <p:attrName>style.visibility</p:attrName>
                                        </p:attrNameLst>
                                      </p:cBhvr>
                                      <p:to>
                                        <p:strVal val="visible"/>
                                      </p:to>
                                    </p:set>
                                    <p:animEffect transition="in" filter="checkerboard(across)">
                                      <p:cBhvr>
                                        <p:cTn id="46" dur="500"/>
                                        <p:tgtEl>
                                          <p:spTgt spid="12106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121086"/>
                                        </p:tgtEl>
                                        <p:attrNameLst>
                                          <p:attrName>style.visibility</p:attrName>
                                        </p:attrNameLst>
                                      </p:cBhvr>
                                      <p:to>
                                        <p:strVal val="visible"/>
                                      </p:to>
                                    </p:set>
                                    <p:anim calcmode="lin" valueType="num">
                                      <p:cBhvr additive="base">
                                        <p:cTn id="51" dur="500" fill="hold"/>
                                        <p:tgtEl>
                                          <p:spTgt spid="121086"/>
                                        </p:tgtEl>
                                        <p:attrNameLst>
                                          <p:attrName>ppt_x</p:attrName>
                                        </p:attrNameLst>
                                      </p:cBhvr>
                                      <p:tavLst>
                                        <p:tav tm="0">
                                          <p:val>
                                            <p:strVal val="#ppt_x"/>
                                          </p:val>
                                        </p:tav>
                                        <p:tav tm="100000">
                                          <p:val>
                                            <p:strVal val="#ppt_x"/>
                                          </p:val>
                                        </p:tav>
                                      </p:tavLst>
                                    </p:anim>
                                    <p:anim calcmode="lin" valueType="num">
                                      <p:cBhvr additive="base">
                                        <p:cTn id="52" dur="500" fill="hold"/>
                                        <p:tgtEl>
                                          <p:spTgt spid="1210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ja-JP" altLang="en-US">
                <a:latin typeface="Times New Roman" panose="02020603050405020304" pitchFamily="18" charset="0"/>
              </a:rPr>
              <a:t>カルノー図の特徴</a:t>
            </a:r>
          </a:p>
        </p:txBody>
      </p:sp>
      <p:sp>
        <p:nvSpPr>
          <p:cNvPr id="121859" name="Rectangle 3"/>
          <p:cNvSpPr>
            <a:spLocks noGrp="1" noChangeArrowheads="1"/>
          </p:cNvSpPr>
          <p:nvPr>
            <p:ph type="body" idx="1"/>
          </p:nvPr>
        </p:nvSpPr>
        <p:spPr/>
        <p:txBody>
          <a:bodyPr/>
          <a:lstStyle/>
          <a:p>
            <a:r>
              <a:rPr lang="ja-JP" altLang="en-US">
                <a:latin typeface="Times New Roman" panose="02020603050405020304" pitchFamily="18" charset="0"/>
              </a:rPr>
              <a:t>長所</a:t>
            </a:r>
          </a:p>
          <a:p>
            <a:pPr lvl="1"/>
            <a:r>
              <a:rPr lang="ja-JP" altLang="en-US">
                <a:latin typeface="Times New Roman" panose="02020603050405020304" pitchFamily="18" charset="0"/>
              </a:rPr>
              <a:t>直感的で分かり易い</a:t>
            </a:r>
          </a:p>
          <a:p>
            <a:pPr lvl="1"/>
            <a:r>
              <a:rPr lang="ja-JP" altLang="en-US">
                <a:latin typeface="Times New Roman" panose="02020603050405020304" pitchFamily="18" charset="0"/>
              </a:rPr>
              <a:t>必要な主項の選択が容易</a:t>
            </a:r>
          </a:p>
          <a:p>
            <a:r>
              <a:rPr lang="ja-JP" altLang="en-US">
                <a:latin typeface="Times New Roman" panose="02020603050405020304" pitchFamily="18" charset="0"/>
              </a:rPr>
              <a:t>短所</a:t>
            </a:r>
          </a:p>
          <a:p>
            <a:pPr lvl="1"/>
            <a:r>
              <a:rPr lang="ja-JP" altLang="en-US">
                <a:latin typeface="Times New Roman" panose="02020603050405020304" pitchFamily="18" charset="0"/>
              </a:rPr>
              <a:t>実用的に使えるのはせいぜい</a:t>
            </a:r>
            <a:r>
              <a:rPr lang="en-US" altLang="ja-JP">
                <a:latin typeface="Times New Roman" panose="02020603050405020304" pitchFamily="18" charset="0"/>
              </a:rPr>
              <a:t>4</a:t>
            </a:r>
            <a:r>
              <a:rPr lang="ja-JP" altLang="en-US">
                <a:latin typeface="Times New Roman" panose="02020603050405020304" pitchFamily="18" charset="0"/>
              </a:rPr>
              <a:t>変数</a:t>
            </a:r>
          </a:p>
          <a:p>
            <a:pPr lvl="1">
              <a:buFontTx/>
              <a:buNone/>
            </a:pPr>
            <a:r>
              <a:rPr lang="ja-JP" altLang="en-US">
                <a:latin typeface="Times New Roman" panose="02020603050405020304" pitchFamily="18" charset="0"/>
              </a:rPr>
              <a:t>  </a:t>
            </a:r>
            <a:r>
              <a:rPr lang="en-US" altLang="ja-JP">
                <a:latin typeface="Times New Roman" panose="02020603050405020304" pitchFamily="18" charset="0"/>
              </a:rPr>
              <a:t>(</a:t>
            </a:r>
            <a:r>
              <a:rPr lang="ja-JP" altLang="en-US">
                <a:latin typeface="Times New Roman" panose="02020603050405020304" pitchFamily="18" charset="0"/>
              </a:rPr>
              <a:t>無理して</a:t>
            </a:r>
            <a:r>
              <a:rPr lang="en-US" altLang="ja-JP">
                <a:latin typeface="Times New Roman" panose="02020603050405020304" pitchFamily="18" charset="0"/>
              </a:rPr>
              <a:t>6</a:t>
            </a:r>
            <a:r>
              <a:rPr lang="ja-JP" altLang="en-US">
                <a:latin typeface="Times New Roman" panose="02020603050405020304" pitchFamily="18" charset="0"/>
              </a:rPr>
              <a:t>変数</a:t>
            </a:r>
            <a:r>
              <a:rPr lang="en-US" altLang="ja-JP">
                <a:latin typeface="Times New Roman" panose="02020603050405020304" pitchFamily="18" charset="0"/>
              </a:rPr>
              <a:t>)</a:t>
            </a:r>
            <a:r>
              <a:rPr lang="ja-JP" altLang="en-US">
                <a:latin typeface="Times New Roman" panose="02020603050405020304" pitchFamily="18" charset="0"/>
              </a:rPr>
              <a:t>まで</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altLang="ja-JP" dirty="0" err="1">
                <a:latin typeface="Times New Roman" panose="02020603050405020304" pitchFamily="18" charset="0"/>
              </a:rPr>
              <a:t>Logisim</a:t>
            </a:r>
            <a:endParaRPr lang="en-US" altLang="ja-JP" dirty="0">
              <a:latin typeface="Times New Roman" panose="02020603050405020304" pitchFamily="18" charset="0"/>
            </a:endParaRPr>
          </a:p>
        </p:txBody>
      </p:sp>
      <p:sp>
        <p:nvSpPr>
          <p:cNvPr id="193539" name="Rectangle 3"/>
          <p:cNvSpPr>
            <a:spLocks noGrp="1" noChangeArrowheads="1"/>
          </p:cNvSpPr>
          <p:nvPr>
            <p:ph type="body" idx="1"/>
          </p:nvPr>
        </p:nvSpPr>
        <p:spPr/>
        <p:txBody>
          <a:bodyPr/>
          <a:lstStyle/>
          <a:p>
            <a:pPr>
              <a:buFont typeface="Wingdings" panose="05000000000000000000" pitchFamily="2" charset="2"/>
              <a:buNone/>
            </a:pPr>
            <a:r>
              <a:rPr lang="ja-JP" altLang="en-US" dirty="0">
                <a:latin typeface="Times New Roman" panose="02020603050405020304" pitchFamily="18" charset="0"/>
              </a:rPr>
              <a:t>次回 </a:t>
            </a:r>
            <a:r>
              <a:rPr lang="en-US" altLang="ja-JP" dirty="0" err="1">
                <a:latin typeface="Times New Roman" panose="02020603050405020304" pitchFamily="18" charset="0"/>
              </a:rPr>
              <a:t>Logisim</a:t>
            </a:r>
            <a:r>
              <a:rPr lang="en-US" altLang="ja-JP" dirty="0">
                <a:latin typeface="Times New Roman" panose="02020603050405020304" pitchFamily="18" charset="0"/>
              </a:rPr>
              <a:t> </a:t>
            </a:r>
            <a:r>
              <a:rPr lang="ja-JP" altLang="en-US" dirty="0">
                <a:latin typeface="Times New Roman" panose="02020603050405020304" pitchFamily="18" charset="0"/>
              </a:rPr>
              <a:t>を用いた実習を行う</a:t>
            </a:r>
          </a:p>
          <a:p>
            <a:r>
              <a:rPr lang="en-US" altLang="ja-JP" dirty="0" err="1">
                <a:latin typeface="Times New Roman" panose="02020603050405020304" pitchFamily="18" charset="0"/>
              </a:rPr>
              <a:t>Logisim</a:t>
            </a:r>
            <a:endParaRPr lang="en-US" altLang="ja-JP" dirty="0">
              <a:latin typeface="Times New Roman" panose="02020603050405020304" pitchFamily="18" charset="0"/>
            </a:endParaRPr>
          </a:p>
          <a:p>
            <a:pPr lvl="1"/>
            <a:r>
              <a:rPr lang="ja-JP" altLang="en-US" dirty="0">
                <a:latin typeface="Times New Roman" panose="02020603050405020304" pitchFamily="18" charset="0"/>
              </a:rPr>
              <a:t>論理回路のシミュレータ</a:t>
            </a:r>
          </a:p>
          <a:p>
            <a:pPr lvl="2"/>
            <a:r>
              <a:rPr lang="ja-JP" altLang="en-US" dirty="0">
                <a:latin typeface="Times New Roman" panose="02020603050405020304" pitchFamily="18" charset="0"/>
              </a:rPr>
              <a:t>論理素子やモジュールを使用可能</a:t>
            </a:r>
          </a:p>
          <a:p>
            <a:pPr lvl="2"/>
            <a:r>
              <a:rPr lang="ja-JP" altLang="en-US" dirty="0">
                <a:latin typeface="Times New Roman" panose="02020603050405020304" pitchFamily="18" charset="0"/>
              </a:rPr>
              <a:t>フリーソフト</a:t>
            </a:r>
          </a:p>
          <a:p>
            <a:pPr lvl="1"/>
            <a:r>
              <a:rPr lang="ja-JP" altLang="en-US" dirty="0">
                <a:latin typeface="Times New Roman" panose="02020603050405020304" pitchFamily="18" charset="0"/>
              </a:rPr>
              <a:t>ホームページ</a:t>
            </a:r>
          </a:p>
          <a:p>
            <a:pPr lvl="2"/>
            <a:r>
              <a:rPr lang="en-US" altLang="ja-JP" sz="2800" dirty="0">
                <a:latin typeface="Times New Roman" panose="02020603050405020304" pitchFamily="18" charset="0"/>
              </a:rPr>
              <a:t>http://www.cburch.com/logisim/</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508" y="381381"/>
            <a:ext cx="8126984" cy="6095238"/>
          </a:xfrm>
          <a:prstGeom prst="rect">
            <a:avLst/>
          </a:prstGeom>
        </p:spPr>
      </p:pic>
    </p:spTree>
    <p:extLst>
      <p:ext uri="{BB962C8B-B14F-4D97-AF65-F5344CB8AC3E}">
        <p14:creationId xmlns:p14="http://schemas.microsoft.com/office/powerpoint/2010/main" val="20808032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ダイアグラム&#10;&#10;自動的に生成された説明">
            <a:extLst>
              <a:ext uri="{FF2B5EF4-FFF2-40B4-BE49-F238E27FC236}">
                <a16:creationId xmlns:a16="http://schemas.microsoft.com/office/drawing/2014/main" id="{D519254D-C9F7-4BEA-A1A1-EB2FD625A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09" y="0"/>
            <a:ext cx="8936182" cy="6858000"/>
          </a:xfrm>
          <a:prstGeom prst="rect">
            <a:avLst/>
          </a:prstGeom>
        </p:spPr>
      </p:pic>
      <p:sp>
        <p:nvSpPr>
          <p:cNvPr id="355331" name="Text Box 1027"/>
          <p:cNvSpPr txBox="1">
            <a:spLocks noChangeArrowheads="1"/>
          </p:cNvSpPr>
          <p:nvPr/>
        </p:nvSpPr>
        <p:spPr bwMode="auto">
          <a:xfrm>
            <a:off x="1709863" y="152400"/>
            <a:ext cx="7281737" cy="584775"/>
          </a:xfrm>
          <a:prstGeom prst="rect">
            <a:avLst/>
          </a:prstGeom>
          <a:solidFill>
            <a:srgbClr val="003300"/>
          </a:solidFill>
          <a:ln>
            <a:noFill/>
          </a:ln>
          <a:effectLst/>
        </p:spPr>
        <p:txBody>
          <a:bodyPr wrap="none">
            <a:spAutoFit/>
          </a:bodyPr>
          <a:lstStyle/>
          <a:p>
            <a:pPr>
              <a:spcBef>
                <a:spcPct val="20000"/>
              </a:spcBef>
              <a:buClr>
                <a:schemeClr val="hlink"/>
              </a:buClr>
              <a:buSzPct val="70000"/>
              <a:buFont typeface="Wingdings" panose="05000000000000000000" pitchFamily="2" charset="2"/>
              <a:buNone/>
            </a:pPr>
            <a:r>
              <a:rPr lang="en-US" altLang="ja-JP" sz="3200" i="0" dirty="0">
                <a:effectLst>
                  <a:outerShdw blurRad="38100" dist="38100" dir="2700000" algn="tl">
                    <a:srgbClr val="000000"/>
                  </a:outerShdw>
                </a:effectLst>
                <a:latin typeface="Times New Roman" panose="02020603050405020304" pitchFamily="18" charset="0"/>
              </a:rPr>
              <a:t>http://www.cburch.com/logisim/index.html</a:t>
            </a:r>
          </a:p>
        </p:txBody>
      </p:sp>
    </p:spTree>
    <p:extLst>
      <p:ext uri="{BB962C8B-B14F-4D97-AF65-F5344CB8AC3E}">
        <p14:creationId xmlns:p14="http://schemas.microsoft.com/office/powerpoint/2010/main" val="30590732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r>
              <a:rPr lang="en-US" altLang="ja-JP" dirty="0" err="1">
                <a:latin typeface="Times New Roman" panose="02020603050405020304" pitchFamily="18" charset="0"/>
              </a:rPr>
              <a:t>Logisim</a:t>
            </a:r>
            <a:r>
              <a:rPr lang="ja-JP" altLang="en-US" dirty="0"/>
              <a:t>のインストール</a:t>
            </a:r>
          </a:p>
        </p:txBody>
      </p:sp>
      <p:sp>
        <p:nvSpPr>
          <p:cNvPr id="248835" name="Rectangle 3"/>
          <p:cNvSpPr>
            <a:spLocks noGrp="1" noChangeArrowheads="1"/>
          </p:cNvSpPr>
          <p:nvPr>
            <p:ph type="body" idx="1"/>
          </p:nvPr>
        </p:nvSpPr>
        <p:spPr>
          <a:xfrm>
            <a:off x="1066800" y="1981200"/>
            <a:ext cx="7848600" cy="4114800"/>
          </a:xfrm>
        </p:spPr>
        <p:txBody>
          <a:bodyPr/>
          <a:lstStyle/>
          <a:p>
            <a:r>
              <a:rPr lang="ja-JP" altLang="en-US" dirty="0">
                <a:latin typeface="Times New Roman" panose="02020603050405020304" pitchFamily="18" charset="0"/>
              </a:rPr>
              <a:t>ノート</a:t>
            </a:r>
            <a:r>
              <a:rPr lang="en-US" altLang="ja-JP" dirty="0">
                <a:latin typeface="Times New Roman" panose="02020603050405020304" pitchFamily="18" charset="0"/>
              </a:rPr>
              <a:t>PC</a:t>
            </a:r>
            <a:r>
              <a:rPr lang="ja-JP" altLang="en-US" dirty="0">
                <a:latin typeface="Times New Roman" panose="02020603050405020304" pitchFamily="18" charset="0"/>
              </a:rPr>
              <a:t>に </a:t>
            </a:r>
            <a:r>
              <a:rPr lang="en-US" altLang="ja-JP" dirty="0" err="1">
                <a:latin typeface="Times New Roman" panose="02020603050405020304" pitchFamily="18" charset="0"/>
              </a:rPr>
              <a:t>Logisim</a:t>
            </a:r>
            <a:r>
              <a:rPr lang="en-US" altLang="ja-JP" dirty="0">
                <a:latin typeface="Times New Roman" panose="02020603050405020304" pitchFamily="18" charset="0"/>
              </a:rPr>
              <a:t> </a:t>
            </a:r>
            <a:r>
              <a:rPr lang="ja-JP" altLang="en-US" dirty="0">
                <a:latin typeface="Times New Roman" panose="02020603050405020304" pitchFamily="18" charset="0"/>
              </a:rPr>
              <a:t>をインストール</a:t>
            </a:r>
          </a:p>
          <a:p>
            <a:pPr lvl="1"/>
            <a:r>
              <a:rPr lang="ja-JP" altLang="en-US" dirty="0">
                <a:latin typeface="Times New Roman" panose="02020603050405020304" pitchFamily="18" charset="0"/>
              </a:rPr>
              <a:t>論理回路のページにインストール方法を記載</a:t>
            </a:r>
          </a:p>
        </p:txBody>
      </p:sp>
      <p:sp>
        <p:nvSpPr>
          <p:cNvPr id="248836" name="Text Box 4"/>
          <p:cNvSpPr txBox="1">
            <a:spLocks noChangeArrowheads="1"/>
          </p:cNvSpPr>
          <p:nvPr/>
        </p:nvSpPr>
        <p:spPr bwMode="auto">
          <a:xfrm>
            <a:off x="1138238" y="4419600"/>
            <a:ext cx="692747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3200" i="0" dirty="0">
                <a:effectLst>
                  <a:outerShdw blurRad="38100" dist="38100" dir="2700000" algn="tl">
                    <a:srgbClr val="000000"/>
                  </a:outerShdw>
                </a:effectLst>
                <a:latin typeface="Times New Roman" panose="02020603050405020304" pitchFamily="18" charset="0"/>
              </a:rPr>
              <a:t>http://www.info.kindai.ac.jp/LC/Logisim</a:t>
            </a:r>
          </a:p>
        </p:txBody>
      </p:sp>
    </p:spTree>
    <p:extLst>
      <p:ext uri="{BB962C8B-B14F-4D97-AF65-F5344CB8AC3E}">
        <p14:creationId xmlns:p14="http://schemas.microsoft.com/office/powerpoint/2010/main" val="2109200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 メール&#10;&#10;自動的に生成された説明">
            <a:extLst>
              <a:ext uri="{FF2B5EF4-FFF2-40B4-BE49-F238E27FC236}">
                <a16:creationId xmlns:a16="http://schemas.microsoft.com/office/drawing/2014/main" id="{C0DAD218-4369-44C4-9010-CFB893CCB8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09" y="0"/>
            <a:ext cx="8936182" cy="6858000"/>
          </a:xfrm>
          <a:prstGeom prst="rect">
            <a:avLst/>
          </a:prstGeom>
        </p:spPr>
      </p:pic>
      <p:sp>
        <p:nvSpPr>
          <p:cNvPr id="4" name="テキスト ボックス 3">
            <a:extLst>
              <a:ext uri="{FF2B5EF4-FFF2-40B4-BE49-F238E27FC236}">
                <a16:creationId xmlns:a16="http://schemas.microsoft.com/office/drawing/2014/main" id="{DC68849B-E15F-42E4-B128-8D2A247D2A28}"/>
              </a:ext>
            </a:extLst>
          </p:cNvPr>
          <p:cNvSpPr txBox="1"/>
          <p:nvPr/>
        </p:nvSpPr>
        <p:spPr>
          <a:xfrm>
            <a:off x="1828800" y="1371600"/>
            <a:ext cx="7105150" cy="707886"/>
          </a:xfrm>
          <a:prstGeom prst="rect">
            <a:avLst/>
          </a:prstGeom>
          <a:solidFill>
            <a:srgbClr val="003300"/>
          </a:solidFill>
          <a:ln>
            <a:solidFill>
              <a:schemeClr val="tx1"/>
            </a:solidFill>
          </a:ln>
        </p:spPr>
        <p:txBody>
          <a:bodyPr wrap="none" rtlCol="0">
            <a:spAutoFit/>
          </a:bodyPr>
          <a:lstStyle/>
          <a:p>
            <a:r>
              <a:rPr lang="en-US" altLang="ja-JP" sz="4000" i="0" dirty="0">
                <a:latin typeface="Times New Roman" panose="02020603050405020304" pitchFamily="18" charset="0"/>
              </a:rPr>
              <a:t>https://www.info.kindai.ac.jp/LC/</a:t>
            </a:r>
            <a:endParaRPr kumimoji="1" lang="ja-JP" altLang="en-US" sz="4000" i="0" dirty="0">
              <a:latin typeface="Times New Roman" panose="02020603050405020304" pitchFamily="18" charset="0"/>
            </a:endParaRPr>
          </a:p>
        </p:txBody>
      </p:sp>
      <p:sp>
        <p:nvSpPr>
          <p:cNvPr id="5" name="円/楕円 3">
            <a:extLst>
              <a:ext uri="{FF2B5EF4-FFF2-40B4-BE49-F238E27FC236}">
                <a16:creationId xmlns:a16="http://schemas.microsoft.com/office/drawing/2014/main" id="{4E0AF983-E4FD-4C62-A8E7-7004C6EF9292}"/>
              </a:ext>
            </a:extLst>
          </p:cNvPr>
          <p:cNvSpPr/>
          <p:nvPr/>
        </p:nvSpPr>
        <p:spPr bwMode="auto">
          <a:xfrm>
            <a:off x="4724400" y="2362200"/>
            <a:ext cx="1676400" cy="457200"/>
          </a:xfrm>
          <a:prstGeom prst="ellipse">
            <a:avLst/>
          </a:prstGeom>
          <a:noFill/>
          <a:ln w="50800" cap="flat" cmpd="sng" algn="ctr">
            <a:solidFill>
              <a:srgbClr val="FF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Tree>
    <p:custDataLst>
      <p:tags r:id="rId1"/>
    </p:custDataLst>
    <p:extLst>
      <p:ext uri="{BB962C8B-B14F-4D97-AF65-F5344CB8AC3E}">
        <p14:creationId xmlns:p14="http://schemas.microsoft.com/office/powerpoint/2010/main" val="303670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ィカル ユーザー インターフェイス, テキスト, アプリケーション, メール&#10;&#10;自動的に生成された説明">
            <a:extLst>
              <a:ext uri="{FF2B5EF4-FFF2-40B4-BE49-F238E27FC236}">
                <a16:creationId xmlns:a16="http://schemas.microsoft.com/office/drawing/2014/main" id="{F62F2CF3-EB86-458E-A1D7-9B388C9E3F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09" y="0"/>
            <a:ext cx="8936182" cy="6858000"/>
          </a:xfrm>
          <a:prstGeom prst="rect">
            <a:avLst/>
          </a:prstGeom>
        </p:spPr>
      </p:pic>
      <p:sp>
        <p:nvSpPr>
          <p:cNvPr id="4" name="Text Box 3">
            <a:extLst>
              <a:ext uri="{FF2B5EF4-FFF2-40B4-BE49-F238E27FC236}">
                <a16:creationId xmlns:a16="http://schemas.microsoft.com/office/drawing/2014/main" id="{3D9F3074-7593-4651-9160-BF02A7162818}"/>
              </a:ext>
            </a:extLst>
          </p:cNvPr>
          <p:cNvSpPr txBox="1">
            <a:spLocks noChangeArrowheads="1"/>
          </p:cNvSpPr>
          <p:nvPr/>
        </p:nvSpPr>
        <p:spPr bwMode="auto">
          <a:xfrm>
            <a:off x="152400" y="196219"/>
            <a:ext cx="8899167" cy="584775"/>
          </a:xfrm>
          <a:prstGeom prst="rect">
            <a:avLst/>
          </a:prstGeom>
          <a:solidFill>
            <a:srgbClr val="003300"/>
          </a:solidFill>
          <a:ln>
            <a:noFill/>
          </a:ln>
          <a:effectLst/>
        </p:spPr>
        <p:txBody>
          <a:bodyPr wrap="none">
            <a:spAutoFit/>
          </a:bodyPr>
          <a:lstStyle/>
          <a:p>
            <a:r>
              <a:rPr lang="en-US" altLang="ja-JP" sz="3200" i="0" dirty="0">
                <a:effectLst>
                  <a:outerShdw blurRad="38100" dist="38100" dir="2700000" algn="tl">
                    <a:srgbClr val="000000"/>
                  </a:outerShdw>
                </a:effectLst>
                <a:latin typeface="Times New Roman" panose="02020603050405020304" pitchFamily="18" charset="0"/>
              </a:rPr>
              <a:t>http://www.info.kindai.ac.jp/LC/Logisim/install.html</a:t>
            </a:r>
          </a:p>
        </p:txBody>
      </p:sp>
      <p:sp>
        <p:nvSpPr>
          <p:cNvPr id="5" name="Text Box 3">
            <a:extLst>
              <a:ext uri="{FF2B5EF4-FFF2-40B4-BE49-F238E27FC236}">
                <a16:creationId xmlns:a16="http://schemas.microsoft.com/office/drawing/2014/main" id="{617EC587-4CB0-4C94-899E-03FC715E31DB}"/>
              </a:ext>
            </a:extLst>
          </p:cNvPr>
          <p:cNvSpPr txBox="1">
            <a:spLocks noChangeArrowheads="1"/>
          </p:cNvSpPr>
          <p:nvPr/>
        </p:nvSpPr>
        <p:spPr bwMode="auto">
          <a:xfrm>
            <a:off x="152400" y="995065"/>
            <a:ext cx="7543800" cy="1175706"/>
          </a:xfrm>
          <a:prstGeom prst="rect">
            <a:avLst/>
          </a:prstGeom>
          <a:solidFill>
            <a:schemeClr val="bg1"/>
          </a:solidFill>
          <a:ln>
            <a:noFill/>
          </a:ln>
          <a:effectLst/>
        </p:spPr>
        <p:txBody>
          <a:bodyPr wrap="square">
            <a:spAutoFit/>
          </a:bodyPr>
          <a:lstStyle/>
          <a:p>
            <a:r>
              <a:rPr lang="en-US" altLang="ja-JP" sz="3200" i="0" dirty="0">
                <a:latin typeface="Times New Roman" panose="02020603050405020304" pitchFamily="18" charset="0"/>
              </a:rPr>
              <a:t>1. logisim-macosx-2.7.1.tar.gz </a:t>
            </a:r>
            <a:r>
              <a:rPr lang="ja-JP" altLang="en-US" sz="3200" i="0" dirty="0">
                <a:latin typeface="Times New Roman" panose="02020603050405020304" pitchFamily="18" charset="0"/>
              </a:rPr>
              <a:t>を </a:t>
            </a:r>
          </a:p>
          <a:p>
            <a:r>
              <a:rPr lang="ja-JP" altLang="en-US" sz="3200" i="0" dirty="0">
                <a:latin typeface="Times New Roman" panose="02020603050405020304" pitchFamily="18" charset="0"/>
              </a:rPr>
              <a:t>   </a:t>
            </a:r>
            <a:r>
              <a:rPr lang="en-US" altLang="ja-JP" sz="3200" i="0" dirty="0">
                <a:latin typeface="Times New Roman" panose="02020603050405020304" pitchFamily="18" charset="0"/>
              </a:rPr>
              <a:t>/Users/info/Downloads </a:t>
            </a:r>
            <a:r>
              <a:rPr lang="ja-JP" altLang="en-US" sz="3200" i="0" dirty="0">
                <a:latin typeface="Times New Roman" panose="02020603050405020304" pitchFamily="18" charset="0"/>
              </a:rPr>
              <a:t>にダウンロード </a:t>
            </a:r>
          </a:p>
        </p:txBody>
      </p:sp>
      <p:sp>
        <p:nvSpPr>
          <p:cNvPr id="6" name="Oval 4">
            <a:extLst>
              <a:ext uri="{FF2B5EF4-FFF2-40B4-BE49-F238E27FC236}">
                <a16:creationId xmlns:a16="http://schemas.microsoft.com/office/drawing/2014/main" id="{59092CAD-DD18-4A4D-9DC3-9F6C2D7A129E}"/>
              </a:ext>
            </a:extLst>
          </p:cNvPr>
          <p:cNvSpPr>
            <a:spLocks noChangeArrowheads="1"/>
          </p:cNvSpPr>
          <p:nvPr/>
        </p:nvSpPr>
        <p:spPr bwMode="auto">
          <a:xfrm>
            <a:off x="167640" y="2976624"/>
            <a:ext cx="2575560" cy="604776"/>
          </a:xfrm>
          <a:prstGeom prst="ellipse">
            <a:avLst/>
          </a:prstGeom>
          <a:noFill/>
          <a:ln w="381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Times New Roman" panose="02020603050405020304" pitchFamily="18" charset="0"/>
            </a:endParaRPr>
          </a:p>
        </p:txBody>
      </p:sp>
    </p:spTree>
    <p:custDataLst>
      <p:tags r:id="rId1"/>
    </p:custDataLst>
    <p:extLst>
      <p:ext uri="{BB962C8B-B14F-4D97-AF65-F5344CB8AC3E}">
        <p14:creationId xmlns:p14="http://schemas.microsoft.com/office/powerpoint/2010/main" val="179424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ィカル ユーザー インターフェイス, テキスト, アプリケーション, メール&#10;&#10;自動的に生成された説明">
            <a:extLst>
              <a:ext uri="{FF2B5EF4-FFF2-40B4-BE49-F238E27FC236}">
                <a16:creationId xmlns:a16="http://schemas.microsoft.com/office/drawing/2014/main" id="{847ED416-CA2B-486C-8896-16C4C71436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09" y="0"/>
            <a:ext cx="8936182" cy="6858000"/>
          </a:xfrm>
          <a:prstGeom prst="rect">
            <a:avLst/>
          </a:prstGeom>
        </p:spPr>
      </p:pic>
      <p:sp>
        <p:nvSpPr>
          <p:cNvPr id="4" name="角丸四角形吹き出し 5">
            <a:extLst>
              <a:ext uri="{FF2B5EF4-FFF2-40B4-BE49-F238E27FC236}">
                <a16:creationId xmlns:a16="http://schemas.microsoft.com/office/drawing/2014/main" id="{9B0B605F-235E-4224-9919-1F308E3054E7}"/>
              </a:ext>
            </a:extLst>
          </p:cNvPr>
          <p:cNvSpPr/>
          <p:nvPr/>
        </p:nvSpPr>
        <p:spPr bwMode="auto">
          <a:xfrm>
            <a:off x="4724400" y="5754231"/>
            <a:ext cx="1943163" cy="510778"/>
          </a:xfrm>
          <a:prstGeom prst="wedgeRoundRectCallout">
            <a:avLst>
              <a:gd name="adj1" fmla="val -76014"/>
              <a:gd name="adj2" fmla="val 75034"/>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最新版はここ</a:t>
            </a:r>
          </a:p>
        </p:txBody>
      </p:sp>
      <p:sp>
        <p:nvSpPr>
          <p:cNvPr id="5" name="Text Box 3">
            <a:extLst>
              <a:ext uri="{FF2B5EF4-FFF2-40B4-BE49-F238E27FC236}">
                <a16:creationId xmlns:a16="http://schemas.microsoft.com/office/drawing/2014/main" id="{1FFBB63A-6B0B-4F99-BBB3-690821D759E8}"/>
              </a:ext>
            </a:extLst>
          </p:cNvPr>
          <p:cNvSpPr txBox="1">
            <a:spLocks noChangeArrowheads="1"/>
          </p:cNvSpPr>
          <p:nvPr/>
        </p:nvSpPr>
        <p:spPr bwMode="auto">
          <a:xfrm>
            <a:off x="2133600" y="300603"/>
            <a:ext cx="6797054" cy="584775"/>
          </a:xfrm>
          <a:prstGeom prst="rect">
            <a:avLst/>
          </a:prstGeom>
          <a:solidFill>
            <a:srgbClr val="003300"/>
          </a:solidFill>
          <a:ln>
            <a:noFill/>
          </a:ln>
          <a:effectLst/>
        </p:spPr>
        <p:txBody>
          <a:bodyPr wrap="none">
            <a:spAutoFit/>
          </a:bodyPr>
          <a:lstStyle/>
          <a:p>
            <a:r>
              <a:rPr lang="en-US" altLang="ja-JP" sz="3200" i="0" dirty="0">
                <a:effectLst>
                  <a:outerShdw blurRad="38100" dist="38100" dir="2700000" algn="tl">
                    <a:srgbClr val="000000"/>
                  </a:outerShdw>
                </a:effectLst>
                <a:latin typeface="Times New Roman" panose="02020603050405020304" pitchFamily="18" charset="0"/>
              </a:rPr>
              <a:t>https://ja.osdn.net/projects/sfnet_circuit/</a:t>
            </a:r>
          </a:p>
        </p:txBody>
      </p:sp>
      <p:sp>
        <p:nvSpPr>
          <p:cNvPr id="6" name="四角形: 角を丸くする 5">
            <a:extLst>
              <a:ext uri="{FF2B5EF4-FFF2-40B4-BE49-F238E27FC236}">
                <a16:creationId xmlns:a16="http://schemas.microsoft.com/office/drawing/2014/main" id="{4BC5D02B-A42D-4A1E-957E-A15B2FCDB157}"/>
              </a:ext>
            </a:extLst>
          </p:cNvPr>
          <p:cNvSpPr/>
          <p:nvPr/>
        </p:nvSpPr>
        <p:spPr bwMode="auto">
          <a:xfrm>
            <a:off x="381000" y="6400800"/>
            <a:ext cx="3810000" cy="381000"/>
          </a:xfrm>
          <a:prstGeom prst="roundRect">
            <a:avLst/>
          </a:prstGeom>
          <a:noFill/>
          <a:ln w="38100" cap="flat" cmpd="sng" algn="ctr">
            <a:solidFill>
              <a:srgbClr val="FF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Tree>
    <p:extLst>
      <p:ext uri="{BB962C8B-B14F-4D97-AF65-F5344CB8AC3E}">
        <p14:creationId xmlns:p14="http://schemas.microsoft.com/office/powerpoint/2010/main" val="61151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9" name="Text Box 3"/>
          <p:cNvSpPr txBox="1">
            <a:spLocks noChangeArrowheads="1"/>
          </p:cNvSpPr>
          <p:nvPr/>
        </p:nvSpPr>
        <p:spPr bwMode="auto">
          <a:xfrm>
            <a:off x="304800" y="152400"/>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i="0" dirty="0">
                <a:latin typeface="Times New Roman" panose="02020603050405020304" pitchFamily="18" charset="0"/>
              </a:rPr>
              <a:t>2. logisim-macosx-2.7.1.tar </a:t>
            </a:r>
            <a:r>
              <a:rPr lang="ja-JP" altLang="en-US" i="0" dirty="0">
                <a:latin typeface="Times New Roman" panose="02020603050405020304" pitchFamily="18" charset="0"/>
              </a:rPr>
              <a:t>をクリック</a:t>
            </a:r>
          </a:p>
        </p:txBody>
      </p:sp>
      <p:sp>
        <p:nvSpPr>
          <p:cNvPr id="3" name="角丸四角形吹き出し 2"/>
          <p:cNvSpPr/>
          <p:nvPr/>
        </p:nvSpPr>
        <p:spPr bwMode="auto">
          <a:xfrm>
            <a:off x="5257800" y="3369599"/>
            <a:ext cx="2819400" cy="578882"/>
          </a:xfrm>
          <a:prstGeom prst="wedgeRoundRectCallout">
            <a:avLst>
              <a:gd name="adj1" fmla="val 51824"/>
              <a:gd name="adj2" fmla="val 163622"/>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dirty="0"/>
              <a:t>クリックして解凍</a:t>
            </a:r>
            <a:endParaRPr kumimoji="1" lang="ja-JP" altLang="en-US"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0600"/>
            <a:ext cx="9144000" cy="5715000"/>
          </a:xfrm>
          <a:prstGeom prst="rect">
            <a:avLst/>
          </a:prstGeom>
        </p:spPr>
      </p:pic>
      <p:sp>
        <p:nvSpPr>
          <p:cNvPr id="6" name="角丸四角形吹き出し 5"/>
          <p:cNvSpPr/>
          <p:nvPr/>
        </p:nvSpPr>
        <p:spPr bwMode="auto">
          <a:xfrm>
            <a:off x="4648200" y="4191000"/>
            <a:ext cx="3124200" cy="646986"/>
          </a:xfrm>
          <a:prstGeom prst="wedgeRoundRectCallout">
            <a:avLst>
              <a:gd name="adj1" fmla="val 67053"/>
              <a:gd name="adj2" fmla="val 163622"/>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i="0" dirty="0"/>
              <a:t>クリックで解凍</a:t>
            </a:r>
            <a:endParaRPr kumimoji="1" lang="ja-JP" altLang="en-US" sz="2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996062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ja-JP" altLang="en-US">
                <a:latin typeface="Times New Roman" panose="02020603050405020304" pitchFamily="18" charset="0"/>
              </a:rPr>
              <a:t>回路のゲート数</a:t>
            </a:r>
          </a:p>
        </p:txBody>
      </p:sp>
      <p:grpSp>
        <p:nvGrpSpPr>
          <p:cNvPr id="88132" name="Group 68"/>
          <p:cNvGrpSpPr>
            <a:grpSpLocks/>
          </p:cNvGrpSpPr>
          <p:nvPr/>
        </p:nvGrpSpPr>
        <p:grpSpPr bwMode="auto">
          <a:xfrm>
            <a:off x="1219200" y="3124200"/>
            <a:ext cx="2590800" cy="2133600"/>
            <a:chOff x="960" y="2304"/>
            <a:chExt cx="1632" cy="1344"/>
          </a:xfrm>
        </p:grpSpPr>
        <p:sp>
          <p:nvSpPr>
            <p:cNvPr id="88068" name="Text Box 4"/>
            <p:cNvSpPr txBox="1">
              <a:spLocks noChangeArrowheads="1"/>
            </p:cNvSpPr>
            <p:nvPr/>
          </p:nvSpPr>
          <p:spPr bwMode="auto">
            <a:xfrm>
              <a:off x="960" y="2544"/>
              <a:ext cx="29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ja-JP" i="1">
                  <a:effectLst/>
                  <a:latin typeface="Times New Roman" panose="02020603050405020304" pitchFamily="18" charset="0"/>
                </a:rPr>
                <a:t>X</a:t>
              </a:r>
            </a:p>
          </p:txBody>
        </p:sp>
        <p:sp>
          <p:nvSpPr>
            <p:cNvPr id="88069" name="Text Box 5"/>
            <p:cNvSpPr txBox="1">
              <a:spLocks noChangeArrowheads="1"/>
            </p:cNvSpPr>
            <p:nvPr/>
          </p:nvSpPr>
          <p:spPr bwMode="auto">
            <a:xfrm>
              <a:off x="960" y="2928"/>
              <a:ext cx="29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ja-JP" i="1">
                  <a:effectLst/>
                  <a:latin typeface="Times New Roman" panose="02020603050405020304" pitchFamily="18" charset="0"/>
                </a:rPr>
                <a:t>Y</a:t>
              </a:r>
            </a:p>
          </p:txBody>
        </p:sp>
        <p:sp>
          <p:nvSpPr>
            <p:cNvPr id="88070" name="Line 6"/>
            <p:cNvSpPr>
              <a:spLocks noChangeShapeType="1"/>
            </p:cNvSpPr>
            <p:nvPr/>
          </p:nvSpPr>
          <p:spPr bwMode="auto">
            <a:xfrm>
              <a:off x="1248" y="2736"/>
              <a:ext cx="7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071" name="Text Box 7"/>
            <p:cNvSpPr txBox="1">
              <a:spLocks noChangeArrowheads="1"/>
            </p:cNvSpPr>
            <p:nvPr/>
          </p:nvSpPr>
          <p:spPr bwMode="auto">
            <a:xfrm>
              <a:off x="960" y="3312"/>
              <a:ext cx="29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ja-JP" i="1">
                  <a:effectLst/>
                  <a:latin typeface="Times New Roman" panose="02020603050405020304" pitchFamily="18" charset="0"/>
                </a:rPr>
                <a:t>Z</a:t>
              </a:r>
            </a:p>
          </p:txBody>
        </p:sp>
        <p:sp>
          <p:nvSpPr>
            <p:cNvPr id="88072" name="Line 8"/>
            <p:cNvSpPr>
              <a:spLocks noChangeShapeType="1"/>
            </p:cNvSpPr>
            <p:nvPr/>
          </p:nvSpPr>
          <p:spPr bwMode="auto">
            <a:xfrm>
              <a:off x="1248" y="3120"/>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073" name="Line 9"/>
            <p:cNvSpPr>
              <a:spLocks noChangeShapeType="1"/>
            </p:cNvSpPr>
            <p:nvPr/>
          </p:nvSpPr>
          <p:spPr bwMode="auto">
            <a:xfrm>
              <a:off x="1248" y="3504"/>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074" name="Line 10"/>
            <p:cNvSpPr>
              <a:spLocks noChangeShapeType="1"/>
            </p:cNvSpPr>
            <p:nvPr/>
          </p:nvSpPr>
          <p:spPr bwMode="auto">
            <a:xfrm>
              <a:off x="1536" y="3120"/>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075" name="Line 11"/>
            <p:cNvSpPr>
              <a:spLocks noChangeShapeType="1"/>
            </p:cNvSpPr>
            <p:nvPr/>
          </p:nvSpPr>
          <p:spPr bwMode="auto">
            <a:xfrm>
              <a:off x="1536" y="3360"/>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076" name="Line 12"/>
            <p:cNvSpPr>
              <a:spLocks noChangeShapeType="1"/>
            </p:cNvSpPr>
            <p:nvPr/>
          </p:nvSpPr>
          <p:spPr bwMode="auto">
            <a:xfrm>
              <a:off x="1536" y="3264"/>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077" name="Line 13"/>
            <p:cNvSpPr>
              <a:spLocks noChangeShapeType="1"/>
            </p:cNvSpPr>
            <p:nvPr/>
          </p:nvSpPr>
          <p:spPr bwMode="auto">
            <a:xfrm>
              <a:off x="1536" y="3360"/>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079" name="Line 15"/>
            <p:cNvSpPr>
              <a:spLocks noChangeShapeType="1"/>
            </p:cNvSpPr>
            <p:nvPr/>
          </p:nvSpPr>
          <p:spPr bwMode="auto">
            <a:xfrm>
              <a:off x="1920" y="3312"/>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080" name="Line 16"/>
            <p:cNvSpPr>
              <a:spLocks noChangeShapeType="1"/>
            </p:cNvSpPr>
            <p:nvPr/>
          </p:nvSpPr>
          <p:spPr bwMode="auto">
            <a:xfrm>
              <a:off x="2016" y="3168"/>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081" name="Line 17"/>
            <p:cNvSpPr>
              <a:spLocks noChangeShapeType="1"/>
            </p:cNvSpPr>
            <p:nvPr/>
          </p:nvSpPr>
          <p:spPr bwMode="auto">
            <a:xfrm>
              <a:off x="2016" y="3168"/>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88082" name="Group 18"/>
            <p:cNvGrpSpPr>
              <a:grpSpLocks/>
            </p:cNvGrpSpPr>
            <p:nvPr/>
          </p:nvGrpSpPr>
          <p:grpSpPr bwMode="auto">
            <a:xfrm>
              <a:off x="1632" y="3168"/>
              <a:ext cx="288" cy="288"/>
              <a:chOff x="3264" y="3648"/>
              <a:chExt cx="288" cy="288"/>
            </a:xfrm>
          </p:grpSpPr>
          <p:sp>
            <p:nvSpPr>
              <p:cNvPr id="88083" name="Arc 19"/>
              <p:cNvSpPr>
                <a:spLocks/>
              </p:cNvSpPr>
              <p:nvPr/>
            </p:nvSpPr>
            <p:spPr bwMode="auto">
              <a:xfrm>
                <a:off x="326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084" name="Arc 20"/>
              <p:cNvSpPr>
                <a:spLocks/>
              </p:cNvSpPr>
              <p:nvPr/>
            </p:nvSpPr>
            <p:spPr bwMode="auto">
              <a:xfrm flipV="1">
                <a:off x="326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085" name="Arc 21"/>
              <p:cNvSpPr>
                <a:spLocks/>
              </p:cNvSpPr>
              <p:nvPr/>
            </p:nvSpPr>
            <p:spPr bwMode="auto">
              <a:xfrm>
                <a:off x="326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086" name="Arc 22"/>
              <p:cNvSpPr>
                <a:spLocks/>
              </p:cNvSpPr>
              <p:nvPr/>
            </p:nvSpPr>
            <p:spPr bwMode="auto">
              <a:xfrm flipV="1">
                <a:off x="326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88087" name="Line 23"/>
            <p:cNvSpPr>
              <a:spLocks noChangeShapeType="1"/>
            </p:cNvSpPr>
            <p:nvPr/>
          </p:nvSpPr>
          <p:spPr bwMode="auto">
            <a:xfrm>
              <a:off x="2016" y="2736"/>
              <a:ext cx="0"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88089" name="Group 25"/>
            <p:cNvGrpSpPr>
              <a:grpSpLocks/>
            </p:cNvGrpSpPr>
            <p:nvPr/>
          </p:nvGrpSpPr>
          <p:grpSpPr bwMode="auto">
            <a:xfrm>
              <a:off x="2112" y="2976"/>
              <a:ext cx="288" cy="288"/>
              <a:chOff x="3264" y="2544"/>
              <a:chExt cx="288" cy="288"/>
            </a:xfrm>
          </p:grpSpPr>
          <p:sp>
            <p:nvSpPr>
              <p:cNvPr id="88090" name="Arc 26"/>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091" name="Arc 27"/>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092" name="Line 28"/>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88093" name="Line 29"/>
            <p:cNvSpPr>
              <a:spLocks noChangeShapeType="1"/>
            </p:cNvSpPr>
            <p:nvPr/>
          </p:nvSpPr>
          <p:spPr bwMode="auto">
            <a:xfrm>
              <a:off x="2400" y="3120"/>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094" name="Line 30"/>
            <p:cNvSpPr>
              <a:spLocks noChangeShapeType="1"/>
            </p:cNvSpPr>
            <p:nvPr/>
          </p:nvSpPr>
          <p:spPr bwMode="auto">
            <a:xfrm>
              <a:off x="2016" y="3072"/>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096" name="Rectangle 32"/>
            <p:cNvSpPr>
              <a:spLocks noChangeArrowheads="1"/>
            </p:cNvSpPr>
            <p:nvPr/>
          </p:nvSpPr>
          <p:spPr bwMode="auto">
            <a:xfrm>
              <a:off x="1344" y="2496"/>
              <a:ext cx="1152" cy="1152"/>
            </a:xfrm>
            <a:prstGeom prst="rect">
              <a:avLst/>
            </a:prstGeom>
            <a:noFill/>
            <a:ln w="1905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useBgFill="1">
          <p:nvSpPr>
            <p:cNvPr id="88097" name="Text Box 33"/>
            <p:cNvSpPr txBox="1">
              <a:spLocks noChangeArrowheads="1"/>
            </p:cNvSpPr>
            <p:nvPr/>
          </p:nvSpPr>
          <p:spPr bwMode="auto">
            <a:xfrm>
              <a:off x="1488" y="2304"/>
              <a:ext cx="250" cy="288"/>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ja-JP" sz="2400" i="1">
                  <a:effectLst/>
                  <a:latin typeface="Times New Roman" panose="02020603050405020304" pitchFamily="18" charset="0"/>
                </a:rPr>
                <a:t>F</a:t>
              </a:r>
            </a:p>
          </p:txBody>
        </p:sp>
      </p:grpSp>
      <p:grpSp>
        <p:nvGrpSpPr>
          <p:cNvPr id="88146" name="Group 82"/>
          <p:cNvGrpSpPr>
            <a:grpSpLocks/>
          </p:cNvGrpSpPr>
          <p:nvPr/>
        </p:nvGrpSpPr>
        <p:grpSpPr bwMode="auto">
          <a:xfrm>
            <a:off x="4038600" y="3124200"/>
            <a:ext cx="2590800" cy="2133600"/>
            <a:chOff x="2688" y="1872"/>
            <a:chExt cx="1632" cy="1344"/>
          </a:xfrm>
        </p:grpSpPr>
        <p:sp>
          <p:nvSpPr>
            <p:cNvPr id="88098" name="Text Box 34"/>
            <p:cNvSpPr txBox="1">
              <a:spLocks noChangeArrowheads="1"/>
            </p:cNvSpPr>
            <p:nvPr/>
          </p:nvSpPr>
          <p:spPr bwMode="auto">
            <a:xfrm>
              <a:off x="2688" y="2112"/>
              <a:ext cx="29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ja-JP" i="1">
                  <a:effectLst/>
                  <a:latin typeface="Times New Roman" panose="02020603050405020304" pitchFamily="18" charset="0"/>
                </a:rPr>
                <a:t>X</a:t>
              </a:r>
            </a:p>
          </p:txBody>
        </p:sp>
        <p:sp>
          <p:nvSpPr>
            <p:cNvPr id="88099" name="Text Box 35"/>
            <p:cNvSpPr txBox="1">
              <a:spLocks noChangeArrowheads="1"/>
            </p:cNvSpPr>
            <p:nvPr/>
          </p:nvSpPr>
          <p:spPr bwMode="auto">
            <a:xfrm>
              <a:off x="2688" y="2496"/>
              <a:ext cx="29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ja-JP" i="1">
                  <a:effectLst/>
                  <a:latin typeface="Times New Roman" panose="02020603050405020304" pitchFamily="18" charset="0"/>
                </a:rPr>
                <a:t>Y</a:t>
              </a:r>
            </a:p>
          </p:txBody>
        </p:sp>
        <p:sp>
          <p:nvSpPr>
            <p:cNvPr id="88100" name="Line 36"/>
            <p:cNvSpPr>
              <a:spLocks noChangeShapeType="1"/>
            </p:cNvSpPr>
            <p:nvPr/>
          </p:nvSpPr>
          <p:spPr bwMode="auto">
            <a:xfrm>
              <a:off x="2976" y="2304"/>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101" name="Text Box 37"/>
            <p:cNvSpPr txBox="1">
              <a:spLocks noChangeArrowheads="1"/>
            </p:cNvSpPr>
            <p:nvPr/>
          </p:nvSpPr>
          <p:spPr bwMode="auto">
            <a:xfrm>
              <a:off x="2688" y="2880"/>
              <a:ext cx="29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ja-JP" i="1">
                  <a:effectLst/>
                  <a:latin typeface="Times New Roman" panose="02020603050405020304" pitchFamily="18" charset="0"/>
                </a:rPr>
                <a:t>Z</a:t>
              </a:r>
            </a:p>
          </p:txBody>
        </p:sp>
        <p:sp>
          <p:nvSpPr>
            <p:cNvPr id="88102" name="Line 38"/>
            <p:cNvSpPr>
              <a:spLocks noChangeShapeType="1"/>
            </p:cNvSpPr>
            <p:nvPr/>
          </p:nvSpPr>
          <p:spPr bwMode="auto">
            <a:xfrm>
              <a:off x="2976" y="2688"/>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103" name="Line 39"/>
            <p:cNvSpPr>
              <a:spLocks noChangeShapeType="1"/>
            </p:cNvSpPr>
            <p:nvPr/>
          </p:nvSpPr>
          <p:spPr bwMode="auto">
            <a:xfrm>
              <a:off x="2976" y="3072"/>
              <a:ext cx="3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104" name="Line 40"/>
            <p:cNvSpPr>
              <a:spLocks noChangeShapeType="1"/>
            </p:cNvSpPr>
            <p:nvPr/>
          </p:nvSpPr>
          <p:spPr bwMode="auto">
            <a:xfrm flipV="1">
              <a:off x="3264" y="2400"/>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106" name="Line 42"/>
            <p:cNvSpPr>
              <a:spLocks noChangeShapeType="1"/>
            </p:cNvSpPr>
            <p:nvPr/>
          </p:nvSpPr>
          <p:spPr bwMode="auto">
            <a:xfrm>
              <a:off x="3264" y="2400"/>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108" name="Line 44"/>
            <p:cNvSpPr>
              <a:spLocks noChangeShapeType="1"/>
            </p:cNvSpPr>
            <p:nvPr/>
          </p:nvSpPr>
          <p:spPr bwMode="auto">
            <a:xfrm>
              <a:off x="3648" y="3024"/>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109" name="Line 45"/>
            <p:cNvSpPr>
              <a:spLocks noChangeShapeType="1"/>
            </p:cNvSpPr>
            <p:nvPr/>
          </p:nvSpPr>
          <p:spPr bwMode="auto">
            <a:xfrm>
              <a:off x="3744" y="2736"/>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110" name="Line 46"/>
            <p:cNvSpPr>
              <a:spLocks noChangeShapeType="1"/>
            </p:cNvSpPr>
            <p:nvPr/>
          </p:nvSpPr>
          <p:spPr bwMode="auto">
            <a:xfrm>
              <a:off x="3744" y="2736"/>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88111" name="Group 47"/>
            <p:cNvGrpSpPr>
              <a:grpSpLocks/>
            </p:cNvGrpSpPr>
            <p:nvPr/>
          </p:nvGrpSpPr>
          <p:grpSpPr bwMode="auto">
            <a:xfrm>
              <a:off x="3840" y="2544"/>
              <a:ext cx="288" cy="288"/>
              <a:chOff x="3264" y="3648"/>
              <a:chExt cx="288" cy="288"/>
            </a:xfrm>
          </p:grpSpPr>
          <p:sp>
            <p:nvSpPr>
              <p:cNvPr id="88112" name="Arc 48"/>
              <p:cNvSpPr>
                <a:spLocks/>
              </p:cNvSpPr>
              <p:nvPr/>
            </p:nvSpPr>
            <p:spPr bwMode="auto">
              <a:xfrm>
                <a:off x="326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113" name="Arc 49"/>
              <p:cNvSpPr>
                <a:spLocks/>
              </p:cNvSpPr>
              <p:nvPr/>
            </p:nvSpPr>
            <p:spPr bwMode="auto">
              <a:xfrm flipV="1">
                <a:off x="326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114" name="Arc 50"/>
              <p:cNvSpPr>
                <a:spLocks/>
              </p:cNvSpPr>
              <p:nvPr/>
            </p:nvSpPr>
            <p:spPr bwMode="auto">
              <a:xfrm>
                <a:off x="326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115" name="Arc 51"/>
              <p:cNvSpPr>
                <a:spLocks/>
              </p:cNvSpPr>
              <p:nvPr/>
            </p:nvSpPr>
            <p:spPr bwMode="auto">
              <a:xfrm flipV="1">
                <a:off x="326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88116" name="Line 52"/>
            <p:cNvSpPr>
              <a:spLocks noChangeShapeType="1"/>
            </p:cNvSpPr>
            <p:nvPr/>
          </p:nvSpPr>
          <p:spPr bwMode="auto">
            <a:xfrm>
              <a:off x="3744" y="2352"/>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88117" name="Group 53"/>
            <p:cNvGrpSpPr>
              <a:grpSpLocks/>
            </p:cNvGrpSpPr>
            <p:nvPr/>
          </p:nvGrpSpPr>
          <p:grpSpPr bwMode="auto">
            <a:xfrm>
              <a:off x="3360" y="2208"/>
              <a:ext cx="288" cy="288"/>
              <a:chOff x="3264" y="2544"/>
              <a:chExt cx="288" cy="288"/>
            </a:xfrm>
          </p:grpSpPr>
          <p:sp>
            <p:nvSpPr>
              <p:cNvPr id="88118" name="Arc 54"/>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119" name="Arc 55"/>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120" name="Line 56"/>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88121" name="Line 57"/>
            <p:cNvSpPr>
              <a:spLocks noChangeShapeType="1"/>
            </p:cNvSpPr>
            <p:nvPr/>
          </p:nvSpPr>
          <p:spPr bwMode="auto">
            <a:xfrm>
              <a:off x="4128" y="2688"/>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122" name="Line 58"/>
            <p:cNvSpPr>
              <a:spLocks noChangeShapeType="1"/>
            </p:cNvSpPr>
            <p:nvPr/>
          </p:nvSpPr>
          <p:spPr bwMode="auto">
            <a:xfrm>
              <a:off x="3744" y="2640"/>
              <a:ext cx="1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123" name="Rectangle 59"/>
            <p:cNvSpPr>
              <a:spLocks noChangeArrowheads="1"/>
            </p:cNvSpPr>
            <p:nvPr/>
          </p:nvSpPr>
          <p:spPr bwMode="auto">
            <a:xfrm>
              <a:off x="3072" y="2064"/>
              <a:ext cx="1152" cy="1152"/>
            </a:xfrm>
            <a:prstGeom prst="rect">
              <a:avLst/>
            </a:prstGeom>
            <a:noFill/>
            <a:ln w="1905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124" name="Text Box 60"/>
            <p:cNvSpPr txBox="1">
              <a:spLocks noChangeArrowheads="1"/>
            </p:cNvSpPr>
            <p:nvPr/>
          </p:nvSpPr>
          <p:spPr bwMode="auto">
            <a:xfrm>
              <a:off x="3216" y="1872"/>
              <a:ext cx="288" cy="288"/>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ja-JP" sz="2400" i="1">
                  <a:effectLst/>
                  <a:latin typeface="Times New Roman" panose="02020603050405020304" pitchFamily="18" charset="0"/>
                </a:rPr>
                <a:t>G</a:t>
              </a:r>
            </a:p>
          </p:txBody>
        </p:sp>
        <p:grpSp>
          <p:nvGrpSpPr>
            <p:cNvPr id="88125" name="Group 61"/>
            <p:cNvGrpSpPr>
              <a:grpSpLocks/>
            </p:cNvGrpSpPr>
            <p:nvPr/>
          </p:nvGrpSpPr>
          <p:grpSpPr bwMode="auto">
            <a:xfrm>
              <a:off x="3360" y="2880"/>
              <a:ext cx="288" cy="288"/>
              <a:chOff x="3264" y="2544"/>
              <a:chExt cx="288" cy="288"/>
            </a:xfrm>
          </p:grpSpPr>
          <p:sp>
            <p:nvSpPr>
              <p:cNvPr id="88126" name="Arc 62"/>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127" name="Arc 63"/>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128" name="Line 64"/>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88129" name="Line 65"/>
            <p:cNvSpPr>
              <a:spLocks noChangeShapeType="1"/>
            </p:cNvSpPr>
            <p:nvPr/>
          </p:nvSpPr>
          <p:spPr bwMode="auto">
            <a:xfrm>
              <a:off x="3168" y="2304"/>
              <a:ext cx="0" cy="6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130" name="Line 66"/>
            <p:cNvSpPr>
              <a:spLocks noChangeShapeType="1"/>
            </p:cNvSpPr>
            <p:nvPr/>
          </p:nvSpPr>
          <p:spPr bwMode="auto">
            <a:xfrm>
              <a:off x="3168" y="2976"/>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131" name="Line 67"/>
            <p:cNvSpPr>
              <a:spLocks noChangeShapeType="1"/>
            </p:cNvSpPr>
            <p:nvPr/>
          </p:nvSpPr>
          <p:spPr bwMode="auto">
            <a:xfrm>
              <a:off x="3648" y="2352"/>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88134" name="Text Box 70"/>
          <p:cNvSpPr txBox="1">
            <a:spLocks noChangeArrowheads="1"/>
          </p:cNvSpPr>
          <p:nvPr/>
        </p:nvSpPr>
        <p:spPr bwMode="auto">
          <a:xfrm>
            <a:off x="1905000" y="5267325"/>
            <a:ext cx="16303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ja-JP" altLang="en-US">
                <a:effectLst/>
                <a:latin typeface="Times New Roman" panose="02020603050405020304" pitchFamily="18" charset="0"/>
              </a:rPr>
              <a:t>ゲート</a:t>
            </a:r>
            <a:r>
              <a:rPr lang="en-US" altLang="ja-JP">
                <a:effectLst/>
                <a:latin typeface="Times New Roman" panose="02020603050405020304" pitchFamily="18" charset="0"/>
              </a:rPr>
              <a:t>2</a:t>
            </a:r>
            <a:r>
              <a:rPr lang="ja-JP" altLang="en-US">
                <a:effectLst/>
                <a:latin typeface="Times New Roman" panose="02020603050405020304" pitchFamily="18" charset="0"/>
              </a:rPr>
              <a:t>個</a:t>
            </a:r>
          </a:p>
        </p:txBody>
      </p:sp>
      <p:sp>
        <p:nvSpPr>
          <p:cNvPr id="88135" name="Text Box 71"/>
          <p:cNvSpPr txBox="1">
            <a:spLocks noChangeArrowheads="1"/>
          </p:cNvSpPr>
          <p:nvPr/>
        </p:nvSpPr>
        <p:spPr bwMode="auto">
          <a:xfrm>
            <a:off x="4724400" y="5267325"/>
            <a:ext cx="16303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ja-JP" altLang="en-US">
                <a:effectLst/>
                <a:latin typeface="Times New Roman" panose="02020603050405020304" pitchFamily="18" charset="0"/>
              </a:rPr>
              <a:t>ゲート</a:t>
            </a:r>
            <a:r>
              <a:rPr lang="en-US" altLang="ja-JP">
                <a:effectLst/>
                <a:latin typeface="Times New Roman" panose="02020603050405020304" pitchFamily="18" charset="0"/>
              </a:rPr>
              <a:t>3</a:t>
            </a:r>
            <a:r>
              <a:rPr lang="ja-JP" altLang="en-US">
                <a:effectLst/>
                <a:latin typeface="Times New Roman" panose="02020603050405020304" pitchFamily="18" charset="0"/>
              </a:rPr>
              <a:t>個</a:t>
            </a:r>
          </a:p>
        </p:txBody>
      </p:sp>
      <p:grpSp>
        <p:nvGrpSpPr>
          <p:cNvPr id="88149" name="Group 85"/>
          <p:cNvGrpSpPr>
            <a:grpSpLocks/>
          </p:cNvGrpSpPr>
          <p:nvPr/>
        </p:nvGrpSpPr>
        <p:grpSpPr bwMode="auto">
          <a:xfrm>
            <a:off x="5943600" y="1708149"/>
            <a:ext cx="2079625" cy="822325"/>
            <a:chOff x="3456" y="1182"/>
            <a:chExt cx="1310" cy="518"/>
          </a:xfrm>
        </p:grpSpPr>
        <p:sp>
          <p:nvSpPr>
            <p:cNvPr id="88142" name="AutoShape 78"/>
            <p:cNvSpPr>
              <a:spLocks/>
            </p:cNvSpPr>
            <p:nvPr/>
          </p:nvSpPr>
          <p:spPr bwMode="auto">
            <a:xfrm>
              <a:off x="3456" y="1182"/>
              <a:ext cx="96" cy="518"/>
            </a:xfrm>
            <a:prstGeom prst="rightBrace">
              <a:avLst>
                <a:gd name="adj1" fmla="val 33333"/>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88143" name="Text Box 79"/>
            <p:cNvSpPr txBox="1">
              <a:spLocks noChangeArrowheads="1"/>
            </p:cNvSpPr>
            <p:nvPr/>
          </p:nvSpPr>
          <p:spPr bwMode="auto">
            <a:xfrm>
              <a:off x="3552" y="1277"/>
              <a:ext cx="121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ja-JP" altLang="en-US" dirty="0">
                  <a:effectLst/>
                  <a:latin typeface="Times New Roman" panose="02020603050405020304" pitchFamily="18" charset="0"/>
                </a:rPr>
                <a:t>等価な関数</a:t>
              </a:r>
            </a:p>
          </p:txBody>
        </p:sp>
      </p:grpSp>
      <p:grpSp>
        <p:nvGrpSpPr>
          <p:cNvPr id="88150" name="Group 86"/>
          <p:cNvGrpSpPr>
            <a:grpSpLocks/>
          </p:cNvGrpSpPr>
          <p:nvPr/>
        </p:nvGrpSpPr>
        <p:grpSpPr bwMode="auto">
          <a:xfrm>
            <a:off x="3200400" y="2590800"/>
            <a:ext cx="1927225" cy="762000"/>
            <a:chOff x="2160" y="1776"/>
            <a:chExt cx="1214" cy="480"/>
          </a:xfrm>
        </p:grpSpPr>
        <p:sp>
          <p:nvSpPr>
            <p:cNvPr id="88147" name="AutoShape 83"/>
            <p:cNvSpPr>
              <a:spLocks/>
            </p:cNvSpPr>
            <p:nvPr/>
          </p:nvSpPr>
          <p:spPr bwMode="auto">
            <a:xfrm rot="-5400000">
              <a:off x="2688" y="1728"/>
              <a:ext cx="192" cy="864"/>
            </a:xfrm>
            <a:prstGeom prst="rightBrace">
              <a:avLst>
                <a:gd name="adj1" fmla="val 37500"/>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8148" name="Text Box 84"/>
            <p:cNvSpPr txBox="1">
              <a:spLocks noChangeArrowheads="1"/>
            </p:cNvSpPr>
            <p:nvPr/>
          </p:nvSpPr>
          <p:spPr bwMode="auto">
            <a:xfrm>
              <a:off x="2160" y="1776"/>
              <a:ext cx="121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ja-JP" altLang="en-US">
                  <a:effectLst/>
                  <a:latin typeface="Times New Roman" panose="02020603050405020304" pitchFamily="18" charset="0"/>
                </a:rPr>
                <a:t>等価な回路</a:t>
              </a:r>
            </a:p>
          </p:txBody>
        </p:sp>
      </p:grpSp>
      <p:sp>
        <p:nvSpPr>
          <p:cNvPr id="88151" name="Text Box 87"/>
          <p:cNvSpPr txBox="1">
            <a:spLocks noChangeArrowheads="1"/>
          </p:cNvSpPr>
          <p:nvPr/>
        </p:nvSpPr>
        <p:spPr bwMode="auto">
          <a:xfrm>
            <a:off x="1752600" y="5800725"/>
            <a:ext cx="444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i="1">
                <a:effectLst/>
                <a:latin typeface="Times New Roman" panose="02020603050405020304" pitchFamily="18" charset="0"/>
              </a:rPr>
              <a:t>G</a:t>
            </a:r>
            <a:r>
              <a:rPr lang="en-US" altLang="ja-JP">
                <a:effectLst/>
                <a:latin typeface="Times New Roman" panose="02020603050405020304" pitchFamily="18" charset="0"/>
              </a:rPr>
              <a:t> </a:t>
            </a:r>
            <a:r>
              <a:rPr lang="ja-JP" altLang="en-US">
                <a:effectLst/>
                <a:latin typeface="Times New Roman" panose="02020603050405020304" pitchFamily="18" charset="0"/>
              </a:rPr>
              <a:t>は</a:t>
            </a:r>
            <a:r>
              <a:rPr lang="en-US" altLang="ja-JP">
                <a:effectLst/>
                <a:latin typeface="Times New Roman" panose="02020603050405020304" pitchFamily="18" charset="0"/>
              </a:rPr>
              <a:t>1</a:t>
            </a:r>
            <a:r>
              <a:rPr lang="ja-JP" altLang="en-US">
                <a:effectLst/>
                <a:latin typeface="Times New Roman" panose="02020603050405020304" pitchFamily="18" charset="0"/>
              </a:rPr>
              <a:t>個余分にゲートが必要</a:t>
            </a:r>
            <a:endParaRPr lang="ja-JP" altLang="en-US" i="1">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F5A38035-E8DE-460B-B9BB-10BE4919EE2E}"/>
                  </a:ext>
                </a:extLst>
              </p:cNvPr>
              <p:cNvSpPr txBox="1"/>
              <p:nvPr/>
            </p:nvSpPr>
            <p:spPr>
              <a:xfrm>
                <a:off x="688623" y="1518740"/>
                <a:ext cx="5216877" cy="12003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rPr>
                        <m:t>𝑓</m:t>
                      </m:r>
                      <m:d>
                        <m:dPr>
                          <m:ctrlPr>
                            <a:rPr kumimoji="1" lang="en-US" altLang="ja-JP" sz="3600" b="0" i="1" smtClean="0">
                              <a:latin typeface="Cambria Math" panose="02040503050406030204" pitchFamily="18" charset="0"/>
                            </a:rPr>
                          </m:ctrlPr>
                        </m:dPr>
                        <m:e>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𝑌</m:t>
                          </m:r>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𝑍</m:t>
                          </m:r>
                        </m:e>
                      </m:d>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ea typeface="Cambria Math" panose="02040503050406030204" pitchFamily="18" charset="0"/>
                        </a:rPr>
                        <m:t>⋅</m:t>
                      </m:r>
                      <m:d>
                        <m:dPr>
                          <m:ctrlPr>
                            <a:rPr kumimoji="1" lang="en-US" altLang="ja-JP" sz="3600" b="0" i="1" smtClean="0">
                              <a:latin typeface="Cambria Math" panose="02040503050406030204" pitchFamily="18" charset="0"/>
                              <a:ea typeface="Cambria Math" panose="02040503050406030204" pitchFamily="18" charset="0"/>
                            </a:rPr>
                          </m:ctrlPr>
                        </m:dPr>
                        <m:e>
                          <m:r>
                            <a:rPr kumimoji="1" lang="en-US" altLang="ja-JP" sz="3600" b="0" i="1" smtClean="0">
                              <a:latin typeface="Cambria Math" panose="02040503050406030204" pitchFamily="18" charset="0"/>
                              <a:ea typeface="Cambria Math" panose="02040503050406030204" pitchFamily="18" charset="0"/>
                            </a:rPr>
                            <m:t>𝑌</m:t>
                          </m:r>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𝑍</m:t>
                          </m:r>
                        </m:e>
                      </m:d>
                    </m:oMath>
                  </m:oMathPara>
                </a14:m>
                <a:endParaRPr kumimoji="1" lang="en-US" altLang="ja-JP" sz="3600" b="0" dirty="0">
                  <a:latin typeface="Times New Roman" panose="020206030504050203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rPr>
                        <m:t>𝑔</m:t>
                      </m:r>
                      <m:d>
                        <m:dPr>
                          <m:ctrlPr>
                            <a:rPr kumimoji="1" lang="en-US" altLang="ja-JP" sz="3600" b="0" i="1" smtClean="0">
                              <a:latin typeface="Cambria Math" panose="02040503050406030204" pitchFamily="18" charset="0"/>
                            </a:rPr>
                          </m:ctrlPr>
                        </m:dPr>
                        <m:e>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𝑌</m:t>
                          </m:r>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𝑍</m:t>
                          </m:r>
                        </m:e>
                      </m:d>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𝑌</m:t>
                      </m:r>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𝑋</m:t>
                      </m:r>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𝑍</m:t>
                      </m:r>
                    </m:oMath>
                  </m:oMathPara>
                </a14:m>
                <a:endParaRPr kumimoji="1" lang="ja-JP" altLang="en-US" sz="3600" dirty="0">
                  <a:latin typeface="Times New Roman" panose="02020603050405020304" pitchFamily="18" charset="0"/>
                </a:endParaRPr>
              </a:p>
            </p:txBody>
          </p:sp>
        </mc:Choice>
        <mc:Fallback xmlns="">
          <p:sp>
            <p:nvSpPr>
              <p:cNvPr id="2" name="テキスト ボックス 1">
                <a:extLst>
                  <a:ext uri="{FF2B5EF4-FFF2-40B4-BE49-F238E27FC236}">
                    <a16:creationId xmlns:a16="http://schemas.microsoft.com/office/drawing/2014/main" id="{F5A38035-E8DE-460B-B9BB-10BE4919EE2E}"/>
                  </a:ext>
                </a:extLst>
              </p:cNvPr>
              <p:cNvSpPr txBox="1">
                <a:spLocks noRot="1" noChangeAspect="1" noMove="1" noResize="1" noEditPoints="1" noAdjustHandles="1" noChangeArrowheads="1" noChangeShapeType="1" noTextEdit="1"/>
              </p:cNvSpPr>
              <p:nvPr/>
            </p:nvSpPr>
            <p:spPr>
              <a:xfrm>
                <a:off x="688623" y="1518740"/>
                <a:ext cx="5216877" cy="1200329"/>
              </a:xfrm>
              <a:prstGeom prst="rect">
                <a:avLst/>
              </a:prstGeom>
              <a:blipFill>
                <a:blip r:embed="rId3"/>
                <a:stretch>
                  <a:fillRect/>
                </a:stretch>
              </a:blipFill>
            </p:spPr>
            <p:txBody>
              <a:bodyPr/>
              <a:lstStyle/>
              <a:p>
                <a:r>
                  <a:rPr lang="ja-JP"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8149"/>
                                        </p:tgtEl>
                                        <p:attrNameLst>
                                          <p:attrName>style.visibility</p:attrName>
                                        </p:attrNameLst>
                                      </p:cBhvr>
                                      <p:to>
                                        <p:strVal val="visible"/>
                                      </p:to>
                                    </p:set>
                                    <p:animEffect transition="in" filter="checkerboard(across)">
                                      <p:cBhvr>
                                        <p:cTn id="7" dur="500"/>
                                        <p:tgtEl>
                                          <p:spTgt spid="881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88132"/>
                                        </p:tgtEl>
                                        <p:attrNameLst>
                                          <p:attrName>style.visibility</p:attrName>
                                        </p:attrNameLst>
                                      </p:cBhvr>
                                      <p:to>
                                        <p:strVal val="visible"/>
                                      </p:to>
                                    </p:set>
                                    <p:animEffect transition="in" filter="checkerboard(across)">
                                      <p:cBhvr>
                                        <p:cTn id="12" dur="500"/>
                                        <p:tgtEl>
                                          <p:spTgt spid="881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88146"/>
                                        </p:tgtEl>
                                        <p:attrNameLst>
                                          <p:attrName>style.visibility</p:attrName>
                                        </p:attrNameLst>
                                      </p:cBhvr>
                                      <p:to>
                                        <p:strVal val="visible"/>
                                      </p:to>
                                    </p:set>
                                    <p:animEffect transition="in" filter="checkerboard(across)">
                                      <p:cBhvr>
                                        <p:cTn id="17" dur="500"/>
                                        <p:tgtEl>
                                          <p:spTgt spid="8814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88150"/>
                                        </p:tgtEl>
                                        <p:attrNameLst>
                                          <p:attrName>style.visibility</p:attrName>
                                        </p:attrNameLst>
                                      </p:cBhvr>
                                      <p:to>
                                        <p:strVal val="visible"/>
                                      </p:to>
                                    </p:set>
                                    <p:animEffect transition="in" filter="checkerboard(across)">
                                      <p:cBhvr>
                                        <p:cTn id="22" dur="500"/>
                                        <p:tgtEl>
                                          <p:spTgt spid="8815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8134"/>
                                        </p:tgtEl>
                                        <p:attrNameLst>
                                          <p:attrName>style.visibility</p:attrName>
                                        </p:attrNameLst>
                                      </p:cBhvr>
                                      <p:to>
                                        <p:strVal val="visible"/>
                                      </p:to>
                                    </p:set>
                                    <p:anim calcmode="lin" valueType="num">
                                      <p:cBhvr additive="base">
                                        <p:cTn id="27" dur="500" fill="hold"/>
                                        <p:tgtEl>
                                          <p:spTgt spid="88134"/>
                                        </p:tgtEl>
                                        <p:attrNameLst>
                                          <p:attrName>ppt_x</p:attrName>
                                        </p:attrNameLst>
                                      </p:cBhvr>
                                      <p:tavLst>
                                        <p:tav tm="0">
                                          <p:val>
                                            <p:strVal val="#ppt_x"/>
                                          </p:val>
                                        </p:tav>
                                        <p:tav tm="100000">
                                          <p:val>
                                            <p:strVal val="#ppt_x"/>
                                          </p:val>
                                        </p:tav>
                                      </p:tavLst>
                                    </p:anim>
                                    <p:anim calcmode="lin" valueType="num">
                                      <p:cBhvr additive="base">
                                        <p:cTn id="28" dur="500" fill="hold"/>
                                        <p:tgtEl>
                                          <p:spTgt spid="88134"/>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8135"/>
                                        </p:tgtEl>
                                        <p:attrNameLst>
                                          <p:attrName>style.visibility</p:attrName>
                                        </p:attrNameLst>
                                      </p:cBhvr>
                                      <p:to>
                                        <p:strVal val="visible"/>
                                      </p:to>
                                    </p:set>
                                    <p:anim calcmode="lin" valueType="num">
                                      <p:cBhvr additive="base">
                                        <p:cTn id="33" dur="500" fill="hold"/>
                                        <p:tgtEl>
                                          <p:spTgt spid="88135"/>
                                        </p:tgtEl>
                                        <p:attrNameLst>
                                          <p:attrName>ppt_x</p:attrName>
                                        </p:attrNameLst>
                                      </p:cBhvr>
                                      <p:tavLst>
                                        <p:tav tm="0">
                                          <p:val>
                                            <p:strVal val="#ppt_x"/>
                                          </p:val>
                                        </p:tav>
                                        <p:tav tm="100000">
                                          <p:val>
                                            <p:strVal val="#ppt_x"/>
                                          </p:val>
                                        </p:tav>
                                      </p:tavLst>
                                    </p:anim>
                                    <p:anim calcmode="lin" valueType="num">
                                      <p:cBhvr additive="base">
                                        <p:cTn id="34" dur="500" fill="hold"/>
                                        <p:tgtEl>
                                          <p:spTgt spid="88135"/>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8151"/>
                                        </p:tgtEl>
                                        <p:attrNameLst>
                                          <p:attrName>style.visibility</p:attrName>
                                        </p:attrNameLst>
                                      </p:cBhvr>
                                      <p:to>
                                        <p:strVal val="visible"/>
                                      </p:to>
                                    </p:set>
                                    <p:anim calcmode="lin" valueType="num">
                                      <p:cBhvr additive="base">
                                        <p:cTn id="39" dur="500" fill="hold"/>
                                        <p:tgtEl>
                                          <p:spTgt spid="88151"/>
                                        </p:tgtEl>
                                        <p:attrNameLst>
                                          <p:attrName>ppt_x</p:attrName>
                                        </p:attrNameLst>
                                      </p:cBhvr>
                                      <p:tavLst>
                                        <p:tav tm="0">
                                          <p:val>
                                            <p:strVal val="#ppt_x"/>
                                          </p:val>
                                        </p:tav>
                                        <p:tav tm="100000">
                                          <p:val>
                                            <p:strVal val="#ppt_x"/>
                                          </p:val>
                                        </p:tav>
                                      </p:tavLst>
                                    </p:anim>
                                    <p:anim calcmode="lin" valueType="num">
                                      <p:cBhvr additive="base">
                                        <p:cTn id="40" dur="500" fill="hold"/>
                                        <p:tgtEl>
                                          <p:spTgt spid="881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34" grpId="0" autoUpdateAnimBg="0"/>
      <p:bldP spid="88135" grpId="0" autoUpdateAnimBg="0"/>
      <p:bldP spid="88151"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9" name="Text Box 3"/>
          <p:cNvSpPr txBox="1">
            <a:spLocks noChangeArrowheads="1"/>
          </p:cNvSpPr>
          <p:nvPr/>
        </p:nvSpPr>
        <p:spPr bwMode="auto">
          <a:xfrm>
            <a:off x="304800" y="152400"/>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i="0" dirty="0">
                <a:latin typeface="Times New Roman" panose="02020603050405020304" pitchFamily="18" charset="0"/>
              </a:rPr>
              <a:t>3. </a:t>
            </a:r>
            <a:r>
              <a:rPr lang="en-US" altLang="ja-JP" i="0" dirty="0">
                <a:solidFill>
                  <a:srgbClr val="FFFFFF"/>
                </a:solidFill>
                <a:latin typeface="Times New Roman" panose="02020603050405020304" pitchFamily="18" charset="0"/>
              </a:rPr>
              <a:t>Logisim.app </a:t>
            </a:r>
            <a:r>
              <a:rPr lang="ja-JP" altLang="en-US" i="0" dirty="0">
                <a:solidFill>
                  <a:srgbClr val="FFFFFF"/>
                </a:solidFill>
                <a:latin typeface="Times New Roman" panose="02020603050405020304" pitchFamily="18" charset="0"/>
              </a:rPr>
              <a:t>をクリック</a:t>
            </a:r>
          </a:p>
        </p:txBody>
      </p:sp>
      <p:sp>
        <p:nvSpPr>
          <p:cNvPr id="3" name="角丸四角形吹き出し 2"/>
          <p:cNvSpPr/>
          <p:nvPr/>
        </p:nvSpPr>
        <p:spPr bwMode="auto">
          <a:xfrm>
            <a:off x="5257800" y="3369599"/>
            <a:ext cx="2819400" cy="578882"/>
          </a:xfrm>
          <a:prstGeom prst="wedgeRoundRectCallout">
            <a:avLst>
              <a:gd name="adj1" fmla="val 51824"/>
              <a:gd name="adj2" fmla="val 163622"/>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dirty="0"/>
              <a:t>クリックして解凍</a:t>
            </a:r>
            <a:endParaRPr kumimoji="1" lang="ja-JP" altLang="en-US"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0600"/>
            <a:ext cx="9144000" cy="5715000"/>
          </a:xfrm>
          <a:prstGeom prst="rect">
            <a:avLst/>
          </a:prstGeom>
        </p:spPr>
      </p:pic>
      <p:sp>
        <p:nvSpPr>
          <p:cNvPr id="5" name="角丸四角形吹き出し 4"/>
          <p:cNvSpPr/>
          <p:nvPr/>
        </p:nvSpPr>
        <p:spPr bwMode="auto">
          <a:xfrm>
            <a:off x="4535346" y="4876800"/>
            <a:ext cx="2932253" cy="646986"/>
          </a:xfrm>
          <a:prstGeom prst="wedgeRoundRectCallout">
            <a:avLst>
              <a:gd name="adj1" fmla="val 72974"/>
              <a:gd name="adj2" fmla="val 140365"/>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i="0" dirty="0"/>
              <a:t>クリックで起動</a:t>
            </a:r>
            <a:endParaRPr kumimoji="1" lang="ja-JP" altLang="en-US" sz="2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8069480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0600"/>
            <a:ext cx="9144000" cy="5715000"/>
          </a:xfrm>
          <a:prstGeom prst="rect">
            <a:avLst/>
          </a:prstGeom>
        </p:spPr>
      </p:pic>
    </p:spTree>
    <p:extLst>
      <p:ext uri="{BB962C8B-B14F-4D97-AF65-F5344CB8AC3E}">
        <p14:creationId xmlns:p14="http://schemas.microsoft.com/office/powerpoint/2010/main" val="33769354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0600"/>
            <a:ext cx="9144000" cy="5715000"/>
          </a:xfrm>
          <a:prstGeom prst="rect">
            <a:avLst/>
          </a:prstGeom>
        </p:spPr>
      </p:pic>
    </p:spTree>
    <p:extLst>
      <p:ext uri="{BB962C8B-B14F-4D97-AF65-F5344CB8AC3E}">
        <p14:creationId xmlns:p14="http://schemas.microsoft.com/office/powerpoint/2010/main" val="22051657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9" name="Text Box 3"/>
          <p:cNvSpPr txBox="1">
            <a:spLocks noChangeArrowheads="1"/>
          </p:cNvSpPr>
          <p:nvPr/>
        </p:nvSpPr>
        <p:spPr bwMode="auto">
          <a:xfrm>
            <a:off x="304800" y="152400"/>
            <a:ext cx="8534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3200" dirty="0">
                <a:solidFill>
                  <a:srgbClr val="FFFFFF"/>
                </a:solidFill>
                <a:latin typeface="Times New Roman" panose="02020603050405020304" pitchFamily="18" charset="0"/>
              </a:rPr>
              <a:t>エラーが出る場合</a:t>
            </a:r>
            <a:endParaRPr lang="ja-JP" altLang="en-US" sz="3200" i="0" dirty="0">
              <a:solidFill>
                <a:srgbClr val="FFFFFF"/>
              </a:solidFill>
              <a:latin typeface="Times New Roman" panose="02020603050405020304" pitchFamily="18" charset="0"/>
            </a:endParaRPr>
          </a:p>
        </p:txBody>
      </p:sp>
      <p:sp>
        <p:nvSpPr>
          <p:cNvPr id="3" name="角丸四角形吹き出し 2"/>
          <p:cNvSpPr/>
          <p:nvPr/>
        </p:nvSpPr>
        <p:spPr bwMode="auto">
          <a:xfrm>
            <a:off x="5257800" y="3369599"/>
            <a:ext cx="2819400" cy="578882"/>
          </a:xfrm>
          <a:prstGeom prst="wedgeRoundRectCallout">
            <a:avLst>
              <a:gd name="adj1" fmla="val 51824"/>
              <a:gd name="adj2" fmla="val 163622"/>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dirty="0"/>
              <a:t>クリックして解凍</a:t>
            </a:r>
            <a:endParaRPr kumimoji="1" lang="ja-JP" altLang="en-US"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0600"/>
            <a:ext cx="9144000" cy="5715000"/>
          </a:xfrm>
          <a:prstGeom prst="rect">
            <a:avLst/>
          </a:prstGeom>
        </p:spPr>
      </p:pic>
      <p:pic>
        <p:nvPicPr>
          <p:cNvPr id="7" name="図 6" descr="スクリーンショット, 抽象 が含まれている画像&#10;&#10;自動的に生成された説明">
            <a:extLst>
              <a:ext uri="{FF2B5EF4-FFF2-40B4-BE49-F238E27FC236}">
                <a16:creationId xmlns:a16="http://schemas.microsoft.com/office/drawing/2014/main" id="{81733A0D-0A3F-4BE1-AEE1-E3BF54A332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4060" y="2412948"/>
            <a:ext cx="5435879" cy="2032104"/>
          </a:xfrm>
          <a:prstGeom prst="rect">
            <a:avLst/>
          </a:prstGeom>
        </p:spPr>
      </p:pic>
    </p:spTree>
    <p:extLst>
      <p:ext uri="{BB962C8B-B14F-4D97-AF65-F5344CB8AC3E}">
        <p14:creationId xmlns:p14="http://schemas.microsoft.com/office/powerpoint/2010/main" val="4275897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テキスト, アプリケーション, Word&#10;&#10;自動的に生成された説明">
            <a:extLst>
              <a:ext uri="{FF2B5EF4-FFF2-40B4-BE49-F238E27FC236}">
                <a16:creationId xmlns:a16="http://schemas.microsoft.com/office/drawing/2014/main" id="{6716D744-EF08-4E06-881B-0B60372928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09" y="0"/>
            <a:ext cx="8936182" cy="6858000"/>
          </a:xfrm>
          <a:prstGeom prst="rect">
            <a:avLst/>
          </a:prstGeom>
        </p:spPr>
      </p:pic>
      <p:sp>
        <p:nvSpPr>
          <p:cNvPr id="6" name="四角形: 角を丸くする 5">
            <a:extLst>
              <a:ext uri="{FF2B5EF4-FFF2-40B4-BE49-F238E27FC236}">
                <a16:creationId xmlns:a16="http://schemas.microsoft.com/office/drawing/2014/main" id="{22B3BAB0-B850-45CB-A7E1-B2480E25E3F4}"/>
              </a:ext>
            </a:extLst>
          </p:cNvPr>
          <p:cNvSpPr/>
          <p:nvPr/>
        </p:nvSpPr>
        <p:spPr bwMode="auto">
          <a:xfrm>
            <a:off x="5181600" y="1789806"/>
            <a:ext cx="838200" cy="304800"/>
          </a:xfrm>
          <a:prstGeom prst="roundRect">
            <a:avLst/>
          </a:prstGeom>
          <a:noFill/>
          <a:ln w="3810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Tahoma" panose="020B0604030504040204" pitchFamily="34" charset="0"/>
              <a:ea typeface="ＭＳ Ｐゴシック" panose="020B0600070205080204" pitchFamily="50" charset="-128"/>
            </a:endParaRPr>
          </a:p>
        </p:txBody>
      </p:sp>
      <p:sp>
        <p:nvSpPr>
          <p:cNvPr id="7" name="四角形: 角を丸くする 6">
            <a:extLst>
              <a:ext uri="{FF2B5EF4-FFF2-40B4-BE49-F238E27FC236}">
                <a16:creationId xmlns:a16="http://schemas.microsoft.com/office/drawing/2014/main" id="{022E269C-BF75-406C-A967-402261E628A3}"/>
              </a:ext>
            </a:extLst>
          </p:cNvPr>
          <p:cNvSpPr/>
          <p:nvPr/>
        </p:nvSpPr>
        <p:spPr bwMode="auto">
          <a:xfrm>
            <a:off x="2667000" y="4138040"/>
            <a:ext cx="838200" cy="304800"/>
          </a:xfrm>
          <a:prstGeom prst="roundRect">
            <a:avLst/>
          </a:prstGeom>
          <a:noFill/>
          <a:ln w="3810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Tahoma" panose="020B0604030504040204" pitchFamily="34" charset="0"/>
              <a:ea typeface="ＭＳ Ｐゴシック" panose="020B0600070205080204" pitchFamily="50" charset="-128"/>
            </a:endParaRPr>
          </a:p>
        </p:txBody>
      </p:sp>
      <p:sp>
        <p:nvSpPr>
          <p:cNvPr id="9" name="吹き出し: 角を丸めた四角形 8">
            <a:extLst>
              <a:ext uri="{FF2B5EF4-FFF2-40B4-BE49-F238E27FC236}">
                <a16:creationId xmlns:a16="http://schemas.microsoft.com/office/drawing/2014/main" id="{AB8D9773-23D4-4673-A977-AF4A75A5DD89}"/>
              </a:ext>
            </a:extLst>
          </p:cNvPr>
          <p:cNvSpPr/>
          <p:nvPr/>
        </p:nvSpPr>
        <p:spPr bwMode="auto">
          <a:xfrm>
            <a:off x="4625536" y="4290440"/>
            <a:ext cx="4150896" cy="1828800"/>
          </a:xfrm>
          <a:prstGeom prst="wedgeRoundRectCallout">
            <a:avLst>
              <a:gd name="adj1" fmla="val -76841"/>
              <a:gd name="adj2" fmla="val -49633"/>
              <a:gd name="adj3" fmla="val 16667"/>
            </a:avLst>
          </a:prstGeom>
          <a:solidFill>
            <a:srgbClr val="00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lang="ja-JP" altLang="en-US" sz="2800" i="0" dirty="0">
                <a:latin typeface="Times New Roman" panose="02020603050405020304" pitchFamily="18" charset="0"/>
              </a:rPr>
              <a:t>ダウンロード後</a:t>
            </a:r>
            <a:endParaRPr lang="en-US" altLang="ja-JP" sz="2800" i="0" dirty="0">
              <a:latin typeface="Times New Roman" panose="02020603050405020304" pitchFamily="18" charset="0"/>
            </a:endParaRPr>
          </a:p>
          <a:p>
            <a:pPr marL="0" marR="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control </a:t>
            </a:r>
            <a:r>
              <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キーを押しながら</a:t>
            </a:r>
            <a:endParaRPr kumimoji="1" lang="en-US" altLang="ja-JP"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a:p>
            <a:pPr marL="0" marR="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lang="ja-JP" altLang="en-US" sz="2800" i="0" dirty="0">
                <a:latin typeface="Times New Roman" panose="02020603050405020304" pitchFamily="18" charset="0"/>
              </a:rPr>
              <a:t>「開く」でインストール</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17" name="Text Box 3">
            <a:extLst>
              <a:ext uri="{FF2B5EF4-FFF2-40B4-BE49-F238E27FC236}">
                <a16:creationId xmlns:a16="http://schemas.microsoft.com/office/drawing/2014/main" id="{036F9F2E-0426-4DB4-B18A-BE973BCB0063}"/>
              </a:ext>
            </a:extLst>
          </p:cNvPr>
          <p:cNvSpPr txBox="1">
            <a:spLocks noChangeArrowheads="1"/>
          </p:cNvSpPr>
          <p:nvPr/>
        </p:nvSpPr>
        <p:spPr bwMode="auto">
          <a:xfrm>
            <a:off x="152400" y="196219"/>
            <a:ext cx="8899167" cy="584775"/>
          </a:xfrm>
          <a:prstGeom prst="rect">
            <a:avLst/>
          </a:prstGeom>
          <a:solidFill>
            <a:srgbClr val="003300"/>
          </a:solidFill>
          <a:ln>
            <a:noFill/>
          </a:ln>
          <a:effectLst/>
        </p:spPr>
        <p:txBody>
          <a:bodyPr wrap="none">
            <a:spAutoFit/>
          </a:bodyPr>
          <a:lstStyle/>
          <a:p>
            <a:r>
              <a:rPr lang="en-US" altLang="ja-JP" sz="3200" i="0" dirty="0">
                <a:effectLst>
                  <a:outerShdw blurRad="38100" dist="38100" dir="2700000" algn="tl">
                    <a:srgbClr val="000000"/>
                  </a:outerShdw>
                </a:effectLst>
                <a:latin typeface="Times New Roman" panose="02020603050405020304" pitchFamily="18" charset="0"/>
              </a:rPr>
              <a:t>http://www.info.kindai.ac.jp/LC/Logisim/install.html</a:t>
            </a:r>
          </a:p>
        </p:txBody>
      </p:sp>
    </p:spTree>
    <p:custDataLst>
      <p:tags r:id="rId1"/>
    </p:custDataLst>
    <p:extLst>
      <p:ext uri="{BB962C8B-B14F-4D97-AF65-F5344CB8AC3E}">
        <p14:creationId xmlns:p14="http://schemas.microsoft.com/office/powerpoint/2010/main" val="134584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9" name="Text Box 3"/>
          <p:cNvSpPr txBox="1">
            <a:spLocks noChangeArrowheads="1"/>
          </p:cNvSpPr>
          <p:nvPr/>
        </p:nvSpPr>
        <p:spPr bwMode="auto">
          <a:xfrm>
            <a:off x="304800" y="152400"/>
            <a:ext cx="8534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3200" dirty="0">
                <a:solidFill>
                  <a:srgbClr val="FFFFFF"/>
                </a:solidFill>
                <a:latin typeface="Times New Roman" panose="02020603050405020304" pitchFamily="18" charset="0"/>
              </a:rPr>
              <a:t>エラーが出る場合</a:t>
            </a:r>
            <a:endParaRPr lang="ja-JP" altLang="en-US" sz="3200" i="0" dirty="0">
              <a:solidFill>
                <a:srgbClr val="FFFFFF"/>
              </a:solidFill>
              <a:latin typeface="Times New Roman" panose="02020603050405020304" pitchFamily="18" charset="0"/>
            </a:endParaRPr>
          </a:p>
        </p:txBody>
      </p:sp>
      <p:sp>
        <p:nvSpPr>
          <p:cNvPr id="3" name="角丸四角形吹き出し 2"/>
          <p:cNvSpPr/>
          <p:nvPr/>
        </p:nvSpPr>
        <p:spPr bwMode="auto">
          <a:xfrm>
            <a:off x="5257800" y="3369599"/>
            <a:ext cx="2819400" cy="578882"/>
          </a:xfrm>
          <a:prstGeom prst="wedgeRoundRectCallout">
            <a:avLst>
              <a:gd name="adj1" fmla="val 51824"/>
              <a:gd name="adj2" fmla="val 163622"/>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dirty="0"/>
              <a:t>クリックして解凍</a:t>
            </a:r>
            <a:endParaRPr kumimoji="1" lang="ja-JP" altLang="en-US"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0600"/>
            <a:ext cx="9144000" cy="5715000"/>
          </a:xfrm>
          <a:prstGeom prst="rect">
            <a:avLst/>
          </a:prstGeom>
        </p:spPr>
      </p:pic>
      <p:pic>
        <p:nvPicPr>
          <p:cNvPr id="5" name="図 4" descr="スクリーンショットの画面&#10;&#10;自動的に生成された説明">
            <a:extLst>
              <a:ext uri="{FF2B5EF4-FFF2-40B4-BE49-F238E27FC236}">
                <a16:creationId xmlns:a16="http://schemas.microsoft.com/office/drawing/2014/main" id="{F400A9DD-E692-4903-9D86-58CA56A0EC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4060" y="2158934"/>
            <a:ext cx="5435879" cy="2540131"/>
          </a:xfrm>
          <a:prstGeom prst="rect">
            <a:avLst/>
          </a:prstGeom>
        </p:spPr>
      </p:pic>
      <p:sp>
        <p:nvSpPr>
          <p:cNvPr id="6" name="正方形/長方形 5">
            <a:extLst>
              <a:ext uri="{FF2B5EF4-FFF2-40B4-BE49-F238E27FC236}">
                <a16:creationId xmlns:a16="http://schemas.microsoft.com/office/drawing/2014/main" id="{27BBD67E-0BE9-4236-959E-4AF7CB6FE085}"/>
              </a:ext>
            </a:extLst>
          </p:cNvPr>
          <p:cNvSpPr/>
          <p:nvPr/>
        </p:nvSpPr>
        <p:spPr bwMode="auto">
          <a:xfrm>
            <a:off x="2527230" y="4876800"/>
            <a:ext cx="4089540" cy="1032930"/>
          </a:xfrm>
          <a:prstGeom prst="rect">
            <a:avLst/>
          </a:prstGeom>
          <a:solidFill>
            <a:srgbClr val="00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control </a:t>
            </a:r>
            <a:r>
              <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キーを押しながら</a:t>
            </a:r>
            <a:endParaRPr kumimoji="1" lang="en-US" altLang="ja-JP"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a:p>
            <a:pPr marL="0" marR="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lang="ja-JP" altLang="en-US" dirty="0">
                <a:latin typeface="Times New Roman" panose="02020603050405020304" pitchFamily="18" charset="0"/>
              </a:rPr>
              <a:t>「開く」で起動 </a:t>
            </a:r>
            <a:r>
              <a:rPr lang="en-US" altLang="ja-JP" dirty="0">
                <a:latin typeface="Times New Roman" panose="02020603050405020304" pitchFamily="18" charset="0"/>
              </a:rPr>
              <a:t>(</a:t>
            </a:r>
            <a:r>
              <a:rPr lang="ja-JP" altLang="en-US" dirty="0">
                <a:latin typeface="Times New Roman" panose="02020603050405020304" pitchFamily="18" charset="0"/>
              </a:rPr>
              <a:t>初回のみ</a:t>
            </a:r>
            <a:r>
              <a:rPr lang="en-US" altLang="ja-JP" dirty="0">
                <a:latin typeface="Times New Roman" panose="02020603050405020304" pitchFamily="18" charset="0"/>
              </a:rPr>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Tree>
    <p:extLst>
      <p:ext uri="{BB962C8B-B14F-4D97-AF65-F5344CB8AC3E}">
        <p14:creationId xmlns:p14="http://schemas.microsoft.com/office/powerpoint/2010/main" val="6857871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ja-JP" altLang="en-US">
                <a:latin typeface="Times New Roman" panose="02020603050405020304" pitchFamily="18" charset="0"/>
              </a:rPr>
              <a:t>実習用ファイル</a:t>
            </a:r>
          </a:p>
        </p:txBody>
      </p:sp>
      <p:sp>
        <p:nvSpPr>
          <p:cNvPr id="203779" name="Rectangle 3"/>
          <p:cNvSpPr>
            <a:spLocks noGrp="1" noChangeArrowheads="1"/>
          </p:cNvSpPr>
          <p:nvPr>
            <p:ph type="body" idx="1"/>
          </p:nvPr>
        </p:nvSpPr>
        <p:spPr/>
        <p:txBody>
          <a:bodyPr/>
          <a:lstStyle/>
          <a:p>
            <a:r>
              <a:rPr lang="ja-JP" altLang="en-US" dirty="0">
                <a:latin typeface="Times New Roman" panose="02020603050405020304" pitchFamily="18" charset="0"/>
              </a:rPr>
              <a:t>第</a:t>
            </a:r>
            <a:r>
              <a:rPr lang="en-US" altLang="ja-JP" dirty="0">
                <a:latin typeface="Times New Roman" panose="02020603050405020304" pitchFamily="18" charset="0"/>
              </a:rPr>
              <a:t>4</a:t>
            </a:r>
            <a:r>
              <a:rPr lang="ja-JP" altLang="en-US" dirty="0">
                <a:latin typeface="Times New Roman" panose="02020603050405020304" pitchFamily="18" charset="0"/>
              </a:rPr>
              <a:t>回実習開始時までに以下の</a:t>
            </a:r>
            <a:r>
              <a:rPr lang="en-US" altLang="ja-JP" dirty="0">
                <a:latin typeface="Times New Roman" panose="02020603050405020304" pitchFamily="18" charset="0"/>
              </a:rPr>
              <a:t>10</a:t>
            </a:r>
            <a:r>
              <a:rPr lang="ja-JP" altLang="en-US" dirty="0">
                <a:latin typeface="Times New Roman" panose="02020603050405020304" pitchFamily="18" charset="0"/>
              </a:rPr>
              <a:t>個の</a:t>
            </a:r>
          </a:p>
          <a:p>
            <a:pPr>
              <a:buFont typeface="Wingdings" panose="05000000000000000000" pitchFamily="2" charset="2"/>
              <a:buNone/>
            </a:pPr>
            <a:r>
              <a:rPr lang="ja-JP" altLang="en-US" dirty="0">
                <a:latin typeface="Times New Roman" panose="02020603050405020304" pitchFamily="18" charset="0"/>
              </a:rPr>
              <a:t>    ファイルをダウンロードしておくこと</a:t>
            </a:r>
          </a:p>
          <a:p>
            <a:pPr lvl="1"/>
            <a:r>
              <a:rPr lang="en-US" altLang="ja-JP" dirty="0">
                <a:latin typeface="Times New Roman" panose="02020603050405020304" pitchFamily="18" charset="0"/>
              </a:rPr>
              <a:t>gate1.circ, gate2.circ, gate3.circ, </a:t>
            </a:r>
          </a:p>
          <a:p>
            <a:pPr marL="457200" lvl="1" indent="0">
              <a:buNone/>
            </a:pPr>
            <a:r>
              <a:rPr lang="en-US" altLang="ja-JP" dirty="0">
                <a:latin typeface="Times New Roman" panose="02020603050405020304" pitchFamily="18" charset="0"/>
              </a:rPr>
              <a:t>   gate4.circ, gate5.circ, gate6.circ, </a:t>
            </a:r>
          </a:p>
          <a:p>
            <a:pPr marL="457200" lvl="1" indent="0">
              <a:buNone/>
            </a:pPr>
            <a:r>
              <a:rPr lang="ja-JP" altLang="en-US" dirty="0">
                <a:latin typeface="Times New Roman" panose="02020603050405020304" pitchFamily="18" charset="0"/>
              </a:rPr>
              <a:t>   </a:t>
            </a:r>
            <a:r>
              <a:rPr lang="en-US" altLang="ja-JP" dirty="0">
                <a:latin typeface="Times New Roman" panose="02020603050405020304" pitchFamily="18" charset="0"/>
              </a:rPr>
              <a:t>MP2.circ, </a:t>
            </a:r>
            <a:r>
              <a:rPr lang="en-US" altLang="ja-JP" dirty="0" err="1">
                <a:latin typeface="Times New Roman" panose="02020603050405020304" pitchFamily="18" charset="0"/>
              </a:rPr>
              <a:t>FA.circ</a:t>
            </a:r>
            <a:r>
              <a:rPr lang="en-US" altLang="ja-JP" dirty="0">
                <a:latin typeface="Times New Roman" panose="02020603050405020304" pitchFamily="18" charset="0"/>
              </a:rPr>
              <a:t>, FA4.circ, FAS4.circ</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 メール&#10;&#10;自動的に生成された説明">
            <a:extLst>
              <a:ext uri="{FF2B5EF4-FFF2-40B4-BE49-F238E27FC236}">
                <a16:creationId xmlns:a16="http://schemas.microsoft.com/office/drawing/2014/main" id="{E8BD7945-6AE7-49ED-8234-3A24A57BE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09" y="0"/>
            <a:ext cx="8936182" cy="6858000"/>
          </a:xfrm>
          <a:prstGeom prst="rect">
            <a:avLst/>
          </a:prstGeom>
        </p:spPr>
      </p:pic>
      <p:sp>
        <p:nvSpPr>
          <p:cNvPr id="7" name="角丸四角形 4">
            <a:extLst>
              <a:ext uri="{FF2B5EF4-FFF2-40B4-BE49-F238E27FC236}">
                <a16:creationId xmlns:a16="http://schemas.microsoft.com/office/drawing/2014/main" id="{D3A4042B-8937-4A8F-AFA3-9EAAD9ACD6C8}"/>
              </a:ext>
            </a:extLst>
          </p:cNvPr>
          <p:cNvSpPr/>
          <p:nvPr/>
        </p:nvSpPr>
        <p:spPr bwMode="auto">
          <a:xfrm>
            <a:off x="762000" y="3025914"/>
            <a:ext cx="8171950" cy="707886"/>
          </a:xfrm>
          <a:prstGeom prst="roundRect">
            <a:avLst/>
          </a:prstGeom>
          <a:noFill/>
          <a:ln w="476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Tahoma" panose="020B0604030504040204" pitchFamily="34" charset="0"/>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E50B2722-07AE-462C-B91E-A7F87F599227}"/>
              </a:ext>
            </a:extLst>
          </p:cNvPr>
          <p:cNvSpPr txBox="1"/>
          <p:nvPr/>
        </p:nvSpPr>
        <p:spPr>
          <a:xfrm>
            <a:off x="1773674" y="152400"/>
            <a:ext cx="7105150" cy="707886"/>
          </a:xfrm>
          <a:prstGeom prst="rect">
            <a:avLst/>
          </a:prstGeom>
          <a:solidFill>
            <a:srgbClr val="003300"/>
          </a:solidFill>
          <a:ln>
            <a:solidFill>
              <a:schemeClr val="tx1"/>
            </a:solidFill>
          </a:ln>
        </p:spPr>
        <p:txBody>
          <a:bodyPr wrap="none" rtlCol="0">
            <a:spAutoFit/>
          </a:bodyPr>
          <a:lstStyle/>
          <a:p>
            <a:r>
              <a:rPr lang="en-US" altLang="ja-JP" sz="4000" i="0" dirty="0">
                <a:latin typeface="Times New Roman" panose="02020603050405020304" pitchFamily="18" charset="0"/>
                <a:cs typeface="Times New Roman" panose="02020603050405020304" pitchFamily="18" charset="0"/>
              </a:rPr>
              <a:t>https://www.info.kindai.ac.jp/LC/</a:t>
            </a:r>
            <a:endParaRPr kumimoji="1" lang="ja-JP" altLang="en-US" sz="4000" i="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96992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9" name="Text Box 3"/>
          <p:cNvSpPr txBox="1">
            <a:spLocks noChangeArrowheads="1"/>
          </p:cNvSpPr>
          <p:nvPr/>
        </p:nvSpPr>
        <p:spPr bwMode="auto">
          <a:xfrm>
            <a:off x="304800" y="152400"/>
            <a:ext cx="8534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3200" i="0" dirty="0">
                <a:solidFill>
                  <a:srgbClr val="FFFFFF"/>
                </a:solidFill>
                <a:latin typeface="Times New Roman" panose="02020603050405020304" pitchFamily="18" charset="0"/>
              </a:rPr>
              <a:t>O</a:t>
            </a:r>
            <a:r>
              <a:rPr lang="en-US" altLang="ja-JP" sz="3200" dirty="0">
                <a:solidFill>
                  <a:srgbClr val="FFFFFF"/>
                </a:solidFill>
                <a:latin typeface="Times New Roman" panose="02020603050405020304" pitchFamily="18" charset="0"/>
              </a:rPr>
              <a:t>S </a:t>
            </a:r>
            <a:r>
              <a:rPr lang="ja-JP" altLang="en-US" sz="3200" dirty="0">
                <a:solidFill>
                  <a:srgbClr val="FFFFFF"/>
                </a:solidFill>
                <a:latin typeface="Times New Roman" panose="02020603050405020304" pitchFamily="18" charset="0"/>
              </a:rPr>
              <a:t>が </a:t>
            </a:r>
            <a:r>
              <a:rPr lang="en-US" altLang="ja-JP" sz="3200" dirty="0">
                <a:solidFill>
                  <a:srgbClr val="FFFFFF"/>
                </a:solidFill>
                <a:latin typeface="Times New Roman" panose="02020603050405020304" pitchFamily="18" charset="0"/>
              </a:rPr>
              <a:t>11.2.3 </a:t>
            </a:r>
            <a:r>
              <a:rPr lang="ja-JP" altLang="en-US" sz="3200" dirty="0">
                <a:solidFill>
                  <a:srgbClr val="FFFFFF"/>
                </a:solidFill>
                <a:latin typeface="Times New Roman" panose="02020603050405020304" pitchFamily="18" charset="0"/>
              </a:rPr>
              <a:t>以降の場合</a:t>
            </a:r>
            <a:endParaRPr lang="ja-JP" altLang="en-US" sz="3200" i="0" dirty="0">
              <a:solidFill>
                <a:srgbClr val="FFFFFF"/>
              </a:solidFill>
              <a:latin typeface="Times New Roman" panose="02020603050405020304" pitchFamily="18" charset="0"/>
            </a:endParaRPr>
          </a:p>
        </p:txBody>
      </p:sp>
      <p:pic>
        <p:nvPicPr>
          <p:cNvPr id="11" name="図 10">
            <a:extLst>
              <a:ext uri="{FF2B5EF4-FFF2-40B4-BE49-F238E27FC236}">
                <a16:creationId xmlns:a16="http://schemas.microsoft.com/office/drawing/2014/main" id="{8D129D4E-46FD-4951-B5F0-CDAD4A2426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0600"/>
            <a:ext cx="9144000" cy="5715000"/>
          </a:xfrm>
          <a:prstGeom prst="rect">
            <a:avLst/>
          </a:prstGeom>
        </p:spPr>
      </p:pic>
      <p:pic>
        <p:nvPicPr>
          <p:cNvPr id="7" name="図 6" descr="グラフィカル ユーザー インターフェイス, テキスト, アプリケーション, メール&#10;&#10;自動的に生成された説明">
            <a:extLst>
              <a:ext uri="{FF2B5EF4-FFF2-40B4-BE49-F238E27FC236}">
                <a16:creationId xmlns:a16="http://schemas.microsoft.com/office/drawing/2014/main" id="{64C9AAC7-BF06-4414-819A-0FABB495C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3040" y="1904921"/>
            <a:ext cx="6197919" cy="3048157"/>
          </a:xfrm>
          <a:prstGeom prst="rect">
            <a:avLst/>
          </a:prstGeom>
        </p:spPr>
      </p:pic>
    </p:spTree>
    <p:extLst>
      <p:ext uri="{BB962C8B-B14F-4D97-AF65-F5344CB8AC3E}">
        <p14:creationId xmlns:p14="http://schemas.microsoft.com/office/powerpoint/2010/main" val="9344172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7FFC61-9DB9-4430-A1AE-AED628D1EC73}"/>
              </a:ext>
            </a:extLst>
          </p:cNvPr>
          <p:cNvSpPr>
            <a:spLocks noGrp="1"/>
          </p:cNvSpPr>
          <p:nvPr>
            <p:ph type="title"/>
          </p:nvPr>
        </p:nvSpPr>
        <p:spPr/>
        <p:txBody>
          <a:bodyPr/>
          <a:lstStyle/>
          <a:p>
            <a:r>
              <a:rPr kumimoji="1" lang="en-US" altLang="ja-JP" dirty="0">
                <a:latin typeface="Times New Roman" panose="02020603050405020304" pitchFamily="18" charset="0"/>
              </a:rPr>
              <a:t>Logisim-evolution</a:t>
            </a:r>
            <a:endParaRPr kumimoji="1" lang="ja-JP" altLang="en-US" dirty="0">
              <a:latin typeface="Times New Roman" panose="02020603050405020304" pitchFamily="18" charset="0"/>
            </a:endParaRPr>
          </a:p>
        </p:txBody>
      </p:sp>
      <p:sp>
        <p:nvSpPr>
          <p:cNvPr id="3" name="コンテンツ プレースホルダー 2">
            <a:extLst>
              <a:ext uri="{FF2B5EF4-FFF2-40B4-BE49-F238E27FC236}">
                <a16:creationId xmlns:a16="http://schemas.microsoft.com/office/drawing/2014/main" id="{42856EC2-C3AB-42EE-8276-9C5CBF9D854E}"/>
              </a:ext>
            </a:extLst>
          </p:cNvPr>
          <p:cNvSpPr>
            <a:spLocks noGrp="1"/>
          </p:cNvSpPr>
          <p:nvPr>
            <p:ph idx="1"/>
          </p:nvPr>
        </p:nvSpPr>
        <p:spPr/>
        <p:txBody>
          <a:bodyPr/>
          <a:lstStyle/>
          <a:p>
            <a:r>
              <a:rPr kumimoji="1" lang="en-US" altLang="ja-JP" dirty="0">
                <a:latin typeface="Times New Roman" panose="02020603050405020304" pitchFamily="18" charset="0"/>
              </a:rPr>
              <a:t>Logisim-evolution</a:t>
            </a:r>
          </a:p>
          <a:p>
            <a:pPr lvl="1"/>
            <a:r>
              <a:rPr lang="en-US" altLang="ja-JP" dirty="0">
                <a:latin typeface="Times New Roman" panose="02020603050405020304" pitchFamily="18" charset="0"/>
              </a:rPr>
              <a:t>Logisim </a:t>
            </a:r>
            <a:r>
              <a:rPr lang="ja-JP" altLang="en-US" dirty="0">
                <a:latin typeface="Times New Roman" panose="02020603050405020304" pitchFamily="18" charset="0"/>
              </a:rPr>
              <a:t>のフォーク版</a:t>
            </a:r>
            <a:endParaRPr lang="en-US" altLang="ja-JP" dirty="0">
              <a:latin typeface="Times New Roman" panose="02020603050405020304" pitchFamily="18" charset="0"/>
            </a:endParaRPr>
          </a:p>
          <a:p>
            <a:pPr marL="457200" lvl="1" indent="0">
              <a:buNone/>
            </a:pPr>
            <a:r>
              <a:rPr kumimoji="1" lang="en-US" altLang="ja-JP" dirty="0">
                <a:latin typeface="Times New Roman" panose="02020603050405020304" pitchFamily="18" charset="0"/>
              </a:rPr>
              <a:t>(Logisim </a:t>
            </a:r>
            <a:r>
              <a:rPr kumimoji="1" lang="ja-JP" altLang="en-US" dirty="0">
                <a:latin typeface="Times New Roman" panose="02020603050405020304" pitchFamily="18" charset="0"/>
              </a:rPr>
              <a:t>をベースに開発されたソフトウェア</a:t>
            </a:r>
            <a:r>
              <a:rPr kumimoji="1" lang="en-US" altLang="ja-JP" dirty="0">
                <a:latin typeface="Times New Roman" panose="02020603050405020304" pitchFamily="18" charset="0"/>
              </a:rPr>
              <a:t>)</a:t>
            </a:r>
            <a:endParaRPr kumimoji="1" lang="ja-JP" altLang="en-US" dirty="0">
              <a:latin typeface="Times New Roman" panose="02020603050405020304" pitchFamily="18" charset="0"/>
            </a:endParaRPr>
          </a:p>
        </p:txBody>
      </p:sp>
    </p:spTree>
    <p:extLst>
      <p:ext uri="{BB962C8B-B14F-4D97-AF65-F5344CB8AC3E}">
        <p14:creationId xmlns:p14="http://schemas.microsoft.com/office/powerpoint/2010/main" val="503443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066800" y="304801"/>
            <a:ext cx="7543800" cy="838200"/>
          </a:xfrm>
        </p:spPr>
        <p:txBody>
          <a:bodyPr/>
          <a:lstStyle/>
          <a:p>
            <a:r>
              <a:rPr lang="ja-JP" altLang="en-US" dirty="0">
                <a:latin typeface="Times New Roman" panose="02020603050405020304" pitchFamily="18" charset="0"/>
              </a:rPr>
              <a:t>回路の段数</a:t>
            </a:r>
          </a:p>
        </p:txBody>
      </p:sp>
      <p:sp>
        <p:nvSpPr>
          <p:cNvPr id="89091" name="Rectangle 3"/>
          <p:cNvSpPr>
            <a:spLocks noGrp="1" noChangeArrowheads="1"/>
          </p:cNvSpPr>
          <p:nvPr>
            <p:ph type="body" idx="1"/>
          </p:nvPr>
        </p:nvSpPr>
        <p:spPr>
          <a:xfrm>
            <a:off x="1051560" y="1158242"/>
            <a:ext cx="7543800" cy="1524000"/>
          </a:xfrm>
        </p:spPr>
        <p:txBody>
          <a:bodyPr/>
          <a:lstStyle/>
          <a:p>
            <a:pPr>
              <a:buFont typeface="Wingdings" panose="05000000000000000000" pitchFamily="2" charset="2"/>
              <a:buChar char="u"/>
            </a:pPr>
            <a:r>
              <a:rPr lang="ja-JP" altLang="en-US" sz="3600" dirty="0">
                <a:latin typeface="Times New Roman" panose="02020603050405020304" pitchFamily="18" charset="0"/>
              </a:rPr>
              <a:t>定義</a:t>
            </a:r>
            <a:r>
              <a:rPr lang="en-US" altLang="ja-JP" sz="3600" dirty="0">
                <a:latin typeface="Times New Roman" panose="02020603050405020304" pitchFamily="18" charset="0"/>
              </a:rPr>
              <a:t>: </a:t>
            </a:r>
            <a:r>
              <a:rPr lang="ja-JP" altLang="en-US" sz="3600" dirty="0">
                <a:latin typeface="Times New Roman" panose="02020603050405020304" pitchFamily="18" charset="0"/>
              </a:rPr>
              <a:t>段数</a:t>
            </a:r>
            <a:endParaRPr lang="en-US" altLang="ja-JP" sz="3600" dirty="0">
              <a:latin typeface="Times New Roman" panose="02020603050405020304" pitchFamily="18" charset="0"/>
            </a:endParaRPr>
          </a:p>
          <a:p>
            <a:pPr lvl="1"/>
            <a:r>
              <a:rPr lang="ja-JP" altLang="en-US" sz="3200" dirty="0">
                <a:latin typeface="Times New Roman" panose="02020603050405020304" pitchFamily="18" charset="0"/>
              </a:rPr>
              <a:t>入力から出力まで通ったゲートの数</a:t>
            </a:r>
            <a:endParaRPr lang="ja-JP" altLang="en-US" baseline="-25000" dirty="0">
              <a:latin typeface="Times New Roman" panose="02020603050405020304" pitchFamily="18" charset="0"/>
            </a:endParaRPr>
          </a:p>
        </p:txBody>
      </p:sp>
      <p:grpSp>
        <p:nvGrpSpPr>
          <p:cNvPr id="89169" name="Group 81"/>
          <p:cNvGrpSpPr>
            <a:grpSpLocks/>
          </p:cNvGrpSpPr>
          <p:nvPr/>
        </p:nvGrpSpPr>
        <p:grpSpPr bwMode="auto">
          <a:xfrm>
            <a:off x="1219200" y="3505200"/>
            <a:ext cx="2514600" cy="2209800"/>
            <a:chOff x="768" y="2352"/>
            <a:chExt cx="1584" cy="1392"/>
          </a:xfrm>
        </p:grpSpPr>
        <p:grpSp>
          <p:nvGrpSpPr>
            <p:cNvPr id="89093" name="Group 5"/>
            <p:cNvGrpSpPr>
              <a:grpSpLocks/>
            </p:cNvGrpSpPr>
            <p:nvPr/>
          </p:nvGrpSpPr>
          <p:grpSpPr bwMode="auto">
            <a:xfrm>
              <a:off x="1392" y="2688"/>
              <a:ext cx="288" cy="288"/>
              <a:chOff x="3264" y="2544"/>
              <a:chExt cx="288" cy="288"/>
            </a:xfrm>
          </p:grpSpPr>
          <p:sp>
            <p:nvSpPr>
              <p:cNvPr id="89094" name="Arc 6"/>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9095" name="Arc 7"/>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9096" name="Line 8"/>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89097" name="Line 9"/>
            <p:cNvSpPr>
              <a:spLocks noChangeShapeType="1"/>
            </p:cNvSpPr>
            <p:nvPr/>
          </p:nvSpPr>
          <p:spPr bwMode="auto">
            <a:xfrm>
              <a:off x="1680" y="2832"/>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098" name="Line 10"/>
            <p:cNvSpPr>
              <a:spLocks noChangeShapeType="1"/>
            </p:cNvSpPr>
            <p:nvPr/>
          </p:nvSpPr>
          <p:spPr bwMode="auto">
            <a:xfrm>
              <a:off x="1104" y="2688"/>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099" name="Line 11"/>
            <p:cNvSpPr>
              <a:spLocks noChangeShapeType="1"/>
            </p:cNvSpPr>
            <p:nvPr/>
          </p:nvSpPr>
          <p:spPr bwMode="auto">
            <a:xfrm>
              <a:off x="1104" y="2976"/>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100" name="Text Box 12"/>
            <p:cNvSpPr txBox="1">
              <a:spLocks noChangeArrowheads="1"/>
            </p:cNvSpPr>
            <p:nvPr/>
          </p:nvSpPr>
          <p:spPr bwMode="auto">
            <a:xfrm>
              <a:off x="768" y="2502"/>
              <a:ext cx="255"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i="1" dirty="0">
                  <a:effectLst/>
                  <a:latin typeface="Times New Roman" panose="02020603050405020304" pitchFamily="18" charset="0"/>
                </a:rPr>
                <a:t>A</a:t>
              </a:r>
            </a:p>
          </p:txBody>
        </p:sp>
        <p:sp>
          <p:nvSpPr>
            <p:cNvPr id="89101" name="Text Box 13"/>
            <p:cNvSpPr txBox="1">
              <a:spLocks noChangeArrowheads="1"/>
            </p:cNvSpPr>
            <p:nvPr/>
          </p:nvSpPr>
          <p:spPr bwMode="auto">
            <a:xfrm>
              <a:off x="768" y="2790"/>
              <a:ext cx="255"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i="1" dirty="0">
                  <a:effectLst/>
                  <a:latin typeface="Times New Roman" panose="02020603050405020304" pitchFamily="18" charset="0"/>
                </a:rPr>
                <a:t>B</a:t>
              </a:r>
            </a:p>
          </p:txBody>
        </p:sp>
        <p:sp>
          <p:nvSpPr>
            <p:cNvPr id="89102" name="Text Box 14"/>
            <p:cNvSpPr txBox="1">
              <a:spLocks noChangeArrowheads="1"/>
            </p:cNvSpPr>
            <p:nvPr/>
          </p:nvSpPr>
          <p:spPr bwMode="auto">
            <a:xfrm>
              <a:off x="768" y="3078"/>
              <a:ext cx="267"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i="1" dirty="0">
                  <a:effectLst/>
                  <a:latin typeface="Times New Roman" panose="02020603050405020304" pitchFamily="18" charset="0"/>
                </a:rPr>
                <a:t>C</a:t>
              </a:r>
            </a:p>
          </p:txBody>
        </p:sp>
        <p:sp>
          <p:nvSpPr>
            <p:cNvPr id="89103" name="Text Box 15"/>
            <p:cNvSpPr txBox="1">
              <a:spLocks noChangeArrowheads="1"/>
            </p:cNvSpPr>
            <p:nvPr/>
          </p:nvSpPr>
          <p:spPr bwMode="auto">
            <a:xfrm>
              <a:off x="768" y="3366"/>
              <a:ext cx="28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i="1" dirty="0">
                  <a:effectLst/>
                  <a:latin typeface="Times New Roman" panose="02020603050405020304" pitchFamily="18" charset="0"/>
                </a:rPr>
                <a:t>D</a:t>
              </a:r>
            </a:p>
          </p:txBody>
        </p:sp>
        <p:sp>
          <p:nvSpPr>
            <p:cNvPr id="89104" name="Line 16"/>
            <p:cNvSpPr>
              <a:spLocks noChangeShapeType="1"/>
            </p:cNvSpPr>
            <p:nvPr/>
          </p:nvSpPr>
          <p:spPr bwMode="auto">
            <a:xfrm>
              <a:off x="1296" y="2688"/>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105" name="Line 17"/>
            <p:cNvSpPr>
              <a:spLocks noChangeShapeType="1"/>
            </p:cNvSpPr>
            <p:nvPr/>
          </p:nvSpPr>
          <p:spPr bwMode="auto">
            <a:xfrm>
              <a:off x="1296" y="2880"/>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106" name="Line 18"/>
            <p:cNvSpPr>
              <a:spLocks noChangeShapeType="1"/>
            </p:cNvSpPr>
            <p:nvPr/>
          </p:nvSpPr>
          <p:spPr bwMode="auto">
            <a:xfrm>
              <a:off x="1296" y="2784"/>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107" name="Line 19"/>
            <p:cNvSpPr>
              <a:spLocks noChangeShapeType="1"/>
            </p:cNvSpPr>
            <p:nvPr/>
          </p:nvSpPr>
          <p:spPr bwMode="auto">
            <a:xfrm>
              <a:off x="1296" y="2880"/>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112" name="Line 24"/>
            <p:cNvSpPr>
              <a:spLocks noChangeShapeType="1"/>
            </p:cNvSpPr>
            <p:nvPr/>
          </p:nvSpPr>
          <p:spPr bwMode="auto">
            <a:xfrm>
              <a:off x="1776" y="2832"/>
              <a:ext cx="0" cy="2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89113" name="Group 25"/>
            <p:cNvGrpSpPr>
              <a:grpSpLocks/>
            </p:cNvGrpSpPr>
            <p:nvPr/>
          </p:nvGrpSpPr>
          <p:grpSpPr bwMode="auto">
            <a:xfrm>
              <a:off x="1392" y="3264"/>
              <a:ext cx="288" cy="288"/>
              <a:chOff x="3264" y="2544"/>
              <a:chExt cx="288" cy="288"/>
            </a:xfrm>
          </p:grpSpPr>
          <p:sp>
            <p:nvSpPr>
              <p:cNvPr id="89114" name="Arc 26"/>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9115" name="Arc 27"/>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9116" name="Line 28"/>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89117" name="Line 29"/>
            <p:cNvSpPr>
              <a:spLocks noChangeShapeType="1"/>
            </p:cNvSpPr>
            <p:nvPr/>
          </p:nvSpPr>
          <p:spPr bwMode="auto">
            <a:xfrm>
              <a:off x="1680" y="3408"/>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118" name="Line 30"/>
            <p:cNvSpPr>
              <a:spLocks noChangeShapeType="1"/>
            </p:cNvSpPr>
            <p:nvPr/>
          </p:nvSpPr>
          <p:spPr bwMode="auto">
            <a:xfrm>
              <a:off x="1104" y="3264"/>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119" name="Line 31"/>
            <p:cNvSpPr>
              <a:spLocks noChangeShapeType="1"/>
            </p:cNvSpPr>
            <p:nvPr/>
          </p:nvSpPr>
          <p:spPr bwMode="auto">
            <a:xfrm>
              <a:off x="1104" y="3552"/>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120" name="Line 32"/>
            <p:cNvSpPr>
              <a:spLocks noChangeShapeType="1"/>
            </p:cNvSpPr>
            <p:nvPr/>
          </p:nvSpPr>
          <p:spPr bwMode="auto">
            <a:xfrm>
              <a:off x="1296" y="3264"/>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121" name="Line 33"/>
            <p:cNvSpPr>
              <a:spLocks noChangeShapeType="1"/>
            </p:cNvSpPr>
            <p:nvPr/>
          </p:nvSpPr>
          <p:spPr bwMode="auto">
            <a:xfrm>
              <a:off x="1296" y="3456"/>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122" name="Line 34"/>
            <p:cNvSpPr>
              <a:spLocks noChangeShapeType="1"/>
            </p:cNvSpPr>
            <p:nvPr/>
          </p:nvSpPr>
          <p:spPr bwMode="auto">
            <a:xfrm>
              <a:off x="1296" y="3360"/>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123" name="Line 35"/>
            <p:cNvSpPr>
              <a:spLocks noChangeShapeType="1"/>
            </p:cNvSpPr>
            <p:nvPr/>
          </p:nvSpPr>
          <p:spPr bwMode="auto">
            <a:xfrm>
              <a:off x="1296" y="3456"/>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124" name="Line 36"/>
            <p:cNvSpPr>
              <a:spLocks noChangeShapeType="1"/>
            </p:cNvSpPr>
            <p:nvPr/>
          </p:nvSpPr>
          <p:spPr bwMode="auto">
            <a:xfrm flipV="1">
              <a:off x="1776" y="3168"/>
              <a:ext cx="0" cy="2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89125" name="Group 37"/>
            <p:cNvGrpSpPr>
              <a:grpSpLocks/>
            </p:cNvGrpSpPr>
            <p:nvPr/>
          </p:nvGrpSpPr>
          <p:grpSpPr bwMode="auto">
            <a:xfrm>
              <a:off x="1872" y="2976"/>
              <a:ext cx="288" cy="288"/>
              <a:chOff x="3264" y="2544"/>
              <a:chExt cx="288" cy="288"/>
            </a:xfrm>
          </p:grpSpPr>
          <p:sp>
            <p:nvSpPr>
              <p:cNvPr id="89126" name="Arc 38"/>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9127" name="Arc 39"/>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9128" name="Line 40"/>
              <p:cNvSpPr>
                <a:spLocks noChangeShapeType="1"/>
              </p:cNvSpPr>
              <p:nvPr/>
            </p:nvSpPr>
            <p:spPr bwMode="auto">
              <a:xfrm>
                <a:off x="3264" y="2544"/>
                <a:ext cx="0" cy="288"/>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89129" name="Line 41"/>
            <p:cNvSpPr>
              <a:spLocks noChangeShapeType="1"/>
            </p:cNvSpPr>
            <p:nvPr/>
          </p:nvSpPr>
          <p:spPr bwMode="auto">
            <a:xfrm flipH="1">
              <a:off x="2160" y="3120"/>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131" name="Line 43"/>
            <p:cNvSpPr>
              <a:spLocks noChangeShapeType="1"/>
            </p:cNvSpPr>
            <p:nvPr/>
          </p:nvSpPr>
          <p:spPr bwMode="auto">
            <a:xfrm>
              <a:off x="1776" y="3072"/>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132" name="Line 44"/>
            <p:cNvSpPr>
              <a:spLocks noChangeShapeType="1"/>
            </p:cNvSpPr>
            <p:nvPr/>
          </p:nvSpPr>
          <p:spPr bwMode="auto">
            <a:xfrm>
              <a:off x="1776" y="3168"/>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163" name="Rectangle 75"/>
            <p:cNvSpPr>
              <a:spLocks noChangeArrowheads="1"/>
            </p:cNvSpPr>
            <p:nvPr/>
          </p:nvSpPr>
          <p:spPr bwMode="auto">
            <a:xfrm>
              <a:off x="1200" y="2496"/>
              <a:ext cx="1056" cy="1248"/>
            </a:xfrm>
            <a:prstGeom prst="rect">
              <a:avLst/>
            </a:prstGeom>
            <a:noFill/>
            <a:ln w="2857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useBgFill="1">
          <p:nvSpPr>
            <p:cNvPr id="89165" name="Text Box 77"/>
            <p:cNvSpPr txBox="1">
              <a:spLocks noChangeArrowheads="1"/>
            </p:cNvSpPr>
            <p:nvPr/>
          </p:nvSpPr>
          <p:spPr bwMode="auto">
            <a:xfrm>
              <a:off x="1344" y="2352"/>
              <a:ext cx="240" cy="288"/>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ja-JP" sz="2400" i="1">
                  <a:effectLst/>
                  <a:latin typeface="Times New Roman" panose="02020603050405020304" pitchFamily="18" charset="0"/>
                </a:rPr>
                <a:t>F</a:t>
              </a:r>
            </a:p>
          </p:txBody>
        </p:sp>
      </p:grpSp>
      <p:grpSp>
        <p:nvGrpSpPr>
          <p:cNvPr id="89170" name="Group 82"/>
          <p:cNvGrpSpPr>
            <a:grpSpLocks/>
          </p:cNvGrpSpPr>
          <p:nvPr/>
        </p:nvGrpSpPr>
        <p:grpSpPr bwMode="auto">
          <a:xfrm>
            <a:off x="3810000" y="3505200"/>
            <a:ext cx="3276600" cy="2209800"/>
            <a:chOff x="2496" y="2352"/>
            <a:chExt cx="2064" cy="1392"/>
          </a:xfrm>
        </p:grpSpPr>
        <p:grpSp>
          <p:nvGrpSpPr>
            <p:cNvPr id="89108" name="Group 20"/>
            <p:cNvGrpSpPr>
              <a:grpSpLocks/>
            </p:cNvGrpSpPr>
            <p:nvPr/>
          </p:nvGrpSpPr>
          <p:grpSpPr bwMode="auto">
            <a:xfrm>
              <a:off x="3600" y="2880"/>
              <a:ext cx="288" cy="288"/>
              <a:chOff x="3264" y="2544"/>
              <a:chExt cx="288" cy="288"/>
            </a:xfrm>
          </p:grpSpPr>
          <p:sp>
            <p:nvSpPr>
              <p:cNvPr id="89109" name="Arc 21"/>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9110" name="Arc 22"/>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9111" name="Line 23"/>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89130" name="Line 42"/>
            <p:cNvSpPr>
              <a:spLocks noChangeShapeType="1"/>
            </p:cNvSpPr>
            <p:nvPr/>
          </p:nvSpPr>
          <p:spPr bwMode="auto">
            <a:xfrm flipH="1">
              <a:off x="3984" y="3216"/>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89133" name="Group 45"/>
            <p:cNvGrpSpPr>
              <a:grpSpLocks/>
            </p:cNvGrpSpPr>
            <p:nvPr/>
          </p:nvGrpSpPr>
          <p:grpSpPr bwMode="auto">
            <a:xfrm>
              <a:off x="4080" y="3024"/>
              <a:ext cx="288" cy="288"/>
              <a:chOff x="3264" y="2544"/>
              <a:chExt cx="288" cy="288"/>
            </a:xfrm>
          </p:grpSpPr>
          <p:sp>
            <p:nvSpPr>
              <p:cNvPr id="89134" name="Arc 46"/>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9135" name="Arc 47"/>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9136" name="Line 48"/>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89137" name="Line 49"/>
            <p:cNvSpPr>
              <a:spLocks noChangeShapeType="1"/>
            </p:cNvSpPr>
            <p:nvPr/>
          </p:nvSpPr>
          <p:spPr bwMode="auto">
            <a:xfrm flipV="1">
              <a:off x="3024" y="2928"/>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138" name="Line 50"/>
            <p:cNvSpPr>
              <a:spLocks noChangeShapeType="1"/>
            </p:cNvSpPr>
            <p:nvPr/>
          </p:nvSpPr>
          <p:spPr bwMode="auto">
            <a:xfrm>
              <a:off x="2832" y="2736"/>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139" name="Line 51"/>
            <p:cNvSpPr>
              <a:spLocks noChangeShapeType="1"/>
            </p:cNvSpPr>
            <p:nvPr/>
          </p:nvSpPr>
          <p:spPr bwMode="auto">
            <a:xfrm>
              <a:off x="2832" y="3024"/>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140" name="Text Box 52"/>
            <p:cNvSpPr txBox="1">
              <a:spLocks noChangeArrowheads="1"/>
            </p:cNvSpPr>
            <p:nvPr/>
          </p:nvSpPr>
          <p:spPr bwMode="auto">
            <a:xfrm>
              <a:off x="2496" y="2550"/>
              <a:ext cx="255"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i="1" dirty="0">
                  <a:effectLst/>
                  <a:latin typeface="Times New Roman" panose="02020603050405020304" pitchFamily="18" charset="0"/>
                </a:rPr>
                <a:t>A</a:t>
              </a:r>
            </a:p>
          </p:txBody>
        </p:sp>
        <p:sp>
          <p:nvSpPr>
            <p:cNvPr id="89141" name="Text Box 53"/>
            <p:cNvSpPr txBox="1">
              <a:spLocks noChangeArrowheads="1"/>
            </p:cNvSpPr>
            <p:nvPr/>
          </p:nvSpPr>
          <p:spPr bwMode="auto">
            <a:xfrm>
              <a:off x="2496" y="2838"/>
              <a:ext cx="255"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i="1" dirty="0">
                  <a:effectLst/>
                  <a:latin typeface="Times New Roman" panose="02020603050405020304" pitchFamily="18" charset="0"/>
                </a:rPr>
                <a:t>B</a:t>
              </a:r>
            </a:p>
          </p:txBody>
        </p:sp>
        <p:sp>
          <p:nvSpPr>
            <p:cNvPr id="89142" name="Text Box 54"/>
            <p:cNvSpPr txBox="1">
              <a:spLocks noChangeArrowheads="1"/>
            </p:cNvSpPr>
            <p:nvPr/>
          </p:nvSpPr>
          <p:spPr bwMode="auto">
            <a:xfrm>
              <a:off x="2496" y="3126"/>
              <a:ext cx="267"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i="1" dirty="0">
                  <a:effectLst/>
                  <a:latin typeface="Times New Roman" panose="02020603050405020304" pitchFamily="18" charset="0"/>
                </a:rPr>
                <a:t>C</a:t>
              </a:r>
            </a:p>
          </p:txBody>
        </p:sp>
        <p:sp>
          <p:nvSpPr>
            <p:cNvPr id="89143" name="Text Box 55"/>
            <p:cNvSpPr txBox="1">
              <a:spLocks noChangeArrowheads="1"/>
            </p:cNvSpPr>
            <p:nvPr/>
          </p:nvSpPr>
          <p:spPr bwMode="auto">
            <a:xfrm>
              <a:off x="2496" y="3414"/>
              <a:ext cx="28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i="1" dirty="0">
                  <a:effectLst/>
                  <a:latin typeface="Times New Roman" panose="02020603050405020304" pitchFamily="18" charset="0"/>
                </a:rPr>
                <a:t>D</a:t>
              </a:r>
            </a:p>
          </p:txBody>
        </p:sp>
        <p:sp>
          <p:nvSpPr>
            <p:cNvPr id="89144" name="Line 56"/>
            <p:cNvSpPr>
              <a:spLocks noChangeShapeType="1"/>
            </p:cNvSpPr>
            <p:nvPr/>
          </p:nvSpPr>
          <p:spPr bwMode="auto">
            <a:xfrm>
              <a:off x="3024" y="2736"/>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145" name="Line 57"/>
            <p:cNvSpPr>
              <a:spLocks noChangeShapeType="1"/>
            </p:cNvSpPr>
            <p:nvPr/>
          </p:nvSpPr>
          <p:spPr bwMode="auto">
            <a:xfrm>
              <a:off x="3024" y="2928"/>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146" name="Line 58"/>
            <p:cNvSpPr>
              <a:spLocks noChangeShapeType="1"/>
            </p:cNvSpPr>
            <p:nvPr/>
          </p:nvSpPr>
          <p:spPr bwMode="auto">
            <a:xfrm>
              <a:off x="3024" y="2832"/>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147" name="Line 59"/>
            <p:cNvSpPr>
              <a:spLocks noChangeShapeType="1"/>
            </p:cNvSpPr>
            <p:nvPr/>
          </p:nvSpPr>
          <p:spPr bwMode="auto">
            <a:xfrm>
              <a:off x="3504" y="2976"/>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148" name="Line 60"/>
            <p:cNvSpPr>
              <a:spLocks noChangeShapeType="1"/>
            </p:cNvSpPr>
            <p:nvPr/>
          </p:nvSpPr>
          <p:spPr bwMode="auto">
            <a:xfrm>
              <a:off x="3504" y="2832"/>
              <a:ext cx="0"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89149" name="Group 61"/>
            <p:cNvGrpSpPr>
              <a:grpSpLocks/>
            </p:cNvGrpSpPr>
            <p:nvPr/>
          </p:nvGrpSpPr>
          <p:grpSpPr bwMode="auto">
            <a:xfrm>
              <a:off x="3120" y="2736"/>
              <a:ext cx="288" cy="288"/>
              <a:chOff x="3264" y="2544"/>
              <a:chExt cx="288" cy="288"/>
            </a:xfrm>
          </p:grpSpPr>
          <p:sp>
            <p:nvSpPr>
              <p:cNvPr id="89150" name="Arc 62"/>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9151" name="Arc 63"/>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9152" name="Line 64"/>
              <p:cNvSpPr>
                <a:spLocks noChangeShapeType="1"/>
              </p:cNvSpPr>
              <p:nvPr/>
            </p:nvSpPr>
            <p:spPr bwMode="auto">
              <a:xfrm>
                <a:off x="3264" y="2544"/>
                <a:ext cx="0" cy="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89153" name="Line 65"/>
            <p:cNvSpPr>
              <a:spLocks noChangeShapeType="1"/>
            </p:cNvSpPr>
            <p:nvPr/>
          </p:nvSpPr>
          <p:spPr bwMode="auto">
            <a:xfrm>
              <a:off x="3408" y="2832"/>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154" name="Line 66"/>
            <p:cNvSpPr>
              <a:spLocks noChangeShapeType="1"/>
            </p:cNvSpPr>
            <p:nvPr/>
          </p:nvSpPr>
          <p:spPr bwMode="auto">
            <a:xfrm>
              <a:off x="2832" y="3312"/>
              <a:ext cx="6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155" name="Line 67"/>
            <p:cNvSpPr>
              <a:spLocks noChangeShapeType="1"/>
            </p:cNvSpPr>
            <p:nvPr/>
          </p:nvSpPr>
          <p:spPr bwMode="auto">
            <a:xfrm>
              <a:off x="2832" y="3600"/>
              <a:ext cx="115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156" name="Line 68"/>
            <p:cNvSpPr>
              <a:spLocks noChangeShapeType="1"/>
            </p:cNvSpPr>
            <p:nvPr/>
          </p:nvSpPr>
          <p:spPr bwMode="auto">
            <a:xfrm>
              <a:off x="3984" y="3024"/>
              <a:ext cx="0" cy="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157" name="Line 69"/>
            <p:cNvSpPr>
              <a:spLocks noChangeShapeType="1"/>
            </p:cNvSpPr>
            <p:nvPr/>
          </p:nvSpPr>
          <p:spPr bwMode="auto">
            <a:xfrm>
              <a:off x="3984" y="3216"/>
              <a:ext cx="0" cy="38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158" name="Line 70"/>
            <p:cNvSpPr>
              <a:spLocks noChangeShapeType="1"/>
            </p:cNvSpPr>
            <p:nvPr/>
          </p:nvSpPr>
          <p:spPr bwMode="auto">
            <a:xfrm>
              <a:off x="3504" y="3072"/>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159" name="Line 71"/>
            <p:cNvSpPr>
              <a:spLocks noChangeShapeType="1"/>
            </p:cNvSpPr>
            <p:nvPr/>
          </p:nvSpPr>
          <p:spPr bwMode="auto">
            <a:xfrm>
              <a:off x="3888" y="3024"/>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160" name="Line 72"/>
            <p:cNvSpPr>
              <a:spLocks noChangeShapeType="1"/>
            </p:cNvSpPr>
            <p:nvPr/>
          </p:nvSpPr>
          <p:spPr bwMode="auto">
            <a:xfrm flipH="1" flipV="1">
              <a:off x="3504" y="3072"/>
              <a:ext cx="0" cy="2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161" name="Line 73"/>
            <p:cNvSpPr>
              <a:spLocks noChangeShapeType="1"/>
            </p:cNvSpPr>
            <p:nvPr/>
          </p:nvSpPr>
          <p:spPr bwMode="auto">
            <a:xfrm>
              <a:off x="3984" y="3120"/>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162" name="Line 74"/>
            <p:cNvSpPr>
              <a:spLocks noChangeShapeType="1"/>
            </p:cNvSpPr>
            <p:nvPr/>
          </p:nvSpPr>
          <p:spPr bwMode="auto">
            <a:xfrm>
              <a:off x="4368" y="3168"/>
              <a:ext cx="1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164" name="Rectangle 76"/>
            <p:cNvSpPr>
              <a:spLocks noChangeArrowheads="1"/>
            </p:cNvSpPr>
            <p:nvPr/>
          </p:nvSpPr>
          <p:spPr bwMode="auto">
            <a:xfrm>
              <a:off x="2928" y="2496"/>
              <a:ext cx="1536" cy="1248"/>
            </a:xfrm>
            <a:prstGeom prst="rect">
              <a:avLst/>
            </a:prstGeom>
            <a:noFill/>
            <a:ln w="2857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9166" name="Text Box 78"/>
            <p:cNvSpPr txBox="1">
              <a:spLocks noChangeArrowheads="1"/>
            </p:cNvSpPr>
            <p:nvPr/>
          </p:nvSpPr>
          <p:spPr bwMode="auto">
            <a:xfrm>
              <a:off x="3072" y="2352"/>
              <a:ext cx="288" cy="288"/>
            </a:xfrm>
            <a:prstGeom prst="rect">
              <a:avLst/>
            </a:prstGeom>
            <a:solidFill>
              <a:srgbClr val="00008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ja-JP" sz="2400" i="1">
                  <a:effectLst/>
                  <a:latin typeface="Times New Roman" panose="02020603050405020304" pitchFamily="18" charset="0"/>
                </a:rPr>
                <a:t>G</a:t>
              </a:r>
            </a:p>
          </p:txBody>
        </p:sp>
      </p:grpSp>
      <p:grpSp>
        <p:nvGrpSpPr>
          <p:cNvPr id="89171" name="Group 83"/>
          <p:cNvGrpSpPr>
            <a:grpSpLocks/>
          </p:cNvGrpSpPr>
          <p:nvPr/>
        </p:nvGrpSpPr>
        <p:grpSpPr bwMode="auto">
          <a:xfrm>
            <a:off x="6942455" y="2631440"/>
            <a:ext cx="2079625" cy="822326"/>
            <a:chOff x="3456" y="1162"/>
            <a:chExt cx="1310" cy="518"/>
          </a:xfrm>
        </p:grpSpPr>
        <p:sp>
          <p:nvSpPr>
            <p:cNvPr id="89172" name="AutoShape 84"/>
            <p:cNvSpPr>
              <a:spLocks/>
            </p:cNvSpPr>
            <p:nvPr/>
          </p:nvSpPr>
          <p:spPr bwMode="auto">
            <a:xfrm>
              <a:off x="3456" y="1162"/>
              <a:ext cx="96" cy="518"/>
            </a:xfrm>
            <a:prstGeom prst="rightBrace">
              <a:avLst>
                <a:gd name="adj1" fmla="val 33333"/>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9173" name="Text Box 85"/>
            <p:cNvSpPr txBox="1">
              <a:spLocks noChangeArrowheads="1"/>
            </p:cNvSpPr>
            <p:nvPr/>
          </p:nvSpPr>
          <p:spPr bwMode="auto">
            <a:xfrm>
              <a:off x="3552" y="1233"/>
              <a:ext cx="121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ja-JP" altLang="en-US" dirty="0">
                  <a:effectLst/>
                  <a:latin typeface="Times New Roman" panose="02020603050405020304" pitchFamily="18" charset="0"/>
                </a:rPr>
                <a:t>等価な関数</a:t>
              </a:r>
            </a:p>
          </p:txBody>
        </p:sp>
      </p:grpSp>
      <p:sp>
        <p:nvSpPr>
          <p:cNvPr id="89174" name="Text Box 86"/>
          <p:cNvSpPr txBox="1">
            <a:spLocks noChangeArrowheads="1"/>
          </p:cNvSpPr>
          <p:nvPr/>
        </p:nvSpPr>
        <p:spPr bwMode="auto">
          <a:xfrm>
            <a:off x="2286000" y="5724525"/>
            <a:ext cx="7175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a:effectLst/>
                <a:latin typeface="Times New Roman" panose="02020603050405020304" pitchFamily="18" charset="0"/>
              </a:rPr>
              <a:t>2</a:t>
            </a:r>
            <a:r>
              <a:rPr lang="ja-JP" altLang="en-US">
                <a:effectLst/>
                <a:latin typeface="Times New Roman" panose="02020603050405020304" pitchFamily="18" charset="0"/>
              </a:rPr>
              <a:t>段</a:t>
            </a:r>
          </a:p>
        </p:txBody>
      </p:sp>
      <p:sp>
        <p:nvSpPr>
          <p:cNvPr id="89175" name="Text Box 87"/>
          <p:cNvSpPr txBox="1">
            <a:spLocks noChangeArrowheads="1"/>
          </p:cNvSpPr>
          <p:nvPr/>
        </p:nvSpPr>
        <p:spPr bwMode="auto">
          <a:xfrm>
            <a:off x="5334000" y="5724525"/>
            <a:ext cx="7175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a:effectLst/>
                <a:latin typeface="Times New Roman" panose="02020603050405020304" pitchFamily="18" charset="0"/>
              </a:rPr>
              <a:t>3</a:t>
            </a:r>
            <a:r>
              <a:rPr lang="ja-JP" altLang="en-US">
                <a:effectLst/>
                <a:latin typeface="Times New Roman" panose="02020603050405020304" pitchFamily="18" charset="0"/>
              </a:rPr>
              <a:t>段</a:t>
            </a:r>
          </a:p>
        </p:txBody>
      </p:sp>
      <p:sp>
        <p:nvSpPr>
          <p:cNvPr id="89176" name="Text Box 88"/>
          <p:cNvSpPr txBox="1">
            <a:spLocks noChangeArrowheads="1"/>
          </p:cNvSpPr>
          <p:nvPr/>
        </p:nvSpPr>
        <p:spPr bwMode="auto">
          <a:xfrm>
            <a:off x="1752600" y="6181725"/>
            <a:ext cx="52879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i="1">
                <a:effectLst/>
                <a:latin typeface="Times New Roman" panose="02020603050405020304" pitchFamily="18" charset="0"/>
              </a:rPr>
              <a:t>G</a:t>
            </a:r>
            <a:r>
              <a:rPr lang="en-US" altLang="ja-JP">
                <a:effectLst/>
                <a:latin typeface="Times New Roman" panose="02020603050405020304" pitchFamily="18" charset="0"/>
              </a:rPr>
              <a:t> </a:t>
            </a:r>
            <a:r>
              <a:rPr lang="ja-JP" altLang="en-US">
                <a:effectLst/>
                <a:latin typeface="Times New Roman" panose="02020603050405020304" pitchFamily="18" charset="0"/>
              </a:rPr>
              <a:t>は</a:t>
            </a:r>
            <a:r>
              <a:rPr lang="en-US" altLang="ja-JP">
                <a:effectLst/>
                <a:latin typeface="Times New Roman" panose="02020603050405020304" pitchFamily="18" charset="0"/>
              </a:rPr>
              <a:t>1</a:t>
            </a:r>
            <a:r>
              <a:rPr lang="ja-JP" altLang="en-US">
                <a:effectLst/>
                <a:latin typeface="Times New Roman" panose="02020603050405020304" pitchFamily="18" charset="0"/>
              </a:rPr>
              <a:t>段余分にゲートを通っている</a:t>
            </a:r>
            <a:endParaRPr lang="ja-JP" altLang="en-US" i="1">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3D2CB9E5-38BC-4335-90FA-98EFB137EB14}"/>
                  </a:ext>
                </a:extLst>
              </p:cNvPr>
              <p:cNvSpPr txBox="1"/>
              <p:nvPr/>
            </p:nvSpPr>
            <p:spPr>
              <a:xfrm>
                <a:off x="720715" y="2422803"/>
                <a:ext cx="6343660" cy="12003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rPr>
                        <m:t>𝑓</m:t>
                      </m:r>
                      <m:d>
                        <m:dPr>
                          <m:ctrlPr>
                            <a:rPr kumimoji="1" lang="en-US" altLang="ja-JP" sz="3600" b="0" i="1" smtClean="0">
                              <a:latin typeface="Cambria Math" panose="02040503050406030204" pitchFamily="18" charset="0"/>
                            </a:rPr>
                          </m:ctrlPr>
                        </m:dPr>
                        <m:e>
                          <m:r>
                            <a:rPr kumimoji="1" lang="en-US" altLang="ja-JP" sz="3600" b="0" i="1" smtClean="0">
                              <a:latin typeface="Cambria Math" panose="02040503050406030204" pitchFamily="18" charset="0"/>
                            </a:rPr>
                            <m:t>𝐴</m:t>
                          </m:r>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𝐵</m:t>
                          </m:r>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𝐶</m:t>
                          </m:r>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𝐷</m:t>
                          </m:r>
                        </m:e>
                      </m:d>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𝐴</m:t>
                      </m:r>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𝐵</m:t>
                      </m:r>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𝐶</m:t>
                      </m:r>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𝐷</m:t>
                      </m:r>
                      <m:r>
                        <a:rPr kumimoji="1" lang="en-US" altLang="ja-JP" sz="3600" b="0" i="1" smtClean="0">
                          <a:latin typeface="Cambria Math" panose="02040503050406030204" pitchFamily="18" charset="0"/>
                          <a:ea typeface="Cambria Math" panose="02040503050406030204" pitchFamily="18" charset="0"/>
                        </a:rPr>
                        <m:t>)</m:t>
                      </m:r>
                    </m:oMath>
                  </m:oMathPara>
                </a14:m>
                <a:endParaRPr kumimoji="1" lang="en-US" altLang="ja-JP" sz="3600" dirty="0">
                  <a:latin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rPr>
                        <m:t>𝑔</m:t>
                      </m:r>
                      <m:d>
                        <m:dPr>
                          <m:ctrlPr>
                            <a:rPr kumimoji="1" lang="en-US" altLang="ja-JP" sz="3600" b="0" i="1" smtClean="0">
                              <a:latin typeface="Cambria Math" panose="02040503050406030204" pitchFamily="18" charset="0"/>
                            </a:rPr>
                          </m:ctrlPr>
                        </m:dPr>
                        <m:e>
                          <m:r>
                            <a:rPr kumimoji="1" lang="en-US" altLang="ja-JP" sz="3600" b="0" i="1" smtClean="0">
                              <a:latin typeface="Cambria Math" panose="02040503050406030204" pitchFamily="18" charset="0"/>
                            </a:rPr>
                            <m:t>𝐴</m:t>
                          </m:r>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𝐵</m:t>
                          </m:r>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𝐶</m:t>
                          </m:r>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𝐷</m:t>
                          </m:r>
                        </m:e>
                      </m:d>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rPr>
                        <m:t>𝐴</m:t>
                      </m:r>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𝐵</m:t>
                      </m:r>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𝐶</m:t>
                      </m:r>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𝐷</m:t>
                      </m:r>
                    </m:oMath>
                  </m:oMathPara>
                </a14:m>
                <a:endParaRPr kumimoji="1" lang="ja-JP" altLang="en-US" sz="3600" dirty="0">
                  <a:latin typeface="Times New Roman" panose="02020603050405020304" pitchFamily="18" charset="0"/>
                </a:endParaRPr>
              </a:p>
            </p:txBody>
          </p:sp>
        </mc:Choice>
        <mc:Fallback xmlns="">
          <p:sp>
            <p:nvSpPr>
              <p:cNvPr id="2" name="テキスト ボックス 1">
                <a:extLst>
                  <a:ext uri="{FF2B5EF4-FFF2-40B4-BE49-F238E27FC236}">
                    <a16:creationId xmlns:a16="http://schemas.microsoft.com/office/drawing/2014/main" id="{3D2CB9E5-38BC-4335-90FA-98EFB137EB14}"/>
                  </a:ext>
                </a:extLst>
              </p:cNvPr>
              <p:cNvSpPr txBox="1">
                <a:spLocks noRot="1" noChangeAspect="1" noMove="1" noResize="1" noEditPoints="1" noAdjustHandles="1" noChangeArrowheads="1" noChangeShapeType="1" noTextEdit="1"/>
              </p:cNvSpPr>
              <p:nvPr/>
            </p:nvSpPr>
            <p:spPr>
              <a:xfrm>
                <a:off x="720715" y="2422803"/>
                <a:ext cx="6343660" cy="1200329"/>
              </a:xfrm>
              <a:prstGeom prst="rect">
                <a:avLst/>
              </a:prstGeom>
              <a:blipFill>
                <a:blip r:embed="rId3"/>
                <a:stretch>
                  <a:fillRect/>
                </a:stretch>
              </a:blipFill>
            </p:spPr>
            <p:txBody>
              <a:bodyPr/>
              <a:lstStyle/>
              <a:p>
                <a:r>
                  <a:rPr lang="ja-JP"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9171"/>
                                        </p:tgtEl>
                                        <p:attrNameLst>
                                          <p:attrName>style.visibility</p:attrName>
                                        </p:attrNameLst>
                                      </p:cBhvr>
                                      <p:to>
                                        <p:strVal val="visible"/>
                                      </p:to>
                                    </p:set>
                                    <p:animEffect transition="in" filter="checkerboard(across)">
                                      <p:cBhvr>
                                        <p:cTn id="7" dur="500"/>
                                        <p:tgtEl>
                                          <p:spTgt spid="891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89169"/>
                                        </p:tgtEl>
                                        <p:attrNameLst>
                                          <p:attrName>style.visibility</p:attrName>
                                        </p:attrNameLst>
                                      </p:cBhvr>
                                      <p:to>
                                        <p:strVal val="visible"/>
                                      </p:to>
                                    </p:set>
                                    <p:animEffect transition="in" filter="checkerboard(across)">
                                      <p:cBhvr>
                                        <p:cTn id="12" dur="500"/>
                                        <p:tgtEl>
                                          <p:spTgt spid="891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89170"/>
                                        </p:tgtEl>
                                        <p:attrNameLst>
                                          <p:attrName>style.visibility</p:attrName>
                                        </p:attrNameLst>
                                      </p:cBhvr>
                                      <p:to>
                                        <p:strVal val="visible"/>
                                      </p:to>
                                    </p:set>
                                    <p:animEffect transition="in" filter="checkerboard(across)">
                                      <p:cBhvr>
                                        <p:cTn id="17" dur="500"/>
                                        <p:tgtEl>
                                          <p:spTgt spid="891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9174"/>
                                        </p:tgtEl>
                                        <p:attrNameLst>
                                          <p:attrName>style.visibility</p:attrName>
                                        </p:attrNameLst>
                                      </p:cBhvr>
                                      <p:to>
                                        <p:strVal val="visible"/>
                                      </p:to>
                                    </p:set>
                                    <p:anim calcmode="lin" valueType="num">
                                      <p:cBhvr additive="base">
                                        <p:cTn id="22" dur="500" fill="hold"/>
                                        <p:tgtEl>
                                          <p:spTgt spid="89174"/>
                                        </p:tgtEl>
                                        <p:attrNameLst>
                                          <p:attrName>ppt_x</p:attrName>
                                        </p:attrNameLst>
                                      </p:cBhvr>
                                      <p:tavLst>
                                        <p:tav tm="0">
                                          <p:val>
                                            <p:strVal val="#ppt_x"/>
                                          </p:val>
                                        </p:tav>
                                        <p:tav tm="100000">
                                          <p:val>
                                            <p:strVal val="#ppt_x"/>
                                          </p:val>
                                        </p:tav>
                                      </p:tavLst>
                                    </p:anim>
                                    <p:anim calcmode="lin" valueType="num">
                                      <p:cBhvr additive="base">
                                        <p:cTn id="23" dur="500" fill="hold"/>
                                        <p:tgtEl>
                                          <p:spTgt spid="89174"/>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9175"/>
                                        </p:tgtEl>
                                        <p:attrNameLst>
                                          <p:attrName>style.visibility</p:attrName>
                                        </p:attrNameLst>
                                      </p:cBhvr>
                                      <p:to>
                                        <p:strVal val="visible"/>
                                      </p:to>
                                    </p:set>
                                    <p:anim calcmode="lin" valueType="num">
                                      <p:cBhvr additive="base">
                                        <p:cTn id="28" dur="500" fill="hold"/>
                                        <p:tgtEl>
                                          <p:spTgt spid="89175"/>
                                        </p:tgtEl>
                                        <p:attrNameLst>
                                          <p:attrName>ppt_x</p:attrName>
                                        </p:attrNameLst>
                                      </p:cBhvr>
                                      <p:tavLst>
                                        <p:tav tm="0">
                                          <p:val>
                                            <p:strVal val="#ppt_x"/>
                                          </p:val>
                                        </p:tav>
                                        <p:tav tm="100000">
                                          <p:val>
                                            <p:strVal val="#ppt_x"/>
                                          </p:val>
                                        </p:tav>
                                      </p:tavLst>
                                    </p:anim>
                                    <p:anim calcmode="lin" valueType="num">
                                      <p:cBhvr additive="base">
                                        <p:cTn id="29" dur="500" fill="hold"/>
                                        <p:tgtEl>
                                          <p:spTgt spid="89175"/>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9176"/>
                                        </p:tgtEl>
                                        <p:attrNameLst>
                                          <p:attrName>style.visibility</p:attrName>
                                        </p:attrNameLst>
                                      </p:cBhvr>
                                      <p:to>
                                        <p:strVal val="visible"/>
                                      </p:to>
                                    </p:set>
                                    <p:anim calcmode="lin" valueType="num">
                                      <p:cBhvr additive="base">
                                        <p:cTn id="34" dur="500" fill="hold"/>
                                        <p:tgtEl>
                                          <p:spTgt spid="89176"/>
                                        </p:tgtEl>
                                        <p:attrNameLst>
                                          <p:attrName>ppt_x</p:attrName>
                                        </p:attrNameLst>
                                      </p:cBhvr>
                                      <p:tavLst>
                                        <p:tav tm="0">
                                          <p:val>
                                            <p:strVal val="#ppt_x"/>
                                          </p:val>
                                        </p:tav>
                                        <p:tav tm="100000">
                                          <p:val>
                                            <p:strVal val="#ppt_x"/>
                                          </p:val>
                                        </p:tav>
                                      </p:tavLst>
                                    </p:anim>
                                    <p:anim calcmode="lin" valueType="num">
                                      <p:cBhvr additive="base">
                                        <p:cTn id="35" dur="500" fill="hold"/>
                                        <p:tgtEl>
                                          <p:spTgt spid="891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74" grpId="0" autoUpdateAnimBg="0"/>
      <p:bldP spid="89175" grpId="0" autoUpdateAnimBg="0"/>
      <p:bldP spid="89176"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テキスト, メール, Web サイト&#10;&#10;自動的に生成された説明">
            <a:extLst>
              <a:ext uri="{FF2B5EF4-FFF2-40B4-BE49-F238E27FC236}">
                <a16:creationId xmlns:a16="http://schemas.microsoft.com/office/drawing/2014/main" id="{D3EC7E37-33F2-42CE-B956-1C9DAF1FB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09" y="0"/>
            <a:ext cx="8936182" cy="6858000"/>
          </a:xfrm>
          <a:prstGeom prst="rect">
            <a:avLst/>
          </a:prstGeom>
        </p:spPr>
      </p:pic>
      <p:sp>
        <p:nvSpPr>
          <p:cNvPr id="4" name="Text Box 1027">
            <a:extLst>
              <a:ext uri="{FF2B5EF4-FFF2-40B4-BE49-F238E27FC236}">
                <a16:creationId xmlns:a16="http://schemas.microsoft.com/office/drawing/2014/main" id="{C8212944-BBA0-4190-998A-CDE11A14F15A}"/>
              </a:ext>
            </a:extLst>
          </p:cNvPr>
          <p:cNvSpPr txBox="1">
            <a:spLocks noChangeArrowheads="1"/>
          </p:cNvSpPr>
          <p:nvPr/>
        </p:nvSpPr>
        <p:spPr bwMode="auto">
          <a:xfrm>
            <a:off x="1152000" y="152400"/>
            <a:ext cx="7855035" cy="584775"/>
          </a:xfrm>
          <a:prstGeom prst="rect">
            <a:avLst/>
          </a:prstGeom>
          <a:solidFill>
            <a:srgbClr val="003300"/>
          </a:solidFill>
          <a:ln>
            <a:noFill/>
          </a:ln>
          <a:effectLst/>
        </p:spPr>
        <p:txBody>
          <a:bodyPr wrap="none">
            <a:spAutoFit/>
          </a:bodyPr>
          <a:lstStyle/>
          <a:p>
            <a:pPr>
              <a:spcBef>
                <a:spcPct val="20000"/>
              </a:spcBef>
              <a:buClr>
                <a:schemeClr val="hlink"/>
              </a:buClr>
              <a:buSzPct val="70000"/>
              <a:buFont typeface="Wingdings" panose="05000000000000000000" pitchFamily="2" charset="2"/>
              <a:buNone/>
            </a:pPr>
            <a:r>
              <a:rPr lang="en-US" altLang="ja-JP" sz="3200" i="0" dirty="0">
                <a:effectLst>
                  <a:outerShdw blurRad="38100" dist="38100" dir="2700000" algn="tl">
                    <a:srgbClr val="000000"/>
                  </a:outerShdw>
                </a:effectLst>
                <a:latin typeface="Times New Roman" panose="02020603050405020304" pitchFamily="18" charset="0"/>
              </a:rPr>
              <a:t>https://github.com/reds-heig/logisim-evolution</a:t>
            </a:r>
          </a:p>
        </p:txBody>
      </p:sp>
    </p:spTree>
    <p:extLst>
      <p:ext uri="{BB962C8B-B14F-4D97-AF65-F5344CB8AC3E}">
        <p14:creationId xmlns:p14="http://schemas.microsoft.com/office/powerpoint/2010/main" val="24441976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グラフィカル ユーザー インターフェイス, テキスト, アプリケーション, メール&#10;&#10;自動的に生成された説明">
            <a:extLst>
              <a:ext uri="{FF2B5EF4-FFF2-40B4-BE49-F238E27FC236}">
                <a16:creationId xmlns:a16="http://schemas.microsoft.com/office/drawing/2014/main" id="{103D6EC6-DE73-45AC-81E1-CB9C48F85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09" y="0"/>
            <a:ext cx="8936182" cy="6858000"/>
          </a:xfrm>
          <a:prstGeom prst="rect">
            <a:avLst/>
          </a:prstGeom>
        </p:spPr>
      </p:pic>
      <p:sp>
        <p:nvSpPr>
          <p:cNvPr id="4" name="テキスト ボックス 3">
            <a:extLst>
              <a:ext uri="{FF2B5EF4-FFF2-40B4-BE49-F238E27FC236}">
                <a16:creationId xmlns:a16="http://schemas.microsoft.com/office/drawing/2014/main" id="{CBDB25A5-B518-4406-8C97-B3E5EFFE3AC0}"/>
              </a:ext>
            </a:extLst>
          </p:cNvPr>
          <p:cNvSpPr txBox="1"/>
          <p:nvPr/>
        </p:nvSpPr>
        <p:spPr>
          <a:xfrm>
            <a:off x="1773674" y="152400"/>
            <a:ext cx="7105150" cy="707886"/>
          </a:xfrm>
          <a:prstGeom prst="rect">
            <a:avLst/>
          </a:prstGeom>
          <a:solidFill>
            <a:srgbClr val="003300"/>
          </a:solidFill>
          <a:ln>
            <a:solidFill>
              <a:schemeClr val="tx1"/>
            </a:solidFill>
          </a:ln>
        </p:spPr>
        <p:txBody>
          <a:bodyPr wrap="none" rtlCol="0">
            <a:spAutoFit/>
          </a:bodyPr>
          <a:lstStyle/>
          <a:p>
            <a:r>
              <a:rPr lang="en-US" altLang="ja-JP" sz="4000" i="0" dirty="0">
                <a:latin typeface="Times New Roman" panose="02020603050405020304" pitchFamily="18" charset="0"/>
                <a:cs typeface="Times New Roman" panose="02020603050405020304" pitchFamily="18" charset="0"/>
              </a:rPr>
              <a:t>https://www.info.kindai.ac.jp/LC/</a:t>
            </a:r>
            <a:endParaRPr kumimoji="1" lang="ja-JP" altLang="en-US" sz="4000" i="0" dirty="0">
              <a:latin typeface="Times New Roman" panose="02020603050405020304" pitchFamily="18" charset="0"/>
              <a:cs typeface="Times New Roman" panose="02020603050405020304" pitchFamily="18" charset="0"/>
            </a:endParaRPr>
          </a:p>
        </p:txBody>
      </p:sp>
      <p:sp>
        <p:nvSpPr>
          <p:cNvPr id="5" name="円/楕円 3">
            <a:extLst>
              <a:ext uri="{FF2B5EF4-FFF2-40B4-BE49-F238E27FC236}">
                <a16:creationId xmlns:a16="http://schemas.microsoft.com/office/drawing/2014/main" id="{08E7425F-D324-43A7-9396-2651B442D67D}"/>
              </a:ext>
            </a:extLst>
          </p:cNvPr>
          <p:cNvSpPr/>
          <p:nvPr/>
        </p:nvSpPr>
        <p:spPr bwMode="auto">
          <a:xfrm>
            <a:off x="5943600" y="3657975"/>
            <a:ext cx="1676400" cy="457200"/>
          </a:xfrm>
          <a:prstGeom prst="ellipse">
            <a:avLst/>
          </a:prstGeom>
          <a:noFill/>
          <a:ln w="50800" cap="flat" cmpd="sng" algn="ctr">
            <a:solidFill>
              <a:srgbClr val="FF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Tree>
    <p:custDataLst>
      <p:tags r:id="rId1"/>
    </p:custDataLst>
    <p:extLst>
      <p:ext uri="{BB962C8B-B14F-4D97-AF65-F5344CB8AC3E}">
        <p14:creationId xmlns:p14="http://schemas.microsoft.com/office/powerpoint/2010/main" val="89967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 メール&#10;&#10;自動的に生成された説明">
            <a:extLst>
              <a:ext uri="{FF2B5EF4-FFF2-40B4-BE49-F238E27FC236}">
                <a16:creationId xmlns:a16="http://schemas.microsoft.com/office/drawing/2014/main" id="{CDF83BB2-48CE-43C5-90DA-73110151F7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09" y="0"/>
            <a:ext cx="8936182" cy="6858000"/>
          </a:xfrm>
          <a:prstGeom prst="rect">
            <a:avLst/>
          </a:prstGeom>
        </p:spPr>
      </p:pic>
      <p:sp>
        <p:nvSpPr>
          <p:cNvPr id="4" name="Text Box 3">
            <a:extLst>
              <a:ext uri="{FF2B5EF4-FFF2-40B4-BE49-F238E27FC236}">
                <a16:creationId xmlns:a16="http://schemas.microsoft.com/office/drawing/2014/main" id="{7985EDEC-C921-4BC9-A8E4-D6CE2BF5EC02}"/>
              </a:ext>
            </a:extLst>
          </p:cNvPr>
          <p:cNvSpPr txBox="1">
            <a:spLocks noChangeArrowheads="1"/>
          </p:cNvSpPr>
          <p:nvPr/>
        </p:nvSpPr>
        <p:spPr bwMode="auto">
          <a:xfrm>
            <a:off x="828000" y="159238"/>
            <a:ext cx="8200386" cy="523220"/>
          </a:xfrm>
          <a:prstGeom prst="rect">
            <a:avLst/>
          </a:prstGeom>
          <a:solidFill>
            <a:srgbClr val="003300"/>
          </a:solidFill>
          <a:ln>
            <a:noFill/>
          </a:ln>
          <a:effectLst/>
        </p:spPr>
        <p:txBody>
          <a:bodyPr wrap="none">
            <a:spAutoFit/>
          </a:bodyPr>
          <a:lstStyle/>
          <a:p>
            <a:r>
              <a:rPr lang="en-US" altLang="ja-JP" i="0" dirty="0">
                <a:effectLst>
                  <a:outerShdw blurRad="38100" dist="38100" dir="2700000" algn="tl">
                    <a:srgbClr val="000000"/>
                  </a:outerShdw>
                </a:effectLst>
                <a:latin typeface="Times New Roman" panose="02020603050405020304" pitchFamily="18" charset="0"/>
              </a:rPr>
              <a:t>http://www.info.kindai.ac.jp/LC</a:t>
            </a:r>
            <a:r>
              <a:rPr lang="en-US" altLang="ja-JP" i="0">
                <a:effectLst>
                  <a:outerShdw blurRad="38100" dist="38100" dir="2700000" algn="tl">
                    <a:srgbClr val="000000"/>
                  </a:outerShdw>
                </a:effectLst>
                <a:latin typeface="Times New Roman" panose="02020603050405020304" pitchFamily="18" charset="0"/>
              </a:rPr>
              <a:t>/LogisimEv/</a:t>
            </a:r>
            <a:r>
              <a:rPr lang="en-US" altLang="ja-JP" i="0" dirty="0">
                <a:effectLst>
                  <a:outerShdw blurRad="38100" dist="38100" dir="2700000" algn="tl">
                    <a:srgbClr val="000000"/>
                  </a:outerShdw>
                </a:effectLst>
                <a:latin typeface="Times New Roman" panose="02020603050405020304" pitchFamily="18" charset="0"/>
              </a:rPr>
              <a:t>install.html</a:t>
            </a:r>
          </a:p>
        </p:txBody>
      </p:sp>
    </p:spTree>
    <p:extLst>
      <p:ext uri="{BB962C8B-B14F-4D97-AF65-F5344CB8AC3E}">
        <p14:creationId xmlns:p14="http://schemas.microsoft.com/office/powerpoint/2010/main" val="13786790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6BEECBE-8012-4A50-99F5-8EDD95E22CE5}"/>
              </a:ext>
            </a:extLst>
          </p:cNvPr>
          <p:cNvSpPr/>
          <p:nvPr/>
        </p:nvSpPr>
        <p:spPr bwMode="auto">
          <a:xfrm>
            <a:off x="1066800" y="1066800"/>
            <a:ext cx="7010400" cy="1676400"/>
          </a:xfrm>
          <a:prstGeom prst="rect">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 brew update</a:t>
            </a:r>
          </a:p>
          <a:p>
            <a:pPr marL="0" marR="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lang="en-US" altLang="ja-JP" sz="3200" dirty="0">
                <a:latin typeface="Times New Roman" panose="02020603050405020304" pitchFamily="18" charset="0"/>
              </a:rPr>
              <a:t>$ brew upgrade</a:t>
            </a:r>
          </a:p>
          <a:p>
            <a:pPr marL="0" marR="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 brew install </a:t>
            </a:r>
            <a:r>
              <a:rPr kumimoji="1" lang="en-US" altLang="ja-JP" sz="3200" b="0" i="0" u="none" strike="noStrike" cap="none" normalizeH="0" baseline="0" dirty="0" err="1">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logisim</a:t>
            </a:r>
            <a:r>
              <a:rPr kumimoji="1" lang="en-US" altLang="ja-JP" sz="32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-evolution --cask</a:t>
            </a:r>
            <a:endParaRPr kumimoji="1" lang="ja-JP" altLang="en-US" sz="32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49265D6E-3DF3-40E4-9B80-0C917ED6CEA2}"/>
              </a:ext>
            </a:extLst>
          </p:cNvPr>
          <p:cNvSpPr txBox="1"/>
          <p:nvPr/>
        </p:nvSpPr>
        <p:spPr>
          <a:xfrm>
            <a:off x="762000" y="354717"/>
            <a:ext cx="2744662" cy="584775"/>
          </a:xfrm>
          <a:prstGeom prst="rect">
            <a:avLst/>
          </a:prstGeom>
          <a:noFill/>
          <a:ln>
            <a:noFill/>
          </a:ln>
        </p:spPr>
        <p:txBody>
          <a:bodyPr wrap="none" rtlCol="0">
            <a:spAutoFit/>
          </a:bodyPr>
          <a:lstStyle/>
          <a:p>
            <a:pPr algn="l"/>
            <a:r>
              <a:rPr lang="ja-JP" altLang="en-US" sz="3200" dirty="0">
                <a:latin typeface="Times New Roman" panose="02020603050405020304" pitchFamily="18" charset="0"/>
                <a:cs typeface="Times New Roman" panose="02020603050405020304" pitchFamily="18" charset="0"/>
              </a:rPr>
              <a:t>ターミナル上で</a:t>
            </a:r>
            <a:endParaRPr kumimoji="1" lang="ja-JP" altLang="en-US" sz="3200" i="0" dirty="0">
              <a:latin typeface="Times New Roman" panose="02020603050405020304" pitchFamily="18" charset="0"/>
              <a:cs typeface="Times New Roman" panose="02020603050405020304" pitchFamily="18" charset="0"/>
            </a:endParaRPr>
          </a:p>
        </p:txBody>
      </p:sp>
      <p:pic>
        <p:nvPicPr>
          <p:cNvPr id="9" name="図 8" descr="グラフィカル ユーザー インターフェイス, テキスト, アプリケーション, メール&#10;&#10;自動的に生成された説明">
            <a:extLst>
              <a:ext uri="{FF2B5EF4-FFF2-40B4-BE49-F238E27FC236}">
                <a16:creationId xmlns:a16="http://schemas.microsoft.com/office/drawing/2014/main" id="{2BB641AF-DF11-47A2-AE0D-83753B304C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0" y="2897940"/>
            <a:ext cx="5715000" cy="3581400"/>
          </a:xfrm>
          <a:prstGeom prst="rect">
            <a:avLst/>
          </a:prstGeom>
        </p:spPr>
      </p:pic>
    </p:spTree>
    <p:extLst>
      <p:ext uri="{BB962C8B-B14F-4D97-AF65-F5344CB8AC3E}">
        <p14:creationId xmlns:p14="http://schemas.microsoft.com/office/powerpoint/2010/main" val="31896561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アプリケーション&#10;&#10;自動的に生成された説明">
            <a:extLst>
              <a:ext uri="{FF2B5EF4-FFF2-40B4-BE49-F238E27FC236}">
                <a16:creationId xmlns:a16="http://schemas.microsoft.com/office/drawing/2014/main" id="{31DD3951-269E-4EB9-B463-83B1E75E83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954" y="0"/>
            <a:ext cx="7916091" cy="6858000"/>
          </a:xfrm>
          <a:prstGeom prst="rect">
            <a:avLst/>
          </a:prstGeom>
        </p:spPr>
      </p:pic>
      <p:sp>
        <p:nvSpPr>
          <p:cNvPr id="4" name="楕円 3">
            <a:extLst>
              <a:ext uri="{FF2B5EF4-FFF2-40B4-BE49-F238E27FC236}">
                <a16:creationId xmlns:a16="http://schemas.microsoft.com/office/drawing/2014/main" id="{26851E0A-304D-44FD-941D-A4BA6E356F53}"/>
              </a:ext>
            </a:extLst>
          </p:cNvPr>
          <p:cNvSpPr/>
          <p:nvPr/>
        </p:nvSpPr>
        <p:spPr bwMode="auto">
          <a:xfrm>
            <a:off x="1981200" y="2667000"/>
            <a:ext cx="1408176" cy="1408176"/>
          </a:xfrm>
          <a:prstGeom prst="ellipse">
            <a:avLst/>
          </a:prstGeom>
          <a:noFill/>
          <a:ln w="3810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Tahoma" panose="020B0604030504040204" pitchFamily="34" charset="0"/>
              <a:ea typeface="ＭＳ Ｐゴシック" panose="020B0600070205080204" pitchFamily="50" charset="-128"/>
            </a:endParaRPr>
          </a:p>
        </p:txBody>
      </p:sp>
      <p:sp>
        <p:nvSpPr>
          <p:cNvPr id="5" name="吹き出し: 角を丸めた四角形 4">
            <a:extLst>
              <a:ext uri="{FF2B5EF4-FFF2-40B4-BE49-F238E27FC236}">
                <a16:creationId xmlns:a16="http://schemas.microsoft.com/office/drawing/2014/main" id="{FB1A6109-F8BF-4B1F-8AA1-268F9C697AB1}"/>
              </a:ext>
            </a:extLst>
          </p:cNvPr>
          <p:cNvSpPr/>
          <p:nvPr/>
        </p:nvSpPr>
        <p:spPr bwMode="auto">
          <a:xfrm>
            <a:off x="3505200" y="4419600"/>
            <a:ext cx="4114800" cy="1258824"/>
          </a:xfrm>
          <a:prstGeom prst="wedgeRoundRectCallout">
            <a:avLst>
              <a:gd name="adj1" fmla="val -56235"/>
              <a:gd name="adj2" fmla="val -92728"/>
              <a:gd name="adj3" fmla="val 16667"/>
            </a:avLst>
          </a:prstGeom>
          <a:solidFill>
            <a:srgbClr val="00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control </a:t>
            </a:r>
            <a:r>
              <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キーを押しながら</a:t>
            </a:r>
            <a:endParaRPr kumimoji="1" lang="en-US" altLang="ja-JP"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a:p>
            <a:pPr marL="0" marR="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lang="ja-JP" altLang="en-US" dirty="0">
                <a:latin typeface="Times New Roman" panose="02020603050405020304" pitchFamily="18" charset="0"/>
              </a:rPr>
              <a:t>クリック </a:t>
            </a:r>
            <a:r>
              <a:rPr lang="en-US" altLang="ja-JP" dirty="0">
                <a:latin typeface="Times New Roman" panose="02020603050405020304" pitchFamily="18" charset="0"/>
              </a:rPr>
              <a:t>(</a:t>
            </a:r>
            <a:r>
              <a:rPr lang="ja-JP" altLang="en-US" dirty="0">
                <a:latin typeface="Times New Roman" panose="02020603050405020304" pitchFamily="18" charset="0"/>
              </a:rPr>
              <a:t>初回のみ</a:t>
            </a:r>
            <a:r>
              <a:rPr lang="en-US" altLang="ja-JP" dirty="0">
                <a:latin typeface="Times New Roman" panose="02020603050405020304" pitchFamily="18" charset="0"/>
              </a:rPr>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Tree>
    <p:extLst>
      <p:ext uri="{BB962C8B-B14F-4D97-AF65-F5344CB8AC3E}">
        <p14:creationId xmlns:p14="http://schemas.microsoft.com/office/powerpoint/2010/main" val="43253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 手紙&#10;&#10;自動的に生成された説明">
            <a:extLst>
              <a:ext uri="{FF2B5EF4-FFF2-40B4-BE49-F238E27FC236}">
                <a16:creationId xmlns:a16="http://schemas.microsoft.com/office/drawing/2014/main" id="{A8AF3AC5-8F08-4939-85EB-B51157F325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112" y="1092080"/>
            <a:ext cx="3403775" cy="4673840"/>
          </a:xfrm>
          <a:prstGeom prst="rect">
            <a:avLst/>
          </a:prstGeom>
        </p:spPr>
      </p:pic>
    </p:spTree>
    <p:extLst>
      <p:ext uri="{BB962C8B-B14F-4D97-AF65-F5344CB8AC3E}">
        <p14:creationId xmlns:p14="http://schemas.microsoft.com/office/powerpoint/2010/main" val="33079126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10;&#10;自動的に生成された説明">
            <a:extLst>
              <a:ext uri="{FF2B5EF4-FFF2-40B4-BE49-F238E27FC236}">
                <a16:creationId xmlns:a16="http://schemas.microsoft.com/office/drawing/2014/main" id="{E3650775-1106-4100-B2A6-F859F8149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238" y="863468"/>
            <a:ext cx="6299524" cy="5131064"/>
          </a:xfrm>
          <a:prstGeom prst="rect">
            <a:avLst/>
          </a:prstGeom>
        </p:spPr>
      </p:pic>
    </p:spTree>
    <p:extLst>
      <p:ext uri="{BB962C8B-B14F-4D97-AF65-F5344CB8AC3E}">
        <p14:creationId xmlns:p14="http://schemas.microsoft.com/office/powerpoint/2010/main" val="32671418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ーブル が含まれている画像&#10;&#10;自動的に生成された説明">
            <a:extLst>
              <a:ext uri="{FF2B5EF4-FFF2-40B4-BE49-F238E27FC236}">
                <a16:creationId xmlns:a16="http://schemas.microsoft.com/office/drawing/2014/main" id="{AA03C0D9-DA61-4DE0-950B-888A150BA3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5146"/>
            <a:ext cx="9144000" cy="6467707"/>
          </a:xfrm>
          <a:prstGeom prst="rect">
            <a:avLst/>
          </a:prstGeom>
        </p:spPr>
      </p:pic>
    </p:spTree>
    <p:extLst>
      <p:ext uri="{BB962C8B-B14F-4D97-AF65-F5344CB8AC3E}">
        <p14:creationId xmlns:p14="http://schemas.microsoft.com/office/powerpoint/2010/main" val="3870863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自動的に生成された説明">
            <a:extLst>
              <a:ext uri="{FF2B5EF4-FFF2-40B4-BE49-F238E27FC236}">
                <a16:creationId xmlns:a16="http://schemas.microsoft.com/office/drawing/2014/main" id="{F8037DBB-518A-4CEB-A2E9-DB75BB9CE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050" y="611718"/>
            <a:ext cx="6057900" cy="2286000"/>
          </a:xfrm>
          <a:prstGeom prst="rect">
            <a:avLst/>
          </a:prstGeom>
        </p:spPr>
      </p:pic>
      <p:sp>
        <p:nvSpPr>
          <p:cNvPr id="4" name="正方形/長方形 3">
            <a:extLst>
              <a:ext uri="{FF2B5EF4-FFF2-40B4-BE49-F238E27FC236}">
                <a16:creationId xmlns:a16="http://schemas.microsoft.com/office/drawing/2014/main" id="{BF3D00CC-4E9C-43A0-A6F4-062D1D1D962C}"/>
              </a:ext>
            </a:extLst>
          </p:cNvPr>
          <p:cNvSpPr/>
          <p:nvPr/>
        </p:nvSpPr>
        <p:spPr bwMode="auto">
          <a:xfrm>
            <a:off x="381000" y="4343401"/>
            <a:ext cx="8229600" cy="685799"/>
          </a:xfrm>
          <a:prstGeom prst="rect">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 java -jar /Applications/logisim-evolution.jar &amp;</a:t>
            </a:r>
          </a:p>
        </p:txBody>
      </p:sp>
      <p:sp>
        <p:nvSpPr>
          <p:cNvPr id="5" name="テキスト ボックス 4">
            <a:extLst>
              <a:ext uri="{FF2B5EF4-FFF2-40B4-BE49-F238E27FC236}">
                <a16:creationId xmlns:a16="http://schemas.microsoft.com/office/drawing/2014/main" id="{37590C4F-6CD1-4262-A5BC-BDF4AB706B94}"/>
              </a:ext>
            </a:extLst>
          </p:cNvPr>
          <p:cNvSpPr txBox="1"/>
          <p:nvPr/>
        </p:nvSpPr>
        <p:spPr>
          <a:xfrm>
            <a:off x="762000" y="3631318"/>
            <a:ext cx="2744662" cy="584775"/>
          </a:xfrm>
          <a:prstGeom prst="rect">
            <a:avLst/>
          </a:prstGeom>
          <a:noFill/>
          <a:ln>
            <a:noFill/>
          </a:ln>
        </p:spPr>
        <p:txBody>
          <a:bodyPr wrap="none" rtlCol="0">
            <a:spAutoFit/>
          </a:bodyPr>
          <a:lstStyle/>
          <a:p>
            <a:pPr algn="l"/>
            <a:r>
              <a:rPr lang="ja-JP" altLang="en-US" sz="3200" dirty="0">
                <a:latin typeface="Times New Roman" panose="02020603050405020304" pitchFamily="18" charset="0"/>
                <a:cs typeface="Times New Roman" panose="02020603050405020304" pitchFamily="18" charset="0"/>
              </a:rPr>
              <a:t>ターミナル上で</a:t>
            </a:r>
            <a:endParaRPr kumimoji="1" lang="ja-JP" altLang="en-US" sz="3200" i="0" dirty="0">
              <a:latin typeface="Times New Roman" panose="02020603050405020304" pitchFamily="18" charset="0"/>
              <a:cs typeface="Times New Roman" panose="02020603050405020304" pitchFamily="18" charset="0"/>
            </a:endParaRPr>
          </a:p>
        </p:txBody>
      </p:sp>
      <p:sp>
        <p:nvSpPr>
          <p:cNvPr id="6" name="テキスト ボックス 5">
            <a:extLst>
              <a:ext uri="{FF2B5EF4-FFF2-40B4-BE49-F238E27FC236}">
                <a16:creationId xmlns:a16="http://schemas.microsoft.com/office/drawing/2014/main" id="{8F02BC52-F497-4319-A160-DF146F7F1EF6}"/>
              </a:ext>
            </a:extLst>
          </p:cNvPr>
          <p:cNvSpPr txBox="1"/>
          <p:nvPr/>
        </p:nvSpPr>
        <p:spPr>
          <a:xfrm>
            <a:off x="5010176" y="2979305"/>
            <a:ext cx="2590774" cy="584775"/>
          </a:xfrm>
          <a:prstGeom prst="rect">
            <a:avLst/>
          </a:prstGeom>
          <a:noFill/>
          <a:ln>
            <a:noFill/>
          </a:ln>
        </p:spPr>
        <p:txBody>
          <a:bodyPr wrap="none" rtlCol="0">
            <a:spAutoFit/>
          </a:bodyPr>
          <a:lstStyle/>
          <a:p>
            <a:pPr algn="l"/>
            <a:r>
              <a:rPr kumimoji="1" lang="ja-JP" altLang="en-US" sz="3200" i="0" dirty="0">
                <a:latin typeface="Times New Roman" panose="02020603050405020304" pitchFamily="18" charset="0"/>
                <a:cs typeface="Times New Roman" panose="02020603050405020304" pitchFamily="18" charset="0"/>
              </a:rPr>
              <a:t>が出る場合は</a:t>
            </a:r>
          </a:p>
        </p:txBody>
      </p:sp>
    </p:spTree>
    <p:extLst>
      <p:ext uri="{BB962C8B-B14F-4D97-AF65-F5344CB8AC3E}">
        <p14:creationId xmlns:p14="http://schemas.microsoft.com/office/powerpoint/2010/main" val="40172497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テキスト, アプリケーション, メール&#10;&#10;自動的に生成された説明">
            <a:extLst>
              <a:ext uri="{FF2B5EF4-FFF2-40B4-BE49-F238E27FC236}">
                <a16:creationId xmlns:a16="http://schemas.microsoft.com/office/drawing/2014/main" id="{23B61832-2506-43CD-9A6A-4F21FBD04B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09" y="0"/>
            <a:ext cx="8936182" cy="6858000"/>
          </a:xfrm>
          <a:prstGeom prst="rect">
            <a:avLst/>
          </a:prstGeom>
        </p:spPr>
      </p:pic>
      <p:sp>
        <p:nvSpPr>
          <p:cNvPr id="7" name="角丸四角形 4">
            <a:extLst>
              <a:ext uri="{FF2B5EF4-FFF2-40B4-BE49-F238E27FC236}">
                <a16:creationId xmlns:a16="http://schemas.microsoft.com/office/drawing/2014/main" id="{D3A4042B-8937-4A8F-AFA3-9EAAD9ACD6C8}"/>
              </a:ext>
            </a:extLst>
          </p:cNvPr>
          <p:cNvSpPr/>
          <p:nvPr/>
        </p:nvSpPr>
        <p:spPr bwMode="auto">
          <a:xfrm>
            <a:off x="762000" y="4572000"/>
            <a:ext cx="8149892" cy="707886"/>
          </a:xfrm>
          <a:prstGeom prst="roundRect">
            <a:avLst/>
          </a:prstGeom>
          <a:noFill/>
          <a:ln w="476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Tahoma" panose="020B0604030504040204" pitchFamily="34" charset="0"/>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E50B2722-07AE-462C-B91E-A7F87F599227}"/>
              </a:ext>
            </a:extLst>
          </p:cNvPr>
          <p:cNvSpPr txBox="1"/>
          <p:nvPr/>
        </p:nvSpPr>
        <p:spPr>
          <a:xfrm>
            <a:off x="1773674" y="152400"/>
            <a:ext cx="7105150" cy="707886"/>
          </a:xfrm>
          <a:prstGeom prst="rect">
            <a:avLst/>
          </a:prstGeom>
          <a:solidFill>
            <a:srgbClr val="003300"/>
          </a:solidFill>
          <a:ln>
            <a:solidFill>
              <a:schemeClr val="tx1"/>
            </a:solidFill>
          </a:ln>
        </p:spPr>
        <p:txBody>
          <a:bodyPr wrap="none" rtlCol="0">
            <a:spAutoFit/>
          </a:bodyPr>
          <a:lstStyle/>
          <a:p>
            <a:r>
              <a:rPr lang="en-US" altLang="ja-JP" sz="4000" i="0" dirty="0">
                <a:latin typeface="Times New Roman" panose="02020603050405020304" pitchFamily="18" charset="0"/>
                <a:cs typeface="Times New Roman" panose="02020603050405020304" pitchFamily="18" charset="0"/>
              </a:rPr>
              <a:t>https://www.info.kindai.ac.jp/LC/</a:t>
            </a:r>
            <a:endParaRPr kumimoji="1" lang="ja-JP" altLang="en-US" sz="4000" i="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8856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ja-JP" altLang="en-US">
                <a:latin typeface="Times New Roman" panose="02020603050405020304" pitchFamily="18" charset="0"/>
              </a:rPr>
              <a:t>効率の良い回路</a:t>
            </a:r>
          </a:p>
        </p:txBody>
      </p:sp>
      <p:sp>
        <p:nvSpPr>
          <p:cNvPr id="90115" name="Rectangle 3"/>
          <p:cNvSpPr>
            <a:spLocks noGrp="1" noChangeArrowheads="1"/>
          </p:cNvSpPr>
          <p:nvPr>
            <p:ph type="body" idx="1"/>
          </p:nvPr>
        </p:nvSpPr>
        <p:spPr/>
        <p:txBody>
          <a:bodyPr/>
          <a:lstStyle/>
          <a:p>
            <a:r>
              <a:rPr lang="ja-JP" altLang="en-US" dirty="0">
                <a:latin typeface="Times New Roman" panose="02020603050405020304" pitchFamily="18" charset="0"/>
              </a:rPr>
              <a:t>回路のゲート数が少ない</a:t>
            </a:r>
          </a:p>
          <a:p>
            <a:pPr lvl="1"/>
            <a:r>
              <a:rPr lang="ja-JP" altLang="en-US" dirty="0">
                <a:latin typeface="Times New Roman" panose="02020603050405020304" pitchFamily="18" charset="0"/>
              </a:rPr>
              <a:t>回路を小型化できる</a:t>
            </a:r>
          </a:p>
          <a:p>
            <a:r>
              <a:rPr lang="ja-JP" altLang="en-US" dirty="0">
                <a:latin typeface="Times New Roman" panose="02020603050405020304" pitchFamily="18" charset="0"/>
              </a:rPr>
              <a:t>回路の段数が少ない</a:t>
            </a:r>
          </a:p>
          <a:p>
            <a:pPr lvl="1"/>
            <a:r>
              <a:rPr lang="ja-JP" altLang="en-US" dirty="0">
                <a:latin typeface="Times New Roman" panose="02020603050405020304" pitchFamily="18" charset="0"/>
              </a:rPr>
              <a:t>回路の遅延を少なくできる</a:t>
            </a:r>
          </a:p>
        </p:txBody>
      </p:sp>
      <p:grpSp>
        <p:nvGrpSpPr>
          <p:cNvPr id="90204" name="Group 92"/>
          <p:cNvGrpSpPr>
            <a:grpSpLocks/>
          </p:cNvGrpSpPr>
          <p:nvPr/>
        </p:nvGrpSpPr>
        <p:grpSpPr bwMode="auto">
          <a:xfrm>
            <a:off x="1371600" y="4114800"/>
            <a:ext cx="6858000" cy="1077913"/>
            <a:chOff x="864" y="2592"/>
            <a:chExt cx="4320" cy="679"/>
          </a:xfrm>
        </p:grpSpPr>
        <p:sp>
          <p:nvSpPr>
            <p:cNvPr id="90192" name="Text Box 80"/>
            <p:cNvSpPr txBox="1">
              <a:spLocks noChangeArrowheads="1"/>
            </p:cNvSpPr>
            <p:nvPr/>
          </p:nvSpPr>
          <p:spPr bwMode="auto">
            <a:xfrm>
              <a:off x="864" y="2592"/>
              <a:ext cx="7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ja-JP" altLang="en-US">
                  <a:effectLst/>
                  <a:latin typeface="Times New Roman" panose="02020603050405020304" pitchFamily="18" charset="0"/>
                </a:rPr>
                <a:t>面積小</a:t>
              </a:r>
            </a:p>
          </p:txBody>
        </p:sp>
        <p:sp>
          <p:nvSpPr>
            <p:cNvPr id="90193" name="Text Box 81"/>
            <p:cNvSpPr txBox="1">
              <a:spLocks noChangeArrowheads="1"/>
            </p:cNvSpPr>
            <p:nvPr/>
          </p:nvSpPr>
          <p:spPr bwMode="auto">
            <a:xfrm>
              <a:off x="864" y="2900"/>
              <a:ext cx="1872" cy="37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ja-JP" sz="3200" i="1">
                  <a:effectLst>
                    <a:outerShdw blurRad="38100" dist="38100" dir="2700000" algn="tl">
                      <a:srgbClr val="000000"/>
                    </a:outerShdw>
                  </a:effectLst>
                  <a:latin typeface="Times New Roman" panose="02020603050405020304" pitchFamily="18" charset="0"/>
                </a:rPr>
                <a:t>X</a:t>
              </a:r>
              <a:r>
                <a:rPr lang="en-US" altLang="ja-JP" sz="3200">
                  <a:effectLst>
                    <a:outerShdw blurRad="38100" dist="38100" dir="2700000" algn="tl">
                      <a:srgbClr val="000000"/>
                    </a:outerShdw>
                  </a:effectLst>
                  <a:latin typeface="Times New Roman" panose="02020603050405020304" pitchFamily="18" charset="0"/>
                </a:rPr>
                <a:t> </a:t>
              </a:r>
              <a:r>
                <a:rPr lang="ja-JP" altLang="en-US" sz="3200">
                  <a:effectLst>
                    <a:outerShdw blurRad="38100" dist="38100" dir="2700000" algn="tl">
                      <a:srgbClr val="000000"/>
                    </a:outerShdw>
                  </a:effectLst>
                  <a:latin typeface="Times New Roman" panose="02020603050405020304" pitchFamily="18" charset="0"/>
                </a:rPr>
                <a:t>・</a:t>
              </a:r>
              <a:r>
                <a:rPr lang="en-US" altLang="ja-JP" sz="3200">
                  <a:effectLst>
                    <a:outerShdw blurRad="38100" dist="38100" dir="2700000" algn="tl">
                      <a:srgbClr val="000000"/>
                    </a:outerShdw>
                  </a:effectLst>
                  <a:latin typeface="Times New Roman" panose="02020603050405020304" pitchFamily="18" charset="0"/>
                </a:rPr>
                <a:t>(</a:t>
              </a:r>
              <a:r>
                <a:rPr lang="en-US" altLang="ja-JP" sz="3200" i="1">
                  <a:effectLst>
                    <a:outerShdw blurRad="38100" dist="38100" dir="2700000" algn="tl">
                      <a:srgbClr val="000000"/>
                    </a:outerShdw>
                  </a:effectLst>
                  <a:latin typeface="Times New Roman" panose="02020603050405020304" pitchFamily="18" charset="0"/>
                </a:rPr>
                <a:t>Y</a:t>
              </a:r>
              <a:r>
                <a:rPr lang="en-US" altLang="ja-JP" sz="3200">
                  <a:effectLst>
                    <a:outerShdw blurRad="38100" dist="38100" dir="2700000" algn="tl">
                      <a:srgbClr val="000000"/>
                    </a:outerShdw>
                  </a:effectLst>
                  <a:latin typeface="Times New Roman" panose="02020603050405020304" pitchFamily="18" charset="0"/>
                </a:rPr>
                <a:t> +</a:t>
              </a:r>
              <a:r>
                <a:rPr lang="en-US" altLang="ja-JP" sz="3200" i="1">
                  <a:effectLst>
                    <a:outerShdw blurRad="38100" dist="38100" dir="2700000" algn="tl">
                      <a:srgbClr val="000000"/>
                    </a:outerShdw>
                  </a:effectLst>
                  <a:latin typeface="Times New Roman" panose="02020603050405020304" pitchFamily="18" charset="0"/>
                </a:rPr>
                <a:t>Z</a:t>
              </a:r>
              <a:r>
                <a:rPr lang="en-US" altLang="ja-JP" sz="3200">
                  <a:effectLst>
                    <a:outerShdw blurRad="38100" dist="38100" dir="2700000" algn="tl">
                      <a:srgbClr val="000000"/>
                    </a:outerShdw>
                  </a:effectLst>
                  <a:latin typeface="Times New Roman" panose="02020603050405020304" pitchFamily="18" charset="0"/>
                </a:rPr>
                <a:t> )</a:t>
              </a:r>
            </a:p>
          </p:txBody>
        </p:sp>
        <p:sp>
          <p:nvSpPr>
            <p:cNvPr id="90194" name="Text Box 82"/>
            <p:cNvSpPr txBox="1">
              <a:spLocks noChangeArrowheads="1"/>
            </p:cNvSpPr>
            <p:nvPr/>
          </p:nvSpPr>
          <p:spPr bwMode="auto">
            <a:xfrm>
              <a:off x="3216" y="2592"/>
              <a:ext cx="7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ja-JP" altLang="en-US">
                  <a:effectLst/>
                  <a:latin typeface="Times New Roman" panose="02020603050405020304" pitchFamily="18" charset="0"/>
                </a:rPr>
                <a:t>面積大</a:t>
              </a:r>
            </a:p>
          </p:txBody>
        </p:sp>
        <p:sp>
          <p:nvSpPr>
            <p:cNvPr id="90195" name="Text Box 83"/>
            <p:cNvSpPr txBox="1">
              <a:spLocks noChangeArrowheads="1"/>
            </p:cNvSpPr>
            <p:nvPr/>
          </p:nvSpPr>
          <p:spPr bwMode="auto">
            <a:xfrm>
              <a:off x="3264" y="2900"/>
              <a:ext cx="1920" cy="37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ja-JP" sz="3200" i="1">
                  <a:effectLst>
                    <a:outerShdw blurRad="38100" dist="38100" dir="2700000" algn="tl">
                      <a:srgbClr val="000000"/>
                    </a:outerShdw>
                  </a:effectLst>
                  <a:latin typeface="Times New Roman" panose="02020603050405020304" pitchFamily="18" charset="0"/>
                </a:rPr>
                <a:t>X</a:t>
              </a:r>
              <a:r>
                <a:rPr lang="en-US" altLang="ja-JP" sz="3200">
                  <a:effectLst>
                    <a:outerShdw blurRad="38100" dist="38100" dir="2700000" algn="tl">
                      <a:srgbClr val="000000"/>
                    </a:outerShdw>
                  </a:effectLst>
                  <a:latin typeface="Times New Roman" panose="02020603050405020304" pitchFamily="18" charset="0"/>
                </a:rPr>
                <a:t> </a:t>
              </a:r>
              <a:r>
                <a:rPr lang="ja-JP" altLang="en-US" sz="3200">
                  <a:effectLst>
                    <a:outerShdw blurRad="38100" dist="38100" dir="2700000" algn="tl">
                      <a:srgbClr val="000000"/>
                    </a:outerShdw>
                  </a:effectLst>
                  <a:latin typeface="Times New Roman" panose="02020603050405020304" pitchFamily="18" charset="0"/>
                </a:rPr>
                <a:t>・</a:t>
              </a:r>
              <a:r>
                <a:rPr lang="en-US" altLang="ja-JP" sz="3200" i="1">
                  <a:effectLst>
                    <a:outerShdw blurRad="38100" dist="38100" dir="2700000" algn="tl">
                      <a:srgbClr val="000000"/>
                    </a:outerShdw>
                  </a:effectLst>
                  <a:latin typeface="Times New Roman" panose="02020603050405020304" pitchFamily="18" charset="0"/>
                </a:rPr>
                <a:t>Y</a:t>
              </a:r>
              <a:r>
                <a:rPr lang="en-US" altLang="ja-JP" sz="3200">
                  <a:effectLst>
                    <a:outerShdw blurRad="38100" dist="38100" dir="2700000" algn="tl">
                      <a:srgbClr val="000000"/>
                    </a:outerShdw>
                  </a:effectLst>
                  <a:latin typeface="Times New Roman" panose="02020603050405020304" pitchFamily="18" charset="0"/>
                </a:rPr>
                <a:t> + </a:t>
              </a:r>
              <a:r>
                <a:rPr lang="en-US" altLang="ja-JP" sz="3200" i="1">
                  <a:effectLst>
                    <a:outerShdw blurRad="38100" dist="38100" dir="2700000" algn="tl">
                      <a:srgbClr val="000000"/>
                    </a:outerShdw>
                  </a:effectLst>
                  <a:latin typeface="Times New Roman" panose="02020603050405020304" pitchFamily="18" charset="0"/>
                </a:rPr>
                <a:t>X</a:t>
              </a:r>
              <a:r>
                <a:rPr lang="en-US" altLang="ja-JP" sz="3200">
                  <a:effectLst>
                    <a:outerShdw blurRad="38100" dist="38100" dir="2700000" algn="tl">
                      <a:srgbClr val="000000"/>
                    </a:outerShdw>
                  </a:effectLst>
                  <a:latin typeface="Times New Roman" panose="02020603050405020304" pitchFamily="18" charset="0"/>
                </a:rPr>
                <a:t> </a:t>
              </a:r>
              <a:r>
                <a:rPr lang="ja-JP" altLang="en-US" sz="3200">
                  <a:effectLst>
                    <a:outerShdw blurRad="38100" dist="38100" dir="2700000" algn="tl">
                      <a:srgbClr val="000000"/>
                    </a:outerShdw>
                  </a:effectLst>
                  <a:latin typeface="Times New Roman" panose="02020603050405020304" pitchFamily="18" charset="0"/>
                </a:rPr>
                <a:t>・</a:t>
              </a:r>
              <a:r>
                <a:rPr lang="en-US" altLang="ja-JP" sz="3200" i="1">
                  <a:effectLst>
                    <a:outerShdw blurRad="38100" dist="38100" dir="2700000" algn="tl">
                      <a:srgbClr val="000000"/>
                    </a:outerShdw>
                  </a:effectLst>
                  <a:latin typeface="Times New Roman" panose="02020603050405020304" pitchFamily="18" charset="0"/>
                </a:rPr>
                <a:t>Z</a:t>
              </a:r>
            </a:p>
          </p:txBody>
        </p:sp>
        <p:sp>
          <p:nvSpPr>
            <p:cNvPr id="90200" name="AutoShape 88"/>
            <p:cNvSpPr>
              <a:spLocks noChangeArrowheads="1"/>
            </p:cNvSpPr>
            <p:nvPr/>
          </p:nvSpPr>
          <p:spPr bwMode="auto">
            <a:xfrm>
              <a:off x="2784" y="2832"/>
              <a:ext cx="432" cy="336"/>
            </a:xfrm>
            <a:prstGeom prst="leftRightArrow">
              <a:avLst>
                <a:gd name="adj1" fmla="val 50000"/>
                <a:gd name="adj2" fmla="val 25714"/>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90205" name="Group 93"/>
          <p:cNvGrpSpPr>
            <a:grpSpLocks/>
          </p:cNvGrpSpPr>
          <p:nvPr/>
        </p:nvGrpSpPr>
        <p:grpSpPr bwMode="auto">
          <a:xfrm>
            <a:off x="1279525" y="5302252"/>
            <a:ext cx="6950075" cy="1084263"/>
            <a:chOff x="806" y="3340"/>
            <a:chExt cx="4378" cy="683"/>
          </a:xfrm>
        </p:grpSpPr>
        <p:sp>
          <p:nvSpPr>
            <p:cNvPr id="90196" name="Text Box 84"/>
            <p:cNvSpPr txBox="1">
              <a:spLocks noChangeArrowheads="1"/>
            </p:cNvSpPr>
            <p:nvPr/>
          </p:nvSpPr>
          <p:spPr bwMode="auto">
            <a:xfrm>
              <a:off x="806" y="3340"/>
              <a:ext cx="7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ja-JP" altLang="en-US">
                  <a:effectLst/>
                  <a:latin typeface="Times New Roman" panose="02020603050405020304" pitchFamily="18" charset="0"/>
                </a:rPr>
                <a:t>遅延小</a:t>
              </a:r>
            </a:p>
          </p:txBody>
        </p:sp>
        <p:sp>
          <p:nvSpPr>
            <p:cNvPr id="90197" name="Text Box 85"/>
            <p:cNvSpPr txBox="1">
              <a:spLocks noChangeArrowheads="1"/>
            </p:cNvSpPr>
            <p:nvPr/>
          </p:nvSpPr>
          <p:spPr bwMode="auto">
            <a:xfrm>
              <a:off x="864" y="3655"/>
              <a:ext cx="1522" cy="36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sz="3200" dirty="0">
                  <a:effectLst>
                    <a:outerShdw blurRad="38100" dist="38100" dir="2700000" algn="tl">
                      <a:srgbClr val="000000"/>
                    </a:outerShdw>
                  </a:effectLst>
                  <a:latin typeface="Times New Roman" panose="02020603050405020304" pitchFamily="18" charset="0"/>
                </a:rPr>
                <a:t>(</a:t>
              </a:r>
              <a:r>
                <a:rPr lang="en-US" altLang="ja-JP" sz="3200" i="1" dirty="0">
                  <a:effectLst>
                    <a:outerShdw blurRad="38100" dist="38100" dir="2700000" algn="tl">
                      <a:srgbClr val="000000"/>
                    </a:outerShdw>
                  </a:effectLst>
                  <a:latin typeface="Times New Roman" panose="02020603050405020304" pitchFamily="18" charset="0"/>
                </a:rPr>
                <a:t>A</a:t>
              </a:r>
              <a:r>
                <a:rPr lang="ja-JP" altLang="en-US" sz="3200" dirty="0">
                  <a:effectLst>
                    <a:outerShdw blurRad="38100" dist="38100" dir="2700000" algn="tl">
                      <a:srgbClr val="000000"/>
                    </a:outerShdw>
                  </a:effectLst>
                  <a:latin typeface="Times New Roman" panose="02020603050405020304" pitchFamily="18" charset="0"/>
                </a:rPr>
                <a:t>・</a:t>
              </a:r>
              <a:r>
                <a:rPr lang="en-US" altLang="ja-JP" sz="3200" i="1" dirty="0">
                  <a:effectLst>
                    <a:outerShdw blurRad="38100" dist="38100" dir="2700000" algn="tl">
                      <a:srgbClr val="000000"/>
                    </a:outerShdw>
                  </a:effectLst>
                  <a:latin typeface="Times New Roman" panose="02020603050405020304" pitchFamily="18" charset="0"/>
                </a:rPr>
                <a:t>B</a:t>
              </a:r>
              <a:r>
                <a:rPr lang="en-US" altLang="ja-JP" sz="3200" dirty="0">
                  <a:effectLst>
                    <a:outerShdw blurRad="38100" dist="38100" dir="2700000" algn="tl">
                      <a:srgbClr val="000000"/>
                    </a:outerShdw>
                  </a:effectLst>
                  <a:latin typeface="Times New Roman" panose="02020603050405020304" pitchFamily="18" charset="0"/>
                </a:rPr>
                <a:t>)</a:t>
              </a:r>
              <a:r>
                <a:rPr lang="ja-JP" altLang="en-US" sz="3200" dirty="0">
                  <a:effectLst>
                    <a:outerShdw blurRad="38100" dist="38100" dir="2700000" algn="tl">
                      <a:srgbClr val="000000"/>
                    </a:outerShdw>
                  </a:effectLst>
                  <a:latin typeface="Times New Roman" panose="02020603050405020304" pitchFamily="18" charset="0"/>
                </a:rPr>
                <a:t>・</a:t>
              </a:r>
              <a:r>
                <a:rPr lang="en-US" altLang="ja-JP" sz="3200" dirty="0">
                  <a:effectLst>
                    <a:outerShdw blurRad="38100" dist="38100" dir="2700000" algn="tl">
                      <a:srgbClr val="000000"/>
                    </a:outerShdw>
                  </a:effectLst>
                  <a:latin typeface="Times New Roman" panose="02020603050405020304" pitchFamily="18" charset="0"/>
                </a:rPr>
                <a:t>(</a:t>
              </a:r>
              <a:r>
                <a:rPr lang="en-US" altLang="ja-JP" sz="3200" i="1" dirty="0">
                  <a:effectLst>
                    <a:outerShdw blurRad="38100" dist="38100" dir="2700000" algn="tl">
                      <a:srgbClr val="000000"/>
                    </a:outerShdw>
                  </a:effectLst>
                  <a:latin typeface="Times New Roman" panose="02020603050405020304" pitchFamily="18" charset="0"/>
                </a:rPr>
                <a:t>C</a:t>
              </a:r>
              <a:r>
                <a:rPr lang="ja-JP" altLang="en-US" sz="3200" dirty="0">
                  <a:effectLst>
                    <a:outerShdw blurRad="38100" dist="38100" dir="2700000" algn="tl">
                      <a:srgbClr val="000000"/>
                    </a:outerShdw>
                  </a:effectLst>
                  <a:latin typeface="Times New Roman" panose="02020603050405020304" pitchFamily="18" charset="0"/>
                </a:rPr>
                <a:t>・</a:t>
              </a:r>
              <a:r>
                <a:rPr lang="en-US" altLang="ja-JP" sz="3200" i="1" dirty="0">
                  <a:effectLst>
                    <a:outerShdw blurRad="38100" dist="38100" dir="2700000" algn="tl">
                      <a:srgbClr val="000000"/>
                    </a:outerShdw>
                  </a:effectLst>
                  <a:latin typeface="Times New Roman" panose="02020603050405020304" pitchFamily="18" charset="0"/>
                </a:rPr>
                <a:t>D</a:t>
              </a:r>
              <a:r>
                <a:rPr lang="en-US" altLang="ja-JP" sz="3200" dirty="0">
                  <a:effectLst>
                    <a:outerShdw blurRad="38100" dist="38100" dir="2700000" algn="tl">
                      <a:srgbClr val="000000"/>
                    </a:outerShdw>
                  </a:effectLst>
                  <a:latin typeface="Times New Roman" panose="02020603050405020304" pitchFamily="18" charset="0"/>
                </a:rPr>
                <a:t>)</a:t>
              </a:r>
            </a:p>
          </p:txBody>
        </p:sp>
        <p:sp>
          <p:nvSpPr>
            <p:cNvPr id="90198" name="Text Box 86"/>
            <p:cNvSpPr txBox="1">
              <a:spLocks noChangeArrowheads="1"/>
            </p:cNvSpPr>
            <p:nvPr/>
          </p:nvSpPr>
          <p:spPr bwMode="auto">
            <a:xfrm>
              <a:off x="3206" y="3340"/>
              <a:ext cx="7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ja-JP" altLang="en-US">
                  <a:effectLst/>
                  <a:latin typeface="Times New Roman" panose="02020603050405020304" pitchFamily="18" charset="0"/>
                </a:rPr>
                <a:t>遅延大</a:t>
              </a:r>
            </a:p>
          </p:txBody>
        </p:sp>
        <p:sp>
          <p:nvSpPr>
            <p:cNvPr id="90199" name="Text Box 87"/>
            <p:cNvSpPr txBox="1">
              <a:spLocks noChangeArrowheads="1"/>
            </p:cNvSpPr>
            <p:nvPr/>
          </p:nvSpPr>
          <p:spPr bwMode="auto">
            <a:xfrm>
              <a:off x="3264" y="3648"/>
              <a:ext cx="1920" cy="36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ja-JP" sz="3200" dirty="0">
                  <a:effectLst>
                    <a:outerShdw blurRad="38100" dist="38100" dir="2700000" algn="tl">
                      <a:srgbClr val="000000"/>
                    </a:outerShdw>
                  </a:effectLst>
                  <a:latin typeface="Times New Roman" panose="02020603050405020304" pitchFamily="18" charset="0"/>
                </a:rPr>
                <a:t>((A</a:t>
              </a:r>
              <a:r>
                <a:rPr lang="ja-JP" altLang="en-US" sz="3200" dirty="0">
                  <a:effectLst>
                    <a:outerShdw blurRad="38100" dist="38100" dir="2700000" algn="tl">
                      <a:srgbClr val="000000"/>
                    </a:outerShdw>
                  </a:effectLst>
                  <a:latin typeface="Times New Roman" panose="02020603050405020304" pitchFamily="18" charset="0"/>
                </a:rPr>
                <a:t>・</a:t>
              </a:r>
              <a:r>
                <a:rPr lang="en-US" altLang="ja-JP" sz="3200" i="1" dirty="0">
                  <a:effectLst>
                    <a:outerShdw blurRad="38100" dist="38100" dir="2700000" algn="tl">
                      <a:srgbClr val="000000"/>
                    </a:outerShdw>
                  </a:effectLst>
                  <a:latin typeface="Times New Roman" panose="02020603050405020304" pitchFamily="18" charset="0"/>
                </a:rPr>
                <a:t>B</a:t>
              </a:r>
              <a:r>
                <a:rPr lang="en-US" altLang="ja-JP" sz="3200" dirty="0">
                  <a:effectLst>
                    <a:outerShdw blurRad="38100" dist="38100" dir="2700000" algn="tl">
                      <a:srgbClr val="000000"/>
                    </a:outerShdw>
                  </a:effectLst>
                  <a:latin typeface="Times New Roman" panose="02020603050405020304" pitchFamily="18" charset="0"/>
                </a:rPr>
                <a:t>)</a:t>
              </a:r>
              <a:r>
                <a:rPr lang="ja-JP" altLang="en-US" sz="3200" dirty="0">
                  <a:effectLst>
                    <a:outerShdw blurRad="38100" dist="38100" dir="2700000" algn="tl">
                      <a:srgbClr val="000000"/>
                    </a:outerShdw>
                  </a:effectLst>
                  <a:latin typeface="Times New Roman" panose="02020603050405020304" pitchFamily="18" charset="0"/>
                </a:rPr>
                <a:t>・</a:t>
              </a:r>
              <a:r>
                <a:rPr lang="en-US" altLang="ja-JP" sz="3200" i="1" dirty="0">
                  <a:effectLst>
                    <a:outerShdw blurRad="38100" dist="38100" dir="2700000" algn="tl">
                      <a:srgbClr val="000000"/>
                    </a:outerShdw>
                  </a:effectLst>
                  <a:latin typeface="Times New Roman" panose="02020603050405020304" pitchFamily="18" charset="0"/>
                </a:rPr>
                <a:t>C</a:t>
              </a:r>
              <a:r>
                <a:rPr lang="en-US" altLang="ja-JP" sz="3200" dirty="0">
                  <a:effectLst>
                    <a:outerShdw blurRad="38100" dist="38100" dir="2700000" algn="tl">
                      <a:srgbClr val="000000"/>
                    </a:outerShdw>
                  </a:effectLst>
                  <a:latin typeface="Times New Roman" panose="02020603050405020304" pitchFamily="18" charset="0"/>
                </a:rPr>
                <a:t>)</a:t>
              </a:r>
              <a:r>
                <a:rPr lang="ja-JP" altLang="en-US" sz="3200" dirty="0">
                  <a:effectLst>
                    <a:outerShdw blurRad="38100" dist="38100" dir="2700000" algn="tl">
                      <a:srgbClr val="000000"/>
                    </a:outerShdw>
                  </a:effectLst>
                  <a:latin typeface="Times New Roman" panose="02020603050405020304" pitchFamily="18" charset="0"/>
                </a:rPr>
                <a:t>・</a:t>
              </a:r>
              <a:r>
                <a:rPr lang="en-US" altLang="ja-JP" sz="3200" i="1" dirty="0">
                  <a:effectLst>
                    <a:outerShdw blurRad="38100" dist="38100" dir="2700000" algn="tl">
                      <a:srgbClr val="000000"/>
                    </a:outerShdw>
                  </a:effectLst>
                  <a:latin typeface="Times New Roman" panose="02020603050405020304" pitchFamily="18" charset="0"/>
                </a:rPr>
                <a:t>D</a:t>
              </a:r>
              <a:endParaRPr lang="en-US" altLang="ja-JP" sz="3200" baseline="-25000" dirty="0">
                <a:effectLst>
                  <a:outerShdw blurRad="38100" dist="38100" dir="2700000" algn="tl">
                    <a:srgbClr val="000000"/>
                  </a:outerShdw>
                </a:effectLst>
                <a:latin typeface="Times New Roman" panose="02020603050405020304" pitchFamily="18" charset="0"/>
              </a:endParaRPr>
            </a:p>
          </p:txBody>
        </p:sp>
        <p:sp>
          <p:nvSpPr>
            <p:cNvPr id="90201" name="AutoShape 89"/>
            <p:cNvSpPr>
              <a:spLocks noChangeArrowheads="1"/>
            </p:cNvSpPr>
            <p:nvPr/>
          </p:nvSpPr>
          <p:spPr bwMode="auto">
            <a:xfrm>
              <a:off x="2784" y="3600"/>
              <a:ext cx="432" cy="336"/>
            </a:xfrm>
            <a:prstGeom prst="leftRightArrow">
              <a:avLst>
                <a:gd name="adj1" fmla="val 50000"/>
                <a:gd name="adj2" fmla="val 25714"/>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0204"/>
                                        </p:tgtEl>
                                        <p:attrNameLst>
                                          <p:attrName>style.visibility</p:attrName>
                                        </p:attrNameLst>
                                      </p:cBhvr>
                                      <p:to>
                                        <p:strVal val="visible"/>
                                      </p:to>
                                    </p:set>
                                    <p:anim calcmode="lin" valueType="num">
                                      <p:cBhvr additive="base">
                                        <p:cTn id="7" dur="500" fill="hold"/>
                                        <p:tgtEl>
                                          <p:spTgt spid="90204"/>
                                        </p:tgtEl>
                                        <p:attrNameLst>
                                          <p:attrName>ppt_x</p:attrName>
                                        </p:attrNameLst>
                                      </p:cBhvr>
                                      <p:tavLst>
                                        <p:tav tm="0">
                                          <p:val>
                                            <p:strVal val="#ppt_x"/>
                                          </p:val>
                                        </p:tav>
                                        <p:tav tm="100000">
                                          <p:val>
                                            <p:strVal val="#ppt_x"/>
                                          </p:val>
                                        </p:tav>
                                      </p:tavLst>
                                    </p:anim>
                                    <p:anim calcmode="lin" valueType="num">
                                      <p:cBhvr additive="base">
                                        <p:cTn id="8" dur="500" fill="hold"/>
                                        <p:tgtEl>
                                          <p:spTgt spid="9020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0205"/>
                                        </p:tgtEl>
                                        <p:attrNameLst>
                                          <p:attrName>style.visibility</p:attrName>
                                        </p:attrNameLst>
                                      </p:cBhvr>
                                      <p:to>
                                        <p:strVal val="visible"/>
                                      </p:to>
                                    </p:set>
                                    <p:anim calcmode="lin" valueType="num">
                                      <p:cBhvr additive="base">
                                        <p:cTn id="13" dur="500" fill="hold"/>
                                        <p:tgtEl>
                                          <p:spTgt spid="90205"/>
                                        </p:tgtEl>
                                        <p:attrNameLst>
                                          <p:attrName>ppt_x</p:attrName>
                                        </p:attrNameLst>
                                      </p:cBhvr>
                                      <p:tavLst>
                                        <p:tav tm="0">
                                          <p:val>
                                            <p:strVal val="#ppt_x"/>
                                          </p:val>
                                        </p:tav>
                                        <p:tav tm="100000">
                                          <p:val>
                                            <p:strVal val="#ppt_x"/>
                                          </p:val>
                                        </p:tav>
                                      </p:tavLst>
                                    </p:anim>
                                    <p:anim calcmode="lin" valueType="num">
                                      <p:cBhvr additive="base">
                                        <p:cTn id="14" dur="500" fill="hold"/>
                                        <p:tgtEl>
                                          <p:spTgt spid="902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algn="ctr"/>
            <a:r>
              <a:rPr lang="ja-JP" altLang="en-US">
                <a:latin typeface="Times New Roman" panose="02020603050405020304" pitchFamily="18" charset="0"/>
              </a:rPr>
              <a:t>演習問題 </a:t>
            </a:r>
            <a:r>
              <a:rPr lang="en-US" altLang="ja-JP">
                <a:latin typeface="Times New Roman" panose="02020603050405020304" pitchFamily="18" charset="0"/>
              </a:rPr>
              <a:t>: </a:t>
            </a:r>
            <a:r>
              <a:rPr lang="ja-JP" altLang="en-US">
                <a:latin typeface="Times New Roman" panose="02020603050405020304" pitchFamily="18" charset="0"/>
              </a:rPr>
              <a:t>回路の設計</a:t>
            </a:r>
          </a:p>
        </p:txBody>
      </p:sp>
      <p:sp>
        <p:nvSpPr>
          <p:cNvPr id="164867" name="Text Box 3"/>
          <p:cNvSpPr txBox="1">
            <a:spLocks noChangeArrowheads="1"/>
          </p:cNvSpPr>
          <p:nvPr/>
        </p:nvSpPr>
        <p:spPr bwMode="auto">
          <a:xfrm>
            <a:off x="1066800" y="3276600"/>
            <a:ext cx="4905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effectLst>
                  <a:outerShdw blurRad="38100" dist="38100" dir="2700000" algn="tl">
                    <a:srgbClr val="000000"/>
                  </a:outerShdw>
                </a:effectLst>
                <a:latin typeface="Times New Roman" panose="02020603050405020304" pitchFamily="18" charset="0"/>
              </a:rPr>
              <a:t>X</a:t>
            </a:r>
            <a:r>
              <a:rPr lang="en-US" altLang="ja-JP">
                <a:effectLst>
                  <a:outerShdw blurRad="38100" dist="38100" dir="2700000" algn="tl">
                    <a:srgbClr val="000000"/>
                  </a:outerShdw>
                </a:effectLst>
                <a:latin typeface="Times New Roman" panose="02020603050405020304" pitchFamily="18" charset="0"/>
              </a:rPr>
              <a:t> </a:t>
            </a:r>
          </a:p>
        </p:txBody>
      </p:sp>
      <p:sp>
        <p:nvSpPr>
          <p:cNvPr id="164868" name="Text Box 4"/>
          <p:cNvSpPr txBox="1">
            <a:spLocks noChangeArrowheads="1"/>
          </p:cNvSpPr>
          <p:nvPr/>
        </p:nvSpPr>
        <p:spPr bwMode="auto">
          <a:xfrm>
            <a:off x="1066800" y="4352925"/>
            <a:ext cx="4714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effectLst>
                  <a:outerShdw blurRad="38100" dist="38100" dir="2700000" algn="tl">
                    <a:srgbClr val="000000"/>
                  </a:outerShdw>
                </a:effectLst>
                <a:latin typeface="Times New Roman" panose="02020603050405020304" pitchFamily="18" charset="0"/>
              </a:rPr>
              <a:t>Y</a:t>
            </a:r>
            <a:r>
              <a:rPr lang="en-US" altLang="ja-JP">
                <a:effectLst>
                  <a:outerShdw blurRad="38100" dist="38100" dir="2700000" algn="tl">
                    <a:srgbClr val="000000"/>
                  </a:outerShdw>
                </a:effectLst>
                <a:latin typeface="Times New Roman" panose="02020603050405020304" pitchFamily="18" charset="0"/>
              </a:rPr>
              <a:t> </a:t>
            </a:r>
          </a:p>
        </p:txBody>
      </p:sp>
      <p:sp>
        <p:nvSpPr>
          <p:cNvPr id="164869" name="Text Box 5"/>
          <p:cNvSpPr txBox="1">
            <a:spLocks noChangeArrowheads="1"/>
          </p:cNvSpPr>
          <p:nvPr/>
        </p:nvSpPr>
        <p:spPr bwMode="auto">
          <a:xfrm>
            <a:off x="1066800" y="5495925"/>
            <a:ext cx="4714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effectLst>
                  <a:outerShdw blurRad="38100" dist="38100" dir="2700000" algn="tl">
                    <a:srgbClr val="000000"/>
                  </a:outerShdw>
                </a:effectLst>
                <a:latin typeface="Times New Roman" panose="02020603050405020304" pitchFamily="18" charset="0"/>
              </a:rPr>
              <a:t>Z</a:t>
            </a:r>
            <a:r>
              <a:rPr lang="en-US" altLang="ja-JP">
                <a:effectLst>
                  <a:outerShdw blurRad="38100" dist="38100" dir="2700000" algn="tl">
                    <a:srgbClr val="000000"/>
                  </a:outerShdw>
                </a:effectLst>
                <a:latin typeface="Times New Roman" panose="02020603050405020304" pitchFamily="18" charset="0"/>
              </a:rPr>
              <a:t> </a:t>
            </a:r>
          </a:p>
        </p:txBody>
      </p:sp>
      <p:sp>
        <p:nvSpPr>
          <p:cNvPr id="164870" name="Rectangle 6"/>
          <p:cNvSpPr>
            <a:spLocks noChangeArrowheads="1"/>
          </p:cNvSpPr>
          <p:nvPr/>
        </p:nvSpPr>
        <p:spPr bwMode="auto">
          <a:xfrm>
            <a:off x="1828800" y="2819400"/>
            <a:ext cx="5486400" cy="3810000"/>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useBgFill="1">
        <p:nvSpPr>
          <p:cNvPr id="164871" name="Text Box 7"/>
          <p:cNvSpPr txBox="1">
            <a:spLocks noChangeArrowheads="1"/>
          </p:cNvSpPr>
          <p:nvPr/>
        </p:nvSpPr>
        <p:spPr bwMode="auto">
          <a:xfrm>
            <a:off x="2209800" y="2514600"/>
            <a:ext cx="490538" cy="519113"/>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effectLst>
                  <a:outerShdw blurRad="38100" dist="38100" dir="2700000" algn="tl">
                    <a:srgbClr val="000000"/>
                  </a:outerShdw>
                </a:effectLst>
                <a:latin typeface="Times New Roman" panose="02020603050405020304" pitchFamily="18" charset="0"/>
              </a:rPr>
              <a:t>F</a:t>
            </a:r>
            <a:r>
              <a:rPr lang="en-US" altLang="ja-JP">
                <a:effectLst>
                  <a:outerShdw blurRad="38100" dist="38100" dir="2700000" algn="tl">
                    <a:srgbClr val="000000"/>
                  </a:outerShdw>
                </a:effectLst>
                <a:latin typeface="Times New Roman" panose="02020603050405020304" pitchFamily="18" charset="0"/>
              </a:rPr>
              <a:t> </a:t>
            </a:r>
          </a:p>
        </p:txBody>
      </p:sp>
      <p:sp>
        <p:nvSpPr>
          <p:cNvPr id="164872" name="Line 8"/>
          <p:cNvSpPr>
            <a:spLocks noChangeShapeType="1"/>
          </p:cNvSpPr>
          <p:nvPr/>
        </p:nvSpPr>
        <p:spPr bwMode="auto">
          <a:xfrm>
            <a:off x="1524000" y="3582172"/>
            <a:ext cx="30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873" name="Line 9"/>
          <p:cNvSpPr>
            <a:spLocks noChangeShapeType="1"/>
          </p:cNvSpPr>
          <p:nvPr/>
        </p:nvSpPr>
        <p:spPr bwMode="auto">
          <a:xfrm>
            <a:off x="1524000" y="4648200"/>
            <a:ext cx="30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874" name="Line 10"/>
          <p:cNvSpPr>
            <a:spLocks noChangeShapeType="1"/>
          </p:cNvSpPr>
          <p:nvPr/>
        </p:nvSpPr>
        <p:spPr bwMode="auto">
          <a:xfrm>
            <a:off x="1524000" y="5791200"/>
            <a:ext cx="30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875" name="Line 11"/>
          <p:cNvSpPr>
            <a:spLocks noChangeShapeType="1"/>
          </p:cNvSpPr>
          <p:nvPr/>
        </p:nvSpPr>
        <p:spPr bwMode="auto">
          <a:xfrm>
            <a:off x="7315200" y="4648200"/>
            <a:ext cx="30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876" name="Text Box 12"/>
          <p:cNvSpPr txBox="1">
            <a:spLocks noChangeArrowheads="1"/>
          </p:cNvSpPr>
          <p:nvPr/>
        </p:nvSpPr>
        <p:spPr bwMode="auto">
          <a:xfrm>
            <a:off x="1447800" y="2057400"/>
            <a:ext cx="73390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effectLst>
                  <a:outerShdw blurRad="38100" dist="38100" dir="2700000" algn="tl">
                    <a:srgbClr val="000000"/>
                  </a:outerShdw>
                </a:effectLst>
                <a:latin typeface="Times New Roman" panose="02020603050405020304" pitchFamily="18" charset="0"/>
              </a:rPr>
              <a:t>(3</a:t>
            </a:r>
            <a:r>
              <a:rPr lang="ja-JP" altLang="en-US">
                <a:effectLst>
                  <a:outerShdw blurRad="38100" dist="38100" dir="2700000" algn="tl">
                    <a:srgbClr val="000000"/>
                  </a:outerShdw>
                </a:effectLst>
                <a:latin typeface="Times New Roman" panose="02020603050405020304" pitchFamily="18" charset="0"/>
              </a:rPr>
              <a:t>入力</a:t>
            </a:r>
            <a:r>
              <a:rPr lang="en-US" altLang="ja-JP">
                <a:effectLst>
                  <a:outerShdw blurRad="38100" dist="38100" dir="2700000" algn="tl">
                    <a:srgbClr val="000000"/>
                  </a:outerShdw>
                </a:effectLst>
                <a:latin typeface="Times New Roman" panose="02020603050405020304" pitchFamily="18" charset="0"/>
              </a:rPr>
              <a:t>AND</a:t>
            </a:r>
            <a:r>
              <a:rPr lang="ja-JP" altLang="en-US">
                <a:effectLst>
                  <a:outerShdw blurRad="38100" dist="38100" dir="2700000" algn="tl">
                    <a:srgbClr val="000000"/>
                  </a:outerShdw>
                </a:effectLst>
                <a:latin typeface="Times New Roman" panose="02020603050405020304" pitchFamily="18" charset="0"/>
              </a:rPr>
              <a:t>ゲート</a:t>
            </a:r>
            <a:r>
              <a:rPr lang="en-US" altLang="ja-JP">
                <a:effectLst>
                  <a:outerShdw blurRad="38100" dist="38100" dir="2700000" algn="tl">
                    <a:srgbClr val="000000"/>
                  </a:outerShdw>
                </a:effectLst>
                <a:latin typeface="Times New Roman" panose="02020603050405020304" pitchFamily="18" charset="0"/>
              </a:rPr>
              <a:t>,3</a:t>
            </a:r>
            <a:r>
              <a:rPr lang="ja-JP" altLang="en-US">
                <a:effectLst>
                  <a:outerShdw blurRad="38100" dist="38100" dir="2700000" algn="tl">
                    <a:srgbClr val="000000"/>
                  </a:outerShdw>
                </a:effectLst>
                <a:latin typeface="Times New Roman" panose="02020603050405020304" pitchFamily="18" charset="0"/>
              </a:rPr>
              <a:t>入力</a:t>
            </a:r>
            <a:r>
              <a:rPr lang="en-US" altLang="ja-JP">
                <a:effectLst>
                  <a:outerShdw blurRad="38100" dist="38100" dir="2700000" algn="tl">
                    <a:srgbClr val="000000"/>
                  </a:outerShdw>
                </a:effectLst>
                <a:latin typeface="Times New Roman" panose="02020603050405020304" pitchFamily="18" charset="0"/>
              </a:rPr>
              <a:t>OR</a:t>
            </a:r>
            <a:r>
              <a:rPr lang="ja-JP" altLang="en-US">
                <a:effectLst>
                  <a:outerShdw blurRad="38100" dist="38100" dir="2700000" algn="tl">
                    <a:srgbClr val="000000"/>
                  </a:outerShdw>
                </a:effectLst>
                <a:latin typeface="Times New Roman" panose="02020603050405020304" pitchFamily="18" charset="0"/>
              </a:rPr>
              <a:t>ゲートを使って良い</a:t>
            </a:r>
            <a:r>
              <a:rPr lang="en-US" altLang="ja-JP">
                <a:effectLst>
                  <a:outerShdw blurRad="38100" dist="38100" dir="2700000" algn="tl">
                    <a:srgbClr val="000000"/>
                  </a:outerShdw>
                </a:effectLst>
                <a:latin typeface="Times New Roman" panose="02020603050405020304" pitchFamily="18" charset="0"/>
              </a:rPr>
              <a:t>)</a:t>
            </a:r>
          </a:p>
        </p:txBody>
      </p:sp>
      <p:graphicFrame>
        <p:nvGraphicFramePr>
          <p:cNvPr id="164877" name="Object 13"/>
          <p:cNvGraphicFramePr>
            <a:graphicFrameLocks noChangeAspect="1"/>
          </p:cNvGraphicFramePr>
          <p:nvPr/>
        </p:nvGraphicFramePr>
        <p:xfrm>
          <a:off x="1143000" y="1447800"/>
          <a:ext cx="7386638" cy="647700"/>
        </p:xfrm>
        <a:graphic>
          <a:graphicData uri="http://schemas.openxmlformats.org/presentationml/2006/ole">
            <mc:AlternateContent xmlns:mc="http://schemas.openxmlformats.org/markup-compatibility/2006">
              <mc:Choice xmlns:v="urn:schemas-microsoft-com:vml" Requires="v">
                <p:oleObj spid="_x0000_s18438" name="数式" r:id="rId4" imgW="2463480" imgH="215640" progId="Equation.3">
                  <p:embed/>
                </p:oleObj>
              </mc:Choice>
              <mc:Fallback>
                <p:oleObj name="数式" r:id="rId4" imgW="2463480" imgH="215640" progId="Equation.3">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447800"/>
                        <a:ext cx="7386638"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グループ化 1"/>
          <p:cNvGrpSpPr/>
          <p:nvPr/>
        </p:nvGrpSpPr>
        <p:grpSpPr>
          <a:xfrm>
            <a:off x="1828800" y="3429000"/>
            <a:ext cx="5486400" cy="2514600"/>
            <a:chOff x="1828800" y="3429000"/>
            <a:chExt cx="5486400" cy="2514600"/>
          </a:xfrm>
        </p:grpSpPr>
        <p:sp>
          <p:nvSpPr>
            <p:cNvPr id="164880" name="Line 16"/>
            <p:cNvSpPr>
              <a:spLocks noChangeShapeType="1"/>
            </p:cNvSpPr>
            <p:nvPr/>
          </p:nvSpPr>
          <p:spPr bwMode="auto">
            <a:xfrm>
              <a:off x="4572000" y="3657600"/>
              <a:ext cx="685800"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881" name="Line 17"/>
            <p:cNvSpPr>
              <a:spLocks noChangeShapeType="1"/>
            </p:cNvSpPr>
            <p:nvPr/>
          </p:nvSpPr>
          <p:spPr bwMode="auto">
            <a:xfrm>
              <a:off x="4572000" y="4648200"/>
              <a:ext cx="1371600"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882" name="Line 18"/>
            <p:cNvSpPr>
              <a:spLocks noChangeShapeType="1"/>
            </p:cNvSpPr>
            <p:nvPr/>
          </p:nvSpPr>
          <p:spPr bwMode="auto">
            <a:xfrm>
              <a:off x="4572000" y="5715000"/>
              <a:ext cx="685800"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883" name="Line 19"/>
            <p:cNvSpPr>
              <a:spLocks noChangeShapeType="1"/>
            </p:cNvSpPr>
            <p:nvPr/>
          </p:nvSpPr>
          <p:spPr bwMode="auto">
            <a:xfrm flipV="1">
              <a:off x="5257800" y="4800600"/>
              <a:ext cx="0" cy="91440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884" name="Line 20"/>
            <p:cNvSpPr>
              <a:spLocks noChangeShapeType="1"/>
            </p:cNvSpPr>
            <p:nvPr/>
          </p:nvSpPr>
          <p:spPr bwMode="auto">
            <a:xfrm>
              <a:off x="5257800" y="4495800"/>
              <a:ext cx="685800"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885" name="Line 21"/>
            <p:cNvSpPr>
              <a:spLocks noChangeShapeType="1"/>
            </p:cNvSpPr>
            <p:nvPr/>
          </p:nvSpPr>
          <p:spPr bwMode="auto">
            <a:xfrm>
              <a:off x="5257800" y="4800600"/>
              <a:ext cx="685800"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64886" name="Group 22"/>
            <p:cNvGrpSpPr>
              <a:grpSpLocks/>
            </p:cNvGrpSpPr>
            <p:nvPr/>
          </p:nvGrpSpPr>
          <p:grpSpPr bwMode="auto">
            <a:xfrm>
              <a:off x="5867400" y="4419600"/>
              <a:ext cx="457200" cy="457200"/>
              <a:chOff x="3264" y="3648"/>
              <a:chExt cx="288" cy="288"/>
            </a:xfrm>
          </p:grpSpPr>
          <p:sp>
            <p:nvSpPr>
              <p:cNvPr id="164887" name="Arc 23"/>
              <p:cNvSpPr>
                <a:spLocks/>
              </p:cNvSpPr>
              <p:nvPr/>
            </p:nvSpPr>
            <p:spPr bwMode="auto">
              <a:xfrm>
                <a:off x="326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4888" name="Arc 24"/>
              <p:cNvSpPr>
                <a:spLocks/>
              </p:cNvSpPr>
              <p:nvPr/>
            </p:nvSpPr>
            <p:spPr bwMode="auto">
              <a:xfrm flipV="1">
                <a:off x="326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4889" name="Arc 25"/>
              <p:cNvSpPr>
                <a:spLocks/>
              </p:cNvSpPr>
              <p:nvPr/>
            </p:nvSpPr>
            <p:spPr bwMode="auto">
              <a:xfrm>
                <a:off x="326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4890" name="Arc 26"/>
              <p:cNvSpPr>
                <a:spLocks/>
              </p:cNvSpPr>
              <p:nvPr/>
            </p:nvSpPr>
            <p:spPr bwMode="auto">
              <a:xfrm flipV="1">
                <a:off x="326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64891" name="Line 27"/>
            <p:cNvSpPr>
              <a:spLocks noChangeShapeType="1"/>
            </p:cNvSpPr>
            <p:nvPr/>
          </p:nvSpPr>
          <p:spPr bwMode="auto">
            <a:xfrm flipH="1">
              <a:off x="5257800" y="3643312"/>
              <a:ext cx="0" cy="852488"/>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892" name="Line 28"/>
            <p:cNvSpPr>
              <a:spLocks noChangeShapeType="1"/>
            </p:cNvSpPr>
            <p:nvPr/>
          </p:nvSpPr>
          <p:spPr bwMode="auto">
            <a:xfrm flipH="1">
              <a:off x="6324600" y="4648200"/>
              <a:ext cx="990600"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64894" name="Group 30"/>
            <p:cNvGrpSpPr>
              <a:grpSpLocks/>
            </p:cNvGrpSpPr>
            <p:nvPr/>
          </p:nvGrpSpPr>
          <p:grpSpPr bwMode="auto">
            <a:xfrm>
              <a:off x="2819400" y="3733800"/>
              <a:ext cx="457200" cy="304800"/>
              <a:chOff x="2640" y="1968"/>
              <a:chExt cx="288" cy="192"/>
            </a:xfrm>
          </p:grpSpPr>
          <p:sp>
            <p:nvSpPr>
              <p:cNvPr id="164895" name="AutoShape 31"/>
              <p:cNvSpPr>
                <a:spLocks noChangeArrowheads="1"/>
              </p:cNvSpPr>
              <p:nvPr/>
            </p:nvSpPr>
            <p:spPr bwMode="auto">
              <a:xfrm rot="5400000">
                <a:off x="2640" y="1968"/>
                <a:ext cx="192" cy="192"/>
              </a:xfrm>
              <a:prstGeom prst="triangle">
                <a:avLst>
                  <a:gd name="adj" fmla="val 50000"/>
                </a:avLst>
              </a:prstGeom>
              <a:noFill/>
              <a:ln w="19050">
                <a:solidFill>
                  <a:srgbClr val="FFFF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4896" name="Oval 32"/>
              <p:cNvSpPr>
                <a:spLocks noChangeArrowheads="1"/>
              </p:cNvSpPr>
              <p:nvPr/>
            </p:nvSpPr>
            <p:spPr bwMode="auto">
              <a:xfrm>
                <a:off x="2832" y="2016"/>
                <a:ext cx="96" cy="96"/>
              </a:xfrm>
              <a:prstGeom prst="ellipse">
                <a:avLst/>
              </a:prstGeom>
              <a:noFill/>
              <a:ln w="19050">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64897" name="Line 33"/>
            <p:cNvSpPr>
              <a:spLocks noChangeShapeType="1"/>
            </p:cNvSpPr>
            <p:nvPr/>
          </p:nvSpPr>
          <p:spPr bwMode="auto">
            <a:xfrm flipH="1">
              <a:off x="1828800" y="3581400"/>
              <a:ext cx="609600"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64898" name="Group 34"/>
            <p:cNvGrpSpPr>
              <a:grpSpLocks/>
            </p:cNvGrpSpPr>
            <p:nvPr/>
          </p:nvGrpSpPr>
          <p:grpSpPr bwMode="auto">
            <a:xfrm>
              <a:off x="2819400" y="4800600"/>
              <a:ext cx="457200" cy="304800"/>
              <a:chOff x="2640" y="1968"/>
              <a:chExt cx="288" cy="192"/>
            </a:xfrm>
          </p:grpSpPr>
          <p:sp>
            <p:nvSpPr>
              <p:cNvPr id="164899" name="AutoShape 35"/>
              <p:cNvSpPr>
                <a:spLocks noChangeArrowheads="1"/>
              </p:cNvSpPr>
              <p:nvPr/>
            </p:nvSpPr>
            <p:spPr bwMode="auto">
              <a:xfrm rot="5400000">
                <a:off x="2640" y="1968"/>
                <a:ext cx="192" cy="192"/>
              </a:xfrm>
              <a:prstGeom prst="triangle">
                <a:avLst>
                  <a:gd name="adj" fmla="val 50000"/>
                </a:avLst>
              </a:prstGeom>
              <a:noFill/>
              <a:ln w="19050">
                <a:solidFill>
                  <a:srgbClr val="FFFF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4900" name="Oval 36"/>
              <p:cNvSpPr>
                <a:spLocks noChangeArrowheads="1"/>
              </p:cNvSpPr>
              <p:nvPr/>
            </p:nvSpPr>
            <p:spPr bwMode="auto">
              <a:xfrm>
                <a:off x="2832" y="2016"/>
                <a:ext cx="96" cy="96"/>
              </a:xfrm>
              <a:prstGeom prst="ellipse">
                <a:avLst/>
              </a:prstGeom>
              <a:noFill/>
              <a:ln w="19050">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64901" name="Line 37"/>
            <p:cNvSpPr>
              <a:spLocks noChangeShapeType="1"/>
            </p:cNvSpPr>
            <p:nvPr/>
          </p:nvSpPr>
          <p:spPr bwMode="auto">
            <a:xfrm flipH="1">
              <a:off x="2438400" y="4953000"/>
              <a:ext cx="381000"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902" name="Line 38"/>
            <p:cNvSpPr>
              <a:spLocks noChangeShapeType="1"/>
            </p:cNvSpPr>
            <p:nvPr/>
          </p:nvSpPr>
          <p:spPr bwMode="auto">
            <a:xfrm>
              <a:off x="2438399" y="4352925"/>
              <a:ext cx="1" cy="600075"/>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903" name="Line 39"/>
            <p:cNvSpPr>
              <a:spLocks noChangeShapeType="1"/>
            </p:cNvSpPr>
            <p:nvPr/>
          </p:nvSpPr>
          <p:spPr bwMode="auto">
            <a:xfrm flipH="1">
              <a:off x="2438400" y="3581400"/>
              <a:ext cx="0" cy="30480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904" name="Line 40"/>
            <p:cNvSpPr>
              <a:spLocks noChangeShapeType="1"/>
            </p:cNvSpPr>
            <p:nvPr/>
          </p:nvSpPr>
          <p:spPr bwMode="auto">
            <a:xfrm>
              <a:off x="1828800" y="5791200"/>
              <a:ext cx="990600"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905" name="Line 41"/>
            <p:cNvSpPr>
              <a:spLocks noChangeShapeType="1"/>
            </p:cNvSpPr>
            <p:nvPr/>
          </p:nvSpPr>
          <p:spPr bwMode="auto">
            <a:xfrm flipH="1">
              <a:off x="1828800" y="4648200"/>
              <a:ext cx="609600"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64906" name="Group 42"/>
            <p:cNvGrpSpPr>
              <a:grpSpLocks/>
            </p:cNvGrpSpPr>
            <p:nvPr/>
          </p:nvGrpSpPr>
          <p:grpSpPr bwMode="auto">
            <a:xfrm>
              <a:off x="2819400" y="5638800"/>
              <a:ext cx="457200" cy="304800"/>
              <a:chOff x="2640" y="1968"/>
              <a:chExt cx="288" cy="192"/>
            </a:xfrm>
          </p:grpSpPr>
          <p:sp>
            <p:nvSpPr>
              <p:cNvPr id="164907" name="AutoShape 43"/>
              <p:cNvSpPr>
                <a:spLocks noChangeArrowheads="1"/>
              </p:cNvSpPr>
              <p:nvPr/>
            </p:nvSpPr>
            <p:spPr bwMode="auto">
              <a:xfrm rot="5400000">
                <a:off x="2640" y="1968"/>
                <a:ext cx="192" cy="192"/>
              </a:xfrm>
              <a:prstGeom prst="triangle">
                <a:avLst>
                  <a:gd name="adj" fmla="val 50000"/>
                </a:avLst>
              </a:prstGeom>
              <a:noFill/>
              <a:ln w="19050">
                <a:solidFill>
                  <a:srgbClr val="FFFF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4908" name="Oval 44"/>
              <p:cNvSpPr>
                <a:spLocks noChangeArrowheads="1"/>
              </p:cNvSpPr>
              <p:nvPr/>
            </p:nvSpPr>
            <p:spPr bwMode="auto">
              <a:xfrm>
                <a:off x="2832" y="2016"/>
                <a:ext cx="96" cy="96"/>
              </a:xfrm>
              <a:prstGeom prst="ellipse">
                <a:avLst/>
              </a:prstGeom>
              <a:noFill/>
              <a:ln w="19050">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64909" name="Line 45"/>
            <p:cNvSpPr>
              <a:spLocks noChangeShapeType="1"/>
            </p:cNvSpPr>
            <p:nvPr/>
          </p:nvSpPr>
          <p:spPr bwMode="auto">
            <a:xfrm>
              <a:off x="2438400" y="3886200"/>
              <a:ext cx="381000"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910" name="Line 46"/>
            <p:cNvSpPr>
              <a:spLocks noChangeShapeType="1"/>
            </p:cNvSpPr>
            <p:nvPr/>
          </p:nvSpPr>
          <p:spPr bwMode="auto">
            <a:xfrm>
              <a:off x="2438400" y="3581400"/>
              <a:ext cx="1676400"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911" name="Line 47"/>
            <p:cNvSpPr>
              <a:spLocks noChangeShapeType="1"/>
            </p:cNvSpPr>
            <p:nvPr/>
          </p:nvSpPr>
          <p:spPr bwMode="auto">
            <a:xfrm>
              <a:off x="2438400" y="4343400"/>
              <a:ext cx="1219200"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912" name="Line 48"/>
            <p:cNvSpPr>
              <a:spLocks noChangeShapeType="1"/>
            </p:cNvSpPr>
            <p:nvPr/>
          </p:nvSpPr>
          <p:spPr bwMode="auto">
            <a:xfrm>
              <a:off x="3276600" y="4953000"/>
              <a:ext cx="609600"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913" name="Line 49"/>
            <p:cNvSpPr>
              <a:spLocks noChangeShapeType="1"/>
            </p:cNvSpPr>
            <p:nvPr/>
          </p:nvSpPr>
          <p:spPr bwMode="auto">
            <a:xfrm>
              <a:off x="3657600" y="3733800"/>
              <a:ext cx="0" cy="60960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64914" name="Group 50"/>
            <p:cNvGrpSpPr>
              <a:grpSpLocks/>
            </p:cNvGrpSpPr>
            <p:nvPr/>
          </p:nvGrpSpPr>
          <p:grpSpPr bwMode="auto">
            <a:xfrm>
              <a:off x="4114800" y="3429000"/>
              <a:ext cx="457200" cy="457200"/>
              <a:chOff x="3264" y="2544"/>
              <a:chExt cx="288" cy="288"/>
            </a:xfrm>
          </p:grpSpPr>
          <p:sp>
            <p:nvSpPr>
              <p:cNvPr id="164915" name="Arc 51"/>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4916" name="Arc 52"/>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4917" name="Line 53"/>
              <p:cNvSpPr>
                <a:spLocks noChangeShapeType="1"/>
              </p:cNvSpPr>
              <p:nvPr/>
            </p:nvSpPr>
            <p:spPr bwMode="auto">
              <a:xfrm>
                <a:off x="3264" y="2544"/>
                <a:ext cx="0" cy="288"/>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64918" name="Line 54"/>
            <p:cNvSpPr>
              <a:spLocks noChangeShapeType="1"/>
            </p:cNvSpPr>
            <p:nvPr/>
          </p:nvSpPr>
          <p:spPr bwMode="auto">
            <a:xfrm>
              <a:off x="2438400" y="4648200"/>
              <a:ext cx="1676400"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919" name="Line 55"/>
            <p:cNvSpPr>
              <a:spLocks noChangeShapeType="1"/>
            </p:cNvSpPr>
            <p:nvPr/>
          </p:nvSpPr>
          <p:spPr bwMode="auto">
            <a:xfrm>
              <a:off x="3657600" y="3733800"/>
              <a:ext cx="457200"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64920" name="Group 56"/>
            <p:cNvGrpSpPr>
              <a:grpSpLocks/>
            </p:cNvGrpSpPr>
            <p:nvPr/>
          </p:nvGrpSpPr>
          <p:grpSpPr bwMode="auto">
            <a:xfrm>
              <a:off x="4114800" y="4419600"/>
              <a:ext cx="457200" cy="457200"/>
              <a:chOff x="3264" y="2544"/>
              <a:chExt cx="288" cy="288"/>
            </a:xfrm>
          </p:grpSpPr>
          <p:sp>
            <p:nvSpPr>
              <p:cNvPr id="164921" name="Arc 57"/>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4922" name="Arc 58"/>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4923" name="Line 59"/>
              <p:cNvSpPr>
                <a:spLocks noChangeShapeType="1"/>
              </p:cNvSpPr>
              <p:nvPr/>
            </p:nvSpPr>
            <p:spPr bwMode="auto">
              <a:xfrm>
                <a:off x="3264" y="2544"/>
                <a:ext cx="0" cy="288"/>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64924" name="Line 60"/>
            <p:cNvSpPr>
              <a:spLocks noChangeShapeType="1"/>
            </p:cNvSpPr>
            <p:nvPr/>
          </p:nvSpPr>
          <p:spPr bwMode="auto">
            <a:xfrm>
              <a:off x="3276600" y="3886200"/>
              <a:ext cx="609600"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925" name="Line 61"/>
            <p:cNvSpPr>
              <a:spLocks noChangeShapeType="1"/>
            </p:cNvSpPr>
            <p:nvPr/>
          </p:nvSpPr>
          <p:spPr bwMode="auto">
            <a:xfrm>
              <a:off x="3886200" y="3886200"/>
              <a:ext cx="0" cy="60960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926" name="Line 62"/>
            <p:cNvSpPr>
              <a:spLocks noChangeShapeType="1"/>
            </p:cNvSpPr>
            <p:nvPr/>
          </p:nvSpPr>
          <p:spPr bwMode="auto">
            <a:xfrm>
              <a:off x="3886200" y="4495800"/>
              <a:ext cx="228600"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64927" name="Group 63"/>
            <p:cNvGrpSpPr>
              <a:grpSpLocks/>
            </p:cNvGrpSpPr>
            <p:nvPr/>
          </p:nvGrpSpPr>
          <p:grpSpPr bwMode="auto">
            <a:xfrm>
              <a:off x="4114800" y="5486400"/>
              <a:ext cx="457200" cy="457200"/>
              <a:chOff x="3264" y="2544"/>
              <a:chExt cx="288" cy="288"/>
            </a:xfrm>
          </p:grpSpPr>
          <p:sp>
            <p:nvSpPr>
              <p:cNvPr id="164928" name="Arc 64"/>
              <p:cNvSpPr>
                <a:spLocks/>
              </p:cNvSpPr>
              <p:nvPr/>
            </p:nvSpPr>
            <p:spPr bwMode="auto">
              <a:xfrm>
                <a:off x="3264" y="2544"/>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4929" name="Arc 65"/>
              <p:cNvSpPr>
                <a:spLocks/>
              </p:cNvSpPr>
              <p:nvPr/>
            </p:nvSpPr>
            <p:spPr bwMode="auto">
              <a:xfrm flipV="1">
                <a:off x="3264" y="268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4930" name="Line 66"/>
              <p:cNvSpPr>
                <a:spLocks noChangeShapeType="1"/>
              </p:cNvSpPr>
              <p:nvPr/>
            </p:nvSpPr>
            <p:spPr bwMode="auto">
              <a:xfrm>
                <a:off x="3264" y="2544"/>
                <a:ext cx="0" cy="288"/>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64931" name="Line 67"/>
            <p:cNvSpPr>
              <a:spLocks noChangeShapeType="1"/>
            </p:cNvSpPr>
            <p:nvPr/>
          </p:nvSpPr>
          <p:spPr bwMode="auto">
            <a:xfrm>
              <a:off x="3657600" y="4800600"/>
              <a:ext cx="457200"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932" name="Line 68"/>
            <p:cNvSpPr>
              <a:spLocks noChangeShapeType="1"/>
            </p:cNvSpPr>
            <p:nvPr/>
          </p:nvSpPr>
          <p:spPr bwMode="auto">
            <a:xfrm>
              <a:off x="3886200" y="4953000"/>
              <a:ext cx="0" cy="68580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933" name="Line 69"/>
            <p:cNvSpPr>
              <a:spLocks noChangeShapeType="1"/>
            </p:cNvSpPr>
            <p:nvPr/>
          </p:nvSpPr>
          <p:spPr bwMode="auto">
            <a:xfrm>
              <a:off x="3886200" y="5638800"/>
              <a:ext cx="228600"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934" name="Oval 70"/>
            <p:cNvSpPr>
              <a:spLocks noChangeArrowheads="1"/>
            </p:cNvSpPr>
            <p:nvPr/>
          </p:nvSpPr>
          <p:spPr bwMode="auto">
            <a:xfrm>
              <a:off x="2362200" y="5715000"/>
              <a:ext cx="152400" cy="152400"/>
            </a:xfrm>
            <a:prstGeom prst="ellipse">
              <a:avLst/>
            </a:prstGeom>
            <a:solidFill>
              <a:srgbClr val="FFFF99"/>
            </a:solidFill>
            <a:ln>
              <a:noFill/>
            </a:ln>
            <a:effectLst/>
            <a:extLst>
              <a:ext uri="{91240B29-F687-4F45-9708-019B960494DF}">
                <a14:hiddenLine xmlns:a14="http://schemas.microsoft.com/office/drawing/2010/main" w="19050">
                  <a:solidFill>
                    <a:srgbClr val="FFFF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4935" name="Oval 71"/>
            <p:cNvSpPr>
              <a:spLocks noChangeArrowheads="1"/>
            </p:cNvSpPr>
            <p:nvPr/>
          </p:nvSpPr>
          <p:spPr bwMode="auto">
            <a:xfrm>
              <a:off x="2362200" y="3505200"/>
              <a:ext cx="152400" cy="152400"/>
            </a:xfrm>
            <a:prstGeom prst="ellipse">
              <a:avLst/>
            </a:prstGeom>
            <a:solidFill>
              <a:srgbClr val="FFFF99"/>
            </a:solidFill>
            <a:ln>
              <a:noFill/>
            </a:ln>
            <a:effectLst/>
            <a:extLst>
              <a:ext uri="{91240B29-F687-4F45-9708-019B960494DF}">
                <a14:hiddenLine xmlns:a14="http://schemas.microsoft.com/office/drawing/2010/main" w="19050">
                  <a:solidFill>
                    <a:srgbClr val="FFFF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4936" name="Oval 72"/>
            <p:cNvSpPr>
              <a:spLocks noChangeArrowheads="1"/>
            </p:cNvSpPr>
            <p:nvPr/>
          </p:nvSpPr>
          <p:spPr bwMode="auto">
            <a:xfrm>
              <a:off x="2362200" y="4572000"/>
              <a:ext cx="152400" cy="152400"/>
            </a:xfrm>
            <a:prstGeom prst="ellipse">
              <a:avLst/>
            </a:prstGeom>
            <a:solidFill>
              <a:srgbClr val="FFFF99"/>
            </a:solidFill>
            <a:ln>
              <a:noFill/>
            </a:ln>
            <a:effectLst/>
            <a:extLst>
              <a:ext uri="{91240B29-F687-4F45-9708-019B960494DF}">
                <a14:hiddenLine xmlns:a14="http://schemas.microsoft.com/office/drawing/2010/main" w="19050">
                  <a:solidFill>
                    <a:srgbClr val="FFFF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4937" name="Line 73"/>
            <p:cNvSpPr>
              <a:spLocks noChangeShapeType="1"/>
            </p:cNvSpPr>
            <p:nvPr/>
          </p:nvSpPr>
          <p:spPr bwMode="auto">
            <a:xfrm>
              <a:off x="2438400" y="5486400"/>
              <a:ext cx="1219200"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938" name="Line 74"/>
            <p:cNvSpPr>
              <a:spLocks noChangeShapeType="1"/>
            </p:cNvSpPr>
            <p:nvPr/>
          </p:nvSpPr>
          <p:spPr bwMode="auto">
            <a:xfrm>
              <a:off x="3657600" y="4800600"/>
              <a:ext cx="0" cy="68580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939" name="Line 75"/>
            <p:cNvSpPr>
              <a:spLocks noChangeShapeType="1"/>
            </p:cNvSpPr>
            <p:nvPr/>
          </p:nvSpPr>
          <p:spPr bwMode="auto">
            <a:xfrm>
              <a:off x="2438400" y="5486400"/>
              <a:ext cx="0" cy="30480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940" name="Line 76"/>
            <p:cNvSpPr>
              <a:spLocks noChangeShapeType="1"/>
            </p:cNvSpPr>
            <p:nvPr/>
          </p:nvSpPr>
          <p:spPr bwMode="auto">
            <a:xfrm>
              <a:off x="3276600" y="5791200"/>
              <a:ext cx="838200"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64941" name="Line 77"/>
          <p:cNvSpPr>
            <a:spLocks noChangeShapeType="1"/>
          </p:cNvSpPr>
          <p:nvPr/>
        </p:nvSpPr>
        <p:spPr bwMode="auto">
          <a:xfrm>
            <a:off x="1536" y="4343400"/>
            <a:ext cx="0" cy="30480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ja-JP" altLang="en-US">
                <a:latin typeface="Times New Roman" panose="02020603050405020304" pitchFamily="18" charset="0"/>
              </a:rPr>
              <a:t>演習問題 </a:t>
            </a:r>
            <a:r>
              <a:rPr lang="en-US" altLang="ja-JP">
                <a:latin typeface="Times New Roman" panose="02020603050405020304" pitchFamily="18" charset="0"/>
              </a:rPr>
              <a:t>: </a:t>
            </a:r>
            <a:r>
              <a:rPr lang="ja-JP" altLang="en-US">
                <a:latin typeface="Times New Roman" panose="02020603050405020304" pitchFamily="18" charset="0"/>
              </a:rPr>
              <a:t>回路の最適化</a:t>
            </a:r>
          </a:p>
        </p:txBody>
      </p:sp>
      <p:sp>
        <p:nvSpPr>
          <p:cNvPr id="173059" name="Text Box 3"/>
          <p:cNvSpPr txBox="1">
            <a:spLocks noChangeArrowheads="1"/>
          </p:cNvSpPr>
          <p:nvPr/>
        </p:nvSpPr>
        <p:spPr bwMode="auto">
          <a:xfrm>
            <a:off x="533400" y="3429000"/>
            <a:ext cx="5222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effectLst>
                  <a:outerShdw blurRad="38100" dist="38100" dir="2700000" algn="tl">
                    <a:srgbClr val="000000"/>
                  </a:outerShdw>
                </a:effectLst>
                <a:latin typeface="Times New Roman" panose="02020603050405020304" pitchFamily="18" charset="0"/>
              </a:rPr>
              <a:t>X</a:t>
            </a:r>
            <a:r>
              <a:rPr lang="en-US" altLang="ja-JP" baseline="-25000">
                <a:effectLst>
                  <a:outerShdw blurRad="38100" dist="38100" dir="2700000" algn="tl">
                    <a:srgbClr val="000000"/>
                  </a:outerShdw>
                </a:effectLst>
                <a:latin typeface="Times New Roman" panose="02020603050405020304" pitchFamily="18" charset="0"/>
              </a:rPr>
              <a:t>0</a:t>
            </a:r>
            <a:endParaRPr lang="en-US" altLang="ja-JP" i="1">
              <a:effectLst>
                <a:outerShdw blurRad="38100" dist="38100" dir="2700000" algn="tl">
                  <a:srgbClr val="000000"/>
                </a:outerShdw>
              </a:effectLst>
              <a:latin typeface="Times New Roman" panose="02020603050405020304" pitchFamily="18" charset="0"/>
            </a:endParaRPr>
          </a:p>
        </p:txBody>
      </p:sp>
      <p:sp>
        <p:nvSpPr>
          <p:cNvPr id="173060" name="Text Box 4"/>
          <p:cNvSpPr txBox="1">
            <a:spLocks noChangeArrowheads="1"/>
          </p:cNvSpPr>
          <p:nvPr/>
        </p:nvSpPr>
        <p:spPr bwMode="auto">
          <a:xfrm>
            <a:off x="533400" y="4286250"/>
            <a:ext cx="5222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effectLst>
                  <a:outerShdw blurRad="38100" dist="38100" dir="2700000" algn="tl">
                    <a:srgbClr val="000000"/>
                  </a:outerShdw>
                </a:effectLst>
                <a:latin typeface="Times New Roman" panose="02020603050405020304" pitchFamily="18" charset="0"/>
              </a:rPr>
              <a:t>X</a:t>
            </a:r>
            <a:r>
              <a:rPr lang="en-US" altLang="ja-JP" baseline="-25000">
                <a:effectLst>
                  <a:outerShdw blurRad="38100" dist="38100" dir="2700000" algn="tl">
                    <a:srgbClr val="000000"/>
                  </a:outerShdw>
                </a:effectLst>
                <a:latin typeface="Times New Roman" panose="02020603050405020304" pitchFamily="18" charset="0"/>
              </a:rPr>
              <a:t>1</a:t>
            </a:r>
            <a:endParaRPr lang="en-US" altLang="ja-JP" i="1">
              <a:effectLst>
                <a:outerShdw blurRad="38100" dist="38100" dir="2700000" algn="tl">
                  <a:srgbClr val="000000"/>
                </a:outerShdw>
              </a:effectLst>
              <a:latin typeface="Times New Roman" panose="02020603050405020304" pitchFamily="18" charset="0"/>
            </a:endParaRPr>
          </a:p>
        </p:txBody>
      </p:sp>
      <p:sp>
        <p:nvSpPr>
          <p:cNvPr id="173061" name="Text Box 5"/>
          <p:cNvSpPr txBox="1">
            <a:spLocks noChangeArrowheads="1"/>
          </p:cNvSpPr>
          <p:nvPr/>
        </p:nvSpPr>
        <p:spPr bwMode="auto">
          <a:xfrm>
            <a:off x="533400" y="5029200"/>
            <a:ext cx="5222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effectLst>
                  <a:outerShdw blurRad="38100" dist="38100" dir="2700000" algn="tl">
                    <a:srgbClr val="000000"/>
                  </a:outerShdw>
                </a:effectLst>
                <a:latin typeface="Times New Roman" panose="02020603050405020304" pitchFamily="18" charset="0"/>
              </a:rPr>
              <a:t>X</a:t>
            </a:r>
            <a:r>
              <a:rPr lang="en-US" altLang="ja-JP" baseline="-25000">
                <a:effectLst>
                  <a:outerShdw blurRad="38100" dist="38100" dir="2700000" algn="tl">
                    <a:srgbClr val="000000"/>
                  </a:outerShdw>
                </a:effectLst>
                <a:latin typeface="Times New Roman" panose="02020603050405020304" pitchFamily="18" charset="0"/>
              </a:rPr>
              <a:t>2</a:t>
            </a:r>
            <a:endParaRPr lang="en-US" altLang="ja-JP" i="1">
              <a:effectLst>
                <a:outerShdw blurRad="38100" dist="38100" dir="2700000" algn="tl">
                  <a:srgbClr val="000000"/>
                </a:outerShdw>
              </a:effectLst>
              <a:latin typeface="Times New Roman" panose="02020603050405020304" pitchFamily="18" charset="0"/>
            </a:endParaRPr>
          </a:p>
        </p:txBody>
      </p:sp>
      <p:sp>
        <p:nvSpPr>
          <p:cNvPr id="173062" name="Text Box 6"/>
          <p:cNvSpPr txBox="1">
            <a:spLocks noChangeArrowheads="1"/>
          </p:cNvSpPr>
          <p:nvPr/>
        </p:nvSpPr>
        <p:spPr bwMode="auto">
          <a:xfrm>
            <a:off x="533400" y="5867400"/>
            <a:ext cx="5222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effectLst>
                  <a:outerShdw blurRad="38100" dist="38100" dir="2700000" algn="tl">
                    <a:srgbClr val="000000"/>
                  </a:outerShdw>
                </a:effectLst>
                <a:latin typeface="Times New Roman" panose="02020603050405020304" pitchFamily="18" charset="0"/>
              </a:rPr>
              <a:t>X</a:t>
            </a:r>
            <a:r>
              <a:rPr lang="en-US" altLang="ja-JP" baseline="-25000">
                <a:effectLst>
                  <a:outerShdw blurRad="38100" dist="38100" dir="2700000" algn="tl">
                    <a:srgbClr val="000000"/>
                  </a:outerShdw>
                </a:effectLst>
                <a:latin typeface="Times New Roman" panose="02020603050405020304" pitchFamily="18" charset="0"/>
              </a:rPr>
              <a:t>3</a:t>
            </a:r>
            <a:endParaRPr lang="en-US" altLang="ja-JP" i="1">
              <a:effectLst>
                <a:outerShdw blurRad="38100" dist="38100" dir="2700000" algn="tl">
                  <a:srgbClr val="000000"/>
                </a:outerShdw>
              </a:effectLst>
              <a:latin typeface="Times New Roman" panose="02020603050405020304" pitchFamily="18" charset="0"/>
            </a:endParaRPr>
          </a:p>
        </p:txBody>
      </p:sp>
      <p:sp>
        <p:nvSpPr>
          <p:cNvPr id="173063" name="Rectangle 7"/>
          <p:cNvSpPr>
            <a:spLocks noChangeArrowheads="1"/>
          </p:cNvSpPr>
          <p:nvPr/>
        </p:nvSpPr>
        <p:spPr bwMode="auto">
          <a:xfrm>
            <a:off x="1600200" y="3048000"/>
            <a:ext cx="5943600" cy="3581400"/>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useBgFill="1">
        <p:nvSpPr>
          <p:cNvPr id="173064" name="Text Box 8"/>
          <p:cNvSpPr txBox="1">
            <a:spLocks noChangeArrowheads="1"/>
          </p:cNvSpPr>
          <p:nvPr/>
        </p:nvSpPr>
        <p:spPr bwMode="auto">
          <a:xfrm>
            <a:off x="1752600" y="2743200"/>
            <a:ext cx="490538" cy="519113"/>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effectLst>
                  <a:outerShdw blurRad="38100" dist="38100" dir="2700000" algn="tl">
                    <a:srgbClr val="000000"/>
                  </a:outerShdw>
                </a:effectLst>
                <a:latin typeface="Times New Roman" panose="02020603050405020304" pitchFamily="18" charset="0"/>
              </a:rPr>
              <a:t>F</a:t>
            </a:r>
            <a:r>
              <a:rPr lang="en-US" altLang="ja-JP">
                <a:effectLst>
                  <a:outerShdw blurRad="38100" dist="38100" dir="2700000" algn="tl">
                    <a:srgbClr val="000000"/>
                  </a:outerShdw>
                </a:effectLst>
                <a:latin typeface="Times New Roman" panose="02020603050405020304" pitchFamily="18" charset="0"/>
              </a:rPr>
              <a:t> </a:t>
            </a:r>
          </a:p>
        </p:txBody>
      </p:sp>
      <p:sp>
        <p:nvSpPr>
          <p:cNvPr id="173065" name="Line 9"/>
          <p:cNvSpPr>
            <a:spLocks noChangeShapeType="1"/>
          </p:cNvSpPr>
          <p:nvPr/>
        </p:nvSpPr>
        <p:spPr bwMode="auto">
          <a:xfrm>
            <a:off x="990600" y="3733800"/>
            <a:ext cx="609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066" name="Line 10"/>
          <p:cNvSpPr>
            <a:spLocks noChangeShapeType="1"/>
          </p:cNvSpPr>
          <p:nvPr/>
        </p:nvSpPr>
        <p:spPr bwMode="auto">
          <a:xfrm>
            <a:off x="990600" y="4572000"/>
            <a:ext cx="609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067" name="Line 11"/>
          <p:cNvSpPr>
            <a:spLocks noChangeShapeType="1"/>
          </p:cNvSpPr>
          <p:nvPr/>
        </p:nvSpPr>
        <p:spPr bwMode="auto">
          <a:xfrm>
            <a:off x="990600" y="5334000"/>
            <a:ext cx="609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068" name="Line 12"/>
          <p:cNvSpPr>
            <a:spLocks noChangeShapeType="1"/>
          </p:cNvSpPr>
          <p:nvPr/>
        </p:nvSpPr>
        <p:spPr bwMode="auto">
          <a:xfrm>
            <a:off x="990600" y="6172200"/>
            <a:ext cx="609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069" name="Line 13"/>
          <p:cNvSpPr>
            <a:spLocks noChangeShapeType="1"/>
          </p:cNvSpPr>
          <p:nvPr/>
        </p:nvSpPr>
        <p:spPr bwMode="auto">
          <a:xfrm>
            <a:off x="7543800" y="4953000"/>
            <a:ext cx="22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070" name="Rectangle 14"/>
          <p:cNvSpPr>
            <a:spLocks noGrp="1" noChangeArrowheads="1"/>
          </p:cNvSpPr>
          <p:nvPr>
            <p:ph type="body" idx="1"/>
          </p:nvPr>
        </p:nvSpPr>
        <p:spPr>
          <a:xfrm>
            <a:off x="381000" y="1600200"/>
            <a:ext cx="8763000" cy="2057400"/>
          </a:xfrm>
        </p:spPr>
        <p:txBody>
          <a:bodyPr/>
          <a:lstStyle/>
          <a:p>
            <a:r>
              <a:rPr lang="ja-JP" altLang="en-US" dirty="0">
                <a:latin typeface="Times New Roman" panose="02020603050405020304" pitchFamily="18" charset="0"/>
              </a:rPr>
              <a:t>下式を時間最適化せよ </a:t>
            </a:r>
            <a:r>
              <a:rPr lang="en-US" altLang="ja-JP" sz="2800" dirty="0">
                <a:latin typeface="Times New Roman" panose="02020603050405020304" pitchFamily="18" charset="0"/>
              </a:rPr>
              <a:t>(2</a:t>
            </a:r>
            <a:r>
              <a:rPr lang="ja-JP" altLang="en-US" sz="2800" dirty="0">
                <a:latin typeface="Times New Roman" panose="02020603050405020304" pitchFamily="18" charset="0"/>
              </a:rPr>
              <a:t>入力</a:t>
            </a:r>
            <a:r>
              <a:rPr lang="en-US" altLang="ja-JP" sz="2800" dirty="0">
                <a:latin typeface="Times New Roman" panose="02020603050405020304" pitchFamily="18" charset="0"/>
              </a:rPr>
              <a:t>OR</a:t>
            </a:r>
            <a:r>
              <a:rPr lang="ja-JP" altLang="en-US" sz="2800" dirty="0">
                <a:latin typeface="Times New Roman" panose="02020603050405020304" pitchFamily="18" charset="0"/>
              </a:rPr>
              <a:t>ゲートを使うこと</a:t>
            </a:r>
            <a:r>
              <a:rPr lang="en-US" altLang="ja-JP" sz="2800" dirty="0">
                <a:latin typeface="Times New Roman" panose="02020603050405020304" pitchFamily="18" charset="0"/>
              </a:rPr>
              <a:t>)</a:t>
            </a:r>
            <a:endParaRPr lang="en-US" altLang="ja-JP" sz="3400" dirty="0">
              <a:latin typeface="Times New Roman" panose="02020603050405020304" pitchFamily="18" charset="0"/>
            </a:endParaRPr>
          </a:p>
        </p:txBody>
      </p:sp>
      <p:graphicFrame>
        <p:nvGraphicFramePr>
          <p:cNvPr id="173071" name="Object 15"/>
          <p:cNvGraphicFramePr>
            <a:graphicFrameLocks noChangeAspect="1"/>
          </p:cNvGraphicFramePr>
          <p:nvPr/>
        </p:nvGraphicFramePr>
        <p:xfrm>
          <a:off x="990600" y="2209800"/>
          <a:ext cx="6858000" cy="617538"/>
        </p:xfrm>
        <a:graphic>
          <a:graphicData uri="http://schemas.openxmlformats.org/presentationml/2006/ole">
            <mc:AlternateContent xmlns:mc="http://schemas.openxmlformats.org/markup-compatibility/2006">
              <mc:Choice xmlns:v="urn:schemas-microsoft-com:vml" Requires="v">
                <p:oleObj spid="_x0000_s19462" name="数式" r:id="rId4" imgW="2108160" imgH="190440" progId="Equation.3">
                  <p:embed/>
                </p:oleObj>
              </mc:Choice>
              <mc:Fallback>
                <p:oleObj name="数式" r:id="rId4" imgW="2108160" imgH="190440" progId="Equation.3">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209800"/>
                        <a:ext cx="6858000" cy="617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3072" name="Group 16"/>
          <p:cNvGrpSpPr>
            <a:grpSpLocks/>
          </p:cNvGrpSpPr>
          <p:nvPr/>
        </p:nvGrpSpPr>
        <p:grpSpPr bwMode="auto">
          <a:xfrm>
            <a:off x="1600200" y="3733800"/>
            <a:ext cx="5943600" cy="2438400"/>
            <a:chOff x="1008" y="2352"/>
            <a:chExt cx="3744" cy="1536"/>
          </a:xfrm>
        </p:grpSpPr>
        <p:sp>
          <p:nvSpPr>
            <p:cNvPr id="173073" name="Line 17"/>
            <p:cNvSpPr>
              <a:spLocks noChangeShapeType="1"/>
            </p:cNvSpPr>
            <p:nvPr/>
          </p:nvSpPr>
          <p:spPr bwMode="auto">
            <a:xfrm>
              <a:off x="3456" y="3072"/>
              <a:ext cx="432"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074" name="Line 18"/>
            <p:cNvSpPr>
              <a:spLocks noChangeShapeType="1"/>
            </p:cNvSpPr>
            <p:nvPr/>
          </p:nvSpPr>
          <p:spPr bwMode="auto">
            <a:xfrm>
              <a:off x="3456" y="3168"/>
              <a:ext cx="432"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73075" name="Group 19"/>
            <p:cNvGrpSpPr>
              <a:grpSpLocks/>
            </p:cNvGrpSpPr>
            <p:nvPr/>
          </p:nvGrpSpPr>
          <p:grpSpPr bwMode="auto">
            <a:xfrm>
              <a:off x="3840" y="2976"/>
              <a:ext cx="288" cy="288"/>
              <a:chOff x="3264" y="3648"/>
              <a:chExt cx="288" cy="288"/>
            </a:xfrm>
          </p:grpSpPr>
          <p:sp>
            <p:nvSpPr>
              <p:cNvPr id="173076" name="Arc 20"/>
              <p:cNvSpPr>
                <a:spLocks/>
              </p:cNvSpPr>
              <p:nvPr/>
            </p:nvSpPr>
            <p:spPr bwMode="auto">
              <a:xfrm>
                <a:off x="326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3077" name="Arc 21"/>
              <p:cNvSpPr>
                <a:spLocks/>
              </p:cNvSpPr>
              <p:nvPr/>
            </p:nvSpPr>
            <p:spPr bwMode="auto">
              <a:xfrm flipV="1">
                <a:off x="326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3078" name="Arc 22"/>
              <p:cNvSpPr>
                <a:spLocks/>
              </p:cNvSpPr>
              <p:nvPr/>
            </p:nvSpPr>
            <p:spPr bwMode="auto">
              <a:xfrm>
                <a:off x="326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3079" name="Arc 23"/>
              <p:cNvSpPr>
                <a:spLocks/>
              </p:cNvSpPr>
              <p:nvPr/>
            </p:nvSpPr>
            <p:spPr bwMode="auto">
              <a:xfrm flipV="1">
                <a:off x="326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73080" name="Line 24"/>
            <p:cNvSpPr>
              <a:spLocks noChangeShapeType="1"/>
            </p:cNvSpPr>
            <p:nvPr/>
          </p:nvSpPr>
          <p:spPr bwMode="auto">
            <a:xfrm flipH="1">
              <a:off x="4128" y="3120"/>
              <a:ext cx="624"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73081" name="Group 25"/>
            <p:cNvGrpSpPr>
              <a:grpSpLocks/>
            </p:cNvGrpSpPr>
            <p:nvPr/>
          </p:nvGrpSpPr>
          <p:grpSpPr bwMode="auto">
            <a:xfrm>
              <a:off x="2064" y="2496"/>
              <a:ext cx="288" cy="288"/>
              <a:chOff x="3264" y="3648"/>
              <a:chExt cx="288" cy="288"/>
            </a:xfrm>
          </p:grpSpPr>
          <p:sp>
            <p:nvSpPr>
              <p:cNvPr id="173082" name="Arc 26"/>
              <p:cNvSpPr>
                <a:spLocks/>
              </p:cNvSpPr>
              <p:nvPr/>
            </p:nvSpPr>
            <p:spPr bwMode="auto">
              <a:xfrm>
                <a:off x="326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3083" name="Arc 27"/>
              <p:cNvSpPr>
                <a:spLocks/>
              </p:cNvSpPr>
              <p:nvPr/>
            </p:nvSpPr>
            <p:spPr bwMode="auto">
              <a:xfrm flipV="1">
                <a:off x="326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3084" name="Arc 28"/>
              <p:cNvSpPr>
                <a:spLocks/>
              </p:cNvSpPr>
              <p:nvPr/>
            </p:nvSpPr>
            <p:spPr bwMode="auto">
              <a:xfrm>
                <a:off x="326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3085" name="Arc 29"/>
              <p:cNvSpPr>
                <a:spLocks/>
              </p:cNvSpPr>
              <p:nvPr/>
            </p:nvSpPr>
            <p:spPr bwMode="auto">
              <a:xfrm flipV="1">
                <a:off x="326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73086" name="Line 30"/>
            <p:cNvSpPr>
              <a:spLocks noChangeShapeType="1"/>
            </p:cNvSpPr>
            <p:nvPr/>
          </p:nvSpPr>
          <p:spPr bwMode="auto">
            <a:xfrm>
              <a:off x="1008" y="2352"/>
              <a:ext cx="710"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087" name="Line 31"/>
            <p:cNvSpPr>
              <a:spLocks noChangeShapeType="1"/>
            </p:cNvSpPr>
            <p:nvPr/>
          </p:nvSpPr>
          <p:spPr bwMode="auto">
            <a:xfrm>
              <a:off x="1008" y="2868"/>
              <a:ext cx="710"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088" name="Line 32"/>
            <p:cNvSpPr>
              <a:spLocks noChangeShapeType="1"/>
            </p:cNvSpPr>
            <p:nvPr/>
          </p:nvSpPr>
          <p:spPr bwMode="auto">
            <a:xfrm>
              <a:off x="1728" y="2352"/>
              <a:ext cx="0" cy="24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089" name="Line 33"/>
            <p:cNvSpPr>
              <a:spLocks noChangeShapeType="1"/>
            </p:cNvSpPr>
            <p:nvPr/>
          </p:nvSpPr>
          <p:spPr bwMode="auto">
            <a:xfrm flipH="1">
              <a:off x="1728" y="2688"/>
              <a:ext cx="0" cy="192"/>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090" name="Line 34"/>
            <p:cNvSpPr>
              <a:spLocks noChangeShapeType="1"/>
            </p:cNvSpPr>
            <p:nvPr/>
          </p:nvSpPr>
          <p:spPr bwMode="auto">
            <a:xfrm>
              <a:off x="1728" y="2688"/>
              <a:ext cx="384"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091" name="Line 35"/>
            <p:cNvSpPr>
              <a:spLocks noChangeShapeType="1"/>
            </p:cNvSpPr>
            <p:nvPr/>
          </p:nvSpPr>
          <p:spPr bwMode="auto">
            <a:xfrm>
              <a:off x="1728" y="2592"/>
              <a:ext cx="384"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092" name="Line 36"/>
            <p:cNvSpPr>
              <a:spLocks noChangeShapeType="1"/>
            </p:cNvSpPr>
            <p:nvPr/>
          </p:nvSpPr>
          <p:spPr bwMode="auto">
            <a:xfrm flipH="1">
              <a:off x="3456" y="2640"/>
              <a:ext cx="0" cy="432"/>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093" name="Line 37"/>
            <p:cNvSpPr>
              <a:spLocks noChangeShapeType="1"/>
            </p:cNvSpPr>
            <p:nvPr/>
          </p:nvSpPr>
          <p:spPr bwMode="auto">
            <a:xfrm>
              <a:off x="1008" y="3360"/>
              <a:ext cx="720"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094" name="Line 38"/>
            <p:cNvSpPr>
              <a:spLocks noChangeShapeType="1"/>
            </p:cNvSpPr>
            <p:nvPr/>
          </p:nvSpPr>
          <p:spPr bwMode="auto">
            <a:xfrm>
              <a:off x="1008" y="3888"/>
              <a:ext cx="710"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73095" name="Group 39"/>
            <p:cNvGrpSpPr>
              <a:grpSpLocks/>
            </p:cNvGrpSpPr>
            <p:nvPr/>
          </p:nvGrpSpPr>
          <p:grpSpPr bwMode="auto">
            <a:xfrm>
              <a:off x="2064" y="3456"/>
              <a:ext cx="288" cy="288"/>
              <a:chOff x="3264" y="3648"/>
              <a:chExt cx="288" cy="288"/>
            </a:xfrm>
          </p:grpSpPr>
          <p:sp>
            <p:nvSpPr>
              <p:cNvPr id="173096" name="Arc 40"/>
              <p:cNvSpPr>
                <a:spLocks/>
              </p:cNvSpPr>
              <p:nvPr/>
            </p:nvSpPr>
            <p:spPr bwMode="auto">
              <a:xfrm>
                <a:off x="3264" y="3648"/>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3097" name="Arc 41"/>
              <p:cNvSpPr>
                <a:spLocks/>
              </p:cNvSpPr>
              <p:nvPr/>
            </p:nvSpPr>
            <p:spPr bwMode="auto">
              <a:xfrm flipV="1">
                <a:off x="3264" y="3792"/>
                <a:ext cx="28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3098" name="Arc 42"/>
              <p:cNvSpPr>
                <a:spLocks/>
              </p:cNvSpPr>
              <p:nvPr/>
            </p:nvSpPr>
            <p:spPr bwMode="auto">
              <a:xfrm>
                <a:off x="3264" y="3648"/>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3099" name="Arc 43"/>
              <p:cNvSpPr>
                <a:spLocks/>
              </p:cNvSpPr>
              <p:nvPr/>
            </p:nvSpPr>
            <p:spPr bwMode="auto">
              <a:xfrm flipV="1">
                <a:off x="3264" y="3792"/>
                <a:ext cx="48"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FF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73100" name="Line 44"/>
            <p:cNvSpPr>
              <a:spLocks noChangeShapeType="1"/>
            </p:cNvSpPr>
            <p:nvPr/>
          </p:nvSpPr>
          <p:spPr bwMode="auto">
            <a:xfrm>
              <a:off x="1728" y="3360"/>
              <a:ext cx="0" cy="192"/>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101" name="Line 45"/>
            <p:cNvSpPr>
              <a:spLocks noChangeShapeType="1"/>
            </p:cNvSpPr>
            <p:nvPr/>
          </p:nvSpPr>
          <p:spPr bwMode="auto">
            <a:xfrm flipH="1">
              <a:off x="1728" y="3648"/>
              <a:ext cx="0" cy="24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102" name="Line 46"/>
            <p:cNvSpPr>
              <a:spLocks noChangeShapeType="1"/>
            </p:cNvSpPr>
            <p:nvPr/>
          </p:nvSpPr>
          <p:spPr bwMode="auto">
            <a:xfrm>
              <a:off x="1728" y="3648"/>
              <a:ext cx="384"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103" name="Line 47"/>
            <p:cNvSpPr>
              <a:spLocks noChangeShapeType="1"/>
            </p:cNvSpPr>
            <p:nvPr/>
          </p:nvSpPr>
          <p:spPr bwMode="auto">
            <a:xfrm>
              <a:off x="1728" y="3552"/>
              <a:ext cx="384"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104" name="Line 48"/>
            <p:cNvSpPr>
              <a:spLocks noChangeShapeType="1"/>
            </p:cNvSpPr>
            <p:nvPr/>
          </p:nvSpPr>
          <p:spPr bwMode="auto">
            <a:xfrm flipH="1">
              <a:off x="3456" y="3168"/>
              <a:ext cx="0" cy="432"/>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105" name="Line 49"/>
            <p:cNvSpPr>
              <a:spLocks noChangeShapeType="1"/>
            </p:cNvSpPr>
            <p:nvPr/>
          </p:nvSpPr>
          <p:spPr bwMode="auto">
            <a:xfrm>
              <a:off x="2352" y="2640"/>
              <a:ext cx="1104"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106" name="Line 50"/>
            <p:cNvSpPr>
              <a:spLocks noChangeShapeType="1"/>
            </p:cNvSpPr>
            <p:nvPr/>
          </p:nvSpPr>
          <p:spPr bwMode="auto">
            <a:xfrm>
              <a:off x="2352" y="3600"/>
              <a:ext cx="1104" cy="0"/>
            </a:xfrm>
            <a:prstGeom prst="line">
              <a:avLst/>
            </a:prstGeom>
            <a:noFill/>
            <a:ln w="190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3072"/>
                                        </p:tgtEl>
                                        <p:attrNameLst>
                                          <p:attrName>style.visibility</p:attrName>
                                        </p:attrNameLst>
                                      </p:cBhvr>
                                      <p:to>
                                        <p:strVal val="visible"/>
                                      </p:to>
                                    </p:set>
                                    <p:animEffect transition="in" filter="wipe(left)">
                                      <p:cBhvr>
                                        <p:cTn id="7" dur="500"/>
                                        <p:tgtEl>
                                          <p:spTgt spid="173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idx="4294967295"/>
          </p:nvPr>
        </p:nvSpPr>
        <p:spPr>
          <a:xfrm>
            <a:off x="685800" y="304800"/>
            <a:ext cx="8077200" cy="1431925"/>
          </a:xfrm>
        </p:spPr>
        <p:txBody>
          <a:bodyPr/>
          <a:lstStyle/>
          <a:p>
            <a:pPr algn="ctr"/>
            <a:r>
              <a:rPr lang="ja-JP" altLang="en-US" sz="4000">
                <a:solidFill>
                  <a:schemeClr val="tx1"/>
                </a:solidFill>
                <a:latin typeface="Times New Roman" panose="02020603050405020304" pitchFamily="18" charset="0"/>
              </a:rPr>
              <a:t>演習問題 </a:t>
            </a:r>
            <a:r>
              <a:rPr lang="en-US" altLang="ja-JP" sz="4000">
                <a:solidFill>
                  <a:schemeClr val="tx1"/>
                </a:solidFill>
                <a:latin typeface="Times New Roman" panose="02020603050405020304" pitchFamily="18" charset="0"/>
              </a:rPr>
              <a:t>: </a:t>
            </a:r>
            <a:r>
              <a:rPr lang="ja-JP" altLang="en-US" sz="4000">
                <a:solidFill>
                  <a:schemeClr val="tx1"/>
                </a:solidFill>
                <a:latin typeface="Times New Roman" panose="02020603050405020304" pitchFamily="18" charset="0"/>
              </a:rPr>
              <a:t>カルノー図による簡略化</a:t>
            </a:r>
          </a:p>
        </p:txBody>
      </p:sp>
      <p:sp>
        <p:nvSpPr>
          <p:cNvPr id="167939" name="Rectangle 3"/>
          <p:cNvSpPr>
            <a:spLocks noGrp="1" noChangeArrowheads="1"/>
          </p:cNvSpPr>
          <p:nvPr>
            <p:ph type="body" idx="4294967295"/>
          </p:nvPr>
        </p:nvSpPr>
        <p:spPr>
          <a:xfrm>
            <a:off x="609600" y="1828800"/>
            <a:ext cx="8153400" cy="1108075"/>
          </a:xfrm>
        </p:spPr>
        <p:txBody>
          <a:bodyPr/>
          <a:lstStyle/>
          <a:p>
            <a:pPr algn="ctr"/>
            <a:r>
              <a:rPr lang="ja-JP" altLang="en-US">
                <a:latin typeface="Times New Roman" panose="02020603050405020304" pitchFamily="18" charset="0"/>
              </a:rPr>
              <a:t>次のカルノー図で表される論理関数を書け</a:t>
            </a:r>
            <a:endParaRPr lang="ja-JP" altLang="en-US" sz="2800">
              <a:latin typeface="Times New Roman" panose="02020603050405020304" pitchFamily="18" charset="0"/>
            </a:endParaRPr>
          </a:p>
        </p:txBody>
      </p:sp>
      <p:graphicFrame>
        <p:nvGraphicFramePr>
          <p:cNvPr id="22532" name="Group 4"/>
          <p:cNvGraphicFramePr>
            <a:graphicFrameLocks noGrp="1"/>
          </p:cNvGraphicFramePr>
          <p:nvPr/>
        </p:nvGraphicFramePr>
        <p:xfrm>
          <a:off x="381000" y="2971800"/>
          <a:ext cx="4038600" cy="2042160"/>
        </p:xfrm>
        <a:graphic>
          <a:graphicData uri="http://schemas.openxmlformats.org/drawingml/2006/table">
            <a:tbl>
              <a:tblPr/>
              <a:tblGrid>
                <a:gridCol w="808038">
                  <a:extLst>
                    <a:ext uri="{9D8B030D-6E8A-4147-A177-3AD203B41FA5}">
                      <a16:colId xmlns:a16="http://schemas.microsoft.com/office/drawing/2014/main" val="20000"/>
                    </a:ext>
                  </a:extLst>
                </a:gridCol>
                <a:gridCol w="806450">
                  <a:extLst>
                    <a:ext uri="{9D8B030D-6E8A-4147-A177-3AD203B41FA5}">
                      <a16:colId xmlns:a16="http://schemas.microsoft.com/office/drawing/2014/main" val="20001"/>
                    </a:ext>
                  </a:extLst>
                </a:gridCol>
                <a:gridCol w="809625">
                  <a:extLst>
                    <a:ext uri="{9D8B030D-6E8A-4147-A177-3AD203B41FA5}">
                      <a16:colId xmlns:a16="http://schemas.microsoft.com/office/drawing/2014/main" val="20002"/>
                    </a:ext>
                  </a:extLst>
                </a:gridCol>
                <a:gridCol w="806450">
                  <a:extLst>
                    <a:ext uri="{9D8B030D-6E8A-4147-A177-3AD203B41FA5}">
                      <a16:colId xmlns:a16="http://schemas.microsoft.com/office/drawing/2014/main" val="20003"/>
                    </a:ext>
                  </a:extLst>
                </a:gridCol>
                <a:gridCol w="808037">
                  <a:extLst>
                    <a:ext uri="{9D8B030D-6E8A-4147-A177-3AD203B41FA5}">
                      <a16:colId xmlns:a16="http://schemas.microsoft.com/office/drawing/2014/main" val="20004"/>
                    </a:ext>
                  </a:extLst>
                </a:gridCol>
              </a:tblGrid>
              <a:tr h="677863">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X</a:t>
                      </a:r>
                      <a:r>
                        <a:rPr kumimoji="1" lang="en-US" altLang="ja-JP" sz="20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r>
                        <a:rPr kumimoji="1" lang="en-US" altLang="ja-JP" sz="20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Y</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Z</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1338">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67966" name="Line 30"/>
          <p:cNvSpPr>
            <a:spLocks noChangeShapeType="1"/>
          </p:cNvSpPr>
          <p:nvPr/>
        </p:nvSpPr>
        <p:spPr bwMode="auto">
          <a:xfrm>
            <a:off x="381000" y="2971800"/>
            <a:ext cx="8382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graphicFrame>
        <p:nvGraphicFramePr>
          <p:cNvPr id="167967" name="Group 31"/>
          <p:cNvGraphicFramePr>
            <a:graphicFrameLocks noGrp="1"/>
          </p:cNvGraphicFramePr>
          <p:nvPr>
            <p:extLst>
              <p:ext uri="{D42A27DB-BD31-4B8C-83A1-F6EECF244321}">
                <p14:modId xmlns:p14="http://schemas.microsoft.com/office/powerpoint/2010/main" val="2053127741"/>
              </p:ext>
            </p:extLst>
          </p:nvPr>
        </p:nvGraphicFramePr>
        <p:xfrm>
          <a:off x="4572000" y="2971800"/>
          <a:ext cx="4038600" cy="2042160"/>
        </p:xfrm>
        <a:graphic>
          <a:graphicData uri="http://schemas.openxmlformats.org/drawingml/2006/table">
            <a:tbl>
              <a:tblPr/>
              <a:tblGrid>
                <a:gridCol w="808038">
                  <a:extLst>
                    <a:ext uri="{9D8B030D-6E8A-4147-A177-3AD203B41FA5}">
                      <a16:colId xmlns:a16="http://schemas.microsoft.com/office/drawing/2014/main" val="20000"/>
                    </a:ext>
                  </a:extLst>
                </a:gridCol>
                <a:gridCol w="806450">
                  <a:extLst>
                    <a:ext uri="{9D8B030D-6E8A-4147-A177-3AD203B41FA5}">
                      <a16:colId xmlns:a16="http://schemas.microsoft.com/office/drawing/2014/main" val="20001"/>
                    </a:ext>
                  </a:extLst>
                </a:gridCol>
                <a:gridCol w="809625">
                  <a:extLst>
                    <a:ext uri="{9D8B030D-6E8A-4147-A177-3AD203B41FA5}">
                      <a16:colId xmlns:a16="http://schemas.microsoft.com/office/drawing/2014/main" val="20002"/>
                    </a:ext>
                  </a:extLst>
                </a:gridCol>
                <a:gridCol w="806450">
                  <a:extLst>
                    <a:ext uri="{9D8B030D-6E8A-4147-A177-3AD203B41FA5}">
                      <a16:colId xmlns:a16="http://schemas.microsoft.com/office/drawing/2014/main" val="20003"/>
                    </a:ext>
                  </a:extLst>
                </a:gridCol>
                <a:gridCol w="808037">
                  <a:extLst>
                    <a:ext uri="{9D8B030D-6E8A-4147-A177-3AD203B41FA5}">
                      <a16:colId xmlns:a16="http://schemas.microsoft.com/office/drawing/2014/main" val="20004"/>
                    </a:ext>
                  </a:extLst>
                </a:gridCol>
              </a:tblGrid>
              <a:tr h="677863">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1"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X</a:t>
                      </a:r>
                      <a:r>
                        <a:rPr kumimoji="1" lang="en-US" altLang="ja-JP" sz="20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r>
                        <a:rPr kumimoji="1" lang="en-US" altLang="ja-JP" sz="2000" b="0" i="1"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Y</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1"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Z</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1338">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endParaRPr kumimoji="1" lang="ja-JP" altLang="ja-JP" sz="36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en-US" altLang="ja-JP" sz="36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marL="742950" indent="-285750">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marL="1143000" indent="-228600">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marL="1600200" indent="-228600">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marL="2057400" indent="-228600">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67993" name="Line 57"/>
          <p:cNvSpPr>
            <a:spLocks noChangeShapeType="1"/>
          </p:cNvSpPr>
          <p:nvPr/>
        </p:nvSpPr>
        <p:spPr bwMode="auto">
          <a:xfrm>
            <a:off x="4572000" y="2971800"/>
            <a:ext cx="7620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67994" name="AutoShape 60"/>
          <p:cNvSpPr>
            <a:spLocks noChangeArrowheads="1"/>
          </p:cNvSpPr>
          <p:nvPr/>
        </p:nvSpPr>
        <p:spPr bwMode="auto">
          <a:xfrm>
            <a:off x="1219200" y="4495800"/>
            <a:ext cx="3124200" cy="381000"/>
          </a:xfrm>
          <a:prstGeom prst="roundRect">
            <a:avLst>
              <a:gd name="adj" fmla="val 16667"/>
            </a:avLst>
          </a:prstGeom>
          <a:noFill/>
          <a:ln w="38100">
            <a:solidFill>
              <a:srgbClr val="FF99CC"/>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kumimoji="1">
                <a:solidFill>
                  <a:schemeClr val="tx1"/>
                </a:solidFill>
                <a:latin typeface="Arial" panose="020B0604020202020204" pitchFamily="34" charset="0"/>
                <a:ea typeface="ＭＳ Ｐゴシック" panose="020B0600070205080204" pitchFamily="50" charset="-128"/>
              </a:defRPr>
            </a:lvl1pPr>
            <a:lvl2pPr marL="742950" indent="-285750">
              <a:spcBef>
                <a:spcPct val="0"/>
              </a:spcBef>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0"/>
              </a:spcBef>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0"/>
              </a:spcBef>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buClrTx/>
              <a:buSzTx/>
              <a:buFontTx/>
              <a:buNone/>
            </a:pPr>
            <a:endParaRPr lang="ja-JP" altLang="ja-JP" sz="3200" i="1">
              <a:effectLst/>
            </a:endParaRPr>
          </a:p>
        </p:txBody>
      </p:sp>
      <p:sp>
        <p:nvSpPr>
          <p:cNvPr id="167995" name="Line 61"/>
          <p:cNvSpPr>
            <a:spLocks noChangeShapeType="1"/>
          </p:cNvSpPr>
          <p:nvPr/>
        </p:nvSpPr>
        <p:spPr bwMode="auto">
          <a:xfrm>
            <a:off x="2057400" y="4876800"/>
            <a:ext cx="0" cy="381000"/>
          </a:xfrm>
          <a:prstGeom prst="line">
            <a:avLst/>
          </a:prstGeom>
          <a:noFill/>
          <a:ln w="38100">
            <a:solidFill>
              <a:srgbClr val="FF99CC"/>
            </a:solidFill>
            <a:prstDash val="solid"/>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67996" name="Text Box 62"/>
          <p:cNvSpPr txBox="1">
            <a:spLocks noChangeArrowheads="1"/>
          </p:cNvSpPr>
          <p:nvPr/>
        </p:nvSpPr>
        <p:spPr bwMode="auto">
          <a:xfrm>
            <a:off x="1600200" y="5108575"/>
            <a:ext cx="8413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kumimoji="1">
                <a:solidFill>
                  <a:schemeClr val="tx1"/>
                </a:solidFill>
                <a:latin typeface="Arial" panose="020B0604020202020204" pitchFamily="34" charset="0"/>
                <a:ea typeface="ＭＳ Ｐゴシック" panose="020B0600070205080204" pitchFamily="50" charset="-128"/>
              </a:defRPr>
            </a:lvl1pPr>
            <a:lvl2pPr marL="742950" indent="-285750">
              <a:spcBef>
                <a:spcPct val="0"/>
              </a:spcBef>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0"/>
              </a:spcBef>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0"/>
              </a:spcBef>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buClrTx/>
              <a:buSzTx/>
              <a:buFontTx/>
              <a:buNone/>
            </a:pPr>
            <a:r>
              <a:rPr lang="en-US" altLang="ja-JP" sz="3200" i="1">
                <a:solidFill>
                  <a:srgbClr val="FFFF66"/>
                </a:solidFill>
                <a:effectLst/>
                <a:latin typeface="Times New Roman" panose="02020603050405020304" pitchFamily="18" charset="0"/>
              </a:rPr>
              <a:t>Z</a:t>
            </a:r>
            <a:r>
              <a:rPr lang="en-US" altLang="ja-JP" sz="3200">
                <a:solidFill>
                  <a:srgbClr val="FFFF66"/>
                </a:solidFill>
                <a:effectLst/>
                <a:latin typeface="Times New Roman" panose="02020603050405020304" pitchFamily="18" charset="0"/>
              </a:rPr>
              <a:t>=1</a:t>
            </a:r>
          </a:p>
        </p:txBody>
      </p:sp>
      <p:grpSp>
        <p:nvGrpSpPr>
          <p:cNvPr id="167997" name="Group 79"/>
          <p:cNvGrpSpPr>
            <a:grpSpLocks/>
          </p:cNvGrpSpPr>
          <p:nvPr/>
        </p:nvGrpSpPr>
        <p:grpSpPr bwMode="auto">
          <a:xfrm>
            <a:off x="5410200" y="4495800"/>
            <a:ext cx="3124200" cy="381000"/>
            <a:chOff x="3408" y="2832"/>
            <a:chExt cx="1968" cy="240"/>
          </a:xfrm>
        </p:grpSpPr>
        <p:sp>
          <p:nvSpPr>
            <p:cNvPr id="167998" name="AutoShape 64"/>
            <p:cNvSpPr>
              <a:spLocks/>
            </p:cNvSpPr>
            <p:nvPr/>
          </p:nvSpPr>
          <p:spPr bwMode="auto">
            <a:xfrm>
              <a:off x="3408" y="2832"/>
              <a:ext cx="432" cy="240"/>
            </a:xfrm>
            <a:prstGeom prst="rightBracket">
              <a:avLst>
                <a:gd name="adj" fmla="val 8333"/>
              </a:avLst>
            </a:prstGeom>
            <a:noFill/>
            <a:ln w="38100">
              <a:solidFill>
                <a:srgbClr val="FF99CC"/>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kumimoji="1">
                  <a:solidFill>
                    <a:schemeClr val="tx1"/>
                  </a:solidFill>
                  <a:latin typeface="Arial" panose="020B0604020202020204" pitchFamily="34" charset="0"/>
                  <a:ea typeface="ＭＳ Ｐゴシック" panose="020B0600070205080204" pitchFamily="50" charset="-128"/>
                </a:defRPr>
              </a:lvl1pPr>
              <a:lvl2pPr marL="742950" indent="-285750">
                <a:spcBef>
                  <a:spcPct val="0"/>
                </a:spcBef>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0"/>
                </a:spcBef>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0"/>
                </a:spcBef>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buClrTx/>
                <a:buSzTx/>
                <a:buFontTx/>
                <a:buNone/>
              </a:pPr>
              <a:endParaRPr lang="ja-JP" altLang="ja-JP" sz="3200" i="1">
                <a:effectLst/>
              </a:endParaRPr>
            </a:p>
          </p:txBody>
        </p:sp>
        <p:sp>
          <p:nvSpPr>
            <p:cNvPr id="167999" name="AutoShape 65"/>
            <p:cNvSpPr>
              <a:spLocks/>
            </p:cNvSpPr>
            <p:nvPr/>
          </p:nvSpPr>
          <p:spPr bwMode="auto">
            <a:xfrm flipH="1">
              <a:off x="4944" y="2832"/>
              <a:ext cx="432" cy="240"/>
            </a:xfrm>
            <a:prstGeom prst="rightBracket">
              <a:avLst>
                <a:gd name="adj" fmla="val 8333"/>
              </a:avLst>
            </a:prstGeom>
            <a:noFill/>
            <a:ln w="38100">
              <a:solidFill>
                <a:srgbClr val="FF99CC"/>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kumimoji="1">
                  <a:solidFill>
                    <a:schemeClr val="tx1"/>
                  </a:solidFill>
                  <a:latin typeface="Arial" panose="020B0604020202020204" pitchFamily="34" charset="0"/>
                  <a:ea typeface="ＭＳ Ｐゴシック" panose="020B0600070205080204" pitchFamily="50" charset="-128"/>
                </a:defRPr>
              </a:lvl1pPr>
              <a:lvl2pPr marL="742950" indent="-285750">
                <a:spcBef>
                  <a:spcPct val="0"/>
                </a:spcBef>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0"/>
                </a:spcBef>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0"/>
                </a:spcBef>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buClrTx/>
                <a:buSzTx/>
                <a:buFontTx/>
                <a:buNone/>
              </a:pPr>
              <a:endParaRPr lang="ja-JP" altLang="ja-JP" sz="3200" i="1">
                <a:effectLst/>
              </a:endParaRPr>
            </a:p>
          </p:txBody>
        </p:sp>
      </p:grpSp>
      <p:sp>
        <p:nvSpPr>
          <p:cNvPr id="168000" name="Line 66"/>
          <p:cNvSpPr>
            <a:spLocks noChangeShapeType="1"/>
          </p:cNvSpPr>
          <p:nvPr/>
        </p:nvSpPr>
        <p:spPr bwMode="auto">
          <a:xfrm>
            <a:off x="8229600" y="4876800"/>
            <a:ext cx="0" cy="304800"/>
          </a:xfrm>
          <a:prstGeom prst="line">
            <a:avLst/>
          </a:prstGeom>
          <a:noFill/>
          <a:ln w="38100">
            <a:solidFill>
              <a:srgbClr val="FF99CC"/>
            </a:solidFill>
            <a:prstDash val="solid"/>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68001" name="Text Box 67"/>
          <p:cNvSpPr txBox="1">
            <a:spLocks noChangeArrowheads="1"/>
          </p:cNvSpPr>
          <p:nvPr/>
        </p:nvSpPr>
        <p:spPr bwMode="auto">
          <a:xfrm>
            <a:off x="7315200" y="5181600"/>
            <a:ext cx="17171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kumimoji="1">
                <a:solidFill>
                  <a:schemeClr val="tx1"/>
                </a:solidFill>
                <a:latin typeface="Arial" panose="020B0604020202020204" pitchFamily="34" charset="0"/>
                <a:ea typeface="ＭＳ Ｐゴシック" panose="020B0600070205080204" pitchFamily="50" charset="-128"/>
              </a:defRPr>
            </a:lvl1pPr>
            <a:lvl2pPr marL="742950" indent="-285750">
              <a:spcBef>
                <a:spcPct val="0"/>
              </a:spcBef>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0"/>
              </a:spcBef>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0"/>
              </a:spcBef>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buClrTx/>
              <a:buSzTx/>
              <a:buFontTx/>
              <a:buNone/>
            </a:pPr>
            <a:r>
              <a:rPr lang="en-US" altLang="ja-JP" sz="3200" i="1" dirty="0">
                <a:solidFill>
                  <a:srgbClr val="FFFF99"/>
                </a:solidFill>
                <a:effectLst/>
                <a:latin typeface="Times New Roman" panose="02020603050405020304" pitchFamily="18" charset="0"/>
              </a:rPr>
              <a:t>Y</a:t>
            </a:r>
            <a:r>
              <a:rPr lang="en-US" altLang="ja-JP" sz="3200" dirty="0">
                <a:solidFill>
                  <a:srgbClr val="FFFF99"/>
                </a:solidFill>
                <a:effectLst/>
                <a:latin typeface="Times New Roman" panose="02020603050405020304" pitchFamily="18" charset="0"/>
              </a:rPr>
              <a:t>=0, </a:t>
            </a:r>
            <a:r>
              <a:rPr lang="en-US" altLang="ja-JP" sz="3200" i="1" dirty="0">
                <a:solidFill>
                  <a:srgbClr val="FFFF99"/>
                </a:solidFill>
                <a:effectLst/>
                <a:latin typeface="Times New Roman" panose="02020603050405020304" pitchFamily="18" charset="0"/>
              </a:rPr>
              <a:t>Z</a:t>
            </a:r>
            <a:r>
              <a:rPr lang="en-US" altLang="ja-JP" sz="3200" dirty="0">
                <a:solidFill>
                  <a:srgbClr val="FFFF99"/>
                </a:solidFill>
                <a:effectLst/>
                <a:latin typeface="Times New Roman" panose="02020603050405020304" pitchFamily="18" charset="0"/>
              </a:rPr>
              <a:t>=1</a:t>
            </a:r>
            <a:endParaRPr lang="en-US" altLang="ja-JP" sz="3200" i="1" dirty="0">
              <a:solidFill>
                <a:srgbClr val="FFFF99"/>
              </a:solidFill>
              <a:effectLst/>
              <a:latin typeface="Times New Roman" panose="02020603050405020304" pitchFamily="18" charset="0"/>
            </a:endParaRPr>
          </a:p>
        </p:txBody>
      </p:sp>
      <p:sp>
        <p:nvSpPr>
          <p:cNvPr id="168002" name="AutoShape 69"/>
          <p:cNvSpPr>
            <a:spLocks noChangeArrowheads="1"/>
          </p:cNvSpPr>
          <p:nvPr/>
        </p:nvSpPr>
        <p:spPr bwMode="auto">
          <a:xfrm>
            <a:off x="6248400" y="3810000"/>
            <a:ext cx="1447800" cy="457200"/>
          </a:xfrm>
          <a:prstGeom prst="roundRect">
            <a:avLst>
              <a:gd name="adj" fmla="val 16667"/>
            </a:avLst>
          </a:prstGeom>
          <a:noFill/>
          <a:ln w="38100">
            <a:solidFill>
              <a:srgbClr val="FF99CC"/>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0"/>
              </a:spcBef>
              <a:defRPr kumimoji="1">
                <a:solidFill>
                  <a:schemeClr val="tx1"/>
                </a:solidFill>
                <a:latin typeface="Arial" panose="020B0604020202020204" pitchFamily="34" charset="0"/>
                <a:ea typeface="ＭＳ Ｐゴシック" panose="020B0600070205080204" pitchFamily="50" charset="-128"/>
              </a:defRPr>
            </a:lvl1pPr>
            <a:lvl2pPr marL="742950" indent="-285750">
              <a:spcBef>
                <a:spcPct val="0"/>
              </a:spcBef>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0"/>
              </a:spcBef>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0"/>
              </a:spcBef>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buClrTx/>
              <a:buSzTx/>
              <a:buFontTx/>
              <a:buNone/>
            </a:pPr>
            <a:endParaRPr lang="ja-JP" altLang="ja-JP" sz="3200" i="1">
              <a:effectLst/>
            </a:endParaRPr>
          </a:p>
        </p:txBody>
      </p:sp>
      <p:sp>
        <p:nvSpPr>
          <p:cNvPr id="168003" name="Line 70"/>
          <p:cNvSpPr>
            <a:spLocks noChangeShapeType="1"/>
          </p:cNvSpPr>
          <p:nvPr/>
        </p:nvSpPr>
        <p:spPr bwMode="auto">
          <a:xfrm flipH="1">
            <a:off x="6019799" y="4267200"/>
            <a:ext cx="606425" cy="990600"/>
          </a:xfrm>
          <a:prstGeom prst="line">
            <a:avLst/>
          </a:prstGeom>
          <a:noFill/>
          <a:ln w="38100">
            <a:solidFill>
              <a:srgbClr val="FF99CC"/>
            </a:solidFill>
            <a:prstDash val="solid"/>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68004" name="Text Box 71"/>
          <p:cNvSpPr txBox="1">
            <a:spLocks noChangeArrowheads="1"/>
          </p:cNvSpPr>
          <p:nvPr/>
        </p:nvSpPr>
        <p:spPr bwMode="auto">
          <a:xfrm>
            <a:off x="4724400" y="5181600"/>
            <a:ext cx="17395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0"/>
              </a:spcBef>
              <a:defRPr kumimoji="1">
                <a:solidFill>
                  <a:schemeClr val="tx1"/>
                </a:solidFill>
                <a:latin typeface="Arial" panose="020B0604020202020204" pitchFamily="34" charset="0"/>
                <a:ea typeface="ＭＳ Ｐゴシック" panose="020B0600070205080204" pitchFamily="50" charset="-128"/>
              </a:defRPr>
            </a:lvl1pPr>
            <a:lvl2pPr marL="742950" indent="-285750">
              <a:spcBef>
                <a:spcPct val="0"/>
              </a:spcBef>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0"/>
              </a:spcBef>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0"/>
              </a:spcBef>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buClrTx/>
              <a:buSzTx/>
              <a:buFontTx/>
              <a:buNone/>
            </a:pPr>
            <a:r>
              <a:rPr lang="en-US" altLang="ja-JP" sz="3200" i="1" dirty="0">
                <a:solidFill>
                  <a:srgbClr val="FFFF99"/>
                </a:solidFill>
                <a:effectLst/>
                <a:latin typeface="Times New Roman" panose="02020603050405020304" pitchFamily="18" charset="0"/>
              </a:rPr>
              <a:t>Y</a:t>
            </a:r>
            <a:r>
              <a:rPr lang="en-US" altLang="ja-JP" sz="3200" dirty="0">
                <a:solidFill>
                  <a:srgbClr val="FFFF99"/>
                </a:solidFill>
                <a:effectLst/>
                <a:latin typeface="Times New Roman" panose="02020603050405020304" pitchFamily="18" charset="0"/>
              </a:rPr>
              <a:t>=1, Z=0</a:t>
            </a:r>
            <a:endParaRPr lang="en-US" altLang="ja-JP" sz="3200" i="1" dirty="0">
              <a:solidFill>
                <a:srgbClr val="FFFF99"/>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テキスト ボックス 20"/>
              <p:cNvSpPr txBox="1"/>
              <p:nvPr/>
            </p:nvSpPr>
            <p:spPr>
              <a:xfrm>
                <a:off x="2345430" y="5763021"/>
                <a:ext cx="614334"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rPr>
                        <m:t>𝑍</m:t>
                      </m:r>
                    </m:oMath>
                  </m:oMathPara>
                </a14:m>
                <a:endParaRPr kumimoji="1" lang="ja-JP" altLang="en-US" sz="3600" dirty="0"/>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2345430" y="5763021"/>
                <a:ext cx="614334" cy="646331"/>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テキスト ボックス 21"/>
              <p:cNvSpPr txBox="1"/>
              <p:nvPr/>
            </p:nvSpPr>
            <p:spPr>
              <a:xfrm>
                <a:off x="6131626" y="5746526"/>
                <a:ext cx="3087960"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ja-JP" sz="3600" b="0" i="1" smtClean="0">
                              <a:latin typeface="Cambria Math" panose="02040503050406030204" pitchFamily="18" charset="0"/>
                            </a:rPr>
                          </m:ctrlPr>
                        </m:accPr>
                        <m:e>
                          <m:r>
                            <a:rPr kumimoji="1" lang="en-US" altLang="ja-JP" sz="3600" b="0" i="1" smtClean="0">
                              <a:latin typeface="Cambria Math" panose="02040503050406030204" pitchFamily="18" charset="0"/>
                            </a:rPr>
                            <m:t> </m:t>
                          </m:r>
                          <m:r>
                            <a:rPr kumimoji="1" lang="en-US" altLang="ja-JP" sz="3600" b="0" i="1" smtClean="0">
                              <a:latin typeface="Cambria Math" panose="02040503050406030204" pitchFamily="18" charset="0"/>
                            </a:rPr>
                            <m:t>𝑌</m:t>
                          </m:r>
                          <m:r>
                            <a:rPr kumimoji="1" lang="en-US" altLang="ja-JP" sz="3600" b="0" i="1" smtClean="0">
                              <a:latin typeface="Cambria Math" panose="02040503050406030204" pitchFamily="18" charset="0"/>
                            </a:rPr>
                            <m:t> </m:t>
                          </m:r>
                        </m:e>
                      </m:acc>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𝑍</m:t>
                      </m:r>
                      <m:r>
                        <a:rPr kumimoji="1" lang="en-US" altLang="ja-JP" sz="3600" b="0" i="1" smtClean="0">
                          <a:latin typeface="Cambria Math" panose="02040503050406030204" pitchFamily="18" charset="0"/>
                          <a:ea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𝑌</m:t>
                      </m:r>
                      <m:r>
                        <a:rPr kumimoji="1" lang="en-US" altLang="ja-JP" sz="3600" b="0" i="1" smtClean="0">
                          <a:latin typeface="Cambria Math" panose="02040503050406030204" pitchFamily="18" charset="0"/>
                          <a:ea typeface="Cambria Math" panose="02040503050406030204" pitchFamily="18" charset="0"/>
                        </a:rPr>
                        <m:t>∙</m:t>
                      </m:r>
                      <m:acc>
                        <m:accPr>
                          <m:chr m:val="̅"/>
                          <m:ctrlPr>
                            <a:rPr kumimoji="1" lang="en-US" altLang="ja-JP" sz="3600" b="0" i="1" smtClean="0">
                              <a:latin typeface="Cambria Math" panose="02040503050406030204" pitchFamily="18" charset="0"/>
                              <a:ea typeface="Cambria Math" panose="02040503050406030204" pitchFamily="18" charset="0"/>
                            </a:rPr>
                          </m:ctrlPr>
                        </m:accPr>
                        <m:e>
                          <m:r>
                            <a:rPr kumimoji="1" lang="en-US" altLang="ja-JP" sz="3600" b="0" i="1" smtClean="0">
                              <a:latin typeface="Cambria Math" panose="02040503050406030204" pitchFamily="18" charset="0"/>
                              <a:ea typeface="Cambria Math" panose="02040503050406030204" pitchFamily="18" charset="0"/>
                            </a:rPr>
                            <m:t> </m:t>
                          </m:r>
                          <m:r>
                            <a:rPr kumimoji="1" lang="en-US" altLang="ja-JP" sz="3600" b="0" i="1" smtClean="0">
                              <a:latin typeface="Cambria Math" panose="02040503050406030204" pitchFamily="18" charset="0"/>
                              <a:ea typeface="Cambria Math" panose="02040503050406030204" pitchFamily="18" charset="0"/>
                            </a:rPr>
                            <m:t>𝑍</m:t>
                          </m:r>
                          <m:r>
                            <a:rPr kumimoji="1" lang="en-US" altLang="ja-JP" sz="3600" b="0" i="1" smtClean="0">
                              <a:latin typeface="Cambria Math" panose="02040503050406030204" pitchFamily="18" charset="0"/>
                              <a:ea typeface="Cambria Math" panose="02040503050406030204" pitchFamily="18" charset="0"/>
                            </a:rPr>
                            <m:t> </m:t>
                          </m:r>
                        </m:e>
                      </m:acc>
                    </m:oMath>
                  </m:oMathPara>
                </a14:m>
                <a:endParaRPr kumimoji="1" lang="ja-JP" altLang="en-US" sz="3600" dirty="0"/>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6131626" y="5746526"/>
                <a:ext cx="3087960" cy="646331"/>
              </a:xfrm>
              <a:prstGeom prst="rect">
                <a:avLst/>
              </a:prstGeom>
              <a:blipFill rotWithShape="0">
                <a:blip r:embed="rId4"/>
                <a:stretch>
                  <a:fillRect/>
                </a:stretch>
              </a:blipFill>
            </p:spPr>
            <p:txBody>
              <a:bodyPr/>
              <a:lstStyle/>
              <a:p>
                <a:r>
                  <a:rPr lang="ja-JP" altLang="en-US">
                    <a:noFill/>
                  </a:rPr>
                  <a:t> </a:t>
                </a:r>
              </a:p>
            </p:txBody>
          </p:sp>
        </mc:Fallback>
      </mc:AlternateContent>
      <p:sp>
        <p:nvSpPr>
          <p:cNvPr id="23" name="テキスト ボックス 22"/>
          <p:cNvSpPr txBox="1"/>
          <p:nvPr/>
        </p:nvSpPr>
        <p:spPr>
          <a:xfrm>
            <a:off x="381000" y="5763021"/>
            <a:ext cx="2137124" cy="646331"/>
          </a:xfrm>
          <a:prstGeom prst="rect">
            <a:avLst/>
          </a:prstGeom>
          <a:noFill/>
        </p:spPr>
        <p:txBody>
          <a:bodyPr wrap="none" rtlCol="0">
            <a:spAutoFit/>
          </a:bodyPr>
          <a:lstStyle/>
          <a:p>
            <a:r>
              <a:rPr kumimoji="1" lang="en-US" altLang="ja-JP" sz="3600" i="1" dirty="0">
                <a:latin typeface="Times New Roman" panose="02020603050405020304" pitchFamily="18" charset="0"/>
              </a:rPr>
              <a:t>f</a:t>
            </a:r>
            <a:r>
              <a:rPr kumimoji="1" lang="en-US" altLang="ja-JP" sz="3600" dirty="0">
                <a:latin typeface="Times New Roman" panose="02020603050405020304" pitchFamily="18" charset="0"/>
              </a:rPr>
              <a:t> (</a:t>
            </a:r>
            <a:r>
              <a:rPr kumimoji="1" lang="en-US" altLang="ja-JP" sz="3600" i="1" dirty="0">
                <a:latin typeface="Times New Roman" panose="02020603050405020304" pitchFamily="18" charset="0"/>
              </a:rPr>
              <a:t>X</a:t>
            </a:r>
            <a:r>
              <a:rPr kumimoji="1" lang="en-US" altLang="ja-JP" sz="3600" dirty="0">
                <a:latin typeface="Times New Roman" panose="02020603050405020304" pitchFamily="18" charset="0"/>
              </a:rPr>
              <a:t>,</a:t>
            </a:r>
            <a:r>
              <a:rPr kumimoji="1" lang="en-US" altLang="ja-JP" sz="3600" i="1" dirty="0">
                <a:latin typeface="Times New Roman" panose="02020603050405020304" pitchFamily="18" charset="0"/>
              </a:rPr>
              <a:t>Y</a:t>
            </a:r>
            <a:r>
              <a:rPr kumimoji="1" lang="en-US" altLang="ja-JP" sz="3600" dirty="0">
                <a:latin typeface="Times New Roman" panose="02020603050405020304" pitchFamily="18" charset="0"/>
              </a:rPr>
              <a:t>,</a:t>
            </a:r>
            <a:r>
              <a:rPr kumimoji="1" lang="en-US" altLang="ja-JP" sz="3600" i="1" dirty="0">
                <a:latin typeface="Times New Roman" panose="02020603050405020304" pitchFamily="18" charset="0"/>
              </a:rPr>
              <a:t>Z</a:t>
            </a:r>
            <a:r>
              <a:rPr kumimoji="1" lang="en-US" altLang="ja-JP" sz="3600" dirty="0">
                <a:latin typeface="Times New Roman" panose="02020603050405020304" pitchFamily="18" charset="0"/>
              </a:rPr>
              <a:t>) =</a:t>
            </a:r>
            <a:endParaRPr kumimoji="1" lang="ja-JP" altLang="en-US" sz="3600" dirty="0">
              <a:latin typeface="Times New Roman" panose="02020603050405020304" pitchFamily="18" charset="0"/>
            </a:endParaRPr>
          </a:p>
        </p:txBody>
      </p:sp>
      <p:sp>
        <p:nvSpPr>
          <p:cNvPr id="24" name="テキスト ボックス 23"/>
          <p:cNvSpPr txBox="1"/>
          <p:nvPr/>
        </p:nvSpPr>
        <p:spPr>
          <a:xfrm>
            <a:off x="4111276" y="5739684"/>
            <a:ext cx="2137124" cy="646331"/>
          </a:xfrm>
          <a:prstGeom prst="rect">
            <a:avLst/>
          </a:prstGeom>
          <a:noFill/>
        </p:spPr>
        <p:txBody>
          <a:bodyPr wrap="none" rtlCol="0">
            <a:spAutoFit/>
          </a:bodyPr>
          <a:lstStyle/>
          <a:p>
            <a:r>
              <a:rPr kumimoji="1" lang="en-US" altLang="ja-JP" sz="3600" i="1" dirty="0">
                <a:latin typeface="Times New Roman" panose="02020603050405020304" pitchFamily="18" charset="0"/>
              </a:rPr>
              <a:t>f</a:t>
            </a:r>
            <a:r>
              <a:rPr kumimoji="1" lang="en-US" altLang="ja-JP" sz="3600" dirty="0">
                <a:latin typeface="Times New Roman" panose="02020603050405020304" pitchFamily="18" charset="0"/>
              </a:rPr>
              <a:t> (</a:t>
            </a:r>
            <a:r>
              <a:rPr kumimoji="1" lang="en-US" altLang="ja-JP" sz="3600" i="1" dirty="0">
                <a:latin typeface="Times New Roman" panose="02020603050405020304" pitchFamily="18" charset="0"/>
              </a:rPr>
              <a:t>X</a:t>
            </a:r>
            <a:r>
              <a:rPr kumimoji="1" lang="en-US" altLang="ja-JP" sz="3600" dirty="0">
                <a:latin typeface="Times New Roman" panose="02020603050405020304" pitchFamily="18" charset="0"/>
              </a:rPr>
              <a:t>,</a:t>
            </a:r>
            <a:r>
              <a:rPr kumimoji="1" lang="en-US" altLang="ja-JP" sz="3600" i="1" dirty="0">
                <a:latin typeface="Times New Roman" panose="02020603050405020304" pitchFamily="18" charset="0"/>
              </a:rPr>
              <a:t>Y</a:t>
            </a:r>
            <a:r>
              <a:rPr kumimoji="1" lang="en-US" altLang="ja-JP" sz="3600" dirty="0">
                <a:latin typeface="Times New Roman" panose="02020603050405020304" pitchFamily="18" charset="0"/>
              </a:rPr>
              <a:t>,</a:t>
            </a:r>
            <a:r>
              <a:rPr kumimoji="1" lang="en-US" altLang="ja-JP" sz="3600" i="1" dirty="0">
                <a:latin typeface="Times New Roman" panose="02020603050405020304" pitchFamily="18" charset="0"/>
              </a:rPr>
              <a:t>Z</a:t>
            </a:r>
            <a:r>
              <a:rPr kumimoji="1" lang="en-US" altLang="ja-JP" sz="3600" dirty="0">
                <a:latin typeface="Times New Roman" panose="02020603050405020304" pitchFamily="18" charset="0"/>
              </a:rPr>
              <a:t>) =</a:t>
            </a:r>
            <a:endParaRPr kumimoji="1" lang="ja-JP" altLang="en-US" sz="36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7994"/>
                                        </p:tgtEl>
                                        <p:attrNameLst>
                                          <p:attrName>style.visibility</p:attrName>
                                        </p:attrNameLst>
                                      </p:cBhvr>
                                      <p:to>
                                        <p:strVal val="visible"/>
                                      </p:to>
                                    </p:set>
                                    <p:animEffect transition="in" filter="checkerboard(across)">
                                      <p:cBhvr>
                                        <p:cTn id="7" dur="500"/>
                                        <p:tgtEl>
                                          <p:spTgt spid="167994"/>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7995"/>
                                        </p:tgtEl>
                                        <p:attrNameLst>
                                          <p:attrName>style.visibility</p:attrName>
                                        </p:attrNameLst>
                                      </p:cBhvr>
                                      <p:to>
                                        <p:strVal val="visible"/>
                                      </p:to>
                                    </p:set>
                                    <p:animEffect transition="in" filter="wipe(up)">
                                      <p:cBhvr>
                                        <p:cTn id="11" dur="500"/>
                                        <p:tgtEl>
                                          <p:spTgt spid="167995"/>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67996"/>
                                        </p:tgtEl>
                                        <p:attrNameLst>
                                          <p:attrName>style.visibility</p:attrName>
                                        </p:attrNameLst>
                                      </p:cBhvr>
                                      <p:to>
                                        <p:strVal val="visible"/>
                                      </p:to>
                                    </p:set>
                                    <p:animEffect transition="in" filter="checkerboard(across)">
                                      <p:cBhvr>
                                        <p:cTn id="15" dur="500"/>
                                        <p:tgtEl>
                                          <p:spTgt spid="16799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ppt_x"/>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68002"/>
                                        </p:tgtEl>
                                        <p:attrNameLst>
                                          <p:attrName>style.visibility</p:attrName>
                                        </p:attrNameLst>
                                      </p:cBhvr>
                                      <p:to>
                                        <p:strVal val="visible"/>
                                      </p:to>
                                    </p:set>
                                    <p:animEffect transition="in" filter="checkerboard(across)">
                                      <p:cBhvr>
                                        <p:cTn id="26" dur="500"/>
                                        <p:tgtEl>
                                          <p:spTgt spid="168002"/>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168003"/>
                                        </p:tgtEl>
                                        <p:attrNameLst>
                                          <p:attrName>style.visibility</p:attrName>
                                        </p:attrNameLst>
                                      </p:cBhvr>
                                      <p:to>
                                        <p:strVal val="visible"/>
                                      </p:to>
                                    </p:set>
                                    <p:animEffect transition="in" filter="wipe(up)">
                                      <p:cBhvr>
                                        <p:cTn id="30" dur="500"/>
                                        <p:tgtEl>
                                          <p:spTgt spid="168003"/>
                                        </p:tgtEl>
                                      </p:cBhvr>
                                    </p:animEffect>
                                  </p:childTnLst>
                                </p:cTn>
                              </p:par>
                            </p:childTnLst>
                          </p:cTn>
                        </p:par>
                        <p:par>
                          <p:cTn id="31" fill="hold">
                            <p:stCondLst>
                              <p:cond delay="1000"/>
                            </p:stCondLst>
                            <p:childTnLst>
                              <p:par>
                                <p:cTn id="32" presetID="5" presetClass="entr" presetSubtype="10" fill="hold" grpId="0" nodeType="afterEffect">
                                  <p:stCondLst>
                                    <p:cond delay="0"/>
                                  </p:stCondLst>
                                  <p:childTnLst>
                                    <p:set>
                                      <p:cBhvr>
                                        <p:cTn id="33" dur="1" fill="hold">
                                          <p:stCondLst>
                                            <p:cond delay="0"/>
                                          </p:stCondLst>
                                        </p:cTn>
                                        <p:tgtEl>
                                          <p:spTgt spid="168004"/>
                                        </p:tgtEl>
                                        <p:attrNameLst>
                                          <p:attrName>style.visibility</p:attrName>
                                        </p:attrNameLst>
                                      </p:cBhvr>
                                      <p:to>
                                        <p:strVal val="visible"/>
                                      </p:to>
                                    </p:set>
                                    <p:animEffect transition="in" filter="checkerboard(across)">
                                      <p:cBhvr>
                                        <p:cTn id="34" dur="500"/>
                                        <p:tgtEl>
                                          <p:spTgt spid="168004"/>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167997"/>
                                        </p:tgtEl>
                                        <p:attrNameLst>
                                          <p:attrName>style.visibility</p:attrName>
                                        </p:attrNameLst>
                                      </p:cBhvr>
                                      <p:to>
                                        <p:strVal val="visible"/>
                                      </p:to>
                                    </p:set>
                                    <p:animEffect transition="in" filter="checkerboard(across)">
                                      <p:cBhvr>
                                        <p:cTn id="39" dur="500"/>
                                        <p:tgtEl>
                                          <p:spTgt spid="167997"/>
                                        </p:tgtEl>
                                      </p:cBhvr>
                                    </p:animEffec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168000"/>
                                        </p:tgtEl>
                                        <p:attrNameLst>
                                          <p:attrName>style.visibility</p:attrName>
                                        </p:attrNameLst>
                                      </p:cBhvr>
                                      <p:to>
                                        <p:strVal val="visible"/>
                                      </p:to>
                                    </p:set>
                                    <p:animEffect transition="in" filter="wipe(up)">
                                      <p:cBhvr>
                                        <p:cTn id="43" dur="500"/>
                                        <p:tgtEl>
                                          <p:spTgt spid="168000"/>
                                        </p:tgtEl>
                                      </p:cBhvr>
                                    </p:animEffect>
                                  </p:childTnLst>
                                </p:cTn>
                              </p:par>
                            </p:childTnLst>
                          </p:cTn>
                        </p:par>
                        <p:par>
                          <p:cTn id="44" fill="hold">
                            <p:stCondLst>
                              <p:cond delay="1000"/>
                            </p:stCondLst>
                            <p:childTnLst>
                              <p:par>
                                <p:cTn id="45" presetID="5" presetClass="entr" presetSubtype="10" fill="hold" grpId="0" nodeType="afterEffect">
                                  <p:stCondLst>
                                    <p:cond delay="0"/>
                                  </p:stCondLst>
                                  <p:childTnLst>
                                    <p:set>
                                      <p:cBhvr>
                                        <p:cTn id="46" dur="1" fill="hold">
                                          <p:stCondLst>
                                            <p:cond delay="0"/>
                                          </p:stCondLst>
                                        </p:cTn>
                                        <p:tgtEl>
                                          <p:spTgt spid="168001"/>
                                        </p:tgtEl>
                                        <p:attrNameLst>
                                          <p:attrName>style.visibility</p:attrName>
                                        </p:attrNameLst>
                                      </p:cBhvr>
                                      <p:to>
                                        <p:strVal val="visible"/>
                                      </p:to>
                                    </p:set>
                                    <p:animEffect transition="in" filter="checkerboard(across)">
                                      <p:cBhvr>
                                        <p:cTn id="47" dur="500"/>
                                        <p:tgtEl>
                                          <p:spTgt spid="168001"/>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ppt_x"/>
                                          </p:val>
                                        </p:tav>
                                        <p:tav tm="100000">
                                          <p:val>
                                            <p:strVal val="#ppt_x"/>
                                          </p:val>
                                        </p:tav>
                                      </p:tavLst>
                                    </p:anim>
                                    <p:anim calcmode="lin" valueType="num">
                                      <p:cBhvr additive="base">
                                        <p:cTn id="5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94" grpId="0" animBg="1" autoUpdateAnimBg="0"/>
      <p:bldP spid="167995" grpId="0" animBg="1"/>
      <p:bldP spid="167996" grpId="0" autoUpdateAnimBg="0"/>
      <p:bldP spid="168000" grpId="0" animBg="1"/>
      <p:bldP spid="168001" grpId="0" autoUpdateAnimBg="0"/>
      <p:bldP spid="168002" grpId="0" animBg="1" autoUpdateAnimBg="0"/>
      <p:bldP spid="168003" grpId="0" animBg="1"/>
      <p:bldP spid="168004" grpId="0" autoUpdateAnimBg="0"/>
      <p:bldP spid="21" grpId="0"/>
      <p:bldP spid="2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algn="ctr"/>
            <a:r>
              <a:rPr lang="ja-JP" altLang="en-US"/>
              <a:t>演習</a:t>
            </a:r>
            <a:r>
              <a:rPr lang="ja-JP" altLang="en-US">
                <a:latin typeface="Times New Roman" panose="02020603050405020304" pitchFamily="18" charset="0"/>
              </a:rPr>
              <a:t>問題 </a:t>
            </a:r>
            <a:r>
              <a:rPr lang="en-US" altLang="ja-JP">
                <a:latin typeface="Times New Roman" panose="02020603050405020304" pitchFamily="18" charset="0"/>
              </a:rPr>
              <a:t>: </a:t>
            </a:r>
            <a:r>
              <a:rPr lang="ja-JP" altLang="en-US">
                <a:latin typeface="Times New Roman" panose="02020603050405020304" pitchFamily="18" charset="0"/>
              </a:rPr>
              <a:t>主項</a:t>
            </a:r>
          </a:p>
        </p:txBody>
      </p:sp>
      <p:sp>
        <p:nvSpPr>
          <p:cNvPr id="168963" name="Rectangle 3"/>
          <p:cNvSpPr>
            <a:spLocks noGrp="1" noChangeArrowheads="1"/>
          </p:cNvSpPr>
          <p:nvPr>
            <p:ph type="body" idx="1"/>
          </p:nvPr>
        </p:nvSpPr>
        <p:spPr>
          <a:xfrm>
            <a:off x="495300" y="1371600"/>
            <a:ext cx="8153400" cy="1295400"/>
          </a:xfrm>
        </p:spPr>
        <p:txBody>
          <a:bodyPr/>
          <a:lstStyle/>
          <a:p>
            <a:r>
              <a:rPr lang="ja-JP" altLang="en-US"/>
              <a:t>下記の論理式の項の中で主項はどれか</a:t>
            </a:r>
          </a:p>
          <a:p>
            <a:pPr>
              <a:buFont typeface="Wingdings" panose="05000000000000000000" pitchFamily="2" charset="2"/>
              <a:buNone/>
            </a:pPr>
            <a:r>
              <a:rPr lang="ja-JP" altLang="en-US"/>
              <a:t>   また必須主項はどれか</a:t>
            </a:r>
          </a:p>
        </p:txBody>
      </p:sp>
      <p:graphicFrame>
        <p:nvGraphicFramePr>
          <p:cNvPr id="168964" name="Group 4"/>
          <p:cNvGraphicFramePr>
            <a:graphicFrameLocks noGrp="1"/>
          </p:cNvGraphicFramePr>
          <p:nvPr>
            <p:extLst>
              <p:ext uri="{D42A27DB-BD31-4B8C-83A1-F6EECF244321}">
                <p14:modId xmlns:p14="http://schemas.microsoft.com/office/powerpoint/2010/main" val="619228329"/>
              </p:ext>
            </p:extLst>
          </p:nvPr>
        </p:nvGraphicFramePr>
        <p:xfrm>
          <a:off x="609600" y="4038600"/>
          <a:ext cx="4648200" cy="2057401"/>
        </p:xfrm>
        <a:graphic>
          <a:graphicData uri="http://schemas.openxmlformats.org/drawingml/2006/table">
            <a:tbl>
              <a:tblPr/>
              <a:tblGrid>
                <a:gridCol w="989013">
                  <a:extLst>
                    <a:ext uri="{9D8B030D-6E8A-4147-A177-3AD203B41FA5}">
                      <a16:colId xmlns:a16="http://schemas.microsoft.com/office/drawing/2014/main" val="20000"/>
                    </a:ext>
                  </a:extLst>
                </a:gridCol>
                <a:gridCol w="871537">
                  <a:extLst>
                    <a:ext uri="{9D8B030D-6E8A-4147-A177-3AD203B41FA5}">
                      <a16:colId xmlns:a16="http://schemas.microsoft.com/office/drawing/2014/main" val="20001"/>
                    </a:ext>
                  </a:extLst>
                </a:gridCol>
                <a:gridCol w="927100">
                  <a:extLst>
                    <a:ext uri="{9D8B030D-6E8A-4147-A177-3AD203B41FA5}">
                      <a16:colId xmlns:a16="http://schemas.microsoft.com/office/drawing/2014/main" val="20002"/>
                    </a:ext>
                  </a:extLst>
                </a:gridCol>
                <a:gridCol w="930275">
                  <a:extLst>
                    <a:ext uri="{9D8B030D-6E8A-4147-A177-3AD203B41FA5}">
                      <a16:colId xmlns:a16="http://schemas.microsoft.com/office/drawing/2014/main" val="20003"/>
                    </a:ext>
                  </a:extLst>
                </a:gridCol>
                <a:gridCol w="930275">
                  <a:extLst>
                    <a:ext uri="{9D8B030D-6E8A-4147-A177-3AD203B41FA5}">
                      <a16:colId xmlns:a16="http://schemas.microsoft.com/office/drawing/2014/main" val="20004"/>
                    </a:ext>
                  </a:extLst>
                </a:gridCol>
              </a:tblGrid>
              <a:tr h="896938">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X Y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Z</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1025">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438">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2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2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68990" name="Object 30"/>
          <p:cNvGraphicFramePr>
            <a:graphicFrameLocks noChangeAspect="1"/>
          </p:cNvGraphicFramePr>
          <p:nvPr/>
        </p:nvGraphicFramePr>
        <p:xfrm>
          <a:off x="914400" y="2590800"/>
          <a:ext cx="6629400" cy="1201738"/>
        </p:xfrm>
        <a:graphic>
          <a:graphicData uri="http://schemas.openxmlformats.org/presentationml/2006/ole">
            <mc:AlternateContent xmlns:mc="http://schemas.openxmlformats.org/markup-compatibility/2006">
              <mc:Choice xmlns:v="urn:schemas-microsoft-com:vml" Requires="v">
                <p:oleObj spid="_x0000_s20494" name="数式" r:id="rId4" imgW="1892160" imgH="342720" progId="Equation.3">
                  <p:embed/>
                </p:oleObj>
              </mc:Choice>
              <mc:Fallback>
                <p:oleObj name="数式" r:id="rId4" imgW="1892160" imgH="342720" progId="Equation.3">
                  <p:embed/>
                  <p:pic>
                    <p:nvPicPr>
                      <p:cNvPr id="0"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590800"/>
                        <a:ext cx="6629400" cy="1201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8991" name="Text Box 31"/>
          <p:cNvSpPr txBox="1">
            <a:spLocks noChangeArrowheads="1"/>
          </p:cNvSpPr>
          <p:nvPr/>
        </p:nvSpPr>
        <p:spPr bwMode="auto">
          <a:xfrm>
            <a:off x="5334000" y="3810000"/>
            <a:ext cx="895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ja-JP" altLang="en-US">
                <a:effectLst/>
                <a:latin typeface="Arial" panose="020B0604020202020204" pitchFamily="34" charset="0"/>
              </a:rPr>
              <a:t>主項</a:t>
            </a:r>
          </a:p>
        </p:txBody>
      </p:sp>
      <p:sp>
        <p:nvSpPr>
          <p:cNvPr id="168992" name="Text Box 32"/>
          <p:cNvSpPr txBox="1">
            <a:spLocks noChangeArrowheads="1"/>
          </p:cNvSpPr>
          <p:nvPr/>
        </p:nvSpPr>
        <p:spPr bwMode="auto">
          <a:xfrm>
            <a:off x="5349875" y="5060950"/>
            <a:ext cx="16065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ja-JP" altLang="en-US">
                <a:effectLst/>
                <a:latin typeface="Arial" panose="020B0604020202020204" pitchFamily="34" charset="0"/>
              </a:rPr>
              <a:t>必須主項</a:t>
            </a:r>
          </a:p>
        </p:txBody>
      </p:sp>
      <p:grpSp>
        <p:nvGrpSpPr>
          <p:cNvPr id="168993" name="Group 33"/>
          <p:cNvGrpSpPr>
            <a:grpSpLocks/>
          </p:cNvGrpSpPr>
          <p:nvPr/>
        </p:nvGrpSpPr>
        <p:grpSpPr bwMode="auto">
          <a:xfrm>
            <a:off x="1600200" y="4953000"/>
            <a:ext cx="3657600" cy="1143000"/>
            <a:chOff x="1008" y="3120"/>
            <a:chExt cx="2304" cy="720"/>
          </a:xfrm>
        </p:grpSpPr>
        <p:sp>
          <p:nvSpPr>
            <p:cNvPr id="168994" name="Oval 34"/>
            <p:cNvSpPr>
              <a:spLocks noChangeArrowheads="1"/>
            </p:cNvSpPr>
            <p:nvPr/>
          </p:nvSpPr>
          <p:spPr bwMode="auto">
            <a:xfrm>
              <a:off x="2160" y="3120"/>
              <a:ext cx="1152" cy="336"/>
            </a:xfrm>
            <a:prstGeom prst="ellipse">
              <a:avLst/>
            </a:prstGeom>
            <a:noFill/>
            <a:ln w="38100">
              <a:solidFill>
                <a:srgbClr val="FF99CC"/>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8995" name="Oval 35"/>
            <p:cNvSpPr>
              <a:spLocks noChangeArrowheads="1"/>
            </p:cNvSpPr>
            <p:nvPr/>
          </p:nvSpPr>
          <p:spPr bwMode="auto">
            <a:xfrm>
              <a:off x="1008" y="3504"/>
              <a:ext cx="1152" cy="336"/>
            </a:xfrm>
            <a:prstGeom prst="ellipse">
              <a:avLst/>
            </a:prstGeom>
            <a:noFill/>
            <a:ln w="38100">
              <a:solidFill>
                <a:srgbClr val="FF99CC"/>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8996" name="Oval 36"/>
            <p:cNvSpPr>
              <a:spLocks noChangeArrowheads="1"/>
            </p:cNvSpPr>
            <p:nvPr/>
          </p:nvSpPr>
          <p:spPr bwMode="auto">
            <a:xfrm>
              <a:off x="1584" y="3504"/>
              <a:ext cx="1152" cy="336"/>
            </a:xfrm>
            <a:prstGeom prst="ellipse">
              <a:avLst/>
            </a:prstGeom>
            <a:noFill/>
            <a:ln w="38100">
              <a:solidFill>
                <a:srgbClr val="FF99CC"/>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8997" name="Oval 37"/>
            <p:cNvSpPr>
              <a:spLocks noChangeArrowheads="1"/>
            </p:cNvSpPr>
            <p:nvPr/>
          </p:nvSpPr>
          <p:spPr bwMode="auto">
            <a:xfrm>
              <a:off x="2256" y="3120"/>
              <a:ext cx="336" cy="720"/>
            </a:xfrm>
            <a:prstGeom prst="ellipse">
              <a:avLst/>
            </a:prstGeom>
            <a:noFill/>
            <a:ln w="38100">
              <a:solidFill>
                <a:srgbClr val="FF99CC"/>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aphicFrame>
        <p:nvGraphicFramePr>
          <p:cNvPr id="168998" name="Object 38"/>
          <p:cNvGraphicFramePr>
            <a:graphicFrameLocks noChangeAspect="1"/>
          </p:cNvGraphicFramePr>
          <p:nvPr/>
        </p:nvGraphicFramePr>
        <p:xfrm>
          <a:off x="6477000" y="3886200"/>
          <a:ext cx="2136775" cy="1292225"/>
        </p:xfrm>
        <a:graphic>
          <a:graphicData uri="http://schemas.openxmlformats.org/presentationml/2006/ole">
            <mc:AlternateContent xmlns:mc="http://schemas.openxmlformats.org/markup-compatibility/2006">
              <mc:Choice xmlns:v="urn:schemas-microsoft-com:vml" Requires="v">
                <p:oleObj spid="_x0000_s20495" name="数式" r:id="rId6" imgW="609480" imgH="368280" progId="Equation.3">
                  <p:embed/>
                </p:oleObj>
              </mc:Choice>
              <mc:Fallback>
                <p:oleObj name="数式" r:id="rId6" imgW="609480" imgH="368280" progId="Equation.3">
                  <p:embed/>
                  <p:pic>
                    <p:nvPicPr>
                      <p:cNvPr id="0" name="Object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3886200"/>
                        <a:ext cx="2136775" cy="1292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8999" name="Object 39"/>
          <p:cNvGraphicFramePr>
            <a:graphicFrameLocks noChangeAspect="1"/>
          </p:cNvGraphicFramePr>
          <p:nvPr/>
        </p:nvGraphicFramePr>
        <p:xfrm>
          <a:off x="6477000" y="5486400"/>
          <a:ext cx="2136775" cy="712788"/>
        </p:xfrm>
        <a:graphic>
          <a:graphicData uri="http://schemas.openxmlformats.org/presentationml/2006/ole">
            <mc:AlternateContent xmlns:mc="http://schemas.openxmlformats.org/markup-compatibility/2006">
              <mc:Choice xmlns:v="urn:schemas-microsoft-com:vml" Requires="v">
                <p:oleObj spid="_x0000_s20496" name="数式" r:id="rId8" imgW="609480" imgH="203040" progId="Equation.3">
                  <p:embed/>
                </p:oleObj>
              </mc:Choice>
              <mc:Fallback>
                <p:oleObj name="数式" r:id="rId8" imgW="609480" imgH="203040" progId="Equation.3">
                  <p:embed/>
                  <p:pic>
                    <p:nvPicPr>
                      <p:cNvPr id="0" name="Object 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7000" y="5486400"/>
                        <a:ext cx="2136775" cy="71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5" name="Group 33">
            <a:extLst>
              <a:ext uri="{FF2B5EF4-FFF2-40B4-BE49-F238E27FC236}">
                <a16:creationId xmlns:a16="http://schemas.microsoft.com/office/drawing/2014/main" id="{2884CB5B-56AC-4B10-98F4-CA87E05CA334}"/>
              </a:ext>
            </a:extLst>
          </p:cNvPr>
          <p:cNvGrpSpPr>
            <a:grpSpLocks/>
          </p:cNvGrpSpPr>
          <p:nvPr/>
        </p:nvGrpSpPr>
        <p:grpSpPr bwMode="auto">
          <a:xfrm>
            <a:off x="1602000" y="4953600"/>
            <a:ext cx="3657600" cy="1143000"/>
            <a:chOff x="1008" y="3120"/>
            <a:chExt cx="2304" cy="720"/>
          </a:xfrm>
        </p:grpSpPr>
        <p:sp>
          <p:nvSpPr>
            <p:cNvPr id="16" name="Oval 34">
              <a:extLst>
                <a:ext uri="{FF2B5EF4-FFF2-40B4-BE49-F238E27FC236}">
                  <a16:creationId xmlns:a16="http://schemas.microsoft.com/office/drawing/2014/main" id="{8955C832-74BA-434A-A5F6-CC4B42BFD115}"/>
                </a:ext>
              </a:extLst>
            </p:cNvPr>
            <p:cNvSpPr>
              <a:spLocks noChangeArrowheads="1"/>
            </p:cNvSpPr>
            <p:nvPr/>
          </p:nvSpPr>
          <p:spPr bwMode="auto">
            <a:xfrm>
              <a:off x="2160" y="3120"/>
              <a:ext cx="1152" cy="336"/>
            </a:xfrm>
            <a:prstGeom prst="ellipse">
              <a:avLst/>
            </a:prstGeom>
            <a:noFill/>
            <a:ln w="50800">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 name="Oval 35">
              <a:extLst>
                <a:ext uri="{FF2B5EF4-FFF2-40B4-BE49-F238E27FC236}">
                  <a16:creationId xmlns:a16="http://schemas.microsoft.com/office/drawing/2014/main" id="{D2903A13-634E-4660-A389-806F260FB906}"/>
                </a:ext>
              </a:extLst>
            </p:cNvPr>
            <p:cNvSpPr>
              <a:spLocks noChangeArrowheads="1"/>
            </p:cNvSpPr>
            <p:nvPr/>
          </p:nvSpPr>
          <p:spPr bwMode="auto">
            <a:xfrm>
              <a:off x="1008" y="3504"/>
              <a:ext cx="1152" cy="336"/>
            </a:xfrm>
            <a:prstGeom prst="ellipse">
              <a:avLst/>
            </a:prstGeom>
            <a:noFill/>
            <a:ln w="50800">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68993"/>
                                        </p:tgtEl>
                                        <p:attrNameLst>
                                          <p:attrName>style.visibility</p:attrName>
                                        </p:attrNameLst>
                                      </p:cBhvr>
                                      <p:to>
                                        <p:strVal val="visible"/>
                                      </p:to>
                                    </p:set>
                                    <p:animEffect transition="in" filter="checkerboard(across)">
                                      <p:cBhvr>
                                        <p:cTn id="7" dur="500"/>
                                        <p:tgtEl>
                                          <p:spTgt spid="1689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68998"/>
                                        </p:tgtEl>
                                        <p:attrNameLst>
                                          <p:attrName>style.visibility</p:attrName>
                                        </p:attrNameLst>
                                      </p:cBhvr>
                                      <p:to>
                                        <p:strVal val="visible"/>
                                      </p:to>
                                    </p:set>
                                    <p:animEffect transition="in" filter="checkerboard(across)">
                                      <p:cBhvr>
                                        <p:cTn id="12" dur="500"/>
                                        <p:tgtEl>
                                          <p:spTgt spid="1689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heckerboard(across)">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68999"/>
                                        </p:tgtEl>
                                        <p:attrNameLst>
                                          <p:attrName>style.visibility</p:attrName>
                                        </p:attrNameLst>
                                      </p:cBhvr>
                                      <p:to>
                                        <p:strVal val="visible"/>
                                      </p:to>
                                    </p:set>
                                    <p:animEffect transition="in" filter="checkerboard(across)">
                                      <p:cBhvr>
                                        <p:cTn id="22" dur="500"/>
                                        <p:tgtEl>
                                          <p:spTgt spid="168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228600" y="304800"/>
            <a:ext cx="8686800" cy="1431925"/>
          </a:xfrm>
        </p:spPr>
        <p:txBody>
          <a:bodyPr/>
          <a:lstStyle/>
          <a:p>
            <a:r>
              <a:rPr lang="ja-JP" altLang="en-US">
                <a:latin typeface="Times New Roman" panose="02020603050405020304" pitchFamily="18" charset="0"/>
              </a:rPr>
              <a:t>演習問題 </a:t>
            </a:r>
            <a:r>
              <a:rPr lang="en-US" altLang="ja-JP">
                <a:latin typeface="Times New Roman" panose="02020603050405020304" pitchFamily="18" charset="0"/>
              </a:rPr>
              <a:t>: </a:t>
            </a:r>
            <a:r>
              <a:rPr lang="ja-JP" altLang="en-US">
                <a:latin typeface="Times New Roman" panose="02020603050405020304" pitchFamily="18" charset="0"/>
              </a:rPr>
              <a:t>カルノー図による最小化</a:t>
            </a:r>
          </a:p>
        </p:txBody>
      </p:sp>
      <p:sp>
        <p:nvSpPr>
          <p:cNvPr id="171011" name="Rectangle 3"/>
          <p:cNvSpPr>
            <a:spLocks noGrp="1" noChangeArrowheads="1"/>
          </p:cNvSpPr>
          <p:nvPr>
            <p:ph type="body" idx="1"/>
          </p:nvPr>
        </p:nvSpPr>
        <p:spPr>
          <a:xfrm>
            <a:off x="1066800" y="1600200"/>
            <a:ext cx="7543800" cy="609600"/>
          </a:xfrm>
        </p:spPr>
        <p:txBody>
          <a:bodyPr/>
          <a:lstStyle/>
          <a:p>
            <a:r>
              <a:rPr lang="en-US" altLang="ja-JP" i="1">
                <a:latin typeface="Times New Roman" panose="02020603050405020304" pitchFamily="18" charset="0"/>
              </a:rPr>
              <a:t>f</a:t>
            </a:r>
            <a:r>
              <a:rPr lang="en-US" altLang="ja-JP">
                <a:latin typeface="Times New Roman" panose="02020603050405020304" pitchFamily="18" charset="0"/>
              </a:rPr>
              <a:t> (</a:t>
            </a:r>
            <a:r>
              <a:rPr lang="en-US" altLang="ja-JP" i="1">
                <a:latin typeface="Times New Roman" panose="02020603050405020304" pitchFamily="18" charset="0"/>
              </a:rPr>
              <a:t>X</a:t>
            </a:r>
            <a:r>
              <a:rPr lang="en-US" altLang="ja-JP">
                <a:latin typeface="Times New Roman" panose="02020603050405020304" pitchFamily="18" charset="0"/>
              </a:rPr>
              <a:t>,</a:t>
            </a:r>
            <a:r>
              <a:rPr lang="en-US" altLang="ja-JP" i="1">
                <a:latin typeface="Times New Roman" panose="02020603050405020304" pitchFamily="18" charset="0"/>
              </a:rPr>
              <a:t>Y</a:t>
            </a:r>
            <a:r>
              <a:rPr lang="en-US" altLang="ja-JP">
                <a:latin typeface="Times New Roman" panose="02020603050405020304" pitchFamily="18" charset="0"/>
              </a:rPr>
              <a:t>,</a:t>
            </a:r>
            <a:r>
              <a:rPr lang="en-US" altLang="ja-JP" i="1">
                <a:latin typeface="Times New Roman" panose="02020603050405020304" pitchFamily="18" charset="0"/>
              </a:rPr>
              <a:t>Z</a:t>
            </a:r>
            <a:r>
              <a:rPr lang="en-US" altLang="ja-JP">
                <a:latin typeface="Times New Roman" panose="02020603050405020304" pitchFamily="18" charset="0"/>
              </a:rPr>
              <a:t> ) </a:t>
            </a:r>
            <a:r>
              <a:rPr lang="ja-JP" altLang="en-US">
                <a:latin typeface="Times New Roman" panose="02020603050405020304" pitchFamily="18" charset="0"/>
              </a:rPr>
              <a:t>の最小積和形を求めよ</a:t>
            </a:r>
          </a:p>
        </p:txBody>
      </p:sp>
      <p:sp>
        <p:nvSpPr>
          <p:cNvPr id="171012" name="Text Box 4"/>
          <p:cNvSpPr txBox="1">
            <a:spLocks noChangeArrowheads="1"/>
          </p:cNvSpPr>
          <p:nvPr/>
        </p:nvSpPr>
        <p:spPr bwMode="auto">
          <a:xfrm>
            <a:off x="1143000" y="5867400"/>
            <a:ext cx="9413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Tahoma" panose="020B0604030504040204" pitchFamily="34" charset="0"/>
              <a:buChar char="•"/>
            </a:pPr>
            <a:r>
              <a:rPr lang="en-US" altLang="ja-JP" sz="3600" i="1">
                <a:effectLst>
                  <a:outerShdw blurRad="38100" dist="38100" dir="2700000" algn="tl">
                    <a:srgbClr val="000000"/>
                  </a:outerShdw>
                </a:effectLst>
                <a:latin typeface="Times New Roman" panose="02020603050405020304" pitchFamily="18" charset="0"/>
              </a:rPr>
              <a:t> f</a:t>
            </a:r>
            <a:r>
              <a:rPr lang="en-US" altLang="ja-JP" sz="3600">
                <a:effectLst>
                  <a:outerShdw blurRad="38100" dist="38100" dir="2700000" algn="tl">
                    <a:srgbClr val="000000"/>
                  </a:outerShdw>
                </a:effectLst>
                <a:latin typeface="Times New Roman" panose="02020603050405020304" pitchFamily="18" charset="0"/>
              </a:rPr>
              <a:t> =</a:t>
            </a:r>
            <a:endParaRPr lang="en-US" altLang="ja-JP" sz="3600" i="1">
              <a:effectLst>
                <a:outerShdw blurRad="38100" dist="38100" dir="2700000" algn="tl">
                  <a:srgbClr val="000000"/>
                </a:outerShdw>
              </a:effectLst>
              <a:latin typeface="Times New Roman" panose="02020603050405020304" pitchFamily="18" charset="0"/>
            </a:endParaRPr>
          </a:p>
        </p:txBody>
      </p:sp>
      <p:graphicFrame>
        <p:nvGraphicFramePr>
          <p:cNvPr id="171013" name="Group 5"/>
          <p:cNvGraphicFramePr>
            <a:graphicFrameLocks noGrp="1"/>
          </p:cNvGraphicFramePr>
          <p:nvPr/>
        </p:nvGraphicFramePr>
        <p:xfrm>
          <a:off x="2057400" y="3276600"/>
          <a:ext cx="5638800" cy="2514600"/>
        </p:xfrm>
        <a:graphic>
          <a:graphicData uri="http://schemas.openxmlformats.org/drawingml/2006/table">
            <a:tbl>
              <a:tblPr/>
              <a:tblGrid>
                <a:gridCol w="1127125">
                  <a:extLst>
                    <a:ext uri="{9D8B030D-6E8A-4147-A177-3AD203B41FA5}">
                      <a16:colId xmlns:a16="http://schemas.microsoft.com/office/drawing/2014/main" val="20000"/>
                    </a:ext>
                  </a:extLst>
                </a:gridCol>
                <a:gridCol w="1128713">
                  <a:extLst>
                    <a:ext uri="{9D8B030D-6E8A-4147-A177-3AD203B41FA5}">
                      <a16:colId xmlns:a16="http://schemas.microsoft.com/office/drawing/2014/main" val="20001"/>
                    </a:ext>
                  </a:extLst>
                </a:gridCol>
                <a:gridCol w="1127125">
                  <a:extLst>
                    <a:ext uri="{9D8B030D-6E8A-4147-A177-3AD203B41FA5}">
                      <a16:colId xmlns:a16="http://schemas.microsoft.com/office/drawing/2014/main" val="20002"/>
                    </a:ext>
                  </a:extLst>
                </a:gridCol>
                <a:gridCol w="1128712">
                  <a:extLst>
                    <a:ext uri="{9D8B030D-6E8A-4147-A177-3AD203B41FA5}">
                      <a16:colId xmlns:a16="http://schemas.microsoft.com/office/drawing/2014/main" val="20003"/>
                    </a:ext>
                  </a:extLst>
                </a:gridCol>
                <a:gridCol w="1127125">
                  <a:extLst>
                    <a:ext uri="{9D8B030D-6E8A-4147-A177-3AD203B41FA5}">
                      <a16:colId xmlns:a16="http://schemas.microsoft.com/office/drawing/2014/main" val="20004"/>
                    </a:ext>
                  </a:extLst>
                </a:gridCol>
              </a:tblGrid>
              <a:tr h="838200">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X</a:t>
                      </a:r>
                      <a:r>
                        <a:rPr kumimoji="1" lang="en-US" altLang="ja-JP" sz="24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r>
                        <a:rPr kumimoji="1" lang="en-US" altLang="ja-JP" sz="24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Y </a:t>
                      </a:r>
                      <a:r>
                        <a:rPr kumimoji="1" lang="ja-JP" altLang="en-US" sz="24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r>
                        <a:rPr kumimoji="1" lang="en-US" altLang="ja-JP" sz="24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Z</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38200">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38200">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71039" name="Line 31"/>
          <p:cNvSpPr>
            <a:spLocks noChangeShapeType="1"/>
          </p:cNvSpPr>
          <p:nvPr/>
        </p:nvSpPr>
        <p:spPr bwMode="auto">
          <a:xfrm>
            <a:off x="2057400" y="3276600"/>
            <a:ext cx="11430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aphicFrame>
        <p:nvGraphicFramePr>
          <p:cNvPr id="171040" name="Object 32"/>
          <p:cNvGraphicFramePr>
            <a:graphicFrameLocks noChangeAspect="1"/>
          </p:cNvGraphicFramePr>
          <p:nvPr/>
        </p:nvGraphicFramePr>
        <p:xfrm>
          <a:off x="838200" y="2286000"/>
          <a:ext cx="7766050" cy="755650"/>
        </p:xfrm>
        <a:graphic>
          <a:graphicData uri="http://schemas.openxmlformats.org/presentationml/2006/ole">
            <mc:AlternateContent xmlns:mc="http://schemas.openxmlformats.org/markup-compatibility/2006">
              <mc:Choice xmlns:v="urn:schemas-microsoft-com:vml" Requires="v">
                <p:oleObj spid="_x0000_s21514" name="数式" r:id="rId4" imgW="2222280" imgH="215640" progId="Equation.3">
                  <p:embed/>
                </p:oleObj>
              </mc:Choice>
              <mc:Fallback>
                <p:oleObj name="数式" r:id="rId4" imgW="2222280" imgH="215640" progId="Equation.3">
                  <p:embed/>
                  <p:pic>
                    <p:nvPicPr>
                      <p:cNvPr id="0" name="Object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286000"/>
                        <a:ext cx="7766050"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1042" name="Group 34"/>
          <p:cNvGrpSpPr>
            <a:grpSpLocks/>
          </p:cNvGrpSpPr>
          <p:nvPr/>
        </p:nvGrpSpPr>
        <p:grpSpPr bwMode="auto">
          <a:xfrm>
            <a:off x="3200400" y="4114800"/>
            <a:ext cx="3352800" cy="1676400"/>
            <a:chOff x="2016" y="2592"/>
            <a:chExt cx="2112" cy="1056"/>
          </a:xfrm>
        </p:grpSpPr>
        <p:sp>
          <p:nvSpPr>
            <p:cNvPr id="171043" name="Oval 35"/>
            <p:cNvSpPr>
              <a:spLocks noChangeArrowheads="1"/>
            </p:cNvSpPr>
            <p:nvPr/>
          </p:nvSpPr>
          <p:spPr bwMode="auto">
            <a:xfrm>
              <a:off x="2016" y="3168"/>
              <a:ext cx="1392" cy="432"/>
            </a:xfrm>
            <a:prstGeom prst="ellipse">
              <a:avLst/>
            </a:prstGeom>
            <a:noFill/>
            <a:ln w="38100">
              <a:solidFill>
                <a:srgbClr val="FF99CC"/>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1044" name="Oval 36"/>
            <p:cNvSpPr>
              <a:spLocks noChangeArrowheads="1"/>
            </p:cNvSpPr>
            <p:nvPr/>
          </p:nvSpPr>
          <p:spPr bwMode="auto">
            <a:xfrm>
              <a:off x="2736" y="2640"/>
              <a:ext cx="1392" cy="432"/>
            </a:xfrm>
            <a:prstGeom prst="ellipse">
              <a:avLst/>
            </a:prstGeom>
            <a:noFill/>
            <a:ln w="38100">
              <a:solidFill>
                <a:srgbClr val="FF99CC"/>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1045" name="Oval 37"/>
            <p:cNvSpPr>
              <a:spLocks noChangeArrowheads="1"/>
            </p:cNvSpPr>
            <p:nvPr/>
          </p:nvSpPr>
          <p:spPr bwMode="auto">
            <a:xfrm>
              <a:off x="2784" y="2592"/>
              <a:ext cx="576" cy="1056"/>
            </a:xfrm>
            <a:prstGeom prst="ellipse">
              <a:avLst/>
            </a:prstGeom>
            <a:noFill/>
            <a:ln w="38100">
              <a:solidFill>
                <a:srgbClr val="FF99CC"/>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aphicFrame>
        <p:nvGraphicFramePr>
          <p:cNvPr id="171046" name="Object 38"/>
          <p:cNvGraphicFramePr>
            <a:graphicFrameLocks noChangeAspect="1"/>
          </p:cNvGraphicFramePr>
          <p:nvPr/>
        </p:nvGraphicFramePr>
        <p:xfrm>
          <a:off x="2155825" y="5791200"/>
          <a:ext cx="2263775" cy="622300"/>
        </p:xfrm>
        <a:graphic>
          <a:graphicData uri="http://schemas.openxmlformats.org/presentationml/2006/ole">
            <mc:AlternateContent xmlns:mc="http://schemas.openxmlformats.org/markup-compatibility/2006">
              <mc:Choice xmlns:v="urn:schemas-microsoft-com:vml" Requires="v">
                <p:oleObj spid="_x0000_s21515" name="数式" r:id="rId6" imgW="647640" imgH="177480" progId="Equation.3">
                  <p:embed/>
                </p:oleObj>
              </mc:Choice>
              <mc:Fallback>
                <p:oleObj name="数式" r:id="rId6" imgW="647640" imgH="177480" progId="Equation.3">
                  <p:embed/>
                  <p:pic>
                    <p:nvPicPr>
                      <p:cNvPr id="0" name="Object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5825" y="5791200"/>
                        <a:ext cx="2263775"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1047" name="Group 39"/>
          <p:cNvGrpSpPr>
            <a:grpSpLocks/>
          </p:cNvGrpSpPr>
          <p:nvPr/>
        </p:nvGrpSpPr>
        <p:grpSpPr bwMode="auto">
          <a:xfrm>
            <a:off x="3184525" y="4114800"/>
            <a:ext cx="3384550" cy="1676400"/>
            <a:chOff x="2006" y="2592"/>
            <a:chExt cx="2132" cy="1056"/>
          </a:xfrm>
        </p:grpSpPr>
        <p:sp>
          <p:nvSpPr>
            <p:cNvPr id="171048" name="Rectangle 40"/>
            <p:cNvSpPr>
              <a:spLocks noChangeArrowheads="1"/>
            </p:cNvSpPr>
            <p:nvPr/>
          </p:nvSpPr>
          <p:spPr bwMode="auto">
            <a:xfrm>
              <a:off x="2717" y="3120"/>
              <a:ext cx="710"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600" dirty="0">
                  <a:solidFill>
                    <a:srgbClr val="FFFF99"/>
                  </a:solidFill>
                  <a:latin typeface="Times New Roman" panose="02020603050405020304" pitchFamily="18" charset="0"/>
                </a:rPr>
                <a:t>1</a:t>
              </a:r>
            </a:p>
          </p:txBody>
        </p:sp>
        <p:sp>
          <p:nvSpPr>
            <p:cNvPr id="171049" name="Rectangle 41"/>
            <p:cNvSpPr>
              <a:spLocks noChangeArrowheads="1"/>
            </p:cNvSpPr>
            <p:nvPr/>
          </p:nvSpPr>
          <p:spPr bwMode="auto">
            <a:xfrm>
              <a:off x="2006" y="3120"/>
              <a:ext cx="711"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600">
                  <a:solidFill>
                    <a:srgbClr val="FFFF99"/>
                  </a:solidFill>
                  <a:latin typeface="Times New Roman" panose="02020603050405020304" pitchFamily="18" charset="0"/>
                </a:rPr>
                <a:t>1</a:t>
              </a:r>
            </a:p>
          </p:txBody>
        </p:sp>
        <p:sp>
          <p:nvSpPr>
            <p:cNvPr id="171050" name="Rectangle 42"/>
            <p:cNvSpPr>
              <a:spLocks noChangeArrowheads="1"/>
            </p:cNvSpPr>
            <p:nvPr/>
          </p:nvSpPr>
          <p:spPr bwMode="auto">
            <a:xfrm>
              <a:off x="3427" y="2592"/>
              <a:ext cx="711"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600">
                  <a:solidFill>
                    <a:srgbClr val="FFFF99"/>
                  </a:solidFill>
                  <a:latin typeface="Times New Roman" panose="02020603050405020304" pitchFamily="18" charset="0"/>
                </a:rPr>
                <a:t>1</a:t>
              </a:r>
            </a:p>
          </p:txBody>
        </p:sp>
        <p:sp>
          <p:nvSpPr>
            <p:cNvPr id="171051" name="Rectangle 43"/>
            <p:cNvSpPr>
              <a:spLocks noChangeArrowheads="1"/>
            </p:cNvSpPr>
            <p:nvPr/>
          </p:nvSpPr>
          <p:spPr bwMode="auto">
            <a:xfrm>
              <a:off x="2717" y="2592"/>
              <a:ext cx="710"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600">
                  <a:solidFill>
                    <a:srgbClr val="FFFF99"/>
                  </a:solidFill>
                  <a:latin typeface="Times New Roman" panose="02020603050405020304" pitchFamily="18" charset="0"/>
                </a:rPr>
                <a:t>1</a:t>
              </a:r>
            </a:p>
          </p:txBody>
        </p:sp>
      </p:grpSp>
      <p:grpSp>
        <p:nvGrpSpPr>
          <p:cNvPr id="18" name="Group 34">
            <a:extLst>
              <a:ext uri="{FF2B5EF4-FFF2-40B4-BE49-F238E27FC236}">
                <a16:creationId xmlns:a16="http://schemas.microsoft.com/office/drawing/2014/main" id="{BA339641-F1FD-40D8-8ED3-34EA5A30E3F3}"/>
              </a:ext>
            </a:extLst>
          </p:cNvPr>
          <p:cNvGrpSpPr>
            <a:grpSpLocks/>
          </p:cNvGrpSpPr>
          <p:nvPr/>
        </p:nvGrpSpPr>
        <p:grpSpPr bwMode="auto">
          <a:xfrm>
            <a:off x="3200400" y="4191000"/>
            <a:ext cx="3352800" cy="1524000"/>
            <a:chOff x="2016" y="2640"/>
            <a:chExt cx="2112" cy="960"/>
          </a:xfrm>
        </p:grpSpPr>
        <p:sp>
          <p:nvSpPr>
            <p:cNvPr id="19" name="Oval 35">
              <a:extLst>
                <a:ext uri="{FF2B5EF4-FFF2-40B4-BE49-F238E27FC236}">
                  <a16:creationId xmlns:a16="http://schemas.microsoft.com/office/drawing/2014/main" id="{692D3FFD-67AD-445E-B9CD-F9F150CD4286}"/>
                </a:ext>
              </a:extLst>
            </p:cNvPr>
            <p:cNvSpPr>
              <a:spLocks noChangeArrowheads="1"/>
            </p:cNvSpPr>
            <p:nvPr/>
          </p:nvSpPr>
          <p:spPr bwMode="auto">
            <a:xfrm>
              <a:off x="2016" y="3168"/>
              <a:ext cx="1392" cy="432"/>
            </a:xfrm>
            <a:prstGeom prst="ellipse">
              <a:avLst/>
            </a:prstGeom>
            <a:noFill/>
            <a:ln w="50800">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 name="Oval 36">
              <a:extLst>
                <a:ext uri="{FF2B5EF4-FFF2-40B4-BE49-F238E27FC236}">
                  <a16:creationId xmlns:a16="http://schemas.microsoft.com/office/drawing/2014/main" id="{BF784309-B155-4A1E-BFE7-A99A494A21AB}"/>
                </a:ext>
              </a:extLst>
            </p:cNvPr>
            <p:cNvSpPr>
              <a:spLocks noChangeArrowheads="1"/>
            </p:cNvSpPr>
            <p:nvPr/>
          </p:nvSpPr>
          <p:spPr bwMode="auto">
            <a:xfrm>
              <a:off x="2736" y="2640"/>
              <a:ext cx="1392" cy="432"/>
            </a:xfrm>
            <a:prstGeom prst="ellipse">
              <a:avLst/>
            </a:prstGeom>
            <a:noFill/>
            <a:ln w="50800">
              <a:solidFill>
                <a:srgbClr val="00FF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71047"/>
                                        </p:tgtEl>
                                        <p:attrNameLst>
                                          <p:attrName>style.visibility</p:attrName>
                                        </p:attrNameLst>
                                      </p:cBhvr>
                                      <p:to>
                                        <p:strVal val="visible"/>
                                      </p:to>
                                    </p:set>
                                    <p:animEffect transition="in" filter="checkerboard(across)">
                                      <p:cBhvr>
                                        <p:cTn id="7" dur="500"/>
                                        <p:tgtEl>
                                          <p:spTgt spid="1710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71042"/>
                                        </p:tgtEl>
                                        <p:attrNameLst>
                                          <p:attrName>style.visibility</p:attrName>
                                        </p:attrNameLst>
                                      </p:cBhvr>
                                      <p:to>
                                        <p:strVal val="visible"/>
                                      </p:to>
                                    </p:set>
                                    <p:animEffect transition="in" filter="wipe(up)">
                                      <p:cBhvr>
                                        <p:cTn id="12" dur="500"/>
                                        <p:tgtEl>
                                          <p:spTgt spid="1710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71046"/>
                                        </p:tgtEl>
                                        <p:attrNameLst>
                                          <p:attrName>style.visibility</p:attrName>
                                        </p:attrNameLst>
                                      </p:cBhvr>
                                      <p:to>
                                        <p:strVal val="visible"/>
                                      </p:to>
                                    </p:set>
                                    <p:animEffect transition="in" filter="checkerboard(across)">
                                      <p:cBhvr>
                                        <p:cTn id="22" dur="500"/>
                                        <p:tgtEl>
                                          <p:spTgt spid="171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228600" y="304800"/>
            <a:ext cx="8686800" cy="1431925"/>
          </a:xfrm>
        </p:spPr>
        <p:txBody>
          <a:bodyPr/>
          <a:lstStyle/>
          <a:p>
            <a:r>
              <a:rPr lang="ja-JP" altLang="en-US">
                <a:latin typeface="Times New Roman" panose="02020603050405020304" pitchFamily="18" charset="0"/>
              </a:rPr>
              <a:t>演習問題 </a:t>
            </a:r>
            <a:r>
              <a:rPr lang="en-US" altLang="ja-JP">
                <a:latin typeface="Times New Roman" panose="02020603050405020304" pitchFamily="18" charset="0"/>
              </a:rPr>
              <a:t>: </a:t>
            </a:r>
            <a:r>
              <a:rPr lang="ja-JP" altLang="en-US">
                <a:latin typeface="Times New Roman" panose="02020603050405020304" pitchFamily="18" charset="0"/>
              </a:rPr>
              <a:t>カルノー図による最小化</a:t>
            </a:r>
          </a:p>
        </p:txBody>
      </p:sp>
      <p:sp>
        <p:nvSpPr>
          <p:cNvPr id="169987" name="Rectangle 3"/>
          <p:cNvSpPr>
            <a:spLocks noGrp="1" noChangeArrowheads="1"/>
          </p:cNvSpPr>
          <p:nvPr>
            <p:ph type="body" idx="1"/>
          </p:nvPr>
        </p:nvSpPr>
        <p:spPr>
          <a:xfrm>
            <a:off x="1066800" y="1600200"/>
            <a:ext cx="7543800" cy="609600"/>
          </a:xfrm>
        </p:spPr>
        <p:txBody>
          <a:bodyPr/>
          <a:lstStyle/>
          <a:p>
            <a:r>
              <a:rPr lang="en-US" altLang="ja-JP" i="1">
                <a:latin typeface="Times New Roman" panose="02020603050405020304" pitchFamily="18" charset="0"/>
              </a:rPr>
              <a:t>f</a:t>
            </a:r>
            <a:r>
              <a:rPr lang="en-US" altLang="ja-JP">
                <a:latin typeface="Times New Roman" panose="02020603050405020304" pitchFamily="18" charset="0"/>
              </a:rPr>
              <a:t> (</a:t>
            </a:r>
            <a:r>
              <a:rPr lang="en-US" altLang="ja-JP" i="1">
                <a:latin typeface="Times New Roman" panose="02020603050405020304" pitchFamily="18" charset="0"/>
              </a:rPr>
              <a:t>X</a:t>
            </a:r>
            <a:r>
              <a:rPr lang="en-US" altLang="ja-JP">
                <a:latin typeface="Times New Roman" panose="02020603050405020304" pitchFamily="18" charset="0"/>
              </a:rPr>
              <a:t>,</a:t>
            </a:r>
            <a:r>
              <a:rPr lang="en-US" altLang="ja-JP" i="1">
                <a:latin typeface="Times New Roman" panose="02020603050405020304" pitchFamily="18" charset="0"/>
              </a:rPr>
              <a:t>Y</a:t>
            </a:r>
            <a:r>
              <a:rPr lang="en-US" altLang="ja-JP">
                <a:latin typeface="Times New Roman" panose="02020603050405020304" pitchFamily="18" charset="0"/>
              </a:rPr>
              <a:t>,</a:t>
            </a:r>
            <a:r>
              <a:rPr lang="en-US" altLang="ja-JP" i="1">
                <a:latin typeface="Times New Roman" panose="02020603050405020304" pitchFamily="18" charset="0"/>
              </a:rPr>
              <a:t>Z</a:t>
            </a:r>
            <a:r>
              <a:rPr lang="en-US" altLang="ja-JP">
                <a:latin typeface="Times New Roman" panose="02020603050405020304" pitchFamily="18" charset="0"/>
              </a:rPr>
              <a:t> ) </a:t>
            </a:r>
            <a:r>
              <a:rPr lang="ja-JP" altLang="en-US">
                <a:latin typeface="Times New Roman" panose="02020603050405020304" pitchFamily="18" charset="0"/>
              </a:rPr>
              <a:t>の最小積和形を求めよ</a:t>
            </a:r>
          </a:p>
        </p:txBody>
      </p:sp>
      <p:sp>
        <p:nvSpPr>
          <p:cNvPr id="169988" name="Text Box 4"/>
          <p:cNvSpPr txBox="1">
            <a:spLocks noChangeArrowheads="1"/>
          </p:cNvSpPr>
          <p:nvPr/>
        </p:nvSpPr>
        <p:spPr bwMode="auto">
          <a:xfrm>
            <a:off x="1143000" y="5867400"/>
            <a:ext cx="9413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Tahoma" panose="020B0604030504040204" pitchFamily="34" charset="0"/>
              <a:buChar char="•"/>
            </a:pPr>
            <a:r>
              <a:rPr lang="en-US" altLang="ja-JP" sz="3600" i="1">
                <a:effectLst>
                  <a:outerShdw blurRad="38100" dist="38100" dir="2700000" algn="tl">
                    <a:srgbClr val="000000"/>
                  </a:outerShdw>
                </a:effectLst>
                <a:latin typeface="Times New Roman" panose="02020603050405020304" pitchFamily="18" charset="0"/>
              </a:rPr>
              <a:t> f</a:t>
            </a:r>
            <a:r>
              <a:rPr lang="en-US" altLang="ja-JP" sz="3600">
                <a:effectLst>
                  <a:outerShdw blurRad="38100" dist="38100" dir="2700000" algn="tl">
                    <a:srgbClr val="000000"/>
                  </a:outerShdw>
                </a:effectLst>
                <a:latin typeface="Times New Roman" panose="02020603050405020304" pitchFamily="18" charset="0"/>
              </a:rPr>
              <a:t> =</a:t>
            </a:r>
            <a:endParaRPr lang="en-US" altLang="ja-JP" sz="3600" i="1">
              <a:effectLst>
                <a:outerShdw blurRad="38100" dist="38100" dir="2700000" algn="tl">
                  <a:srgbClr val="000000"/>
                </a:outerShdw>
              </a:effectLst>
              <a:latin typeface="Times New Roman" panose="02020603050405020304" pitchFamily="18" charset="0"/>
            </a:endParaRPr>
          </a:p>
        </p:txBody>
      </p:sp>
      <p:graphicFrame>
        <p:nvGraphicFramePr>
          <p:cNvPr id="170018" name="Group 34"/>
          <p:cNvGraphicFramePr>
            <a:graphicFrameLocks noGrp="1"/>
          </p:cNvGraphicFramePr>
          <p:nvPr/>
        </p:nvGraphicFramePr>
        <p:xfrm>
          <a:off x="2057400" y="3429000"/>
          <a:ext cx="5638800" cy="2379472"/>
        </p:xfrm>
        <a:graphic>
          <a:graphicData uri="http://schemas.openxmlformats.org/drawingml/2006/table">
            <a:tbl>
              <a:tblPr/>
              <a:tblGrid>
                <a:gridCol w="1127125">
                  <a:extLst>
                    <a:ext uri="{9D8B030D-6E8A-4147-A177-3AD203B41FA5}">
                      <a16:colId xmlns:a16="http://schemas.microsoft.com/office/drawing/2014/main" val="20000"/>
                    </a:ext>
                  </a:extLst>
                </a:gridCol>
                <a:gridCol w="1128713">
                  <a:extLst>
                    <a:ext uri="{9D8B030D-6E8A-4147-A177-3AD203B41FA5}">
                      <a16:colId xmlns:a16="http://schemas.microsoft.com/office/drawing/2014/main" val="20001"/>
                    </a:ext>
                  </a:extLst>
                </a:gridCol>
                <a:gridCol w="1127125">
                  <a:extLst>
                    <a:ext uri="{9D8B030D-6E8A-4147-A177-3AD203B41FA5}">
                      <a16:colId xmlns:a16="http://schemas.microsoft.com/office/drawing/2014/main" val="20002"/>
                    </a:ext>
                  </a:extLst>
                </a:gridCol>
                <a:gridCol w="1128712">
                  <a:extLst>
                    <a:ext uri="{9D8B030D-6E8A-4147-A177-3AD203B41FA5}">
                      <a16:colId xmlns:a16="http://schemas.microsoft.com/office/drawing/2014/main" val="20003"/>
                    </a:ext>
                  </a:extLst>
                </a:gridCol>
                <a:gridCol w="1127125">
                  <a:extLst>
                    <a:ext uri="{9D8B030D-6E8A-4147-A177-3AD203B41FA5}">
                      <a16:colId xmlns:a16="http://schemas.microsoft.com/office/drawing/2014/main" val="20004"/>
                    </a:ext>
                  </a:extLst>
                </a:gridCol>
              </a:tblGrid>
              <a:tr h="787400">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X</a:t>
                      </a:r>
                      <a:r>
                        <a:rPr kumimoji="1" lang="en-US" altLang="ja-JP" sz="24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r>
                        <a:rPr kumimoji="1" lang="en-US" altLang="ja-JP" sz="24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Y </a:t>
                      </a:r>
                      <a:r>
                        <a:rPr kumimoji="1" lang="ja-JP" altLang="en-US" sz="24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a:t>
                      </a:r>
                      <a:r>
                        <a:rPr kumimoji="1" lang="en-US" altLang="ja-JP" sz="24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Z</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0 1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1 0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87400">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87400">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36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70015" name="Line 31"/>
          <p:cNvSpPr>
            <a:spLocks noChangeShapeType="1"/>
          </p:cNvSpPr>
          <p:nvPr/>
        </p:nvSpPr>
        <p:spPr bwMode="auto">
          <a:xfrm>
            <a:off x="2057400" y="3429000"/>
            <a:ext cx="11430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aphicFrame>
        <p:nvGraphicFramePr>
          <p:cNvPr id="170016" name="Object 32"/>
          <p:cNvGraphicFramePr>
            <a:graphicFrameLocks noChangeAspect="1"/>
          </p:cNvGraphicFramePr>
          <p:nvPr/>
        </p:nvGraphicFramePr>
        <p:xfrm>
          <a:off x="990600" y="2209800"/>
          <a:ext cx="5946775" cy="755650"/>
        </p:xfrm>
        <a:graphic>
          <a:graphicData uri="http://schemas.openxmlformats.org/presentationml/2006/ole">
            <mc:AlternateContent xmlns:mc="http://schemas.openxmlformats.org/markup-compatibility/2006">
              <mc:Choice xmlns:v="urn:schemas-microsoft-com:vml" Requires="v">
                <p:oleObj spid="_x0000_s22538" name="数式" r:id="rId4" imgW="1701720" imgH="215640" progId="Equation.3">
                  <p:embed/>
                </p:oleObj>
              </mc:Choice>
              <mc:Fallback>
                <p:oleObj name="数式" r:id="rId4" imgW="1701720" imgH="215640" progId="Equation.3">
                  <p:embed/>
                  <p:pic>
                    <p:nvPicPr>
                      <p:cNvPr id="0" name="Object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209800"/>
                        <a:ext cx="5946775"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0017" name="Text Box 33"/>
          <p:cNvSpPr txBox="1">
            <a:spLocks noChangeArrowheads="1"/>
          </p:cNvSpPr>
          <p:nvPr/>
        </p:nvSpPr>
        <p:spPr bwMode="auto">
          <a:xfrm>
            <a:off x="2895600" y="2849563"/>
            <a:ext cx="58324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200">
                <a:effectLst>
                  <a:outerShdw blurRad="38100" dist="38100" dir="2700000" algn="tl">
                    <a:srgbClr val="000000"/>
                  </a:outerShdw>
                </a:effectLst>
                <a:latin typeface="Times New Roman" panose="02020603050405020304" pitchFamily="18" charset="0"/>
              </a:rPr>
              <a:t>ただし、</a:t>
            </a:r>
            <a:r>
              <a:rPr lang="en-US" altLang="ja-JP" sz="3200">
                <a:effectLst>
                  <a:outerShdw blurRad="38100" dist="38100" dir="2700000" algn="tl">
                    <a:srgbClr val="000000"/>
                  </a:outerShdw>
                </a:effectLst>
                <a:latin typeface="Times New Roman" panose="02020603050405020304" pitchFamily="18" charset="0"/>
              </a:rPr>
              <a:t>(0,1,1),(1,1,0)</a:t>
            </a:r>
            <a:r>
              <a:rPr lang="ja-JP" altLang="en-US" sz="3200">
                <a:effectLst>
                  <a:outerShdw blurRad="38100" dist="38100" dir="2700000" algn="tl">
                    <a:srgbClr val="000000"/>
                  </a:outerShdw>
                </a:effectLst>
                <a:latin typeface="Times New Roman" panose="02020603050405020304" pitchFamily="18" charset="0"/>
              </a:rPr>
              <a:t>はドントケア</a:t>
            </a:r>
          </a:p>
        </p:txBody>
      </p:sp>
      <p:graphicFrame>
        <p:nvGraphicFramePr>
          <p:cNvPr id="170022" name="Object 38"/>
          <p:cNvGraphicFramePr>
            <a:graphicFrameLocks noChangeAspect="1"/>
          </p:cNvGraphicFramePr>
          <p:nvPr/>
        </p:nvGraphicFramePr>
        <p:xfrm>
          <a:off x="1981200" y="5791200"/>
          <a:ext cx="1774825" cy="622300"/>
        </p:xfrm>
        <a:graphic>
          <a:graphicData uri="http://schemas.openxmlformats.org/presentationml/2006/ole">
            <mc:AlternateContent xmlns:mc="http://schemas.openxmlformats.org/markup-compatibility/2006">
              <mc:Choice xmlns:v="urn:schemas-microsoft-com:vml" Requires="v">
                <p:oleObj spid="_x0000_s22539" name="数式" r:id="rId6" imgW="507960" imgH="177480" progId="Equation.3">
                  <p:embed/>
                </p:oleObj>
              </mc:Choice>
              <mc:Fallback>
                <p:oleObj name="数式" r:id="rId6" imgW="507960" imgH="177480" progId="Equation.3">
                  <p:embed/>
                  <p:pic>
                    <p:nvPicPr>
                      <p:cNvPr id="0" name="Object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5791200"/>
                        <a:ext cx="1774825"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0026" name="Group 42"/>
          <p:cNvGrpSpPr>
            <a:grpSpLocks/>
          </p:cNvGrpSpPr>
          <p:nvPr/>
        </p:nvGrpSpPr>
        <p:grpSpPr bwMode="auto">
          <a:xfrm>
            <a:off x="4313238" y="4232275"/>
            <a:ext cx="3382962" cy="1574800"/>
            <a:chOff x="2717" y="2666"/>
            <a:chExt cx="2131" cy="992"/>
          </a:xfrm>
        </p:grpSpPr>
        <p:sp>
          <p:nvSpPr>
            <p:cNvPr id="170023" name="Rectangle 39"/>
            <p:cNvSpPr>
              <a:spLocks noChangeArrowheads="1"/>
            </p:cNvSpPr>
            <p:nvPr/>
          </p:nvSpPr>
          <p:spPr bwMode="auto">
            <a:xfrm>
              <a:off x="4138" y="2666"/>
              <a:ext cx="710" cy="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600">
                  <a:solidFill>
                    <a:srgbClr val="FFFF99"/>
                  </a:solidFill>
                  <a:latin typeface="Times New Roman" panose="02020603050405020304" pitchFamily="18" charset="0"/>
                </a:rPr>
                <a:t>1</a:t>
              </a:r>
            </a:p>
          </p:txBody>
        </p:sp>
        <p:sp>
          <p:nvSpPr>
            <p:cNvPr id="170024" name="Rectangle 40"/>
            <p:cNvSpPr>
              <a:spLocks noChangeArrowheads="1"/>
            </p:cNvSpPr>
            <p:nvPr/>
          </p:nvSpPr>
          <p:spPr bwMode="auto">
            <a:xfrm>
              <a:off x="3427" y="3162"/>
              <a:ext cx="711" cy="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600">
                  <a:solidFill>
                    <a:srgbClr val="FFFF99"/>
                  </a:solidFill>
                  <a:latin typeface="Times New Roman" panose="02020603050405020304" pitchFamily="18" charset="0"/>
                </a:rPr>
                <a:t>1</a:t>
              </a:r>
            </a:p>
          </p:txBody>
        </p:sp>
        <p:sp>
          <p:nvSpPr>
            <p:cNvPr id="170025" name="Rectangle 41"/>
            <p:cNvSpPr>
              <a:spLocks noChangeArrowheads="1"/>
            </p:cNvSpPr>
            <p:nvPr/>
          </p:nvSpPr>
          <p:spPr bwMode="auto">
            <a:xfrm>
              <a:off x="2717" y="2666"/>
              <a:ext cx="710" cy="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600">
                  <a:solidFill>
                    <a:srgbClr val="FFFF99"/>
                  </a:solidFill>
                  <a:latin typeface="Times New Roman" panose="02020603050405020304" pitchFamily="18" charset="0"/>
                </a:rPr>
                <a:t>1</a:t>
              </a:r>
            </a:p>
          </p:txBody>
        </p:sp>
      </p:grpSp>
      <p:grpSp>
        <p:nvGrpSpPr>
          <p:cNvPr id="170027" name="Group 43"/>
          <p:cNvGrpSpPr>
            <a:grpSpLocks/>
          </p:cNvGrpSpPr>
          <p:nvPr/>
        </p:nvGrpSpPr>
        <p:grpSpPr bwMode="auto">
          <a:xfrm>
            <a:off x="4313238" y="4232275"/>
            <a:ext cx="2255837" cy="1574800"/>
            <a:chOff x="2717" y="2666"/>
            <a:chExt cx="1421" cy="992"/>
          </a:xfrm>
        </p:grpSpPr>
        <p:sp>
          <p:nvSpPr>
            <p:cNvPr id="170028" name="Rectangle 44"/>
            <p:cNvSpPr>
              <a:spLocks noChangeArrowheads="1"/>
            </p:cNvSpPr>
            <p:nvPr/>
          </p:nvSpPr>
          <p:spPr bwMode="auto">
            <a:xfrm>
              <a:off x="2717" y="3162"/>
              <a:ext cx="710" cy="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600">
                  <a:solidFill>
                    <a:srgbClr val="FFFF99"/>
                  </a:solidFill>
                  <a:latin typeface="Times New Roman" panose="02020603050405020304" pitchFamily="18" charset="0"/>
                </a:rPr>
                <a:t>-</a:t>
              </a:r>
            </a:p>
          </p:txBody>
        </p:sp>
        <p:sp>
          <p:nvSpPr>
            <p:cNvPr id="170029" name="Rectangle 45"/>
            <p:cNvSpPr>
              <a:spLocks noChangeArrowheads="1"/>
            </p:cNvSpPr>
            <p:nvPr/>
          </p:nvSpPr>
          <p:spPr bwMode="auto">
            <a:xfrm>
              <a:off x="3427" y="2666"/>
              <a:ext cx="711" cy="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buChar char="n"/>
                <a:defRPr kumimoji="1" sz="28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1pPr>
              <a:lvl2pPr>
                <a:buClr>
                  <a:schemeClr val="tx1"/>
                </a:buClr>
                <a:buChar char="–"/>
                <a:defRPr kumimoji="1" sz="24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2pPr>
              <a:lvl3pPr>
                <a:buChar char="n"/>
                <a:defRPr kumimoji="1" sz="2000">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3pPr>
              <a:lvl4pPr>
                <a:buClr>
                  <a:schemeClr val="tx1"/>
                </a:buClr>
                <a:buChar char="–"/>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4pPr>
              <a:lvl5pPr>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buChar char="n"/>
                <a:defRPr kumimoji="1">
                  <a:solidFill>
                    <a:schemeClr val="tx1"/>
                  </a:solidFill>
                  <a:effectLst>
                    <a:outerShdw blurRad="38100" dist="38100" dir="2700000" algn="tl">
                      <a:srgbClr val="000000"/>
                    </a:outerShdw>
                  </a:effectLst>
                  <a:latin typeface="Tahoma" panose="020B0604030504040204" pitchFamily="34" charset="0"/>
                  <a:ea typeface="ＭＳ Ｐゴシック" panose="020B0600070205080204" pitchFamily="50" charset="-128"/>
                </a:defRPr>
              </a:lvl9pPr>
            </a:lstStyle>
            <a:p>
              <a:pPr algn="ctr">
                <a:buFont typeface="Wingdings" panose="05000000000000000000" pitchFamily="2" charset="2"/>
                <a:buNone/>
              </a:pPr>
              <a:r>
                <a:rPr lang="en-US" altLang="ja-JP" sz="3600">
                  <a:solidFill>
                    <a:srgbClr val="FFFF99"/>
                  </a:solidFill>
                  <a:latin typeface="Times New Roman" panose="02020603050405020304" pitchFamily="18" charset="0"/>
                </a:rPr>
                <a:t>-</a:t>
              </a:r>
            </a:p>
          </p:txBody>
        </p:sp>
      </p:grpSp>
      <p:grpSp>
        <p:nvGrpSpPr>
          <p:cNvPr id="170030" name="Group 46"/>
          <p:cNvGrpSpPr>
            <a:grpSpLocks/>
          </p:cNvGrpSpPr>
          <p:nvPr/>
        </p:nvGrpSpPr>
        <p:grpSpPr bwMode="auto">
          <a:xfrm>
            <a:off x="4419600" y="4267200"/>
            <a:ext cx="3276600" cy="1447800"/>
            <a:chOff x="2784" y="2688"/>
            <a:chExt cx="2064" cy="912"/>
          </a:xfrm>
        </p:grpSpPr>
        <p:sp>
          <p:nvSpPr>
            <p:cNvPr id="170031" name="AutoShape 47"/>
            <p:cNvSpPr>
              <a:spLocks noChangeArrowheads="1"/>
            </p:cNvSpPr>
            <p:nvPr/>
          </p:nvSpPr>
          <p:spPr bwMode="auto">
            <a:xfrm>
              <a:off x="2784" y="2736"/>
              <a:ext cx="1296" cy="864"/>
            </a:xfrm>
            <a:prstGeom prst="roundRect">
              <a:avLst>
                <a:gd name="adj" fmla="val 16667"/>
              </a:avLst>
            </a:prstGeom>
            <a:noFill/>
            <a:ln w="38100">
              <a:solidFill>
                <a:srgbClr val="FF99CC"/>
              </a:solidFill>
              <a:round/>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0032" name="Oval 48"/>
            <p:cNvSpPr>
              <a:spLocks noChangeArrowheads="1"/>
            </p:cNvSpPr>
            <p:nvPr/>
          </p:nvSpPr>
          <p:spPr bwMode="auto">
            <a:xfrm>
              <a:off x="3456" y="2688"/>
              <a:ext cx="1392" cy="432"/>
            </a:xfrm>
            <a:prstGeom prst="ellipse">
              <a:avLst/>
            </a:prstGeom>
            <a:noFill/>
            <a:ln w="38100">
              <a:solidFill>
                <a:srgbClr val="FF99CC"/>
              </a:solidFill>
              <a:round/>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70026"/>
                                        </p:tgtEl>
                                        <p:attrNameLst>
                                          <p:attrName>style.visibility</p:attrName>
                                        </p:attrNameLst>
                                      </p:cBhvr>
                                      <p:to>
                                        <p:strVal val="visible"/>
                                      </p:to>
                                    </p:set>
                                    <p:animEffect transition="in" filter="checkerboard(across)">
                                      <p:cBhvr>
                                        <p:cTn id="7" dur="500"/>
                                        <p:tgtEl>
                                          <p:spTgt spid="170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70027"/>
                                        </p:tgtEl>
                                        <p:attrNameLst>
                                          <p:attrName>style.visibility</p:attrName>
                                        </p:attrNameLst>
                                      </p:cBhvr>
                                      <p:to>
                                        <p:strVal val="visible"/>
                                      </p:to>
                                    </p:set>
                                    <p:animEffect transition="in" filter="box(in)">
                                      <p:cBhvr>
                                        <p:cTn id="12" dur="500"/>
                                        <p:tgtEl>
                                          <p:spTgt spid="1700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70030"/>
                                        </p:tgtEl>
                                        <p:attrNameLst>
                                          <p:attrName>style.visibility</p:attrName>
                                        </p:attrNameLst>
                                      </p:cBhvr>
                                      <p:to>
                                        <p:strVal val="visible"/>
                                      </p:to>
                                    </p:set>
                                    <p:animEffect transition="in" filter="checkerboard(across)">
                                      <p:cBhvr>
                                        <p:cTn id="17" dur="500"/>
                                        <p:tgtEl>
                                          <p:spTgt spid="1700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70022"/>
                                        </p:tgtEl>
                                        <p:attrNameLst>
                                          <p:attrName>style.visibility</p:attrName>
                                        </p:attrNameLst>
                                      </p:cBhvr>
                                      <p:to>
                                        <p:strVal val="visible"/>
                                      </p:to>
                                    </p:set>
                                    <p:animEffect transition="in" filter="checkerboard(across)">
                                      <p:cBhvr>
                                        <p:cTn id="22" dur="500"/>
                                        <p:tgtEl>
                                          <p:spTgt spid="170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ja-JP" altLang="en-US">
                <a:latin typeface="Times New Roman" panose="02020603050405020304" pitchFamily="18" charset="0"/>
              </a:rPr>
              <a:t>最適化</a:t>
            </a:r>
          </a:p>
        </p:txBody>
      </p:sp>
      <p:sp>
        <p:nvSpPr>
          <p:cNvPr id="91139" name="Rectangle 3"/>
          <p:cNvSpPr>
            <a:spLocks noGrp="1" noChangeArrowheads="1"/>
          </p:cNvSpPr>
          <p:nvPr>
            <p:ph type="body" idx="1"/>
          </p:nvPr>
        </p:nvSpPr>
        <p:spPr/>
        <p:txBody>
          <a:bodyPr/>
          <a:lstStyle/>
          <a:p>
            <a:r>
              <a:rPr lang="ja-JP" altLang="en-US">
                <a:latin typeface="Times New Roman" panose="02020603050405020304" pitchFamily="18" charset="0"/>
              </a:rPr>
              <a:t>空間最適化</a:t>
            </a:r>
          </a:p>
          <a:p>
            <a:pPr lvl="1"/>
            <a:r>
              <a:rPr lang="ja-JP" altLang="en-US">
                <a:latin typeface="Times New Roman" panose="02020603050405020304" pitchFamily="18" charset="0"/>
              </a:rPr>
              <a:t>論理ゲートの総数を最小にする</a:t>
            </a:r>
          </a:p>
          <a:p>
            <a:r>
              <a:rPr lang="ja-JP" altLang="en-US">
                <a:latin typeface="Times New Roman" panose="02020603050405020304" pitchFamily="18" charset="0"/>
              </a:rPr>
              <a:t>時間最適化</a:t>
            </a:r>
          </a:p>
          <a:p>
            <a:pPr lvl="1"/>
            <a:r>
              <a:rPr lang="ja-JP" altLang="en-US">
                <a:latin typeface="Times New Roman" panose="02020603050405020304" pitchFamily="18" charset="0"/>
              </a:rPr>
              <a:t>論理ゲートの段数を最小にする</a:t>
            </a:r>
          </a:p>
        </p:txBody>
      </p:sp>
      <p:sp>
        <p:nvSpPr>
          <p:cNvPr id="91144" name="Text Box 8"/>
          <p:cNvSpPr txBox="1">
            <a:spLocks noChangeArrowheads="1"/>
          </p:cNvSpPr>
          <p:nvPr/>
        </p:nvSpPr>
        <p:spPr bwMode="auto">
          <a:xfrm>
            <a:off x="762000" y="4419600"/>
            <a:ext cx="3048000" cy="5889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ja-JP" sz="3200" i="1">
                <a:effectLst>
                  <a:outerShdw blurRad="38100" dist="38100" dir="2700000" algn="tl">
                    <a:srgbClr val="000000"/>
                  </a:outerShdw>
                </a:effectLst>
                <a:latin typeface="Times New Roman" panose="02020603050405020304" pitchFamily="18" charset="0"/>
              </a:rPr>
              <a:t>X</a:t>
            </a:r>
            <a:r>
              <a:rPr lang="en-US" altLang="ja-JP" sz="3200">
                <a:effectLst>
                  <a:outerShdw blurRad="38100" dist="38100" dir="2700000" algn="tl">
                    <a:srgbClr val="000000"/>
                  </a:outerShdw>
                </a:effectLst>
                <a:latin typeface="Times New Roman" panose="02020603050405020304" pitchFamily="18" charset="0"/>
              </a:rPr>
              <a:t> </a:t>
            </a:r>
            <a:r>
              <a:rPr lang="ja-JP" altLang="en-US" sz="3200" dirty="0">
                <a:effectLst>
                  <a:outerShdw blurRad="38100" dist="38100" dir="2700000" algn="tl">
                    <a:srgbClr val="000000"/>
                  </a:outerShdw>
                </a:effectLst>
                <a:latin typeface="Times New Roman" panose="02020603050405020304" pitchFamily="18" charset="0"/>
              </a:rPr>
              <a:t>・</a:t>
            </a:r>
            <a:r>
              <a:rPr lang="en-US" altLang="ja-JP" sz="3200" i="1" dirty="0">
                <a:effectLst>
                  <a:outerShdw blurRad="38100" dist="38100" dir="2700000" algn="tl">
                    <a:srgbClr val="000000"/>
                  </a:outerShdw>
                </a:effectLst>
                <a:latin typeface="Times New Roman" panose="02020603050405020304" pitchFamily="18" charset="0"/>
              </a:rPr>
              <a:t>Y</a:t>
            </a:r>
            <a:r>
              <a:rPr lang="en-US" altLang="ja-JP" sz="3200" dirty="0">
                <a:effectLst>
                  <a:outerShdw blurRad="38100" dist="38100" dir="2700000" algn="tl">
                    <a:srgbClr val="000000"/>
                  </a:outerShdw>
                </a:effectLst>
                <a:latin typeface="Times New Roman" panose="02020603050405020304" pitchFamily="18" charset="0"/>
              </a:rPr>
              <a:t> + </a:t>
            </a:r>
            <a:r>
              <a:rPr lang="en-US" altLang="ja-JP" sz="3200" i="1" dirty="0">
                <a:effectLst>
                  <a:outerShdw blurRad="38100" dist="38100" dir="2700000" algn="tl">
                    <a:srgbClr val="000000"/>
                  </a:outerShdw>
                </a:effectLst>
                <a:latin typeface="Times New Roman" panose="02020603050405020304" pitchFamily="18" charset="0"/>
              </a:rPr>
              <a:t>X</a:t>
            </a:r>
            <a:r>
              <a:rPr lang="en-US" altLang="ja-JP" sz="3200" dirty="0">
                <a:effectLst>
                  <a:outerShdw blurRad="38100" dist="38100" dir="2700000" algn="tl">
                    <a:srgbClr val="000000"/>
                  </a:outerShdw>
                </a:effectLst>
                <a:latin typeface="Times New Roman" panose="02020603050405020304" pitchFamily="18" charset="0"/>
              </a:rPr>
              <a:t> </a:t>
            </a:r>
            <a:r>
              <a:rPr lang="ja-JP" altLang="en-US" sz="3200" dirty="0">
                <a:effectLst>
                  <a:outerShdw blurRad="38100" dist="38100" dir="2700000" algn="tl">
                    <a:srgbClr val="000000"/>
                  </a:outerShdw>
                </a:effectLst>
                <a:latin typeface="Times New Roman" panose="02020603050405020304" pitchFamily="18" charset="0"/>
              </a:rPr>
              <a:t>・</a:t>
            </a:r>
            <a:r>
              <a:rPr lang="en-US" altLang="ja-JP" sz="3200" i="1" dirty="0">
                <a:effectLst>
                  <a:outerShdw blurRad="38100" dist="38100" dir="2700000" algn="tl">
                    <a:srgbClr val="000000"/>
                  </a:outerShdw>
                </a:effectLst>
                <a:latin typeface="Times New Roman" panose="02020603050405020304" pitchFamily="18" charset="0"/>
              </a:rPr>
              <a:t>Z</a:t>
            </a:r>
          </a:p>
        </p:txBody>
      </p:sp>
      <p:sp>
        <p:nvSpPr>
          <p:cNvPr id="91150" name="Text Box 14"/>
          <p:cNvSpPr txBox="1">
            <a:spLocks noChangeArrowheads="1"/>
          </p:cNvSpPr>
          <p:nvPr/>
        </p:nvSpPr>
        <p:spPr bwMode="auto">
          <a:xfrm>
            <a:off x="762000" y="5486400"/>
            <a:ext cx="3048000" cy="5847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ja-JP" sz="3200" dirty="0">
                <a:effectLst>
                  <a:outerShdw blurRad="38100" dist="38100" dir="2700000" algn="tl">
                    <a:srgbClr val="000000"/>
                  </a:outerShdw>
                </a:effectLst>
                <a:latin typeface="Times New Roman" panose="02020603050405020304" pitchFamily="18" charset="0"/>
              </a:rPr>
              <a:t>((</a:t>
            </a:r>
            <a:r>
              <a:rPr lang="en-US" altLang="ja-JP" sz="3200" i="1" dirty="0">
                <a:effectLst>
                  <a:outerShdw blurRad="38100" dist="38100" dir="2700000" algn="tl">
                    <a:srgbClr val="000000"/>
                  </a:outerShdw>
                </a:effectLst>
                <a:latin typeface="Times New Roman" panose="02020603050405020304" pitchFamily="18" charset="0"/>
              </a:rPr>
              <a:t>A</a:t>
            </a:r>
            <a:r>
              <a:rPr lang="ja-JP" altLang="en-US" sz="3200" dirty="0">
                <a:effectLst>
                  <a:outerShdw blurRad="38100" dist="38100" dir="2700000" algn="tl">
                    <a:srgbClr val="000000"/>
                  </a:outerShdw>
                </a:effectLst>
                <a:latin typeface="Times New Roman" panose="02020603050405020304" pitchFamily="18" charset="0"/>
              </a:rPr>
              <a:t>・</a:t>
            </a:r>
            <a:r>
              <a:rPr lang="en-US" altLang="ja-JP" sz="3200" i="1" dirty="0">
                <a:effectLst>
                  <a:outerShdw blurRad="38100" dist="38100" dir="2700000" algn="tl">
                    <a:srgbClr val="000000"/>
                  </a:outerShdw>
                </a:effectLst>
                <a:latin typeface="Times New Roman" panose="02020603050405020304" pitchFamily="18" charset="0"/>
              </a:rPr>
              <a:t>B</a:t>
            </a:r>
            <a:r>
              <a:rPr lang="en-US" altLang="ja-JP" sz="3200" dirty="0">
                <a:effectLst>
                  <a:outerShdw blurRad="38100" dist="38100" dir="2700000" algn="tl">
                    <a:srgbClr val="000000"/>
                  </a:outerShdw>
                </a:effectLst>
                <a:latin typeface="Times New Roman" panose="02020603050405020304" pitchFamily="18" charset="0"/>
              </a:rPr>
              <a:t>)</a:t>
            </a:r>
            <a:r>
              <a:rPr lang="ja-JP" altLang="en-US" sz="3200" dirty="0">
                <a:effectLst>
                  <a:outerShdw blurRad="38100" dist="38100" dir="2700000" algn="tl">
                    <a:srgbClr val="000000"/>
                  </a:outerShdw>
                </a:effectLst>
                <a:latin typeface="Times New Roman" panose="02020603050405020304" pitchFamily="18" charset="0"/>
              </a:rPr>
              <a:t>・</a:t>
            </a:r>
            <a:r>
              <a:rPr lang="en-US" altLang="ja-JP" sz="3200" i="1" dirty="0">
                <a:effectLst>
                  <a:outerShdw blurRad="38100" dist="38100" dir="2700000" algn="tl">
                    <a:srgbClr val="000000"/>
                  </a:outerShdw>
                </a:effectLst>
                <a:latin typeface="Times New Roman" panose="02020603050405020304" pitchFamily="18" charset="0"/>
              </a:rPr>
              <a:t>C</a:t>
            </a:r>
            <a:r>
              <a:rPr lang="en-US" altLang="ja-JP" sz="3200" dirty="0">
                <a:effectLst>
                  <a:outerShdw blurRad="38100" dist="38100" dir="2700000" algn="tl">
                    <a:srgbClr val="000000"/>
                  </a:outerShdw>
                </a:effectLst>
                <a:latin typeface="Times New Roman" panose="02020603050405020304" pitchFamily="18" charset="0"/>
              </a:rPr>
              <a:t>)</a:t>
            </a:r>
            <a:r>
              <a:rPr lang="ja-JP" altLang="en-US" sz="3200" dirty="0">
                <a:effectLst>
                  <a:outerShdw blurRad="38100" dist="38100" dir="2700000" algn="tl">
                    <a:srgbClr val="000000"/>
                  </a:outerShdw>
                </a:effectLst>
                <a:latin typeface="Times New Roman" panose="02020603050405020304" pitchFamily="18" charset="0"/>
              </a:rPr>
              <a:t>・</a:t>
            </a:r>
            <a:r>
              <a:rPr lang="en-US" altLang="ja-JP" sz="3200" i="1" dirty="0">
                <a:effectLst>
                  <a:outerShdw blurRad="38100" dist="38100" dir="2700000" algn="tl">
                    <a:srgbClr val="000000"/>
                  </a:outerShdw>
                </a:effectLst>
                <a:latin typeface="Times New Roman" panose="02020603050405020304" pitchFamily="18" charset="0"/>
              </a:rPr>
              <a:t>D</a:t>
            </a:r>
            <a:endParaRPr lang="en-US" altLang="ja-JP" sz="3200" baseline="-25000" dirty="0">
              <a:effectLst>
                <a:outerShdw blurRad="38100" dist="38100" dir="2700000" algn="tl">
                  <a:srgbClr val="000000"/>
                </a:outerShdw>
              </a:effectLst>
              <a:latin typeface="Times New Roman" panose="02020603050405020304" pitchFamily="18" charset="0"/>
            </a:endParaRPr>
          </a:p>
        </p:txBody>
      </p:sp>
      <p:grpSp>
        <p:nvGrpSpPr>
          <p:cNvPr id="91154" name="Group 18"/>
          <p:cNvGrpSpPr>
            <a:grpSpLocks/>
          </p:cNvGrpSpPr>
          <p:nvPr/>
        </p:nvGrpSpPr>
        <p:grpSpPr bwMode="auto">
          <a:xfrm>
            <a:off x="3962400" y="4343400"/>
            <a:ext cx="4191000" cy="762000"/>
            <a:chOff x="2496" y="2880"/>
            <a:chExt cx="2640" cy="480"/>
          </a:xfrm>
        </p:grpSpPr>
        <p:sp>
          <p:nvSpPr>
            <p:cNvPr id="91142" name="Text Box 6"/>
            <p:cNvSpPr txBox="1">
              <a:spLocks noChangeArrowheads="1"/>
            </p:cNvSpPr>
            <p:nvPr/>
          </p:nvSpPr>
          <p:spPr bwMode="auto">
            <a:xfrm>
              <a:off x="3264" y="2928"/>
              <a:ext cx="1872" cy="37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ja-JP" sz="3200" i="1">
                  <a:effectLst>
                    <a:outerShdw blurRad="38100" dist="38100" dir="2700000" algn="tl">
                      <a:srgbClr val="000000"/>
                    </a:outerShdw>
                  </a:effectLst>
                  <a:latin typeface="Times New Roman" panose="02020603050405020304" pitchFamily="18" charset="0"/>
                </a:rPr>
                <a:t>X</a:t>
              </a:r>
              <a:r>
                <a:rPr lang="en-US" altLang="ja-JP" sz="3200">
                  <a:effectLst>
                    <a:outerShdw blurRad="38100" dist="38100" dir="2700000" algn="tl">
                      <a:srgbClr val="000000"/>
                    </a:outerShdw>
                  </a:effectLst>
                  <a:latin typeface="Times New Roman" panose="02020603050405020304" pitchFamily="18" charset="0"/>
                </a:rPr>
                <a:t> </a:t>
              </a:r>
              <a:r>
                <a:rPr lang="ja-JP" altLang="en-US" sz="3200">
                  <a:effectLst>
                    <a:outerShdw blurRad="38100" dist="38100" dir="2700000" algn="tl">
                      <a:srgbClr val="000000"/>
                    </a:outerShdw>
                  </a:effectLst>
                  <a:latin typeface="Times New Roman" panose="02020603050405020304" pitchFamily="18" charset="0"/>
                </a:rPr>
                <a:t>・</a:t>
              </a:r>
              <a:r>
                <a:rPr lang="en-US" altLang="ja-JP" sz="3200">
                  <a:effectLst>
                    <a:outerShdw blurRad="38100" dist="38100" dir="2700000" algn="tl">
                      <a:srgbClr val="000000"/>
                    </a:outerShdw>
                  </a:effectLst>
                  <a:latin typeface="Times New Roman" panose="02020603050405020304" pitchFamily="18" charset="0"/>
                </a:rPr>
                <a:t>(</a:t>
              </a:r>
              <a:r>
                <a:rPr lang="en-US" altLang="ja-JP" sz="3200" i="1">
                  <a:effectLst>
                    <a:outerShdw blurRad="38100" dist="38100" dir="2700000" algn="tl">
                      <a:srgbClr val="000000"/>
                    </a:outerShdw>
                  </a:effectLst>
                  <a:latin typeface="Times New Roman" panose="02020603050405020304" pitchFamily="18" charset="0"/>
                </a:rPr>
                <a:t>Y</a:t>
              </a:r>
              <a:r>
                <a:rPr lang="en-US" altLang="ja-JP" sz="3200">
                  <a:effectLst>
                    <a:outerShdw blurRad="38100" dist="38100" dir="2700000" algn="tl">
                      <a:srgbClr val="000000"/>
                    </a:outerShdw>
                  </a:effectLst>
                  <a:latin typeface="Times New Roman" panose="02020603050405020304" pitchFamily="18" charset="0"/>
                </a:rPr>
                <a:t> +</a:t>
              </a:r>
              <a:r>
                <a:rPr lang="en-US" altLang="ja-JP" sz="3200" i="1">
                  <a:effectLst>
                    <a:outerShdw blurRad="38100" dist="38100" dir="2700000" algn="tl">
                      <a:srgbClr val="000000"/>
                    </a:outerShdw>
                  </a:effectLst>
                  <a:latin typeface="Times New Roman" panose="02020603050405020304" pitchFamily="18" charset="0"/>
                </a:rPr>
                <a:t>Z</a:t>
              </a:r>
              <a:r>
                <a:rPr lang="en-US" altLang="ja-JP" sz="3200">
                  <a:effectLst>
                    <a:outerShdw blurRad="38100" dist="38100" dir="2700000" algn="tl">
                      <a:srgbClr val="000000"/>
                    </a:outerShdw>
                  </a:effectLst>
                  <a:latin typeface="Times New Roman" panose="02020603050405020304" pitchFamily="18" charset="0"/>
                </a:rPr>
                <a:t> )</a:t>
              </a:r>
            </a:p>
          </p:txBody>
        </p:sp>
        <p:sp>
          <p:nvSpPr>
            <p:cNvPr id="91152" name="AutoShape 16"/>
            <p:cNvSpPr>
              <a:spLocks noChangeArrowheads="1"/>
            </p:cNvSpPr>
            <p:nvPr/>
          </p:nvSpPr>
          <p:spPr bwMode="auto">
            <a:xfrm>
              <a:off x="2496" y="2880"/>
              <a:ext cx="720" cy="480"/>
            </a:xfrm>
            <a:prstGeom prst="rightArrow">
              <a:avLst>
                <a:gd name="adj1" fmla="val 50000"/>
                <a:gd name="adj2" fmla="val 37500"/>
              </a:avLst>
            </a:prstGeom>
            <a:solidFill>
              <a:srgbClr val="0033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r>
                <a:rPr lang="ja-JP" altLang="en-US" sz="1600">
                  <a:effectLst/>
                  <a:latin typeface="Times New Roman" panose="02020603050405020304" pitchFamily="18" charset="0"/>
                </a:rPr>
                <a:t>空間最適化</a:t>
              </a:r>
            </a:p>
          </p:txBody>
        </p:sp>
      </p:grpSp>
      <p:grpSp>
        <p:nvGrpSpPr>
          <p:cNvPr id="91155" name="Group 19"/>
          <p:cNvGrpSpPr>
            <a:grpSpLocks/>
          </p:cNvGrpSpPr>
          <p:nvPr/>
        </p:nvGrpSpPr>
        <p:grpSpPr bwMode="auto">
          <a:xfrm>
            <a:off x="3962400" y="5410200"/>
            <a:ext cx="3635376" cy="762000"/>
            <a:chOff x="2496" y="3552"/>
            <a:chExt cx="2290" cy="480"/>
          </a:xfrm>
        </p:grpSpPr>
        <p:sp>
          <p:nvSpPr>
            <p:cNvPr id="91148" name="Text Box 12"/>
            <p:cNvSpPr txBox="1">
              <a:spLocks noChangeArrowheads="1"/>
            </p:cNvSpPr>
            <p:nvPr/>
          </p:nvSpPr>
          <p:spPr bwMode="auto">
            <a:xfrm>
              <a:off x="3264" y="3607"/>
              <a:ext cx="1522" cy="36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ja-JP" sz="3200" dirty="0">
                  <a:effectLst>
                    <a:outerShdw blurRad="38100" dist="38100" dir="2700000" algn="tl">
                      <a:srgbClr val="000000"/>
                    </a:outerShdw>
                  </a:effectLst>
                  <a:latin typeface="Times New Roman" panose="02020603050405020304" pitchFamily="18" charset="0"/>
                </a:rPr>
                <a:t>(</a:t>
              </a:r>
              <a:r>
                <a:rPr lang="en-US" altLang="ja-JP" sz="3200" i="1" dirty="0">
                  <a:effectLst>
                    <a:outerShdw blurRad="38100" dist="38100" dir="2700000" algn="tl">
                      <a:srgbClr val="000000"/>
                    </a:outerShdw>
                  </a:effectLst>
                  <a:latin typeface="Times New Roman" panose="02020603050405020304" pitchFamily="18" charset="0"/>
                </a:rPr>
                <a:t>A</a:t>
              </a:r>
              <a:r>
                <a:rPr lang="ja-JP" altLang="en-US" sz="3200" dirty="0">
                  <a:effectLst>
                    <a:outerShdw blurRad="38100" dist="38100" dir="2700000" algn="tl">
                      <a:srgbClr val="000000"/>
                    </a:outerShdw>
                  </a:effectLst>
                  <a:latin typeface="Times New Roman" panose="02020603050405020304" pitchFamily="18" charset="0"/>
                </a:rPr>
                <a:t>・</a:t>
              </a:r>
              <a:r>
                <a:rPr lang="en-US" altLang="ja-JP" sz="3200" i="1" dirty="0">
                  <a:effectLst>
                    <a:outerShdw blurRad="38100" dist="38100" dir="2700000" algn="tl">
                      <a:srgbClr val="000000"/>
                    </a:outerShdw>
                  </a:effectLst>
                  <a:latin typeface="Times New Roman" panose="02020603050405020304" pitchFamily="18" charset="0"/>
                </a:rPr>
                <a:t>B</a:t>
              </a:r>
              <a:r>
                <a:rPr lang="en-US" altLang="ja-JP" sz="3200" dirty="0">
                  <a:effectLst>
                    <a:outerShdw blurRad="38100" dist="38100" dir="2700000" algn="tl">
                      <a:srgbClr val="000000"/>
                    </a:outerShdw>
                  </a:effectLst>
                  <a:latin typeface="Times New Roman" panose="02020603050405020304" pitchFamily="18" charset="0"/>
                </a:rPr>
                <a:t>)</a:t>
              </a:r>
              <a:r>
                <a:rPr lang="ja-JP" altLang="en-US" sz="3200" dirty="0">
                  <a:effectLst>
                    <a:outerShdw blurRad="38100" dist="38100" dir="2700000" algn="tl">
                      <a:srgbClr val="000000"/>
                    </a:outerShdw>
                  </a:effectLst>
                  <a:latin typeface="Times New Roman" panose="02020603050405020304" pitchFamily="18" charset="0"/>
                </a:rPr>
                <a:t>・</a:t>
              </a:r>
              <a:r>
                <a:rPr lang="en-US" altLang="ja-JP" sz="3200" dirty="0">
                  <a:effectLst>
                    <a:outerShdw blurRad="38100" dist="38100" dir="2700000" algn="tl">
                      <a:srgbClr val="000000"/>
                    </a:outerShdw>
                  </a:effectLst>
                  <a:latin typeface="Times New Roman" panose="02020603050405020304" pitchFamily="18" charset="0"/>
                </a:rPr>
                <a:t>(</a:t>
              </a:r>
              <a:r>
                <a:rPr lang="en-US" altLang="ja-JP" sz="3200" i="1" dirty="0">
                  <a:effectLst>
                    <a:outerShdw blurRad="38100" dist="38100" dir="2700000" algn="tl">
                      <a:srgbClr val="000000"/>
                    </a:outerShdw>
                  </a:effectLst>
                  <a:latin typeface="Times New Roman" panose="02020603050405020304" pitchFamily="18" charset="0"/>
                </a:rPr>
                <a:t>C</a:t>
              </a:r>
              <a:r>
                <a:rPr lang="ja-JP" altLang="en-US" sz="3200" dirty="0">
                  <a:effectLst>
                    <a:outerShdw blurRad="38100" dist="38100" dir="2700000" algn="tl">
                      <a:srgbClr val="000000"/>
                    </a:outerShdw>
                  </a:effectLst>
                  <a:latin typeface="Times New Roman" panose="02020603050405020304" pitchFamily="18" charset="0"/>
                </a:rPr>
                <a:t>・</a:t>
              </a:r>
              <a:r>
                <a:rPr lang="en-US" altLang="ja-JP" sz="3200" i="1" dirty="0">
                  <a:effectLst>
                    <a:outerShdw blurRad="38100" dist="38100" dir="2700000" algn="tl">
                      <a:srgbClr val="000000"/>
                    </a:outerShdw>
                  </a:effectLst>
                  <a:latin typeface="Times New Roman" panose="02020603050405020304" pitchFamily="18" charset="0"/>
                </a:rPr>
                <a:t>D</a:t>
              </a:r>
              <a:r>
                <a:rPr lang="en-US" altLang="ja-JP" sz="3200" dirty="0">
                  <a:effectLst>
                    <a:outerShdw blurRad="38100" dist="38100" dir="2700000" algn="tl">
                      <a:srgbClr val="000000"/>
                    </a:outerShdw>
                  </a:effectLst>
                  <a:latin typeface="Times New Roman" panose="02020603050405020304" pitchFamily="18" charset="0"/>
                </a:rPr>
                <a:t>)</a:t>
              </a:r>
            </a:p>
          </p:txBody>
        </p:sp>
        <p:sp>
          <p:nvSpPr>
            <p:cNvPr id="91153" name="AutoShape 17"/>
            <p:cNvSpPr>
              <a:spLocks noChangeArrowheads="1"/>
            </p:cNvSpPr>
            <p:nvPr/>
          </p:nvSpPr>
          <p:spPr bwMode="auto">
            <a:xfrm>
              <a:off x="2496" y="3552"/>
              <a:ext cx="720" cy="480"/>
            </a:xfrm>
            <a:prstGeom prst="rightArrow">
              <a:avLst>
                <a:gd name="adj1" fmla="val 50000"/>
                <a:gd name="adj2" fmla="val 37500"/>
              </a:avLst>
            </a:prstGeom>
            <a:solidFill>
              <a:srgbClr val="0033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r>
                <a:rPr lang="ja-JP" altLang="en-US" sz="1600" dirty="0">
                  <a:effectLst/>
                  <a:latin typeface="Times New Roman" panose="02020603050405020304" pitchFamily="18" charset="0"/>
                </a:rPr>
                <a:t>時間最適化</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1144"/>
                                        </p:tgtEl>
                                        <p:attrNameLst>
                                          <p:attrName>style.visibility</p:attrName>
                                        </p:attrNameLst>
                                      </p:cBhvr>
                                      <p:to>
                                        <p:strVal val="visible"/>
                                      </p:to>
                                    </p:set>
                                    <p:animEffect transition="in" filter="checkerboard(across)">
                                      <p:cBhvr>
                                        <p:cTn id="7" dur="500"/>
                                        <p:tgtEl>
                                          <p:spTgt spid="911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1154"/>
                                        </p:tgtEl>
                                        <p:attrNameLst>
                                          <p:attrName>style.visibility</p:attrName>
                                        </p:attrNameLst>
                                      </p:cBhvr>
                                      <p:to>
                                        <p:strVal val="visible"/>
                                      </p:to>
                                    </p:set>
                                    <p:animEffect transition="in" filter="wipe(left)">
                                      <p:cBhvr>
                                        <p:cTn id="12" dur="500"/>
                                        <p:tgtEl>
                                          <p:spTgt spid="911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1150"/>
                                        </p:tgtEl>
                                        <p:attrNameLst>
                                          <p:attrName>style.visibility</p:attrName>
                                        </p:attrNameLst>
                                      </p:cBhvr>
                                      <p:to>
                                        <p:strVal val="visible"/>
                                      </p:to>
                                    </p:set>
                                    <p:animEffect transition="in" filter="checkerboard(across)">
                                      <p:cBhvr>
                                        <p:cTn id="17" dur="500"/>
                                        <p:tgtEl>
                                          <p:spTgt spid="911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91155"/>
                                        </p:tgtEl>
                                        <p:attrNameLst>
                                          <p:attrName>style.visibility</p:attrName>
                                        </p:attrNameLst>
                                      </p:cBhvr>
                                      <p:to>
                                        <p:strVal val="visible"/>
                                      </p:to>
                                    </p:set>
                                    <p:animEffect transition="in" filter="wipe(left)">
                                      <p:cBhvr>
                                        <p:cTn id="22" dur="500"/>
                                        <p:tgtEl>
                                          <p:spTgt spid="91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4" grpId="0" animBg="1" autoUpdateAnimBg="0"/>
      <p:bldP spid="91150"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ja-JP" altLang="en-US" dirty="0">
                <a:latin typeface="Times New Roman" panose="02020603050405020304" pitchFamily="18" charset="0"/>
              </a:rPr>
              <a:t>カルノー図</a:t>
            </a:r>
          </a:p>
        </p:txBody>
      </p:sp>
      <p:sp>
        <p:nvSpPr>
          <p:cNvPr id="143363" name="Rectangle 3"/>
          <p:cNvSpPr>
            <a:spLocks noGrp="1" noChangeArrowheads="1"/>
          </p:cNvSpPr>
          <p:nvPr>
            <p:ph type="body" idx="1"/>
          </p:nvPr>
        </p:nvSpPr>
        <p:spPr>
          <a:xfrm>
            <a:off x="1066800" y="1981200"/>
            <a:ext cx="7543800" cy="1828800"/>
          </a:xfrm>
        </p:spPr>
        <p:txBody>
          <a:bodyPr/>
          <a:lstStyle/>
          <a:p>
            <a:r>
              <a:rPr lang="ja-JP" altLang="en-US" dirty="0">
                <a:latin typeface="Times New Roman" panose="02020603050405020304" pitchFamily="18" charset="0"/>
              </a:rPr>
              <a:t>カルノー図</a:t>
            </a:r>
            <a:r>
              <a:rPr lang="en-US" altLang="ja-JP" dirty="0">
                <a:latin typeface="Times New Roman" panose="02020603050405020304" pitchFamily="18" charset="0"/>
              </a:rPr>
              <a:t>:</a:t>
            </a:r>
            <a:r>
              <a:rPr lang="ja-JP" altLang="en-US" dirty="0">
                <a:latin typeface="Times New Roman" panose="02020603050405020304" pitchFamily="18" charset="0"/>
              </a:rPr>
              <a:t>関数値を</a:t>
            </a:r>
            <a:r>
              <a:rPr lang="en-US" altLang="ja-JP" dirty="0">
                <a:latin typeface="Times New Roman" panose="02020603050405020304" pitchFamily="18" charset="0"/>
              </a:rPr>
              <a:t>2</a:t>
            </a:r>
            <a:r>
              <a:rPr lang="ja-JP" altLang="en-US" dirty="0">
                <a:latin typeface="Times New Roman" panose="02020603050405020304" pitchFamily="18" charset="0"/>
              </a:rPr>
              <a:t>次元格子図で表現</a:t>
            </a:r>
          </a:p>
          <a:p>
            <a:pPr lvl="1"/>
            <a:r>
              <a:rPr lang="ja-JP" altLang="en-US" dirty="0">
                <a:latin typeface="Times New Roman" panose="02020603050405020304" pitchFamily="18" charset="0"/>
              </a:rPr>
              <a:t>論理関数を直感的に把握する表現法</a:t>
            </a:r>
          </a:p>
          <a:p>
            <a:pPr lvl="1"/>
            <a:r>
              <a:rPr lang="ja-JP" altLang="en-US" dirty="0">
                <a:latin typeface="Times New Roman" panose="02020603050405020304" pitchFamily="18" charset="0"/>
              </a:rPr>
              <a:t>論理回路の最適化設計を直感的に行える</a:t>
            </a:r>
          </a:p>
        </p:txBody>
      </p:sp>
      <p:graphicFrame>
        <p:nvGraphicFramePr>
          <p:cNvPr id="26" name="表 2">
            <a:extLst>
              <a:ext uri="{FF2B5EF4-FFF2-40B4-BE49-F238E27FC236}">
                <a16:creationId xmlns:a16="http://schemas.microsoft.com/office/drawing/2014/main" id="{4281E3D0-9F48-42B4-82D6-F37B9D92FA06}"/>
              </a:ext>
            </a:extLst>
          </p:cNvPr>
          <p:cNvGraphicFramePr>
            <a:graphicFrameLocks noGrp="1"/>
          </p:cNvGraphicFramePr>
          <p:nvPr>
            <p:extLst>
              <p:ext uri="{D42A27DB-BD31-4B8C-83A1-F6EECF244321}">
                <p14:modId xmlns:p14="http://schemas.microsoft.com/office/powerpoint/2010/main" val="3208625935"/>
              </p:ext>
            </p:extLst>
          </p:nvPr>
        </p:nvGraphicFramePr>
        <p:xfrm>
          <a:off x="1333500" y="4191000"/>
          <a:ext cx="6477000" cy="2057401"/>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3123541428"/>
                    </a:ext>
                  </a:extLst>
                </a:gridCol>
                <a:gridCol w="1295400">
                  <a:extLst>
                    <a:ext uri="{9D8B030D-6E8A-4147-A177-3AD203B41FA5}">
                      <a16:colId xmlns:a16="http://schemas.microsoft.com/office/drawing/2014/main" val="3176304669"/>
                    </a:ext>
                  </a:extLst>
                </a:gridCol>
                <a:gridCol w="1295400">
                  <a:extLst>
                    <a:ext uri="{9D8B030D-6E8A-4147-A177-3AD203B41FA5}">
                      <a16:colId xmlns:a16="http://schemas.microsoft.com/office/drawing/2014/main" val="2705689791"/>
                    </a:ext>
                  </a:extLst>
                </a:gridCol>
                <a:gridCol w="1295400">
                  <a:extLst>
                    <a:ext uri="{9D8B030D-6E8A-4147-A177-3AD203B41FA5}">
                      <a16:colId xmlns:a16="http://schemas.microsoft.com/office/drawing/2014/main" val="3884884322"/>
                    </a:ext>
                  </a:extLst>
                </a:gridCol>
                <a:gridCol w="1295400">
                  <a:extLst>
                    <a:ext uri="{9D8B030D-6E8A-4147-A177-3AD203B41FA5}">
                      <a16:colId xmlns:a16="http://schemas.microsoft.com/office/drawing/2014/main" val="1570822286"/>
                    </a:ext>
                  </a:extLst>
                </a:gridCol>
              </a:tblGrid>
              <a:tr h="775741">
                <a:tc>
                  <a:txBody>
                    <a:bodyPr/>
                    <a:lstStyle/>
                    <a:p>
                      <a:pPr algn="r"/>
                      <a:r>
                        <a:rPr kumimoji="1" lang="en-US" altLang="ja-JP" sz="2000" i="1" baseline="0" dirty="0">
                          <a:latin typeface="Times New Roman" panose="02020603050405020304" pitchFamily="18" charset="0"/>
                        </a:rPr>
                        <a:t>X  Y</a:t>
                      </a:r>
                    </a:p>
                    <a:p>
                      <a:r>
                        <a:rPr kumimoji="1" lang="en-US" altLang="ja-JP" sz="2000" i="1" baseline="0" dirty="0">
                          <a:latin typeface="Times New Roman" panose="02020603050405020304" pitchFamily="18" charset="0"/>
                        </a:rPr>
                        <a:t>Z </a:t>
                      </a:r>
                      <a:endParaRPr kumimoji="1" lang="ja-JP" altLang="en-US" sz="2000" i="1" baseline="0" dirty="0">
                        <a:latin typeface="Times New Roman" panose="02020603050405020304" pitchFamily="18" charset="0"/>
                      </a:endParaRPr>
                    </a:p>
                  </a:txBody>
                  <a:tcPr>
                    <a:lnR w="28575" cap="flat" cmpd="sng" algn="ctr">
                      <a:solidFill>
                        <a:schemeClr val="tx1"/>
                      </a:solidFill>
                      <a:prstDash val="solid"/>
                      <a:round/>
                      <a:headEnd type="none" w="med" len="med"/>
                      <a:tailEnd type="none" w="med" len="med"/>
                    </a:lnR>
                    <a:solidFill>
                      <a:srgbClr val="003300"/>
                    </a:solidFill>
                  </a:tcPr>
                </a:tc>
                <a:tc>
                  <a:txBody>
                    <a:bodyPr/>
                    <a:lstStyle/>
                    <a:p>
                      <a:pPr algn="ctr"/>
                      <a:r>
                        <a:rPr kumimoji="1" lang="en-US" altLang="ja-JP" sz="3600" baseline="0" dirty="0">
                          <a:solidFill>
                            <a:schemeClr val="tx1"/>
                          </a:solidFill>
                          <a:latin typeface="Times New Roman" panose="02020603050405020304" pitchFamily="18" charset="0"/>
                        </a:rPr>
                        <a:t>0 0</a:t>
                      </a:r>
                      <a:endParaRPr kumimoji="1" lang="ja-JP" altLang="en-US" sz="3600" baseline="0" dirty="0">
                        <a:solidFill>
                          <a:schemeClr val="tx1"/>
                        </a:solidFill>
                        <a:latin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solidFill>
                      <a:srgbClr val="003300"/>
                    </a:solidFill>
                  </a:tcPr>
                </a:tc>
                <a:tc>
                  <a:txBody>
                    <a:bodyPr/>
                    <a:lstStyle/>
                    <a:p>
                      <a:pPr algn="ctr"/>
                      <a:r>
                        <a:rPr kumimoji="1" lang="en-US" altLang="ja-JP" sz="3600" baseline="0" dirty="0">
                          <a:latin typeface="Times New Roman" panose="02020603050405020304" pitchFamily="18" charset="0"/>
                        </a:rPr>
                        <a:t>0 1</a:t>
                      </a:r>
                      <a:endParaRPr kumimoji="1" lang="ja-JP" altLang="en-US" sz="3600" baseline="0" dirty="0">
                        <a:latin typeface="Times New Roman" panose="02020603050405020304" pitchFamily="18" charset="0"/>
                      </a:endParaRPr>
                    </a:p>
                  </a:txBody>
                  <a:tcPr anchor="ctr">
                    <a:solidFill>
                      <a:srgbClr val="003300"/>
                    </a:solidFill>
                  </a:tcPr>
                </a:tc>
                <a:tc>
                  <a:txBody>
                    <a:bodyPr/>
                    <a:lstStyle/>
                    <a:p>
                      <a:pPr algn="ctr"/>
                      <a:r>
                        <a:rPr kumimoji="1" lang="en-US" altLang="ja-JP" sz="3600" baseline="0" dirty="0">
                          <a:latin typeface="Times New Roman" panose="02020603050405020304" pitchFamily="18" charset="0"/>
                        </a:rPr>
                        <a:t>1 1 </a:t>
                      </a:r>
                      <a:endParaRPr kumimoji="1" lang="ja-JP" altLang="en-US" sz="3600" baseline="0" dirty="0">
                        <a:latin typeface="Times New Roman" panose="02020603050405020304" pitchFamily="18" charset="0"/>
                      </a:endParaRPr>
                    </a:p>
                  </a:txBody>
                  <a:tcPr anchor="ctr">
                    <a:solidFill>
                      <a:srgbClr val="003300"/>
                    </a:solidFill>
                  </a:tcPr>
                </a:tc>
                <a:tc>
                  <a:txBody>
                    <a:bodyPr/>
                    <a:lstStyle/>
                    <a:p>
                      <a:pPr algn="ctr"/>
                      <a:r>
                        <a:rPr kumimoji="1" lang="en-US" altLang="ja-JP" sz="3600" baseline="0" dirty="0">
                          <a:latin typeface="Times New Roman" panose="02020603050405020304" pitchFamily="18" charset="0"/>
                        </a:rPr>
                        <a:t>1 0</a:t>
                      </a:r>
                      <a:endParaRPr kumimoji="1" lang="ja-JP" altLang="en-US" sz="3600" baseline="0" dirty="0">
                        <a:latin typeface="Times New Roman" panose="02020603050405020304" pitchFamily="18" charset="0"/>
                      </a:endParaRPr>
                    </a:p>
                  </a:txBody>
                  <a:tcPr anchor="ctr">
                    <a:solidFill>
                      <a:srgbClr val="003300"/>
                    </a:solidFill>
                  </a:tcPr>
                </a:tc>
                <a:extLst>
                  <a:ext uri="{0D108BD9-81ED-4DB2-BD59-A6C34878D82A}">
                    <a16:rowId xmlns:a16="http://schemas.microsoft.com/office/drawing/2014/main" val="951482978"/>
                  </a:ext>
                </a:extLst>
              </a:tr>
              <a:tr h="640830">
                <a:tc>
                  <a:txBody>
                    <a:bodyPr/>
                    <a:lstStyle/>
                    <a:p>
                      <a:pPr algn="ctr"/>
                      <a:r>
                        <a:rPr kumimoji="1" lang="en-US" altLang="ja-JP" sz="3600" b="1" baseline="0" dirty="0">
                          <a:solidFill>
                            <a:schemeClr val="tx1"/>
                          </a:solidFill>
                          <a:latin typeface="Times New Roman" panose="02020603050405020304" pitchFamily="18" charset="0"/>
                        </a:rPr>
                        <a:t>0</a:t>
                      </a:r>
                      <a:endParaRPr kumimoji="1" lang="ja-JP" altLang="en-US" sz="3600" b="1" baseline="0" dirty="0">
                        <a:solidFill>
                          <a:schemeClr val="tx1"/>
                        </a:solidFill>
                        <a:latin typeface="Times New Roman" panose="02020603050405020304" pitchFamily="18" charset="0"/>
                      </a:endParaRPr>
                    </a:p>
                  </a:txBody>
                  <a:tcPr anchor="ctr">
                    <a:lnR w="28575" cap="flat" cmpd="sng" algn="ctr">
                      <a:solidFill>
                        <a:schemeClr val="tx1"/>
                      </a:solidFill>
                      <a:prstDash val="solid"/>
                      <a:round/>
                      <a:headEnd type="none" w="med" len="med"/>
                      <a:tailEnd type="none" w="med" len="med"/>
                    </a:lnR>
                    <a:solidFill>
                      <a:srgbClr val="003300"/>
                    </a:solidFill>
                  </a:tcPr>
                </a:tc>
                <a:tc>
                  <a:txBody>
                    <a:bodyPr/>
                    <a:lstStyle/>
                    <a:p>
                      <a:pPr algn="ctr"/>
                      <a:r>
                        <a:rPr kumimoji="1" lang="en-US" altLang="ja-JP" sz="3600" baseline="0" dirty="0">
                          <a:solidFill>
                            <a:schemeClr val="bg1"/>
                          </a:solidFill>
                          <a:latin typeface="Times New Roman" panose="02020603050405020304" pitchFamily="18" charset="0"/>
                        </a:rPr>
                        <a:t>0</a:t>
                      </a:r>
                      <a:endParaRPr kumimoji="1" lang="ja-JP" altLang="en-US" sz="3600" baseline="0" dirty="0">
                        <a:solidFill>
                          <a:schemeClr val="bg1"/>
                        </a:solidFill>
                        <a:latin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tcPr>
                </a:tc>
                <a:tc>
                  <a:txBody>
                    <a:bodyPr/>
                    <a:lstStyle/>
                    <a:p>
                      <a:pPr algn="ctr"/>
                      <a:r>
                        <a:rPr kumimoji="1" lang="en-US" altLang="ja-JP" sz="3600" baseline="0" dirty="0">
                          <a:solidFill>
                            <a:schemeClr val="bg1"/>
                          </a:solidFill>
                          <a:latin typeface="Times New Roman" panose="02020603050405020304" pitchFamily="18" charset="0"/>
                        </a:rPr>
                        <a:t>0</a:t>
                      </a:r>
                      <a:endParaRPr kumimoji="1" lang="ja-JP" altLang="en-US" sz="3600" baseline="0" dirty="0">
                        <a:solidFill>
                          <a:schemeClr val="bg1"/>
                        </a:solidFill>
                        <a:latin typeface="Times New Roman" panose="02020603050405020304" pitchFamily="18" charset="0"/>
                      </a:endParaRPr>
                    </a:p>
                  </a:txBody>
                  <a:tcPr anchor="ctr"/>
                </a:tc>
                <a:tc>
                  <a:txBody>
                    <a:bodyPr/>
                    <a:lstStyle/>
                    <a:p>
                      <a:pPr algn="ctr"/>
                      <a:r>
                        <a:rPr kumimoji="1" lang="en-US" altLang="ja-JP" sz="3600" baseline="0" dirty="0">
                          <a:solidFill>
                            <a:schemeClr val="bg1"/>
                          </a:solidFill>
                          <a:latin typeface="Times New Roman" panose="02020603050405020304" pitchFamily="18" charset="0"/>
                        </a:rPr>
                        <a:t>1</a:t>
                      </a:r>
                      <a:endParaRPr kumimoji="1" lang="ja-JP" altLang="en-US" sz="3600" baseline="0" dirty="0">
                        <a:solidFill>
                          <a:schemeClr val="bg1"/>
                        </a:solidFill>
                        <a:latin typeface="Times New Roman" panose="02020603050405020304" pitchFamily="18" charset="0"/>
                      </a:endParaRPr>
                    </a:p>
                  </a:txBody>
                  <a:tcPr anchor="ctr"/>
                </a:tc>
                <a:tc>
                  <a:txBody>
                    <a:bodyPr/>
                    <a:lstStyle/>
                    <a:p>
                      <a:pPr algn="ctr"/>
                      <a:r>
                        <a:rPr kumimoji="1" lang="en-US" altLang="ja-JP" sz="3600" baseline="0" dirty="0">
                          <a:solidFill>
                            <a:schemeClr val="bg1"/>
                          </a:solidFill>
                          <a:latin typeface="Times New Roman" panose="02020603050405020304" pitchFamily="18" charset="0"/>
                        </a:rPr>
                        <a:t>0</a:t>
                      </a:r>
                      <a:endParaRPr kumimoji="1" lang="ja-JP" altLang="en-US" sz="3600" baseline="0" dirty="0">
                        <a:solidFill>
                          <a:schemeClr val="bg1"/>
                        </a:solidFill>
                        <a:latin typeface="Times New Roman" panose="02020603050405020304" pitchFamily="18" charset="0"/>
                      </a:endParaRPr>
                    </a:p>
                  </a:txBody>
                  <a:tcPr anchor="ctr"/>
                </a:tc>
                <a:extLst>
                  <a:ext uri="{0D108BD9-81ED-4DB2-BD59-A6C34878D82A}">
                    <a16:rowId xmlns:a16="http://schemas.microsoft.com/office/drawing/2014/main" val="598768425"/>
                  </a:ext>
                </a:extLst>
              </a:tr>
              <a:tr h="640830">
                <a:tc>
                  <a:txBody>
                    <a:bodyPr/>
                    <a:lstStyle/>
                    <a:p>
                      <a:pPr algn="ctr"/>
                      <a:r>
                        <a:rPr kumimoji="1" lang="en-US" altLang="ja-JP" sz="3600" b="1" baseline="0" dirty="0">
                          <a:solidFill>
                            <a:schemeClr val="tx1"/>
                          </a:solidFill>
                          <a:latin typeface="Times New Roman" panose="02020603050405020304" pitchFamily="18" charset="0"/>
                        </a:rPr>
                        <a:t>1</a:t>
                      </a:r>
                      <a:endParaRPr kumimoji="1" lang="ja-JP" altLang="en-US" sz="3600" b="1" baseline="0" dirty="0">
                        <a:solidFill>
                          <a:schemeClr val="tx1"/>
                        </a:solidFill>
                        <a:latin typeface="Times New Roman" panose="02020603050405020304" pitchFamily="18" charset="0"/>
                      </a:endParaRPr>
                    </a:p>
                  </a:txBody>
                  <a:tcPr anchor="ctr">
                    <a:lnR w="28575" cap="flat" cmpd="sng" algn="ctr">
                      <a:solidFill>
                        <a:schemeClr val="tx1"/>
                      </a:solidFill>
                      <a:prstDash val="solid"/>
                      <a:round/>
                      <a:headEnd type="none" w="med" len="med"/>
                      <a:tailEnd type="none" w="med" len="med"/>
                    </a:lnR>
                    <a:solidFill>
                      <a:srgbClr val="003300"/>
                    </a:solidFill>
                  </a:tcPr>
                </a:tc>
                <a:tc>
                  <a:txBody>
                    <a:bodyPr/>
                    <a:lstStyle/>
                    <a:p>
                      <a:pPr algn="ctr"/>
                      <a:r>
                        <a:rPr kumimoji="1" lang="en-US" altLang="ja-JP" sz="3600" baseline="0" dirty="0">
                          <a:solidFill>
                            <a:schemeClr val="bg1"/>
                          </a:solidFill>
                          <a:latin typeface="Times New Roman" panose="02020603050405020304" pitchFamily="18" charset="0"/>
                        </a:rPr>
                        <a:t>1</a:t>
                      </a:r>
                      <a:endParaRPr kumimoji="1" lang="ja-JP" altLang="en-US" sz="3600" baseline="0" dirty="0">
                        <a:solidFill>
                          <a:schemeClr val="bg1"/>
                        </a:solidFill>
                        <a:latin typeface="Times New Roman" panose="02020603050405020304" pitchFamily="18" charset="0"/>
                      </a:endParaRPr>
                    </a:p>
                  </a:txBody>
                  <a:tcPr anchor="ctr">
                    <a:lnL w="28575" cap="flat" cmpd="sng" algn="ctr">
                      <a:solidFill>
                        <a:schemeClr val="tx1"/>
                      </a:solidFill>
                      <a:prstDash val="solid"/>
                      <a:round/>
                      <a:headEnd type="none" w="med" len="med"/>
                      <a:tailEnd type="none" w="med" len="med"/>
                    </a:lnL>
                  </a:tcPr>
                </a:tc>
                <a:tc>
                  <a:txBody>
                    <a:bodyPr/>
                    <a:lstStyle/>
                    <a:p>
                      <a:pPr algn="ctr"/>
                      <a:r>
                        <a:rPr kumimoji="1" lang="en-US" altLang="ja-JP" sz="3600" baseline="0" dirty="0">
                          <a:solidFill>
                            <a:schemeClr val="bg1"/>
                          </a:solidFill>
                          <a:latin typeface="Times New Roman" panose="02020603050405020304" pitchFamily="18" charset="0"/>
                        </a:rPr>
                        <a:t>1</a:t>
                      </a:r>
                      <a:endParaRPr kumimoji="1" lang="ja-JP" altLang="en-US" sz="3600" baseline="0" dirty="0">
                        <a:solidFill>
                          <a:schemeClr val="bg1"/>
                        </a:solidFill>
                        <a:latin typeface="Times New Roman" panose="02020603050405020304" pitchFamily="18" charset="0"/>
                      </a:endParaRPr>
                    </a:p>
                  </a:txBody>
                  <a:tcPr anchor="ctr"/>
                </a:tc>
                <a:tc>
                  <a:txBody>
                    <a:bodyPr/>
                    <a:lstStyle/>
                    <a:p>
                      <a:pPr algn="ctr"/>
                      <a:r>
                        <a:rPr kumimoji="1" lang="en-US" altLang="ja-JP" sz="3600" baseline="0" dirty="0">
                          <a:solidFill>
                            <a:schemeClr val="bg1"/>
                          </a:solidFill>
                          <a:latin typeface="Times New Roman" panose="02020603050405020304" pitchFamily="18" charset="0"/>
                        </a:rPr>
                        <a:t>1</a:t>
                      </a:r>
                      <a:endParaRPr kumimoji="1" lang="ja-JP" altLang="en-US" sz="3600" baseline="0" dirty="0">
                        <a:solidFill>
                          <a:schemeClr val="bg1"/>
                        </a:solidFill>
                        <a:latin typeface="Times New Roman" panose="02020603050405020304" pitchFamily="18" charset="0"/>
                      </a:endParaRPr>
                    </a:p>
                  </a:txBody>
                  <a:tcPr anchor="ctr"/>
                </a:tc>
                <a:tc>
                  <a:txBody>
                    <a:bodyPr/>
                    <a:lstStyle/>
                    <a:p>
                      <a:pPr algn="ctr"/>
                      <a:r>
                        <a:rPr kumimoji="1" lang="en-US" altLang="ja-JP" sz="3600" baseline="0" dirty="0">
                          <a:solidFill>
                            <a:schemeClr val="bg1"/>
                          </a:solidFill>
                          <a:latin typeface="Times New Roman" panose="02020603050405020304" pitchFamily="18" charset="0"/>
                        </a:rPr>
                        <a:t>0</a:t>
                      </a:r>
                      <a:endParaRPr kumimoji="1" lang="ja-JP" altLang="en-US" sz="3600" baseline="0" dirty="0">
                        <a:solidFill>
                          <a:schemeClr val="bg1"/>
                        </a:solidFill>
                        <a:latin typeface="Times New Roman" panose="02020603050405020304" pitchFamily="18" charset="0"/>
                      </a:endParaRPr>
                    </a:p>
                  </a:txBody>
                  <a:tcPr anchor="ctr"/>
                </a:tc>
                <a:extLst>
                  <a:ext uri="{0D108BD9-81ED-4DB2-BD59-A6C34878D82A}">
                    <a16:rowId xmlns:a16="http://schemas.microsoft.com/office/drawing/2014/main" val="1871116923"/>
                  </a:ext>
                </a:extLst>
              </a:tr>
            </a:tbl>
          </a:graphicData>
        </a:graphic>
      </p:graphicFrame>
      <p:cxnSp>
        <p:nvCxnSpPr>
          <p:cNvPr id="27" name="直線コネクタ 26">
            <a:extLst>
              <a:ext uri="{FF2B5EF4-FFF2-40B4-BE49-F238E27FC236}">
                <a16:creationId xmlns:a16="http://schemas.microsoft.com/office/drawing/2014/main" id="{59CEA952-B2EC-4F42-AE8A-79A7B6483721}"/>
              </a:ext>
            </a:extLst>
          </p:cNvPr>
          <p:cNvCxnSpPr/>
          <p:nvPr/>
        </p:nvCxnSpPr>
        <p:spPr bwMode="auto">
          <a:xfrm>
            <a:off x="1333500" y="4191000"/>
            <a:ext cx="1296000" cy="756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6.7"/>
</p:tagLst>
</file>

<file path=ppt/tags/tag2.xml><?xml version="1.0" encoding="utf-8"?>
<p:tagLst xmlns:a="http://schemas.openxmlformats.org/drawingml/2006/main" xmlns:r="http://schemas.openxmlformats.org/officeDocument/2006/relationships" xmlns:p="http://schemas.openxmlformats.org/presentationml/2006/main">
  <p:tag name="TIMING" val="|16.9"/>
</p:tagLst>
</file>

<file path=ppt/tags/tag3.xml><?xml version="1.0" encoding="utf-8"?>
<p:tagLst xmlns:a="http://schemas.openxmlformats.org/drawingml/2006/main" xmlns:r="http://schemas.openxmlformats.org/officeDocument/2006/relationships" xmlns:p="http://schemas.openxmlformats.org/presentationml/2006/main">
  <p:tag name="TIMING" val="|7.3|16.5|9.8"/>
</p:tagLst>
</file>

<file path=ppt/tags/tag4.xml><?xml version="1.0" encoding="utf-8"?>
<p:tagLst xmlns:a="http://schemas.openxmlformats.org/drawingml/2006/main" xmlns:r="http://schemas.openxmlformats.org/officeDocument/2006/relationships" xmlns:p="http://schemas.openxmlformats.org/presentationml/2006/main">
  <p:tag name="TIMING" val="|3"/>
</p:tagLst>
</file>

<file path=ppt/theme/theme1.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defRPr kumimoji="1" lang="ja-JP" alt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Tahoma" panose="020B0604030504040204" pitchFamily="34" charset="0"/>
            <a:ea typeface="ＭＳ Ｐゴシック" panose="020B0600070205080204"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defRPr kumimoji="1" lang="ja-JP" alt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Tahoma" panose="020B0604030504040204" pitchFamily="34" charset="0"/>
            <a:ea typeface="ＭＳ Ｐゴシック" panose="020B0600070205080204" pitchFamily="50" charset="-128"/>
          </a:defRPr>
        </a:defPPr>
      </a:lstStyle>
    </a:lnDef>
    <a:txDef>
      <a:spPr>
        <a:solidFill>
          <a:srgbClr val="003300"/>
        </a:solidFill>
        <a:ln>
          <a:solidFill>
            <a:schemeClr val="tx1"/>
          </a:solidFill>
        </a:ln>
      </a:spPr>
      <a:bodyPr wrap="none" rtlCol="0">
        <a:spAutoFit/>
      </a:bodyPr>
      <a:lstStyle>
        <a:defPPr algn="l">
          <a:defRPr sz="4000" i="0" dirty="0">
            <a:latin typeface="Times New Roman" panose="02020603050405020304" pitchFamily="18" charset="0"/>
            <a:cs typeface="Times New Roman" panose="02020603050405020304" pitchFamily="18" charset="0"/>
          </a:defRPr>
        </a:defPPr>
      </a:lstStyle>
    </a:tx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Shimmer</Template>
  <TotalTime>11361</TotalTime>
  <Words>10527</Words>
  <Application>Microsoft Office PowerPoint</Application>
  <PresentationFormat>画面に合わせる (4:3)</PresentationFormat>
  <Paragraphs>1490</Paragraphs>
  <Slides>75</Slides>
  <Notes>75</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75</vt:i4>
      </vt:variant>
    </vt:vector>
  </HeadingPairs>
  <TitlesOfParts>
    <vt:vector size="83" baseType="lpstr">
      <vt:lpstr>NotoSansJP</vt:lpstr>
      <vt:lpstr>Arial</vt:lpstr>
      <vt:lpstr>Cambria Math</vt:lpstr>
      <vt:lpstr>Tahoma</vt:lpstr>
      <vt:lpstr>Times New Roman</vt:lpstr>
      <vt:lpstr>Wingdings</vt:lpstr>
      <vt:lpstr>Shimmer</vt:lpstr>
      <vt:lpstr>数式</vt:lpstr>
      <vt:lpstr>論理回路</vt:lpstr>
      <vt:lpstr>回路の設計・解析</vt:lpstr>
      <vt:lpstr>回路の設計</vt:lpstr>
      <vt:lpstr>回路の設計</vt:lpstr>
      <vt:lpstr>回路のゲート数</vt:lpstr>
      <vt:lpstr>回路の段数</vt:lpstr>
      <vt:lpstr>効率の良い回路</vt:lpstr>
      <vt:lpstr>最適化</vt:lpstr>
      <vt:lpstr>カルノー図</vt:lpstr>
      <vt:lpstr>カルノー図</vt:lpstr>
      <vt:lpstr>カルノー図の例</vt:lpstr>
      <vt:lpstr>カルノー図の座標ラベル</vt:lpstr>
      <vt:lpstr>カルノー図の例題</vt:lpstr>
      <vt:lpstr>カルノー図による論理式の簡略化</vt:lpstr>
      <vt:lpstr>カルノー図による論理式の簡略化</vt:lpstr>
      <vt:lpstr>カルノー図による論理式の簡略化</vt:lpstr>
      <vt:lpstr>カルノー図による論理式の簡略化</vt:lpstr>
      <vt:lpstr>包含</vt:lpstr>
      <vt:lpstr>例題 : 包含</vt:lpstr>
      <vt:lpstr>カルノー図と包含関係</vt:lpstr>
      <vt:lpstr>主項</vt:lpstr>
      <vt:lpstr>主項</vt:lpstr>
      <vt:lpstr>主項とカルノー図</vt:lpstr>
      <vt:lpstr>最小積和形</vt:lpstr>
      <vt:lpstr>必須主項と特異最小項</vt:lpstr>
      <vt:lpstr>最小積和形の積項の条件</vt:lpstr>
      <vt:lpstr>最小積和形を求める手順</vt:lpstr>
      <vt:lpstr>カルノー図による最小化</vt:lpstr>
      <vt:lpstr>カルノー図による最小化</vt:lpstr>
      <vt:lpstr>カルノー図による最小化</vt:lpstr>
      <vt:lpstr>カルノー図による最小化</vt:lpstr>
      <vt:lpstr>例題 : カルノー図による最小化</vt:lpstr>
      <vt:lpstr>例題 : カルノー図による最小化</vt:lpstr>
      <vt:lpstr>出力を決めなくていい入力</vt:lpstr>
      <vt:lpstr>ドントケア</vt:lpstr>
      <vt:lpstr>ドントケアを含む論理関数</vt:lpstr>
      <vt:lpstr>ドントケアを含む場合の最小化</vt:lpstr>
      <vt:lpstr>ドントケアを含む場合の最小化</vt:lpstr>
      <vt:lpstr>5変数関数のカルノー図</vt:lpstr>
      <vt:lpstr>6変数関数のカルノー図</vt:lpstr>
      <vt:lpstr>カルノー図の特徴</vt:lpstr>
      <vt:lpstr>Logisim</vt:lpstr>
      <vt:lpstr>PowerPoint プレゼンテーション</vt:lpstr>
      <vt:lpstr>PowerPoint プレゼンテーション</vt:lpstr>
      <vt:lpstr>Logisimのインストール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実習用ファイル</vt:lpstr>
      <vt:lpstr>PowerPoint プレゼンテーション</vt:lpstr>
      <vt:lpstr>PowerPoint プレゼンテーション</vt:lpstr>
      <vt:lpstr>Logisim-evolution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演習問題 : 回路の設計</vt:lpstr>
      <vt:lpstr>演習問題 : 回路の最適化</vt:lpstr>
      <vt:lpstr>演習問題 : カルノー図による簡略化</vt:lpstr>
      <vt:lpstr>演習問題 : 主項</vt:lpstr>
      <vt:lpstr>演習問題 : カルノー図による最小化</vt:lpstr>
      <vt:lpstr>演習問題 : カルノー図による最小化</vt:lpstr>
    </vt:vector>
  </TitlesOfParts>
  <Manager>T.Ishimizu</Manager>
  <Company>KINKI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Logic circuits</dc:title>
  <dc:subject>Logic circuits 03</dc:subject>
  <dc:creator>T.Ishimizu</dc:creator>
  <cp:lastModifiedBy>石水隆</cp:lastModifiedBy>
  <cp:revision>320</cp:revision>
  <cp:lastPrinted>2022-03-24T10:33:59Z</cp:lastPrinted>
  <dcterms:created xsi:type="dcterms:W3CDTF">1601-01-01T00:00:00Z</dcterms:created>
  <dcterms:modified xsi:type="dcterms:W3CDTF">2022-05-19T05:47:15Z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